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06" r:id="rId1"/>
  </p:sldMasterIdLst>
  <p:notesMasterIdLst>
    <p:notesMasterId r:id="rId11"/>
  </p:notesMasterIdLst>
  <p:sldIdLst>
    <p:sldId id="334" r:id="rId2"/>
    <p:sldId id="280" r:id="rId3"/>
    <p:sldId id="335" r:id="rId4"/>
    <p:sldId id="329" r:id="rId5"/>
    <p:sldId id="328" r:id="rId6"/>
    <p:sldId id="330" r:id="rId7"/>
    <p:sldId id="331" r:id="rId8"/>
    <p:sldId id="332" r:id="rId9"/>
    <p:sldId id="27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2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3300"/>
    <a:srgbClr val="33CCFF"/>
    <a:srgbClr val="A9CCE9"/>
    <a:srgbClr val="99CCFF"/>
    <a:srgbClr val="0099CC"/>
    <a:srgbClr val="0080C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92" autoAdjust="0"/>
  </p:normalViewPr>
  <p:slideViewPr>
    <p:cSldViewPr snapToGrid="0">
      <p:cViewPr varScale="1">
        <p:scale>
          <a:sx n="75" d="100"/>
          <a:sy n="75" d="100"/>
        </p:scale>
        <p:origin x="62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27.05.2020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6336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142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586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844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2137-32C2-4CAB-AC90-BF8C34CB101F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405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41655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45982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3475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34307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88313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92145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C811-4236-49B2-9B41-532EF1878250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445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3486-7C0C-4B3B-BB06-E0BFDE2E6019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8499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65A60-62F8-454F-AFA1-3CEFCDC374D2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31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08F1C-6F3F-40B8-837C-049135F3F6B8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550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2E44D-0F5D-4F05-B06F-ADB9A7D984B1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23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4C823-11E5-40EC-A242-B17D5EAE2E86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833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FFD2-AB1B-4A0D-A5F7-432AE05C90B1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413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1B27C-0D98-44BA-8485-AAC8BA227860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75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2E033-69F9-46F1-A087-CE9BB548243A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986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3711-D848-488E-ACC4-9E59095DAEE1}" type="datetime1">
              <a:rPr lang="en-US" smtClean="0"/>
              <a:t>5/27/2020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295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2E033-69F9-46F1-A087-CE9BB548243A}" type="datetime1">
              <a:rPr lang="en-US" smtClean="0"/>
              <a:t>5/27/2020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167187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E36636D-D922-432D-A958-524484B5923D}" type="datetimeFigureOut">
              <a:rPr lang="en-US" dirty="0"/>
              <a:pPr/>
              <a:t>5/27/2020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4809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  <p:sldLayoutId id="2147484118" r:id="rId12"/>
    <p:sldLayoutId id="2147484119" r:id="rId13"/>
    <p:sldLayoutId id="2147484120" r:id="rId14"/>
    <p:sldLayoutId id="2147484121" r:id="rId15"/>
    <p:sldLayoutId id="2147484122" r:id="rId16"/>
    <p:sldLayoutId id="2147484123" r:id="rId17"/>
    <p:sldLayoutId id="2147483758" r:id="rId18"/>
    <p:sldLayoutId id="2147483798" r:id="rId19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64160"/>
            <a:ext cx="11663680" cy="63093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8555" y="2214716"/>
            <a:ext cx="104176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ОБ АНТИМОНОПОЛЬНОМ КОМПЛАЕНСЕ</a:t>
            </a:r>
            <a:endParaRPr lang="ru-RU" sz="3600" b="1" dirty="0"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873169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г. Новосибирск</a:t>
            </a:r>
          </a:p>
          <a:p>
            <a:pPr algn="ctr"/>
            <a:r>
              <a:rPr lang="en-US" sz="1600" dirty="0"/>
              <a:t>mineconom@nso.ru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780235" y="3027486"/>
            <a:ext cx="6231685" cy="194"/>
          </a:xfrm>
          <a:prstGeom prst="line">
            <a:avLst/>
          </a:prstGeom>
          <a:ln w="15875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048000" y="310583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/>
              <a:t>Доклад министерства экономического развития Новосибирской области за 2019 год</a:t>
            </a:r>
          </a:p>
        </p:txBody>
      </p:sp>
    </p:spTree>
    <p:extLst>
      <p:ext uri="{BB962C8B-B14F-4D97-AF65-F5344CB8AC3E}">
        <p14:creationId xmlns:p14="http://schemas.microsoft.com/office/powerpoint/2010/main" val="1155660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961595" y="497676"/>
            <a:ext cx="31836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ПРАВОВЫЕ</a:t>
            </a:r>
            <a:r>
              <a:rPr lang="ru-RU" sz="2000" b="1" dirty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 ОСНОВЫ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73760" y="1181477"/>
            <a:ext cx="106172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</a:rPr>
              <a:t>Федеральный закон </a:t>
            </a:r>
            <a:r>
              <a:rPr lang="ru-RU" sz="1600" dirty="0">
                <a:solidFill>
                  <a:srgbClr val="FFC000"/>
                </a:solidFill>
              </a:rPr>
              <a:t>от 26.07.2006 № 135-ФЗ </a:t>
            </a:r>
            <a:r>
              <a:rPr lang="ru-RU" sz="1600" dirty="0"/>
              <a:t>«О защите конкуренции</a:t>
            </a:r>
            <a:r>
              <a:rPr lang="ru-RU" sz="1600" dirty="0" smtClean="0"/>
              <a:t>»</a:t>
            </a:r>
          </a:p>
          <a:p>
            <a:pPr>
              <a:buClr>
                <a:srgbClr val="00FFFF"/>
              </a:buClr>
            </a:pPr>
            <a:r>
              <a:rPr lang="ru-RU" sz="1600" dirty="0" smtClean="0"/>
              <a:t> 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</a:rPr>
              <a:t>Указ </a:t>
            </a:r>
            <a:r>
              <a:rPr lang="ru-RU" sz="1600" dirty="0">
                <a:solidFill>
                  <a:srgbClr val="FFC000"/>
                </a:solidFill>
              </a:rPr>
              <a:t>Президента РФ от 21.12.2017 № 618 </a:t>
            </a:r>
            <a:r>
              <a:rPr lang="ru-RU" sz="1600" dirty="0"/>
              <a:t>«Об основных направлениях государственной политики по развитию конкуренции</a:t>
            </a:r>
            <a:r>
              <a:rPr lang="ru-RU" sz="1600" dirty="0" smtClean="0"/>
              <a:t>»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</a:rPr>
              <a:t>Распоряжение </a:t>
            </a:r>
            <a:r>
              <a:rPr lang="ru-RU" sz="1600" dirty="0">
                <a:solidFill>
                  <a:srgbClr val="FFC000"/>
                </a:solidFill>
              </a:rPr>
              <a:t>Правительства РФ от 17.04.2019 № 768-р</a:t>
            </a:r>
            <a:r>
              <a:rPr lang="ru-RU" sz="1600" dirty="0"/>
              <a:t> «Об утверждении стандарта развития конкуренции в субъектах Российской Федерации</a:t>
            </a:r>
            <a:r>
              <a:rPr lang="ru-RU" sz="1600" dirty="0" smtClean="0"/>
              <a:t>»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</a:rPr>
              <a:t>Распоряжение </a:t>
            </a:r>
            <a:r>
              <a:rPr lang="ru-RU" sz="1600" dirty="0">
                <a:solidFill>
                  <a:srgbClr val="FFC000"/>
                </a:solidFill>
              </a:rPr>
              <a:t>Правительства РФ от 18.10.2018 № 2258-р</a:t>
            </a:r>
            <a:r>
              <a:rPr lang="ru-RU" sz="1600" dirty="0"/>
              <a:t> «Об утверждении методических рекомендаций по созданию и организации федеральными органами исполнительной власти системы внутреннего обеспечения соответствия требованиям антимонопольного законодательства</a:t>
            </a:r>
            <a:r>
              <a:rPr lang="ru-RU" sz="1600" dirty="0" smtClean="0"/>
              <a:t>»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</a:rPr>
              <a:t>Распоряжение </a:t>
            </a:r>
            <a:r>
              <a:rPr lang="ru-RU" sz="1600" dirty="0">
                <a:solidFill>
                  <a:srgbClr val="FFC000"/>
                </a:solidFill>
              </a:rPr>
              <a:t>Губернатора Новосибирской области</a:t>
            </a:r>
            <a:r>
              <a:rPr lang="ru-RU" sz="1600" dirty="0"/>
              <a:t> от 26.12.2018 № 268-р «О создании и организации системы внутреннего обеспечения соответствия требованиям антимонопольного законодательства деятельности областных исполнительных органов государственной власти Новосибирской области</a:t>
            </a:r>
            <a:r>
              <a:rPr lang="ru-RU" sz="1600" dirty="0" smtClean="0"/>
              <a:t>»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</a:rPr>
              <a:t>Приказ </a:t>
            </a:r>
            <a:r>
              <a:rPr lang="ru-RU" sz="1600" dirty="0">
                <a:solidFill>
                  <a:srgbClr val="FFC000"/>
                </a:solidFill>
              </a:rPr>
              <a:t>министерства экономического развития Новосибирской области </a:t>
            </a:r>
            <a:r>
              <a:rPr lang="ru-RU" sz="1600" dirty="0"/>
              <a:t>от 01.02.2019 № 21 «О системе внутреннего обеспечения соответствия требованиям антимонопольного законодательства деятельности министерства экономического Новосибирской области</a:t>
            </a:r>
            <a:r>
              <a:rPr lang="ru-RU" sz="1600" dirty="0" smtClean="0"/>
              <a:t>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6157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0" name="Picture 18" descr="https://avatars.mds.yandex.net/get-pdb/2316684/ef64218f-3ce3-48b5-8396-b8048873073f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2080" y="5607969"/>
            <a:ext cx="7325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оценка </a:t>
            </a:r>
            <a:r>
              <a:rPr lang="ru-RU" sz="1600" dirty="0"/>
              <a:t>эффективности функционирования в министерстве антимонопольного </a:t>
            </a:r>
            <a:r>
              <a:rPr lang="ru-RU" sz="1600" dirty="0" err="1" smtClean="0"/>
              <a:t>комплаенса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30640" y="386238"/>
            <a:ext cx="5608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ЦЕЛИ АНТИМОНОПОЛЬНОГО КОМПЛАЕНСА:</a:t>
            </a:r>
            <a:endParaRPr lang="ru-RU" b="1" dirty="0">
              <a:solidFill>
                <a:srgbClr val="FFC000"/>
              </a:solidFill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2080" y="1627997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/>
              <a:t>профилактика </a:t>
            </a:r>
            <a:r>
              <a:rPr lang="ru-RU" sz="1600" dirty="0"/>
              <a:t>нарушения требований антимонопольного законодательства в деятельности </a:t>
            </a:r>
            <a:r>
              <a:rPr lang="ru-RU" sz="1600" dirty="0" smtClean="0"/>
              <a:t>министерства</a:t>
            </a:r>
            <a:endParaRPr lang="ru-RU" sz="1600" dirty="0"/>
          </a:p>
        </p:txBody>
      </p:sp>
      <p:sp>
        <p:nvSpPr>
          <p:cNvPr id="9" name="Овал 8"/>
          <p:cNvSpPr/>
          <p:nvPr/>
        </p:nvSpPr>
        <p:spPr>
          <a:xfrm>
            <a:off x="1066800" y="986354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066800" y="1710343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18800" y="874740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обеспечение соответствия деятельности министерства </a:t>
            </a:r>
          </a:p>
          <a:p>
            <a:r>
              <a:rPr lang="ru-RU" sz="1600" dirty="0"/>
              <a:t>требованиям антимонопольного </a:t>
            </a:r>
            <a:r>
              <a:rPr lang="ru-RU" sz="1600" dirty="0" smtClean="0"/>
              <a:t>законодательства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40800" y="3075374"/>
            <a:ext cx="593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ЗАДАЧИ АНТИМОНОПОЛЬНОГО КОМПЛАЕНСА:</a:t>
            </a:r>
            <a:endParaRPr lang="ru-RU" b="1" dirty="0">
              <a:solidFill>
                <a:srgbClr val="FFC000"/>
              </a:solidFill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2080" y="3770812"/>
            <a:ext cx="70510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выявление рисков нарушений антимонопольного </a:t>
            </a:r>
            <a:r>
              <a:rPr lang="ru-RU" sz="1600" dirty="0" smtClean="0"/>
              <a:t>законодательства 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51963" y="4403848"/>
            <a:ext cx="3309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>
                <a:solidFill>
                  <a:prstClr val="white"/>
                </a:solidFill>
              </a:rPr>
              <a:t>управление </a:t>
            </a:r>
            <a:r>
              <a:rPr lang="ru-RU" sz="1600" dirty="0" err="1" smtClean="0">
                <a:solidFill>
                  <a:prstClr val="white"/>
                </a:solidFill>
              </a:rPr>
              <a:t>комплаенс</a:t>
            </a:r>
            <a:r>
              <a:rPr lang="ru-RU" sz="1600" dirty="0" smtClean="0">
                <a:solidFill>
                  <a:prstClr val="white"/>
                </a:solidFill>
              </a:rPr>
              <a:t>-рисками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59440" y="4905871"/>
            <a:ext cx="736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контроль за соответствием деятельности министерства требованиям антимонопольного </a:t>
            </a:r>
            <a:r>
              <a:rPr lang="ru-RU" sz="1600" dirty="0" smtClean="0"/>
              <a:t>законодательства</a:t>
            </a:r>
            <a:endParaRPr lang="ru-RU" sz="1600" dirty="0"/>
          </a:p>
        </p:txBody>
      </p:sp>
      <p:sp>
        <p:nvSpPr>
          <p:cNvPr id="16" name="Овал 15"/>
          <p:cNvSpPr/>
          <p:nvPr/>
        </p:nvSpPr>
        <p:spPr>
          <a:xfrm>
            <a:off x="1066800" y="3847942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66800" y="4446786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066800" y="5029726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19" name="Овал 18"/>
          <p:cNvSpPr/>
          <p:nvPr/>
        </p:nvSpPr>
        <p:spPr>
          <a:xfrm>
            <a:off x="1066800" y="5743579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3148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40" y="0"/>
            <a:ext cx="737616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72719" y="231467"/>
            <a:ext cx="44805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СТРУКТУРНЫЕ ПОДРАЗДЕЛЕНИЯ МИНИСТЕРСТВА, ОСУЩЕСТВЛЯЮЩИЕ ВНЕДРЕНИЕ И ФУНКЦИОНИРОВАНИЕ </a:t>
            </a:r>
          </a:p>
          <a:p>
            <a:pPr lvl="0"/>
            <a:r>
              <a:rPr lang="ru-RU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АНТИМОНОПОЛЬНОГО КОМПЛАЕНСА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719" y="2262792"/>
            <a:ext cx="355764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FFC000"/>
                </a:solidFill>
              </a:rPr>
              <a:t>О</a:t>
            </a:r>
            <a:r>
              <a:rPr lang="ru-RU" sz="1600" dirty="0" smtClean="0">
                <a:solidFill>
                  <a:srgbClr val="FFC000"/>
                </a:solidFill>
              </a:rPr>
              <a:t>тдел </a:t>
            </a:r>
            <a:r>
              <a:rPr lang="ru-RU" sz="1600" dirty="0">
                <a:solidFill>
                  <a:srgbClr val="FFC000"/>
                </a:solidFill>
              </a:rPr>
              <a:t>программ территориального развития </a:t>
            </a:r>
            <a:r>
              <a:rPr lang="ru-RU" sz="1600" dirty="0"/>
              <a:t>экономики управления инвестиционной политики и территориального развития экономики </a:t>
            </a:r>
            <a:r>
              <a:rPr lang="ru-RU" sz="1600" dirty="0" smtClean="0"/>
              <a:t>министерства</a:t>
            </a:r>
          </a:p>
          <a:p>
            <a:pPr marL="285750" lvl="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285750" lvl="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FFC000"/>
                </a:solidFill>
              </a:rPr>
              <a:t>О</a:t>
            </a:r>
            <a:r>
              <a:rPr lang="ru-RU" sz="1600" dirty="0" smtClean="0">
                <a:solidFill>
                  <a:srgbClr val="FFC000"/>
                </a:solidFill>
              </a:rPr>
              <a:t>тдел </a:t>
            </a:r>
            <a:r>
              <a:rPr lang="ru-RU" sz="1600" dirty="0">
                <a:solidFill>
                  <a:srgbClr val="FFC000"/>
                </a:solidFill>
              </a:rPr>
              <a:t>оценки регулирующего воздействия и правового обеспечения</a:t>
            </a:r>
            <a:r>
              <a:rPr lang="ru-RU" sz="1600" dirty="0"/>
              <a:t> управления совершенствования государственного управления и правовой работы </a:t>
            </a:r>
            <a:r>
              <a:rPr lang="ru-RU" sz="1600" dirty="0" smtClean="0"/>
              <a:t>министерства;</a:t>
            </a:r>
          </a:p>
          <a:p>
            <a:pPr marL="285750" lvl="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285750" lvl="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FFC000"/>
                </a:solidFill>
              </a:rPr>
              <a:t>О</a:t>
            </a:r>
            <a:r>
              <a:rPr lang="ru-RU" sz="1600" dirty="0" smtClean="0">
                <a:solidFill>
                  <a:srgbClr val="FFC000"/>
                </a:solidFill>
              </a:rPr>
              <a:t>тдел </a:t>
            </a:r>
            <a:r>
              <a:rPr lang="ru-RU" sz="1600" dirty="0">
                <a:solidFill>
                  <a:srgbClr val="FFC000"/>
                </a:solidFill>
              </a:rPr>
              <a:t>финансовой, организационной и кадровой работы</a:t>
            </a:r>
            <a:r>
              <a:rPr lang="ru-RU" sz="1600" dirty="0"/>
              <a:t> </a:t>
            </a:r>
            <a:r>
              <a:rPr lang="ru-RU" sz="1600" dirty="0" smtClean="0"/>
              <a:t>министерства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7970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0936" y="882409"/>
            <a:ext cx="106722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FFC000"/>
                </a:solidFill>
              </a:rPr>
              <a:t>проведен анализ полномочий </a:t>
            </a:r>
            <a:r>
              <a:rPr lang="ru-RU" sz="1400" dirty="0" smtClean="0">
                <a:solidFill>
                  <a:srgbClr val="FFC000"/>
                </a:solidFill>
              </a:rPr>
              <a:t>министерства</a:t>
            </a:r>
            <a:r>
              <a:rPr lang="ru-RU" sz="1400" dirty="0" smtClean="0"/>
              <a:t>, </a:t>
            </a:r>
            <a:r>
              <a:rPr lang="ru-RU" sz="1400" dirty="0"/>
              <a:t>в ходе которого определены полномочия, при осуществлении которых действия органа власти могут препятствовать осуществлению деятельности хозяйствующих субъектов и создавать дискриминационные условия деятельности хозяйствующих </a:t>
            </a:r>
            <a:r>
              <a:rPr lang="ru-RU" sz="1400" dirty="0" smtClean="0"/>
              <a:t>субъектов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FFC000"/>
                </a:solidFill>
              </a:rPr>
              <a:t>направлены запросы в структурные подразделения министерства</a:t>
            </a:r>
            <a:r>
              <a:rPr lang="ru-RU" sz="1400" dirty="0"/>
              <a:t> и проанализированы поступившие от них предложения о наиболее вероятных нарушениях антимонопольного </a:t>
            </a:r>
            <a:r>
              <a:rPr lang="ru-RU" sz="1400" dirty="0" smtClean="0"/>
              <a:t>законодательства</a:t>
            </a:r>
          </a:p>
          <a:p>
            <a:pPr>
              <a:buClr>
                <a:srgbClr val="00FFFF"/>
              </a:buClr>
            </a:pPr>
            <a:r>
              <a:rPr lang="ru-RU" sz="1400" dirty="0" smtClean="0"/>
              <a:t> </a:t>
            </a: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FFC000"/>
                </a:solidFill>
              </a:rPr>
              <a:t>проведены семинары-совещания </a:t>
            </a:r>
            <a:r>
              <a:rPr lang="ru-RU" sz="1400" dirty="0"/>
              <a:t>с участием уполномоченных должностных лиц территориальных органов Федеральной антимонопольной службы (далее – ФАС России) (24-25 января 2019 года, 30 мая 2019 года), в ходе которых состоялось обсуждение вопросов, связанных в том числе с реализацией мероприятий антимонопольного </a:t>
            </a:r>
            <a:r>
              <a:rPr lang="ru-RU" sz="1400" dirty="0" err="1" smtClean="0"/>
              <a:t>комплаенса</a:t>
            </a:r>
            <a:endParaRPr lang="ru-RU" sz="1400" dirty="0" smtClean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FFC000"/>
                </a:solidFill>
              </a:rPr>
              <a:t>запрошены и проанализированы сведения </a:t>
            </a:r>
            <a:r>
              <a:rPr lang="ru-RU" sz="1400" dirty="0" smtClean="0">
                <a:solidFill>
                  <a:srgbClr val="FFC000"/>
                </a:solidFill>
              </a:rPr>
              <a:t>Новосибирского </a:t>
            </a:r>
            <a:r>
              <a:rPr lang="ru-RU" sz="1400" dirty="0">
                <a:solidFill>
                  <a:srgbClr val="FFC000"/>
                </a:solidFill>
              </a:rPr>
              <a:t>УФАС </a:t>
            </a:r>
            <a:r>
              <a:rPr lang="ru-RU" sz="1400" dirty="0" smtClean="0">
                <a:solidFill>
                  <a:srgbClr val="FFC000"/>
                </a:solidFill>
              </a:rPr>
              <a:t>России </a:t>
            </a:r>
            <a:r>
              <a:rPr lang="ru-RU" sz="1400" dirty="0"/>
              <a:t>о нарушениях антимонопольного законодательства областными исполнительными органами государственной власти Новосибирской </a:t>
            </a:r>
            <a:r>
              <a:rPr lang="ru-RU" sz="1400" dirty="0" smtClean="0"/>
              <a:t>области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FFC000"/>
                </a:solidFill>
              </a:rPr>
              <a:t>утверждена карта рисков </a:t>
            </a:r>
            <a:r>
              <a:rPr lang="ru-RU" sz="1400" dirty="0"/>
              <a:t>нарушений антимонопольного законодательства (</a:t>
            </a:r>
            <a:r>
              <a:rPr lang="ru-RU" sz="1400" dirty="0" err="1"/>
              <a:t>комплаенс</a:t>
            </a:r>
            <a:r>
              <a:rPr lang="ru-RU" sz="1400" dirty="0"/>
              <a:t>-рисков) в деятельности министерства на 2019 </a:t>
            </a:r>
            <a:r>
              <a:rPr lang="ru-RU" sz="1400" dirty="0" smtClean="0"/>
              <a:t>год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 smtClean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FFC000"/>
                </a:solidFill>
              </a:rPr>
              <a:t>сформированы </a:t>
            </a:r>
            <a:r>
              <a:rPr lang="ru-RU" sz="1400" dirty="0">
                <a:solidFill>
                  <a:srgbClr val="FFC000"/>
                </a:solidFill>
              </a:rPr>
              <a:t>и утверждены ключевые показатели</a:t>
            </a:r>
            <a:r>
              <a:rPr lang="ru-RU" sz="1400" dirty="0"/>
              <a:t> оценки эффективности функционирования антимонопольного </a:t>
            </a:r>
            <a:r>
              <a:rPr lang="ru-RU" sz="1400" dirty="0" err="1"/>
              <a:t>комплаенса</a:t>
            </a:r>
            <a:r>
              <a:rPr lang="ru-RU" sz="1400" dirty="0"/>
              <a:t> в </a:t>
            </a:r>
            <a:r>
              <a:rPr lang="ru-RU" sz="1400" dirty="0" smtClean="0"/>
              <a:t>министерстве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FFC000"/>
                </a:solidFill>
              </a:rPr>
              <a:t>организовано участие государственных служащих министерства в обучении, </a:t>
            </a:r>
            <a:r>
              <a:rPr lang="ru-RU" sz="1400" dirty="0"/>
              <a:t>проводимом ФАС России и </a:t>
            </a:r>
            <a:r>
              <a:rPr lang="ru-RU" sz="1400" dirty="0" smtClean="0"/>
              <a:t>ЧУ ДПО «</a:t>
            </a:r>
            <a:r>
              <a:rPr lang="ru-RU" sz="1400" dirty="0"/>
              <a:t>Учебный центр БДО</a:t>
            </a:r>
            <a:r>
              <a:rPr lang="ru-RU" sz="1400" dirty="0" smtClean="0"/>
              <a:t>»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FFC000"/>
                </a:solidFill>
              </a:rPr>
              <a:t>р</a:t>
            </a:r>
            <a:r>
              <a:rPr lang="ru-RU" sz="1400" dirty="0" smtClean="0">
                <a:solidFill>
                  <a:srgbClr val="FFC000"/>
                </a:solidFill>
              </a:rPr>
              <a:t>азмещены нормативные правовые акты, информационные </a:t>
            </a:r>
            <a:r>
              <a:rPr lang="ru-RU" sz="1400" dirty="0">
                <a:solidFill>
                  <a:srgbClr val="FFC000"/>
                </a:solidFill>
              </a:rPr>
              <a:t>и </a:t>
            </a:r>
            <a:r>
              <a:rPr lang="ru-RU" sz="1400" dirty="0" smtClean="0">
                <a:solidFill>
                  <a:srgbClr val="FFC000"/>
                </a:solidFill>
              </a:rPr>
              <a:t>методические материалы</a:t>
            </a:r>
            <a:r>
              <a:rPr lang="ru-RU" sz="1400" dirty="0" smtClean="0"/>
              <a:t> </a:t>
            </a:r>
            <a:r>
              <a:rPr lang="ru-RU" sz="1400" dirty="0"/>
              <a:t>по вопросам внедрения и исполнения антимонопольного </a:t>
            </a:r>
            <a:r>
              <a:rPr lang="ru-RU" sz="1400" dirty="0" err="1"/>
              <a:t>комплаенса</a:t>
            </a:r>
            <a:r>
              <a:rPr lang="ru-RU" sz="1400" dirty="0"/>
              <a:t> на официальном сайте министерства и инвестиционном портале Новосибирской области в информационно-коммуникационной сети «Интернет</a:t>
            </a:r>
            <a:r>
              <a:rPr lang="ru-RU" sz="1400" dirty="0" smtClean="0"/>
              <a:t>»</a:t>
            </a:r>
            <a:endParaRPr lang="ru-RU" sz="1400" dirty="0"/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§"/>
            </a:pP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1562" y="347243"/>
            <a:ext cx="6066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МЕРОПРИЯТИЯ - 2019</a:t>
            </a:r>
            <a:endParaRPr lang="ru-RU" sz="2000" dirty="0">
              <a:solidFill>
                <a:srgbClr val="00FFFF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95233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6080" y="1806361"/>
            <a:ext cx="5384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АНАЛИЗ</a:t>
            </a:r>
          </a:p>
          <a:p>
            <a:pPr algn="ctr"/>
            <a:r>
              <a:rPr lang="ru-RU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33 НОРМАТИВНЫХ ПРАВОВЫХ АКТОВ МИНИСТЕРСТВА </a:t>
            </a:r>
            <a:endParaRPr lang="ru-RU" sz="2000" b="1" dirty="0">
              <a:solidFill>
                <a:srgbClr val="00FFFF"/>
              </a:solidFill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algn="ctr"/>
            <a:r>
              <a:rPr lang="ru-RU" sz="1200" dirty="0"/>
              <a:t>п</a:t>
            </a:r>
            <a:r>
              <a:rPr lang="ru-RU" sz="1200" dirty="0" smtClean="0"/>
              <a:t>роведен отделом оценки </a:t>
            </a:r>
            <a:r>
              <a:rPr lang="ru-RU" sz="1200" dirty="0"/>
              <a:t>регулирующего воздействия и правового </a:t>
            </a:r>
            <a:r>
              <a:rPr lang="ru-RU" sz="1200" dirty="0" smtClean="0"/>
              <a:t>обеспечения </a:t>
            </a:r>
            <a:r>
              <a:rPr lang="ru-RU" sz="1200" dirty="0"/>
              <a:t>управления совершенствования государственного управления и правовой работы </a:t>
            </a:r>
            <a:r>
              <a:rPr lang="ru-RU" sz="1200" dirty="0" smtClean="0"/>
              <a:t>Минэкономразвития НСО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85840" y="1806361"/>
            <a:ext cx="557783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Актов, ограничивающих конкуренцию либо свидетельствующих об иных формах нарушения антимонопольного законодательства, </a:t>
            </a:r>
            <a:r>
              <a:rPr lang="ru-RU" sz="1600" dirty="0" smtClean="0">
                <a:solidFill>
                  <a:srgbClr val="FFC000"/>
                </a:solidFill>
              </a:rPr>
              <a:t>выявлено </a:t>
            </a:r>
            <a:r>
              <a:rPr lang="ru-RU" sz="1600" dirty="0">
                <a:solidFill>
                  <a:srgbClr val="FFC000"/>
                </a:solidFill>
              </a:rPr>
              <a:t>не было. </a:t>
            </a:r>
          </a:p>
          <a:p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В </a:t>
            </a:r>
            <a:r>
              <a:rPr lang="ru-RU" sz="1600" dirty="0"/>
              <a:t>периоды размещения проектов нормативных правовых актов министерства на официальном сайте министерства в ГИС «Электронная демократия Новосибирской </a:t>
            </a:r>
            <a:r>
              <a:rPr lang="ru-RU" sz="1600" dirty="0" smtClean="0"/>
              <a:t>области </a:t>
            </a:r>
            <a:r>
              <a:rPr lang="ru-RU" sz="1600" dirty="0" smtClean="0">
                <a:solidFill>
                  <a:srgbClr val="FFC000"/>
                </a:solidFill>
              </a:rPr>
              <a:t>замечаний </a:t>
            </a:r>
            <a:r>
              <a:rPr lang="ru-RU" sz="1600" dirty="0">
                <a:solidFill>
                  <a:srgbClr val="FFC000"/>
                </a:solidFill>
              </a:rPr>
              <a:t>и предложений в части нарушения антимонопольного законодательства не поступало.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5480" y="5439956"/>
            <a:ext cx="1084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От Новосибирского УФАС России </a:t>
            </a:r>
            <a:endParaRPr lang="ru-RU" sz="1600" dirty="0" smtClean="0"/>
          </a:p>
          <a:p>
            <a:pPr algn="ctr"/>
            <a:r>
              <a:rPr lang="ru-RU" sz="1600" dirty="0" smtClean="0"/>
              <a:t>предостережений</a:t>
            </a:r>
            <a:r>
              <a:rPr lang="ru-RU" sz="1600" dirty="0"/>
              <a:t>, </a:t>
            </a:r>
            <a:r>
              <a:rPr lang="ru-RU" sz="1600" dirty="0" smtClean="0"/>
              <a:t>предупреждений, жалоб </a:t>
            </a:r>
            <a:r>
              <a:rPr lang="ru-RU" sz="1600" dirty="0"/>
              <a:t>не поступало, </a:t>
            </a:r>
            <a:endParaRPr lang="ru-RU" sz="1600" dirty="0" smtClean="0"/>
          </a:p>
          <a:p>
            <a:pPr algn="ctr"/>
            <a:r>
              <a:rPr lang="ru-RU" sz="1600" dirty="0" smtClean="0"/>
              <a:t>дела </a:t>
            </a:r>
            <a:r>
              <a:rPr lang="ru-RU" sz="1600" dirty="0"/>
              <a:t>об административных правонарушениях в сфере антимонопольного законодательства </a:t>
            </a:r>
            <a:r>
              <a:rPr lang="ru-RU" sz="1600" dirty="0" smtClean="0"/>
              <a:t>не </a:t>
            </a:r>
            <a:r>
              <a:rPr lang="ru-RU" sz="1600" dirty="0"/>
              <a:t>возбуждались.</a:t>
            </a:r>
          </a:p>
        </p:txBody>
      </p:sp>
    </p:spTree>
    <p:extLst>
      <p:ext uri="{BB962C8B-B14F-4D97-AF65-F5344CB8AC3E}">
        <p14:creationId xmlns:p14="http://schemas.microsoft.com/office/powerpoint/2010/main" val="3129607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87920" y="1938583"/>
            <a:ext cx="39928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FFFF"/>
              </a:buClr>
            </a:pPr>
            <a:r>
              <a:rPr lang="ru-RU" sz="1400" dirty="0"/>
              <a:t>Доля </a:t>
            </a:r>
            <a:r>
              <a:rPr lang="ru-RU" sz="1400" dirty="0"/>
              <a:t>проектов нормативных правовых актов министерства, в которых выявлены риски нарушения антимонопольного </a:t>
            </a:r>
            <a:r>
              <a:rPr lang="ru-RU" sz="1400" dirty="0" smtClean="0"/>
              <a:t>законодательства - </a:t>
            </a:r>
            <a:r>
              <a:rPr lang="ru-RU" sz="1400" b="1" dirty="0" smtClean="0">
                <a:solidFill>
                  <a:srgbClr val="FFC000"/>
                </a:solidFill>
              </a:rPr>
              <a:t>0%</a:t>
            </a:r>
          </a:p>
          <a:p>
            <a:pPr>
              <a:buClr>
                <a:srgbClr val="00FFFF"/>
              </a:buClr>
            </a:pPr>
            <a:endParaRPr lang="ru-RU" sz="1400" dirty="0"/>
          </a:p>
          <a:p>
            <a:pPr>
              <a:buClr>
                <a:srgbClr val="00FFFF"/>
              </a:buClr>
            </a:pPr>
            <a:r>
              <a:rPr lang="ru-RU" sz="1400" dirty="0"/>
              <a:t>Доля нормативных правовых актов министерства, в которых выявлены риски нарушения антимонопольного </a:t>
            </a:r>
            <a:r>
              <a:rPr lang="ru-RU" sz="1400" dirty="0" smtClean="0"/>
              <a:t>законодательства -</a:t>
            </a:r>
            <a:r>
              <a:rPr lang="ru-RU" sz="1400" b="1" dirty="0" smtClean="0"/>
              <a:t> </a:t>
            </a:r>
            <a:r>
              <a:rPr lang="ru-RU" sz="1400" b="1" dirty="0" smtClean="0">
                <a:solidFill>
                  <a:srgbClr val="FFC000"/>
                </a:solidFill>
              </a:rPr>
              <a:t>0%</a:t>
            </a:r>
          </a:p>
          <a:p>
            <a:pPr>
              <a:buClr>
                <a:srgbClr val="00FFFF"/>
              </a:buClr>
            </a:pPr>
            <a:endParaRPr lang="ru-RU" sz="1400" dirty="0"/>
          </a:p>
          <a:p>
            <a:pPr>
              <a:buClr>
                <a:srgbClr val="00FFFF"/>
              </a:buClr>
            </a:pPr>
            <a:r>
              <a:rPr lang="ru-RU" sz="1400" dirty="0"/>
              <a:t>Доля сотрудников министерства, в отношении которых были проведены обучающие мероприятия по антимонопольному законодательству и (или) антимонопольному </a:t>
            </a:r>
            <a:r>
              <a:rPr lang="ru-RU" sz="1400" dirty="0" err="1" smtClean="0"/>
              <a:t>комплаенсу</a:t>
            </a:r>
            <a:r>
              <a:rPr lang="ru-RU" sz="1400" dirty="0"/>
              <a:t> </a:t>
            </a:r>
            <a:r>
              <a:rPr lang="ru-RU" sz="1400" dirty="0" smtClean="0"/>
              <a:t>- </a:t>
            </a:r>
            <a:r>
              <a:rPr lang="ru-RU" sz="1400" dirty="0" smtClean="0">
                <a:solidFill>
                  <a:srgbClr val="FFC000"/>
                </a:solidFill>
              </a:rPr>
              <a:t>9</a:t>
            </a:r>
            <a:r>
              <a:rPr lang="ru-RU" sz="1400" dirty="0">
                <a:solidFill>
                  <a:srgbClr val="FFC000"/>
                </a:solidFill>
              </a:rPr>
              <a:t>%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45420" y="236638"/>
            <a:ext cx="47909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ПОКАЗАТЕЛИ </a:t>
            </a:r>
            <a:endParaRPr lang="ru-RU" b="1" dirty="0" smtClean="0">
              <a:solidFill>
                <a:srgbClr val="00FFFF"/>
              </a:solidFill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r>
              <a:rPr lang="ru-RU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ОЦЕНКИ </a:t>
            </a:r>
            <a:r>
              <a:rPr lang="ru-RU" b="1" dirty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ЭФФЕКТИВНОСТИ ФУНКЦИОНИРОВАНИЯ АНТИМОНОПОЛЬНОГО КОМПЛАЕНСА</a:t>
            </a:r>
          </a:p>
        </p:txBody>
      </p:sp>
      <p:sp>
        <p:nvSpPr>
          <p:cNvPr id="5" name="Овал 4"/>
          <p:cNvSpPr/>
          <p:nvPr/>
        </p:nvSpPr>
        <p:spPr>
          <a:xfrm>
            <a:off x="7106920" y="2009703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50" name="Picture 6" descr="https://www.infintechllc.com/wp-content/uploads/2019/08/shutterstock_1116319580-1200x1200-compress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120"/>
            <a:ext cx="6563360" cy="6786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 12"/>
          <p:cNvSpPr/>
          <p:nvPr/>
        </p:nvSpPr>
        <p:spPr>
          <a:xfrm>
            <a:off x="7045420" y="3086887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106920" y="4163623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16719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7920" y="1993543"/>
            <a:ext cx="10281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/>
              <a:t>При формировании перечня </a:t>
            </a:r>
            <a:r>
              <a:rPr lang="ru-RU" sz="1400" dirty="0" err="1"/>
              <a:t>комплаенс</a:t>
            </a:r>
            <a:r>
              <a:rPr lang="ru-RU" sz="1400" dirty="0"/>
              <a:t>-рисков необходимо учесть такие факторы как сфера (направление) деятельности министерства, в которой может быть совершено нарушение антимонопольного законодательства и правовые механизмы, реализуя которые возможно снизить риски нарушения антимонопольного </a:t>
            </a:r>
            <a:r>
              <a:rPr lang="ru-RU" sz="1400" dirty="0" smtClean="0"/>
              <a:t>законодательства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/>
              <a:t>При определении уровня риска необходимо учесть факторы, которые способствуют/препятствуют совершению нарушений антимонопольного </a:t>
            </a:r>
            <a:r>
              <a:rPr lang="ru-RU" sz="1400" dirty="0" smtClean="0"/>
              <a:t>законодательства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sz="1400" dirty="0"/>
              <a:t>В целях снижения вероятности наступления </a:t>
            </a:r>
            <a:r>
              <a:rPr lang="ru-RU" sz="1400" dirty="0" err="1"/>
              <a:t>комплаенс</a:t>
            </a:r>
            <a:r>
              <a:rPr lang="ru-RU" sz="1400" dirty="0"/>
              <a:t>-рисков необходимо разработать план мероприятий по снижению </a:t>
            </a:r>
            <a:r>
              <a:rPr lang="ru-RU" sz="1400" dirty="0" err="1"/>
              <a:t>комплаенс</a:t>
            </a:r>
            <a:r>
              <a:rPr lang="ru-RU" sz="1400" dirty="0"/>
              <a:t>-рисков министерства, содержащий конкретные мероприятия, необходимые для устранения выявленных рисков, в разрезе каждого </a:t>
            </a:r>
            <a:r>
              <a:rPr lang="ru-RU" sz="1400" dirty="0" err="1" smtClean="0"/>
              <a:t>комплаенс</a:t>
            </a:r>
            <a:r>
              <a:rPr lang="ru-RU" sz="1400" dirty="0" smtClean="0"/>
              <a:t>-риска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37920" y="1100238"/>
            <a:ext cx="639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ОСНОВНЫЕ РЕКОМЕНДАЦИИ</a:t>
            </a:r>
            <a:endParaRPr lang="ru-RU" sz="2000" b="1" dirty="0">
              <a:solidFill>
                <a:srgbClr val="00FFFF"/>
              </a:solidFill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478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-520863" y="520862"/>
            <a:ext cx="6331354" cy="5289631"/>
          </a:xfrm>
          <a:custGeom>
            <a:avLst/>
            <a:gdLst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354" h="5289631">
                <a:moveTo>
                  <a:pt x="0" y="5289631"/>
                </a:moveTo>
                <a:lnTo>
                  <a:pt x="0" y="0"/>
                </a:lnTo>
                <a:lnTo>
                  <a:pt x="6331354" y="5289631"/>
                </a:lnTo>
                <a:lnTo>
                  <a:pt x="0" y="528963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5587246" y="253245"/>
            <a:ext cx="6857999" cy="6351510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06375"/>
            <a:ext cx="550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30250" y="249921"/>
            <a:ext cx="3575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МИНИСТЕРСТВО ЭКОНОМИЧЕСКОГО РАЗВИТИЯ НОВОСИБИРСКОЙ ОБЛАСТИ</a:t>
            </a:r>
            <a:endParaRPr lang="ru-RU" sz="1600" dirty="0"/>
          </a:p>
        </p:txBody>
      </p:sp>
      <p:cxnSp>
        <p:nvCxnSpPr>
          <p:cNvPr id="11" name="Прямая соединительная линия 10"/>
          <p:cNvCxnSpPr>
            <a:stCxn id="4" idx="1"/>
            <a:endCxn id="4" idx="2"/>
          </p:cNvCxnSpPr>
          <p:nvPr/>
        </p:nvCxnSpPr>
        <p:spPr>
          <a:xfrm flipH="1">
            <a:off x="-2" y="1"/>
            <a:ext cx="5289632" cy="6331354"/>
          </a:xfrm>
          <a:prstGeom prst="line">
            <a:avLst/>
          </a:prstGeom>
          <a:ln w="381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5840490" y="-1"/>
            <a:ext cx="6351510" cy="6858000"/>
          </a:xfrm>
          <a:prstGeom prst="line">
            <a:avLst/>
          </a:prstGeom>
          <a:ln w="381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186259" y="4791840"/>
            <a:ext cx="40057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http://econom.nso.ru/</a:t>
            </a:r>
            <a:endParaRPr lang="ru-RU" dirty="0" smtClean="0"/>
          </a:p>
          <a:p>
            <a:pPr algn="ctr"/>
            <a:r>
              <a:rPr lang="en-US" dirty="0" smtClean="0"/>
              <a:t>www.invest.nso.ru</a:t>
            </a:r>
            <a:endParaRPr lang="en-US" dirty="0"/>
          </a:p>
          <a:p>
            <a:pPr algn="ctr"/>
            <a:r>
              <a:rPr lang="en-US" dirty="0"/>
              <a:t>www.facebook.com/mineconomnso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779" y="4363485"/>
            <a:ext cx="370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БЛАГОДАРИМ ЗА ВНИМАНИЕ!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095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Другая 11">
      <a:dk1>
        <a:srgbClr val="0E57C4"/>
      </a:dk1>
      <a:lt1>
        <a:sysClr val="window" lastClr="FFFFFF"/>
      </a:lt1>
      <a:dk2>
        <a:srgbClr val="242852"/>
      </a:dk2>
      <a:lt2>
        <a:srgbClr val="ACCBF9"/>
      </a:lt2>
      <a:accent1>
        <a:srgbClr val="3477B2"/>
      </a:accent1>
      <a:accent2>
        <a:srgbClr val="072B62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FF747C5C-A8E8-4833-9E55-3D08FE4E487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3824</TotalTime>
  <Words>695</Words>
  <Application>Microsoft Office PowerPoint</Application>
  <PresentationFormat>Широкоэкранный</PresentationFormat>
  <Paragraphs>89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Calisto MT</vt:lpstr>
      <vt:lpstr>MS PGothic</vt:lpstr>
      <vt:lpstr>Tahoma</vt:lpstr>
      <vt:lpstr>Trebuchet MS</vt:lpstr>
      <vt:lpstr>Wingdings</vt:lpstr>
      <vt:lpstr>Wingdings 2</vt:lpstr>
      <vt:lpstr>Сланец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Кузьмина Елена Анатольевна</cp:lastModifiedBy>
  <cp:revision>256</cp:revision>
  <dcterms:created xsi:type="dcterms:W3CDTF">2019-10-29T07:27:17Z</dcterms:created>
  <dcterms:modified xsi:type="dcterms:W3CDTF">2020-05-27T08:18:56Z</dcterms:modified>
</cp:coreProperties>
</file>