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7"/>
  </p:notesMasterIdLst>
  <p:handoutMasterIdLst>
    <p:handoutMasterId r:id="rId8"/>
  </p:handoutMasterIdLst>
  <p:sldIdLst>
    <p:sldId id="372" r:id="rId2"/>
    <p:sldId id="369" r:id="rId3"/>
    <p:sldId id="370" r:id="rId4"/>
    <p:sldId id="366" r:id="rId5"/>
    <p:sldId id="373" r:id="rId6"/>
  </p:sldIdLst>
  <p:sldSz cx="12192000" cy="6858000"/>
  <p:notesSz cx="6797675" cy="9926638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6009"/>
    <a:srgbClr val="1F5FA0"/>
    <a:srgbClr val="5C64B7"/>
    <a:srgbClr val="E0EBF6"/>
    <a:srgbClr val="0070C0"/>
    <a:srgbClr val="A1C4E3"/>
    <a:srgbClr val="DE6D18"/>
    <a:srgbClr val="F8664E"/>
    <a:srgbClr val="A2DCF6"/>
    <a:srgbClr val="5CAC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100" d="100"/>
          <a:sy n="100" d="100"/>
        </p:scale>
        <p:origin x="114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4765325219626508"/>
          <c:y val="1.10152791462551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r"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Операторы по транспортированию ТКО</c:v>
                </c:pt>
              </c:strCache>
            </c:strRef>
          </c:tx>
          <c:explosion val="1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1E2-4647-BAF7-A92FE0C1F71D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1E2-4647-BAF7-A92FE0C1F71D}"/>
              </c:ext>
            </c:extLst>
          </c:dPt>
          <c:dLbls>
            <c:dLbl>
              <c:idx val="0"/>
              <c:layout>
                <c:manualLayout>
                  <c:x val="0.13125571683824494"/>
                  <c:y val="0.1316096011601604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400" b="0" i="0" u="none" strike="noStrike" kern="1200" baseline="0">
                        <a:solidFill>
                          <a:srgbClr val="ED6009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28981344-8594-410C-8883-9623310CD01B}" type="CATEGORYNAME">
                      <a:rPr lang="ru-RU" sz="1400" dirty="0">
                        <a:solidFill>
                          <a:srgbClr val="ED6009"/>
                        </a:solidFill>
                      </a:rPr>
                      <a:pPr>
                        <a:defRPr sz="1400">
                          <a:solidFill>
                            <a:srgbClr val="ED6009"/>
                          </a:solidFill>
                        </a:defRPr>
                      </a:pPr>
                      <a:t>[ИМЯ КАТЕГОРИИ]</a:t>
                    </a:fld>
                    <a:r>
                      <a:rPr lang="ru-RU" sz="1400" baseline="0" dirty="0">
                        <a:solidFill>
                          <a:srgbClr val="ED6009"/>
                        </a:solidFill>
                      </a:rPr>
                      <a:t>
</a:t>
                    </a:r>
                    <a:r>
                      <a:rPr lang="ru-RU" sz="1400" baseline="0" dirty="0" smtClean="0">
                        <a:solidFill>
                          <a:srgbClr val="ED6009"/>
                        </a:solidFill>
                      </a:rPr>
                      <a:t>1 организация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rgbClr val="ED6009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673555083053216"/>
                      <c:h val="0.17026867740323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01E2-4647-BAF7-A92FE0C1F71D}"/>
                </c:ext>
              </c:extLst>
            </c:dLbl>
            <c:dLbl>
              <c:idx val="1"/>
              <c:layout>
                <c:manualLayout>
                  <c:x val="-0.17781597095900345"/>
                  <c:y val="-9.16488571864723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E7E9C2EE-95ED-4BA8-B32A-12F504751D2C}" type="CATEGORYNAME">
                      <a:rPr lang="ru-RU" sz="1400">
                        <a:solidFill>
                          <a:srgbClr val="ED6009"/>
                        </a:solidFill>
                      </a:rPr>
                      <a:pPr>
                        <a:defRPr/>
                      </a:pPr>
                      <a:t>[ИМЯ КАТЕГОРИИ]</a:t>
                    </a:fld>
                    <a:r>
                      <a:rPr lang="ru-RU" sz="1400" baseline="0" dirty="0">
                        <a:solidFill>
                          <a:srgbClr val="ED6009"/>
                        </a:solidFill>
                      </a:rPr>
                      <a:t>
</a:t>
                    </a:r>
                    <a:fld id="{95F01FA2-0C9B-4A53-BD02-454AC4198AA7}" type="VALUE">
                      <a:rPr lang="ru-RU" sz="1400" baseline="0" smtClean="0">
                        <a:solidFill>
                          <a:srgbClr val="ED6009"/>
                        </a:solidFill>
                      </a:rPr>
                      <a:pPr>
                        <a:defRPr/>
                      </a:pPr>
                      <a:t>[ЗНАЧЕНИЕ]</a:t>
                    </a:fld>
                    <a:r>
                      <a:rPr lang="ru-RU" sz="1400" baseline="0" dirty="0" smtClean="0">
                        <a:solidFill>
                          <a:srgbClr val="ED6009"/>
                        </a:solidFill>
                      </a:rPr>
                      <a:t> организаций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713030912038398"/>
                      <c:h val="0.2859291084389181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1E2-4647-BAF7-A92FE0C1F71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Государственная форма собственности</c:v>
                </c:pt>
                <c:pt idx="1">
                  <c:v>Частная форма собственности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</c:v>
                </c:pt>
                <c:pt idx="1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E2-4647-BAF7-A92FE0C1F71D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92034-28DA-44BF-90AC-31A3FBCE485E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C7A83-5F3E-4AE6-A4E3-A0A2F6173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1048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44CEE-9CCF-49CA-A09B-D723BA461C44}" type="datetimeFigureOut">
              <a:rPr lang="ru-RU" smtClean="0"/>
              <a:t>27.11.2020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53C4A-6EE0-452D-923E-6607B22F13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3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53C4A-6EE0-452D-923E-6607B22F130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940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53C4A-6EE0-452D-923E-6607B22F130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468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53C4A-6EE0-452D-923E-6607B22F130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37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29227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16672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823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82763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709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4591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0006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91483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123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2766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3D490-D047-46FA-BFB9-06A35E31C10B}" type="datetimeFigureOut">
              <a:rPr lang="id-ID" smtClean="0"/>
              <a:t>27/11/2020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C11C6-5A40-492F-87BB-D659BD3D6B6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1246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11/27/2020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254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52" y="225811"/>
            <a:ext cx="571500" cy="76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459" y="0"/>
            <a:ext cx="7493541" cy="6858000"/>
          </a:xfrm>
          <a:prstGeom prst="rect">
            <a:avLst/>
          </a:prstGeom>
        </p:spPr>
      </p:pic>
      <p:sp>
        <p:nvSpPr>
          <p:cNvPr id="8" name="Rectangle 11"/>
          <p:cNvSpPr/>
          <p:nvPr/>
        </p:nvSpPr>
        <p:spPr>
          <a:xfrm>
            <a:off x="-402" y="2705318"/>
            <a:ext cx="699932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endParaRPr lang="ru-RU" sz="1600" b="1" spc="1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36648B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О состоянии конкуренции на рынке услуг по сбору, сортировке и переработке ТКО в Новосибирской области</a:t>
            </a:r>
            <a:endParaRPr lang="ru-RU" sz="2400" b="1" dirty="0">
              <a:solidFill>
                <a:srgbClr val="36648B"/>
              </a:solidFill>
              <a:ea typeface="Roboto" panose="02000000000000000000" pitchFamily="2" charset="0"/>
              <a:cs typeface="Open Sans Light" panose="020B0306030504020204" pitchFamily="34" charset="0"/>
            </a:endParaRPr>
          </a:p>
          <a:p>
            <a:pPr algn="just">
              <a:lnSpc>
                <a:spcPct val="120000"/>
              </a:lnSpc>
            </a:pPr>
            <a:endParaRPr lang="ru-RU" sz="1600" b="1" spc="150" dirty="0">
              <a:solidFill>
                <a:srgbClr val="1F4E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98918" y="3023016"/>
            <a:ext cx="519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D60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Архипов Денис Николаевич</a:t>
            </a:r>
            <a:endParaRPr lang="id-ID" sz="2400" b="1" dirty="0">
              <a:solidFill>
                <a:srgbClr val="ED600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8552" y="296217"/>
            <a:ext cx="6562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жилищно-коммунального хозяйства и энергетики Новосибирской области</a:t>
            </a:r>
            <a:endParaRPr lang="id-ID" sz="1200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85881" y="3646739"/>
            <a:ext cx="4066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Министр жилищно-коммунального хозяйства и энергетики Новосибирской области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04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78552" y="296217"/>
            <a:ext cx="6562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жилищно-коммунального хозяйства и энергетики Новосибирской области</a:t>
            </a:r>
            <a:endParaRPr lang="id-ID" sz="1200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52" y="225811"/>
            <a:ext cx="571500" cy="762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1228920" y="314854"/>
            <a:ext cx="698270" cy="3552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2/5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473822" y="1106703"/>
            <a:ext cx="9860237" cy="119406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операторов по транспортированию ТКО на территории Новосибирской области в 2020 году по формам собственности организаций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770" y="1163853"/>
            <a:ext cx="905961" cy="905961"/>
          </a:xfrm>
          <a:prstGeom prst="rect">
            <a:avLst/>
          </a:prstGeom>
        </p:spPr>
      </p:pic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535138370"/>
              </p:ext>
            </p:extLst>
          </p:nvPr>
        </p:nvGraphicFramePr>
        <p:xfrm>
          <a:off x="2250640" y="2012664"/>
          <a:ext cx="8306602" cy="4611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29784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78552" y="296217"/>
            <a:ext cx="6562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жилищно-коммунального хозяйства и энергетики Новосибирской области</a:t>
            </a:r>
            <a:endParaRPr lang="id-ID" sz="1200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52" y="225811"/>
            <a:ext cx="571500" cy="762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1228920" y="314854"/>
            <a:ext cx="698270" cy="3552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3/5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586743" y="1429630"/>
            <a:ext cx="9577753" cy="6907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>
                <a:solidFill>
                  <a:srgbClr val="1F4E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Рынок услуг по сбору и транспортированию твердых коммунальных отходов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  <a14:imgEffect>
                      <a14:sharpenSoften amount="50000"/>
                    </a14:imgEffect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2" y="1292505"/>
            <a:ext cx="905961" cy="905961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923790"/>
              </p:ext>
            </p:extLst>
          </p:nvPr>
        </p:nvGraphicFramePr>
        <p:xfrm>
          <a:off x="878551" y="2733089"/>
          <a:ext cx="10336123" cy="29655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1743">
                  <a:extLst>
                    <a:ext uri="{9D8B030D-6E8A-4147-A177-3AD203B41FA5}">
                      <a16:colId xmlns:a16="http://schemas.microsoft.com/office/drawing/2014/main" val="1827001568"/>
                    </a:ext>
                  </a:extLst>
                </a:gridCol>
                <a:gridCol w="1170049">
                  <a:extLst>
                    <a:ext uri="{9D8B030D-6E8A-4147-A177-3AD203B41FA5}">
                      <a16:colId xmlns:a16="http://schemas.microsoft.com/office/drawing/2014/main" val="3710823212"/>
                    </a:ext>
                  </a:extLst>
                </a:gridCol>
                <a:gridCol w="1170049">
                  <a:extLst>
                    <a:ext uri="{9D8B030D-6E8A-4147-A177-3AD203B41FA5}">
                      <a16:colId xmlns:a16="http://schemas.microsoft.com/office/drawing/2014/main" val="3849771756"/>
                    </a:ext>
                  </a:extLst>
                </a:gridCol>
                <a:gridCol w="1170049">
                  <a:extLst>
                    <a:ext uri="{9D8B030D-6E8A-4147-A177-3AD203B41FA5}">
                      <a16:colId xmlns:a16="http://schemas.microsoft.com/office/drawing/2014/main" val="3702977356"/>
                    </a:ext>
                  </a:extLst>
                </a:gridCol>
                <a:gridCol w="1170049">
                  <a:extLst>
                    <a:ext uri="{9D8B030D-6E8A-4147-A177-3AD203B41FA5}">
                      <a16:colId xmlns:a16="http://schemas.microsoft.com/office/drawing/2014/main" val="1284914572"/>
                    </a:ext>
                  </a:extLst>
                </a:gridCol>
                <a:gridCol w="1174184">
                  <a:extLst>
                    <a:ext uri="{9D8B030D-6E8A-4147-A177-3AD203B41FA5}">
                      <a16:colId xmlns:a16="http://schemas.microsoft.com/office/drawing/2014/main" val="313512726"/>
                    </a:ext>
                  </a:extLst>
                </a:gridCol>
              </a:tblGrid>
              <a:tr h="694212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Ключевые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 эффективности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3673623"/>
                  </a:ext>
                </a:extLst>
              </a:tr>
              <a:tr h="81087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ключевого показателя 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01.01.2019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01.01.2020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1562523103"/>
                  </a:ext>
                </a:extLst>
              </a:tr>
              <a:tr h="146049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организаций частной формы собственности в сфере услуг по сбору и транспортированию твердых коммунальных отходов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ED60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94,3</a:t>
                      </a:r>
                      <a:endParaRPr lang="ru-RU" sz="2000" dirty="0">
                        <a:solidFill>
                          <a:srgbClr val="ED600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ED60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95,3</a:t>
                      </a:r>
                      <a:endParaRPr lang="ru-RU" sz="2000" dirty="0">
                        <a:solidFill>
                          <a:srgbClr val="ED600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ED60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95,5</a:t>
                      </a:r>
                      <a:endParaRPr lang="ru-RU" sz="2000" dirty="0">
                        <a:solidFill>
                          <a:srgbClr val="ED600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ED600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95,7</a:t>
                      </a:r>
                      <a:endParaRPr lang="ru-RU" sz="2000" dirty="0">
                        <a:solidFill>
                          <a:srgbClr val="ED6009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27583142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12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78552" y="296217"/>
            <a:ext cx="6562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жилищно-коммунального хозяйства и энергетики Новосибирской области</a:t>
            </a:r>
            <a:endParaRPr lang="id-ID" sz="1200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52" y="225811"/>
            <a:ext cx="571500" cy="762000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1228920" y="314854"/>
            <a:ext cx="698270" cy="35526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4/5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768868" y="1269422"/>
            <a:ext cx="9460052" cy="72642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ru-RU" sz="1600" b="1" dirty="0">
                <a:solidFill>
                  <a:srgbClr val="1F4E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содействию развитию конкуренции на рынке услуг по сбору и транспортированию твердых коммунальных отходов</a:t>
            </a:r>
            <a:endParaRPr lang="en-US" sz="1600" b="1" dirty="0">
              <a:solidFill>
                <a:schemeClr val="tx2">
                  <a:lumMod val="60000"/>
                  <a:lumOff val="4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86" y="1041361"/>
            <a:ext cx="1233176" cy="123317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878552" y="2518460"/>
            <a:ext cx="1086169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равных условий для обеспечения конкуренции между участниками аукциона: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2020, 2021-2023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проведение аукционов на транспортирование ТКО в отношении территорий, на которых образуется не менее 50% ТКО Новосибирской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лотов для проведения торгов на транспортирование ТКО территория Новосибирской области разбивается не менее чем на 3 лота (территории)):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2020, 2021-2023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территории, в отношении которых проводятся аукционы, разбиты на 6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лотов</a:t>
            </a:r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b="1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регулирование деятельности регионального оператора в соответствии с законодательством Российской Федерации: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количества обращений граждан на 14% в 2020 году (497 обращений) по отношению к 2019 года (567 обращений)</a:t>
            </a:r>
          </a:p>
        </p:txBody>
      </p:sp>
    </p:spTree>
    <p:extLst>
      <p:ext uri="{BB962C8B-B14F-4D97-AF65-F5344CB8AC3E}">
        <p14:creationId xmlns:p14="http://schemas.microsoft.com/office/powerpoint/2010/main" val="65690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52" y="225811"/>
            <a:ext cx="571500" cy="762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459" y="0"/>
            <a:ext cx="7493541" cy="6858000"/>
          </a:xfrm>
          <a:prstGeom prst="rect">
            <a:avLst/>
          </a:prstGeom>
        </p:spPr>
      </p:pic>
      <p:sp>
        <p:nvSpPr>
          <p:cNvPr id="8" name="Rectangle 11"/>
          <p:cNvSpPr/>
          <p:nvPr/>
        </p:nvSpPr>
        <p:spPr>
          <a:xfrm>
            <a:off x="-402" y="2705318"/>
            <a:ext cx="6999320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endParaRPr lang="ru-RU" sz="1600" b="1" spc="15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36648B"/>
                </a:solidFill>
                <a:latin typeface="Arial" panose="020B0604020202020204" pitchFamily="34" charset="0"/>
                <a:ea typeface="Open Sans Light" panose="020B0306030504020204" pitchFamily="34" charset="0"/>
                <a:cs typeface="Arial" panose="020B0604020202020204" pitchFamily="34" charset="0"/>
              </a:rPr>
              <a:t>О состоянии конкуренции на рынке услуг по сбору, сортировке и переработке ТКО в Новосибирской области</a:t>
            </a:r>
            <a:endParaRPr lang="ru-RU" sz="2400" b="1" dirty="0">
              <a:solidFill>
                <a:srgbClr val="36648B"/>
              </a:solidFill>
              <a:ea typeface="Roboto" panose="02000000000000000000" pitchFamily="2" charset="0"/>
              <a:cs typeface="Open Sans Light" panose="020B0306030504020204" pitchFamily="34" charset="0"/>
            </a:endParaRPr>
          </a:p>
          <a:p>
            <a:pPr algn="just">
              <a:lnSpc>
                <a:spcPct val="120000"/>
              </a:lnSpc>
            </a:pPr>
            <a:endParaRPr lang="ru-RU" sz="1600" b="1" spc="150" dirty="0">
              <a:solidFill>
                <a:srgbClr val="1F4E8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98918" y="3023016"/>
            <a:ext cx="5193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ED6009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Архипов Денис Николаевич</a:t>
            </a:r>
            <a:endParaRPr lang="id-ID" sz="2400" b="1" dirty="0">
              <a:solidFill>
                <a:srgbClr val="ED6009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8552" y="296217"/>
            <a:ext cx="6562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жилищно-коммунального хозяйства и энергетики Новосибирской области</a:t>
            </a:r>
            <a:endParaRPr lang="id-ID" sz="1200" b="1" dirty="0">
              <a:solidFill>
                <a:schemeClr val="accent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85881" y="3646739"/>
            <a:ext cx="40661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Министр жилищно-коммунального хозяйства и энергетики Новосибирской области</a:t>
            </a:r>
            <a:endParaRPr lang="id-ID" sz="1200" b="1" dirty="0">
              <a:solidFill>
                <a:schemeClr val="tx1">
                  <a:lumMod val="95000"/>
                  <a:lumOff val="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067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10174</TotalTime>
  <Words>286</Words>
  <Application>Microsoft Office PowerPoint</Application>
  <PresentationFormat>Широкоэкранный</PresentationFormat>
  <Paragraphs>47</Paragraphs>
  <Slides>5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Arial</vt:lpstr>
      <vt:lpstr>Calibri</vt:lpstr>
      <vt:lpstr>Calibri Light</vt:lpstr>
      <vt:lpstr>Open Sans Light</vt:lpstr>
      <vt:lpstr>Roboto</vt:lpstr>
      <vt:lpstr>Tahoma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Dedi Juniadi</dc:creator>
  <cp:lastModifiedBy>Белошапка Екатерина Николаевна</cp:lastModifiedBy>
  <cp:revision>903</cp:revision>
  <cp:lastPrinted>2019-02-27T05:28:02Z</cp:lastPrinted>
  <dcterms:created xsi:type="dcterms:W3CDTF">2014-11-02T23:56:23Z</dcterms:created>
  <dcterms:modified xsi:type="dcterms:W3CDTF">2020-11-27T03:05:16Z</dcterms:modified>
</cp:coreProperties>
</file>