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302" r:id="rId5"/>
    <p:sldId id="303" r:id="rId6"/>
    <p:sldId id="290" r:id="rId7"/>
    <p:sldId id="329" r:id="rId8"/>
    <p:sldId id="308" r:id="rId9"/>
    <p:sldId id="331" r:id="rId10"/>
    <p:sldId id="332" r:id="rId11"/>
    <p:sldId id="333" r:id="rId12"/>
    <p:sldId id="321" r:id="rId13"/>
    <p:sldId id="334" r:id="rId14"/>
    <p:sldId id="335" r:id="rId15"/>
    <p:sldId id="306" r:id="rId16"/>
    <p:sldId id="328" r:id="rId17"/>
    <p:sldId id="327" r:id="rId18"/>
    <p:sldId id="281" r:id="rId19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ерова Алёна Игоревна" initials="САИ" lastIdx="6" clrIdx="0">
    <p:extLst>
      <p:ext uri="{19B8F6BF-5375-455C-9EA6-DF929625EA0E}">
        <p15:presenceInfo xmlns:p15="http://schemas.microsoft.com/office/powerpoint/2012/main" userId="S-1-5-21-340576085-3929279038-2991976684-388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896"/>
    <a:srgbClr val="0082BB"/>
    <a:srgbClr val="D9F5FB"/>
    <a:srgbClr val="93C329"/>
    <a:srgbClr val="FAA61A"/>
    <a:srgbClr val="96C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3609" autoAdjust="0"/>
  </p:normalViewPr>
  <p:slideViewPr>
    <p:cSldViewPr snapToGrid="0">
      <p:cViewPr varScale="1">
        <p:scale>
          <a:sx n="64" d="100"/>
          <a:sy n="64" d="100"/>
        </p:scale>
        <p:origin x="652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4" d="100"/>
          <a:sy n="44" d="100"/>
        </p:scale>
        <p:origin x="-2846" y="-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135"/>
          </a:xfrm>
          <a:prstGeom prst="rect">
            <a:avLst/>
          </a:prstGeom>
        </p:spPr>
        <p:txBody>
          <a:bodyPr vert="horz" lIns="92135" tIns="46067" rIns="92135" bIns="4606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135"/>
          </a:xfrm>
          <a:prstGeom prst="rect">
            <a:avLst/>
          </a:prstGeom>
        </p:spPr>
        <p:txBody>
          <a:bodyPr vert="horz" lIns="92135" tIns="46067" rIns="92135" bIns="46067" rtlCol="0"/>
          <a:lstStyle>
            <a:lvl1pPr algn="r">
              <a:defRPr sz="1200"/>
            </a:lvl1pPr>
          </a:lstStyle>
          <a:p>
            <a:fld id="{31A7E530-0CBA-48EB-B17D-91110B96F5C6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39838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35" tIns="46067" rIns="92135" bIns="4606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2135" tIns="46067" rIns="92135" bIns="4606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8134"/>
          </a:xfrm>
          <a:prstGeom prst="rect">
            <a:avLst/>
          </a:prstGeom>
        </p:spPr>
        <p:txBody>
          <a:bodyPr vert="horz" lIns="92135" tIns="46067" rIns="92135" bIns="4606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8134"/>
          </a:xfrm>
          <a:prstGeom prst="rect">
            <a:avLst/>
          </a:prstGeom>
        </p:spPr>
        <p:txBody>
          <a:bodyPr vert="horz" lIns="92135" tIns="46067" rIns="92135" bIns="46067" rtlCol="0" anchor="b"/>
          <a:lstStyle>
            <a:lvl1pPr algn="r">
              <a:defRPr sz="1200"/>
            </a:lvl1pPr>
          </a:lstStyle>
          <a:p>
            <a:fld id="{F2904BCD-10C8-42A5-ABBA-D5D1FBF78B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491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5867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827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17FA6-4613-5147-9AF7-9731C55C989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78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17FA6-4613-5147-9AF7-9731C55C989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192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795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69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185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9134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823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04BCD-10C8-42A5-ABBA-D5D1FBF78BB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272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76339" y="3797299"/>
            <a:ext cx="4062411" cy="211772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1C94846-A41A-46A4-82FC-F70C44E97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6339" y="6205566"/>
            <a:ext cx="4062411" cy="276197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F4B885-5B69-4FE3-925A-37317C9E4C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459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86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5918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9888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Колонтитул раздела или подраздела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3388" y="1971675"/>
            <a:ext cx="5554662" cy="4452938"/>
          </a:xfrm>
        </p:spPr>
        <p:txBody>
          <a:bodyPr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3951" y="1971675"/>
            <a:ext cx="5554659" cy="4452938"/>
          </a:xfrm>
          <a:solidFill>
            <a:schemeClr val="bg2"/>
          </a:solid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136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04743" y="3844925"/>
            <a:ext cx="5770563" cy="2636838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Пункт приема корреспонденции: </a:t>
            </a:r>
          </a:p>
          <a:p>
            <a:pPr lvl="0"/>
            <a:r>
              <a:rPr lang="ru-RU" dirty="0"/>
              <a:t>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3949" y="1104901"/>
            <a:ext cx="5554663" cy="1965324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Спасибо </a:t>
            </a:r>
          </a:p>
          <a:p>
            <a:pPr lvl="0"/>
            <a:r>
              <a:rPr lang="ru-RU" dirty="0"/>
              <a:t>за внимание</a:t>
            </a:r>
          </a:p>
        </p:txBody>
      </p:sp>
      <p:pic>
        <p:nvPicPr>
          <p:cNvPr id="8" name="Рисунок 6">
            <a:extLst>
              <a:ext uri="{FF2B5EF4-FFF2-40B4-BE49-F238E27FC236}">
                <a16:creationId xmlns:a16="http://schemas.microsoft.com/office/drawing/2014/main" id="{8FCCF32E-0F6E-4544-A5DF-207C316A63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64" y="431800"/>
            <a:ext cx="2407485" cy="5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352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F56CF-2AEF-4193-83AF-48D8AA39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7" y="1107506"/>
            <a:ext cx="11325225" cy="60699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EABFE4-ED0F-4CD1-9EC3-8D558C175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53" y="1975652"/>
            <a:ext cx="11320460" cy="27614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5DE65F-AEC4-42F8-AE14-6CFCF7F12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57438" y="431800"/>
            <a:ext cx="8439150" cy="3240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/>
              <a:t>Колонтитул раздела или подраздела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8F2AC6-6672-44E2-A8A9-32EB81226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14074" y="431801"/>
            <a:ext cx="744537" cy="32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AA99AE-6A35-4C1E-8082-A4A87B5CA52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CB045B0-C148-4BCB-A129-CADC19CDA1E7}"/>
              </a:ext>
            </a:extLst>
          </p:cNvPr>
          <p:cNvCxnSpPr/>
          <p:nvPr userDrawn="1"/>
        </p:nvCxnSpPr>
        <p:spPr>
          <a:xfrm>
            <a:off x="433388" y="866775"/>
            <a:ext cx="11325225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8C4910-12A5-47A1-A219-F6CDF997B2A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388" y="437814"/>
            <a:ext cx="1237966" cy="30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9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78" r:id="rId3"/>
    <p:sldLayoutId id="2147483679" r:id="rId4"/>
    <p:sldLayoutId id="2147483687" r:id="rId5"/>
    <p:sldLayoutId id="2147483689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7" userDrawn="1">
          <p15:clr>
            <a:srgbClr val="F26B43"/>
          </p15:clr>
        </p15:guide>
        <p15:guide id="2" pos="7407" userDrawn="1">
          <p15:clr>
            <a:srgbClr val="F26B43"/>
          </p15:clr>
        </p15:guide>
        <p15:guide id="3" pos="273" userDrawn="1">
          <p15:clr>
            <a:srgbClr val="F26B43"/>
          </p15:clr>
        </p15:guide>
        <p15:guide id="4" orient="horz" pos="272" userDrawn="1">
          <p15:clr>
            <a:srgbClr val="F26B43"/>
          </p15:clr>
        </p15:guide>
        <p15:guide id="5" pos="879" userDrawn="1">
          <p15:clr>
            <a:srgbClr val="F26B43"/>
          </p15:clr>
        </p15:guide>
        <p15:guide id="6" pos="741" userDrawn="1">
          <p15:clr>
            <a:srgbClr val="F26B43"/>
          </p15:clr>
        </p15:guide>
        <p15:guide id="7" pos="1368" userDrawn="1">
          <p15:clr>
            <a:srgbClr val="F26B43"/>
          </p15:clr>
        </p15:guide>
        <p15:guide id="8" pos="1485" userDrawn="1">
          <p15:clr>
            <a:srgbClr val="F26B43"/>
          </p15:clr>
        </p15:guide>
        <p15:guide id="9" pos="1952" userDrawn="1">
          <p15:clr>
            <a:srgbClr val="F26B43"/>
          </p15:clr>
        </p15:guide>
        <p15:guide id="10" pos="2090" userDrawn="1">
          <p15:clr>
            <a:srgbClr val="F26B43"/>
          </p15:clr>
        </p15:guide>
        <p15:guide id="11" pos="2547" userDrawn="1">
          <p15:clr>
            <a:srgbClr val="F26B43"/>
          </p15:clr>
        </p15:guide>
        <p15:guide id="12" pos="2696" userDrawn="1">
          <p15:clr>
            <a:srgbClr val="F26B43"/>
          </p15:clr>
        </p15:guide>
        <p15:guide id="13" pos="3165" userDrawn="1">
          <p15:clr>
            <a:srgbClr val="F26B43"/>
          </p15:clr>
        </p15:guide>
        <p15:guide id="14" pos="3300" userDrawn="1">
          <p15:clr>
            <a:srgbClr val="F26B43"/>
          </p15:clr>
        </p15:guide>
        <p15:guide id="15" pos="3772" userDrawn="1">
          <p15:clr>
            <a:srgbClr val="F26B43"/>
          </p15:clr>
        </p15:guide>
        <p15:guide id="16" pos="3908" userDrawn="1">
          <p15:clr>
            <a:srgbClr val="F26B43"/>
          </p15:clr>
        </p15:guide>
        <p15:guide id="17" pos="4377" userDrawn="1">
          <p15:clr>
            <a:srgbClr val="F26B43"/>
          </p15:clr>
        </p15:guide>
        <p15:guide id="18" pos="4512" userDrawn="1">
          <p15:clr>
            <a:srgbClr val="F26B43"/>
          </p15:clr>
        </p15:guide>
        <p15:guide id="19" pos="4985" userDrawn="1">
          <p15:clr>
            <a:srgbClr val="F26B43"/>
          </p15:clr>
        </p15:guide>
        <p15:guide id="20" pos="5118" userDrawn="1">
          <p15:clr>
            <a:srgbClr val="F26B43"/>
          </p15:clr>
        </p15:guide>
        <p15:guide id="21" pos="5589" userDrawn="1">
          <p15:clr>
            <a:srgbClr val="F26B43"/>
          </p15:clr>
        </p15:guide>
        <p15:guide id="22" pos="5726" userDrawn="1">
          <p15:clr>
            <a:srgbClr val="F26B43"/>
          </p15:clr>
        </p15:guide>
        <p15:guide id="23" pos="6195" userDrawn="1">
          <p15:clr>
            <a:srgbClr val="F26B43"/>
          </p15:clr>
        </p15:guide>
        <p15:guide id="24" pos="6332" userDrawn="1">
          <p15:clr>
            <a:srgbClr val="F26B43"/>
          </p15:clr>
        </p15:guide>
        <p15:guide id="25" pos="6801" userDrawn="1">
          <p15:clr>
            <a:srgbClr val="F26B43"/>
          </p15:clr>
        </p15:guide>
        <p15:guide id="26" pos="6938" userDrawn="1">
          <p15:clr>
            <a:srgbClr val="F26B43"/>
          </p15:clr>
        </p15:guide>
        <p15:guide id="27" orient="horz" pos="2160" userDrawn="1">
          <p15:clr>
            <a:srgbClr val="F26B43"/>
          </p15:clr>
        </p15:guide>
        <p15:guide id="28" orient="horz" pos="696" userDrawn="1">
          <p15:clr>
            <a:srgbClr val="F26B43"/>
          </p15:clr>
        </p15:guide>
        <p15:guide id="29" orient="horz" pos="1242" userDrawn="1">
          <p15:clr>
            <a:srgbClr val="F26B43"/>
          </p15:clr>
        </p15:guide>
        <p15:guide id="30" orient="horz" pos="10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0" Type="http://schemas.openxmlformats.org/officeDocument/2006/relationships/image" Target="../media/image78.svg"/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01.svg"/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144" Type="http://schemas.openxmlformats.org/officeDocument/2006/relationships/image" Target="../media/image10.png"/><Relationship Id="rId143" Type="http://schemas.openxmlformats.org/officeDocument/2006/relationships/image" Target="NULL"/><Relationship Id="rId35" Type="http://schemas.openxmlformats.org/officeDocument/2006/relationships/image" Target="NUL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1">
            <a:extLst>
              <a:ext uri="{FF2B5EF4-FFF2-40B4-BE49-F238E27FC236}">
                <a16:creationId xmlns:a16="http://schemas.microsoft.com/office/drawing/2014/main" id="{6D32CE10-D78F-4CAF-B675-5D537BB1737E}"/>
              </a:ext>
            </a:extLst>
          </p:cNvPr>
          <p:cNvSpPr txBox="1">
            <a:spLocks/>
          </p:cNvSpPr>
          <p:nvPr/>
        </p:nvSpPr>
        <p:spPr>
          <a:xfrm>
            <a:off x="542158" y="3688707"/>
            <a:ext cx="4701947" cy="23738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 kern="1200" cap="all" spc="3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О деятельности Банка России по повышению финансовой грамотности населения и субъектов МСП на территории Новосибирской области</a:t>
            </a:r>
          </a:p>
          <a:p>
            <a:endParaRPr lang="ru-RU" sz="1800" cap="none" dirty="0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22FE3864-6570-415C-B3DA-EE5E1FDABE9F}"/>
              </a:ext>
            </a:extLst>
          </p:cNvPr>
          <p:cNvSpPr txBox="1">
            <a:spLocks/>
          </p:cNvSpPr>
          <p:nvPr/>
        </p:nvSpPr>
        <p:spPr>
          <a:xfrm>
            <a:off x="674893" y="6225365"/>
            <a:ext cx="4062411" cy="27619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 cap="none" spc="3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 smtClean="0"/>
              <a:t>Март </a:t>
            </a:r>
            <a:r>
              <a:rPr lang="en-US" sz="1600" dirty="0" smtClean="0"/>
              <a:t>202</a:t>
            </a:r>
            <a:r>
              <a:rPr lang="ru-RU" sz="1600" dirty="0" smtClean="0"/>
              <a:t>1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39428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ижний колонтитул 11">
            <a:extLst>
              <a:ext uri="{FF2B5EF4-FFF2-40B4-BE49-F238E27FC236}">
                <a16:creationId xmlns:a16="http://schemas.microsoft.com/office/drawing/2014/main" id="{7BF009CD-F79C-49F7-BCEC-AE9DA495E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44078" y="274320"/>
            <a:ext cx="8439150" cy="496721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</a:rPr>
              <a:t>Реализация стратегии: региональные программы и координационные органы </a:t>
            </a: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06B0845D-4F1E-49C2-B755-FBD3E026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10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6864" y="1695566"/>
            <a:ext cx="1141656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>
                <a:solidFill>
                  <a:schemeClr val="accent1"/>
                </a:solidFill>
              </a:rPr>
              <a:t>Утверждены региональные программы повышения финансовой</a:t>
            </a:r>
          </a:p>
          <a:p>
            <a:r>
              <a:rPr lang="ru-RU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Ответственными за выполнение данного мероприятия являются исполнительные органы власти субъекта Российской Федерации</a:t>
            </a:r>
            <a:endParaRPr lang="ru-RU" b="1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D81C6E8-6734-474E-9A1F-59B8ABD955AD}"/>
              </a:ext>
            </a:extLst>
          </p:cNvPr>
          <p:cNvSpPr/>
          <p:nvPr/>
        </p:nvSpPr>
        <p:spPr>
          <a:xfrm>
            <a:off x="334160" y="1020705"/>
            <a:ext cx="115939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>
                <a:solidFill>
                  <a:schemeClr val="accent1"/>
                </a:solidFill>
              </a:rPr>
              <a:t>ПЛАН МЕРОПРИЯТИЙ («ДОРОЖНАЯ КАРТА») РЕАЛИЗАЦИИ СТРАТЕГИИ ПОВЫШЕНИЯ ФИНАНСОВОЙ ГРАМОТНОСТИ В РОССИЙСКОЙ ФЕДЕРАЦИИ НА 2017-2023 ГОДЫ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F9ABEEE-6E9C-49BD-8BED-AD02CAB2E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87" y="3510242"/>
            <a:ext cx="5457370" cy="28938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3F8A661A-01CF-48A0-B26F-98E714CC7F39}"/>
              </a:ext>
            </a:extLst>
          </p:cNvPr>
          <p:cNvSpPr txBox="1">
            <a:spLocks/>
          </p:cNvSpPr>
          <p:nvPr/>
        </p:nvSpPr>
        <p:spPr>
          <a:xfrm>
            <a:off x="416046" y="2749930"/>
            <a:ext cx="6667143" cy="8667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600" dirty="0">
                <a:latin typeface="+mn-lt"/>
                <a:ea typeface="+mn-ea"/>
                <a:cs typeface="+mn-cs"/>
              </a:rPr>
              <a:t>Методические рекомендации по разработке региональных программ по повышению финансовой грамотности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7804492" y="2249564"/>
            <a:ext cx="3490770" cy="4443844"/>
            <a:chOff x="7804492" y="2249564"/>
            <a:chExt cx="3490770" cy="4443844"/>
          </a:xfrm>
        </p:grpSpPr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195CF49E-CE59-4136-9041-57A99E1701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563"/>
            <a:stretch>
              <a:fillRect/>
            </a:stretch>
          </p:blipFill>
          <p:spPr bwMode="auto">
            <a:xfrm>
              <a:off x="7804492" y="2249564"/>
              <a:ext cx="3490770" cy="4443844"/>
            </a:xfrm>
            <a:prstGeom prst="rect">
              <a:avLst/>
            </a:prstGeom>
            <a:noFill/>
            <a:ln w="9525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" name="Прямоугольник 1"/>
            <p:cNvSpPr/>
            <p:nvPr/>
          </p:nvSpPr>
          <p:spPr>
            <a:xfrm>
              <a:off x="8206740" y="6568440"/>
              <a:ext cx="1468755" cy="70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448575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9933" y="272719"/>
            <a:ext cx="9103057" cy="606994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ru-RU" sz="1800" dirty="0" smtClean="0">
                <a:solidFill>
                  <a:schemeClr val="tx1"/>
                </a:solidFill>
                <a:latin typeface="+mj-lt"/>
              </a:rPr>
              <a:t>Региональные программы по </a:t>
            </a:r>
            <a:r>
              <a:rPr lang="ru-RU" sz="1800" dirty="0">
                <a:solidFill>
                  <a:schemeClr val="tx1"/>
                </a:solidFill>
                <a:latin typeface="+mj-lt"/>
              </a:rPr>
              <a:t>повышению финансовой </a:t>
            </a:r>
            <a:r>
              <a:rPr lang="ru-RU" sz="1800" dirty="0" smtClean="0">
                <a:solidFill>
                  <a:schemeClr val="tx1"/>
                </a:solidFill>
                <a:latin typeface="+mj-lt"/>
              </a:rPr>
              <a:t>грамотности</a:t>
            </a:r>
            <a:br>
              <a:rPr lang="ru-RU" sz="1800" dirty="0" smtClean="0">
                <a:solidFill>
                  <a:schemeClr val="tx1"/>
                </a:solidFill>
                <a:latin typeface="+mj-lt"/>
              </a:rPr>
            </a:br>
            <a:r>
              <a:rPr lang="ru-RU" sz="1800" dirty="0" smtClean="0">
                <a:solidFill>
                  <a:schemeClr val="tx1"/>
                </a:solidFill>
                <a:latin typeface="+mj-lt"/>
              </a:rPr>
              <a:t>в </a:t>
            </a:r>
            <a:r>
              <a:rPr lang="ru-RU" sz="1800" dirty="0">
                <a:solidFill>
                  <a:schemeClr val="tx1"/>
                </a:solidFill>
                <a:latin typeface="+mj-lt"/>
              </a:rPr>
              <a:t>Сибирском федеральном округе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>
                <a:solidFill>
                  <a:srgbClr val="888A8D"/>
                </a:solidFill>
              </a:rPr>
              <a:pPr/>
              <a:t>11</a:t>
            </a:fld>
            <a:endParaRPr lang="ru-RU">
              <a:solidFill>
                <a:srgbClr val="888A8D"/>
              </a:solidFill>
            </a:endParaRPr>
          </a:p>
        </p:txBody>
      </p:sp>
      <p:graphicFrame>
        <p:nvGraphicFramePr>
          <p:cNvPr id="31" name="Рисунок 30"/>
          <p:cNvGraphicFramePr>
            <a:graphicFrameLocks noGrp="1"/>
          </p:cNvGraphicFramePr>
          <p:nvPr>
            <p:ph type="pic" sz="quarter" idx="14"/>
            <p:extLst>
              <p:ext uri="{D42A27DB-BD31-4B8C-83A1-F6EECF244321}">
                <p14:modId xmlns:p14="http://schemas.microsoft.com/office/powerpoint/2010/main" val="1691725444"/>
              </p:ext>
            </p:extLst>
          </p:nvPr>
        </p:nvGraphicFramePr>
        <p:xfrm>
          <a:off x="1141213" y="1199113"/>
          <a:ext cx="9531337" cy="4559947"/>
        </p:xfrm>
        <a:graphic>
          <a:graphicData uri="http://schemas.openxmlformats.org/drawingml/2006/table">
            <a:tbl>
              <a:tblPr>
                <a:tableStyleId>{E8034E78-7F5D-4C2E-B375-FC64B27BC917}</a:tableStyleId>
              </a:tblPr>
              <a:tblGrid>
                <a:gridCol w="4646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579">
                  <a:extLst>
                    <a:ext uri="{9D8B030D-6E8A-4147-A177-3AD203B41FA5}">
                      <a16:colId xmlns:a16="http://schemas.microsoft.com/office/drawing/2014/main" val="628268852"/>
                    </a:ext>
                  </a:extLst>
                </a:gridCol>
                <a:gridCol w="4630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29936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</a:rPr>
                        <a:t>Действуют </a:t>
                      </a:r>
                      <a:r>
                        <a:rPr lang="ru-RU" sz="1600" b="1" baseline="0" dirty="0">
                          <a:solidFill>
                            <a:schemeClr val="bg1"/>
                          </a:solidFill>
                        </a:rPr>
                        <a:t>программы повышения финансовой грамотности</a:t>
                      </a:r>
                      <a:endParaRPr lang="ru-RU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</a:pPr>
                      <a:endParaRPr lang="ru-RU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</a:rPr>
                        <a:t>Разработаны проекты 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</a:rPr>
                        <a:t>программ повышения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600" b="1" baseline="0" dirty="0">
                          <a:solidFill>
                            <a:schemeClr val="bg1"/>
                          </a:solidFill>
                        </a:rPr>
                        <a:t>финансовой грамотности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0011">
                <a:tc>
                  <a:txBody>
                    <a:bodyPr/>
                    <a:lstStyle/>
                    <a:p>
                      <a:pPr lvl="1" algn="l">
                        <a:lnSpc>
                          <a:spcPct val="150000"/>
                        </a:lnSpc>
                      </a:pPr>
                      <a:r>
                        <a:rPr lang="ru-RU" sz="16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Кемеровская область</a:t>
                      </a:r>
                    </a:p>
                    <a:p>
                      <a:pPr lvl="1" algn="l">
                        <a:lnSpc>
                          <a:spcPct val="150000"/>
                        </a:lnSpc>
                      </a:pPr>
                      <a:r>
                        <a:rPr lang="ru-RU" sz="16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Алтайский край</a:t>
                      </a:r>
                    </a:p>
                    <a:p>
                      <a:pPr lvl="1" algn="l">
                        <a:lnSpc>
                          <a:spcPct val="150000"/>
                        </a:lnSpc>
                      </a:pPr>
                      <a:r>
                        <a:rPr lang="ru-RU" sz="16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Томская область </a:t>
                      </a:r>
                      <a:r>
                        <a:rPr lang="ru-RU" sz="1600" b="0" i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(подпрограмма)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Республика Бурятия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Республика Тыва </a:t>
                      </a:r>
                      <a:r>
                        <a:rPr lang="ru-RU" sz="1600" b="0" i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(подпрограмма)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Забайкальский край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Республика Алтай 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Красноярский край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Омская область 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(проект на утверждении)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kern="12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Республика Хакасия 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(разработан проект)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kern="12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Иркутская область 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(решение о разработке до 30.06.2021)</a:t>
                      </a:r>
                      <a:r>
                        <a:rPr lang="ru-RU" sz="1400" b="0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C54AE83-200A-4F20-8183-32972F947CD4}"/>
              </a:ext>
            </a:extLst>
          </p:cNvPr>
          <p:cNvSpPr txBox="1"/>
          <p:nvPr/>
        </p:nvSpPr>
        <p:spPr>
          <a:xfrm>
            <a:off x="204716" y="6079570"/>
            <a:ext cx="118189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defRPr/>
            </a:pPr>
            <a:r>
              <a:rPr lang="ru-RU" sz="1600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Новосибирская область </a:t>
            </a:r>
            <a:r>
              <a:rPr lang="ru-RU" sz="1600" b="1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ru-RU" sz="1600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вопрос о создании региональной программы на рассмотрении в Минфине НСО</a:t>
            </a:r>
          </a:p>
        </p:txBody>
      </p:sp>
    </p:spTree>
    <p:extLst>
      <p:ext uri="{BB962C8B-B14F-4D97-AF65-F5344CB8AC3E}">
        <p14:creationId xmlns:p14="http://schemas.microsoft.com/office/powerpoint/2010/main" val="3121017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371006" y="486697"/>
            <a:ext cx="387605" cy="269104"/>
          </a:xfrm>
        </p:spPr>
        <p:txBody>
          <a:bodyPr/>
          <a:lstStyle/>
          <a:p>
            <a:fld id="{10AA99AE-6A35-4C1E-8082-A4A87B5CA521}" type="slidenum">
              <a:rPr lang="ru-RU" smtClean="0">
                <a:solidFill>
                  <a:srgbClr val="888A8D"/>
                </a:solidFill>
              </a:rPr>
              <a:pPr/>
              <a:t>12</a:t>
            </a:fld>
            <a:endParaRPr lang="ru-RU" dirty="0">
              <a:solidFill>
                <a:srgbClr val="888A8D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239740-FDF2-400E-846D-8AB657A292D9}"/>
              </a:ext>
            </a:extLst>
          </p:cNvPr>
          <p:cNvSpPr txBox="1"/>
          <p:nvPr/>
        </p:nvSpPr>
        <p:spPr>
          <a:xfrm>
            <a:off x="230226" y="6164466"/>
            <a:ext cx="11528385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>
              <a:lnSpc>
                <a:spcPct val="150000"/>
              </a:lnSpc>
              <a:defRPr/>
            </a:pPr>
            <a:r>
              <a:rPr lang="ru-RU" b="1" kern="120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Новосибирская область </a:t>
            </a:r>
            <a:r>
              <a:rPr lang="ru-RU" b="1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ru-RU" b="1" kern="12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вопрос </a:t>
            </a:r>
            <a:r>
              <a:rPr lang="ru-RU" kern="1200" dirty="0">
                <a:latin typeface="Arial" panose="020B0604020202020204" pitchFamily="34" charset="0"/>
                <a:cs typeface="Arial" panose="020B0604020202020204" pitchFamily="34" charset="0"/>
              </a:rPr>
              <a:t>о создании </a:t>
            </a:r>
            <a:r>
              <a:rPr lang="ru-RU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МКО на </a:t>
            </a:r>
            <a:r>
              <a:rPr lang="ru-RU" kern="1200" dirty="0">
                <a:latin typeface="Arial" panose="020B0604020202020204" pitchFamily="34" charset="0"/>
                <a:cs typeface="Arial" panose="020B0604020202020204" pitchFamily="34" charset="0"/>
              </a:rPr>
              <a:t>рассмотрении в Минфине НСО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875688" y="257970"/>
            <a:ext cx="9409628" cy="60699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14000"/>
              </a:lnSpc>
            </a:pPr>
            <a:r>
              <a:rPr lang="ru-RU" sz="1800" dirty="0" smtClean="0">
                <a:solidFill>
                  <a:schemeClr val="tx1"/>
                </a:solidFill>
                <a:latin typeface="+mj-lt"/>
              </a:rPr>
              <a:t>Межведомственные координационные органы </a:t>
            </a:r>
            <a:r>
              <a:rPr lang="ru-RU" sz="1800" dirty="0">
                <a:solidFill>
                  <a:schemeClr val="tx1"/>
                </a:solidFill>
                <a:latin typeface="+mj-lt"/>
              </a:rPr>
              <a:t>по повышению финансовой грамотности в Сибирском федеральном округе</a:t>
            </a:r>
          </a:p>
        </p:txBody>
      </p:sp>
      <p:pic>
        <p:nvPicPr>
          <p:cNvPr id="9" name="Рисунок 8" descr="Подключения">
            <a:extLst>
              <a:ext uri="{FF2B5EF4-FFF2-40B4-BE49-F238E27FC236}">
                <a16:creationId xmlns:a16="http://schemas.microsoft.com/office/drawing/2014/main" id="{97FE31B1-5F4E-41DF-AD06-F5FAED9E964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0"/>
              </a:ext>
            </a:extLst>
          </a:blip>
          <a:stretch>
            <a:fillRect/>
          </a:stretch>
        </p:blipFill>
        <p:spPr>
          <a:xfrm>
            <a:off x="578737" y="1655180"/>
            <a:ext cx="2915032" cy="291503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18299" y="1034072"/>
            <a:ext cx="4618297" cy="4740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solidFill>
                  <a:schemeClr val="accent1"/>
                </a:solidFill>
              </a:rPr>
              <a:t>МКО</a:t>
            </a:r>
            <a:r>
              <a:rPr lang="ru-RU" dirty="0" smtClean="0"/>
              <a:t> созданы: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Кемеровская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область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Алтайский край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Томская область 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Республика Бурятия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Республика Тыва 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Забайкальский край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Республика Алтай 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Красноярский край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Омская область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Республика Хакасия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Иркутская область</a:t>
            </a:r>
          </a:p>
        </p:txBody>
      </p:sp>
    </p:spTree>
    <p:extLst>
      <p:ext uri="{BB962C8B-B14F-4D97-AF65-F5344CB8AC3E}">
        <p14:creationId xmlns:p14="http://schemas.microsoft.com/office/powerpoint/2010/main" val="2403019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Круговая 12"/>
          <p:cNvSpPr/>
          <p:nvPr/>
        </p:nvSpPr>
        <p:spPr>
          <a:xfrm rot="16200000">
            <a:off x="-2904214" y="819707"/>
            <a:ext cx="5804452" cy="6272131"/>
          </a:xfrm>
          <a:prstGeom prst="pie">
            <a:avLst>
              <a:gd name="adj1" fmla="val 0"/>
              <a:gd name="adj2" fmla="val 1080000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13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96904" y="2957714"/>
            <a:ext cx="2474843" cy="167468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>
                <a:solidFill>
                  <a:schemeClr val="bg1"/>
                </a:solidFill>
                <a:latin typeface="Arial Black" panose="020B0A04020102020204" pitchFamily="34" charset="0"/>
              </a:rPr>
              <a:t>ФИНАНСОВАЯ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>
                <a:solidFill>
                  <a:schemeClr val="bg1"/>
                </a:solidFill>
                <a:latin typeface="Arial Black" panose="020B0A04020102020204" pitchFamily="34" charset="0"/>
              </a:rPr>
              <a:t>ГРАМОТНОСТЬ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>
                <a:solidFill>
                  <a:schemeClr val="bg1"/>
                </a:solidFill>
                <a:latin typeface="Arial Black" panose="020B0A04020102020204" pitchFamily="34" charset="0"/>
              </a:rPr>
              <a:t>НАСЕЛЕНИЯ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>
                <a:solidFill>
                  <a:schemeClr val="bg1"/>
                </a:solidFill>
                <a:latin typeface="Arial Black" panose="020B0A04020102020204" pitchFamily="34" charset="0"/>
              </a:rPr>
              <a:t>НОВОСИБИРСКОЙ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1400" b="1" dirty="0">
                <a:solidFill>
                  <a:schemeClr val="bg1"/>
                </a:solidFill>
                <a:latin typeface="Arial Black" panose="020B0A04020102020204" pitchFamily="34" charset="0"/>
              </a:rPr>
              <a:t>ОБЛАСТИ </a:t>
            </a:r>
          </a:p>
        </p:txBody>
      </p:sp>
      <p:sp>
        <p:nvSpPr>
          <p:cNvPr id="14" name="Дуга 13"/>
          <p:cNvSpPr/>
          <p:nvPr/>
        </p:nvSpPr>
        <p:spPr>
          <a:xfrm rot="2053199">
            <a:off x="-3571986" y="553732"/>
            <a:ext cx="7139997" cy="7099757"/>
          </a:xfrm>
          <a:prstGeom prst="arc">
            <a:avLst>
              <a:gd name="adj1" fmla="val 15631045"/>
              <a:gd name="adj2" fmla="val 963484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59895" y="1023538"/>
            <a:ext cx="48792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1"/>
                </a:solidFill>
              </a:rPr>
              <a:t>Обучающиеся образовательных организаций</a:t>
            </a:r>
          </a:p>
          <a:p>
            <a:pPr lvl="1"/>
            <a:r>
              <a:rPr lang="ru-RU" sz="1600" dirty="0"/>
              <a:t>Министерство образования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312438" y="1883266"/>
            <a:ext cx="65487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1"/>
                </a:solidFill>
              </a:rPr>
              <a:t>Малообеспеченное население, дети без попечения родителей</a:t>
            </a:r>
          </a:p>
          <a:p>
            <a:pPr lvl="1"/>
            <a:r>
              <a:rPr lang="ru-RU" sz="1600" dirty="0"/>
              <a:t>Министерство труда и социального развития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846697" y="2722547"/>
            <a:ext cx="79717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1"/>
                </a:solidFill>
              </a:rPr>
              <a:t>Малое и среднее предпринимательство</a:t>
            </a:r>
          </a:p>
          <a:p>
            <a:pPr lvl="1"/>
            <a:r>
              <a:rPr lang="ru-RU" sz="1600" dirty="0"/>
              <a:t>Министерство промышленности, торговли и развития предпринимательства</a:t>
            </a:r>
          </a:p>
          <a:p>
            <a:pPr lvl="1"/>
            <a:r>
              <a:rPr lang="ru-RU" sz="1600" dirty="0"/>
              <a:t>Министерство экономического развития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941058" y="3999230"/>
            <a:ext cx="68617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1"/>
                </a:solidFill>
              </a:rPr>
              <a:t>Информирование об изменениях пенсионного законодательства</a:t>
            </a:r>
          </a:p>
          <a:p>
            <a:pPr lvl="1"/>
            <a:r>
              <a:rPr lang="ru-RU" sz="1600" dirty="0"/>
              <a:t>Отделение Пенсионного фонда Российской Федерации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846697" y="5022695"/>
            <a:ext cx="67094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1"/>
                </a:solidFill>
              </a:rPr>
              <a:t>Информирование об изменениях налогового законодательства</a:t>
            </a:r>
          </a:p>
          <a:p>
            <a:pPr>
              <a:tabLst>
                <a:tab pos="625475" algn="l"/>
              </a:tabLst>
            </a:pPr>
            <a:r>
              <a:rPr lang="ru-RU" sz="1600" b="1" dirty="0" smtClean="0">
                <a:solidFill>
                  <a:schemeClr val="accent5"/>
                </a:solidFill>
              </a:rPr>
              <a:t>	</a:t>
            </a:r>
            <a:r>
              <a:rPr lang="ru-RU" sz="1600" dirty="0" smtClean="0"/>
              <a:t>Управление </a:t>
            </a:r>
            <a:r>
              <a:rPr lang="ru-RU" sz="1600" dirty="0"/>
              <a:t>Федеральной налоговой службы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389724" y="5878783"/>
            <a:ext cx="4999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1"/>
                </a:solidFill>
              </a:rPr>
              <a:t>Информирование о защите прав потребителей</a:t>
            </a:r>
          </a:p>
          <a:p>
            <a:pPr lvl="1"/>
            <a:r>
              <a:rPr lang="ru-RU" sz="1600" dirty="0"/>
              <a:t>Управление Роспотребнадзора</a:t>
            </a:r>
          </a:p>
        </p:txBody>
      </p:sp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1925742" y="317266"/>
            <a:ext cx="10074715" cy="569536"/>
          </a:xfrm>
        </p:spPr>
        <p:txBody>
          <a:bodyPr anchor="ctr"/>
          <a:lstStyle/>
          <a:p>
            <a:r>
              <a:rPr lang="ru-RU" sz="1800" dirty="0">
                <a:solidFill>
                  <a:schemeClr val="tx1"/>
                </a:solidFill>
                <a:latin typeface="+mj-lt"/>
              </a:rPr>
              <a:t>Деятельность по повышению </a:t>
            </a:r>
            <a:r>
              <a:rPr lang="ru-RU" sz="1800" dirty="0" smtClean="0">
                <a:solidFill>
                  <a:schemeClr val="tx1"/>
                </a:solidFill>
                <a:latin typeface="+mj-lt"/>
              </a:rPr>
              <a:t>финансовой </a:t>
            </a:r>
            <a:r>
              <a:rPr lang="ru-RU" sz="1800" dirty="0">
                <a:solidFill>
                  <a:schemeClr val="tx1"/>
                </a:solidFill>
                <a:latin typeface="+mj-lt"/>
              </a:rPr>
              <a:t>грамотности в Новосибирской области</a:t>
            </a:r>
          </a:p>
        </p:txBody>
      </p:sp>
      <p:sp>
        <p:nvSpPr>
          <p:cNvPr id="2" name="Овал 1"/>
          <p:cNvSpPr/>
          <p:nvPr/>
        </p:nvSpPr>
        <p:spPr>
          <a:xfrm>
            <a:off x="2006888" y="1068956"/>
            <a:ext cx="472822" cy="4728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</a:t>
            </a:r>
            <a:endParaRPr lang="ru-RU" sz="2000" dirty="0"/>
          </a:p>
        </p:txBody>
      </p:sp>
      <p:sp>
        <p:nvSpPr>
          <p:cNvPr id="31" name="Овал 30"/>
          <p:cNvSpPr/>
          <p:nvPr/>
        </p:nvSpPr>
        <p:spPr>
          <a:xfrm>
            <a:off x="2765070" y="1935759"/>
            <a:ext cx="472822" cy="4728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2</a:t>
            </a:r>
            <a:endParaRPr lang="ru-RU" sz="2000" dirty="0"/>
          </a:p>
        </p:txBody>
      </p:sp>
      <p:sp>
        <p:nvSpPr>
          <p:cNvPr id="34" name="Овал 33"/>
          <p:cNvSpPr/>
          <p:nvPr/>
        </p:nvSpPr>
        <p:spPr>
          <a:xfrm>
            <a:off x="3237892" y="2906928"/>
            <a:ext cx="472822" cy="4728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3</a:t>
            </a:r>
            <a:endParaRPr lang="ru-RU" sz="2000" dirty="0"/>
          </a:p>
        </p:txBody>
      </p:sp>
      <p:sp>
        <p:nvSpPr>
          <p:cNvPr id="35" name="Овал 34"/>
          <p:cNvSpPr/>
          <p:nvPr/>
        </p:nvSpPr>
        <p:spPr>
          <a:xfrm>
            <a:off x="3340734" y="4055207"/>
            <a:ext cx="472822" cy="4728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4</a:t>
            </a:r>
            <a:endParaRPr lang="ru-RU" sz="2000" dirty="0"/>
          </a:p>
        </p:txBody>
      </p:sp>
      <p:sp>
        <p:nvSpPr>
          <p:cNvPr id="36" name="Овал 35"/>
          <p:cNvSpPr/>
          <p:nvPr/>
        </p:nvSpPr>
        <p:spPr>
          <a:xfrm>
            <a:off x="3134078" y="5078672"/>
            <a:ext cx="472822" cy="4728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5</a:t>
            </a:r>
            <a:endParaRPr lang="ru-RU" sz="2000" dirty="0"/>
          </a:p>
        </p:txBody>
      </p:sp>
      <p:sp>
        <p:nvSpPr>
          <p:cNvPr id="37" name="Овал 36"/>
          <p:cNvSpPr/>
          <p:nvPr/>
        </p:nvSpPr>
        <p:spPr>
          <a:xfrm>
            <a:off x="2653718" y="5938400"/>
            <a:ext cx="472822" cy="4728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6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67623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4294967295"/>
          </p:nvPr>
        </p:nvSpPr>
        <p:spPr>
          <a:xfrm>
            <a:off x="2057400" y="167640"/>
            <a:ext cx="8976360" cy="624840"/>
          </a:xfrm>
        </p:spPr>
        <p:txBody>
          <a:bodyPr/>
          <a:lstStyle/>
          <a:p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</a:rPr>
              <a:t>Координационный совет </a:t>
            </a:r>
            <a:r>
              <a:rPr lang="ru-RU" sz="1800" dirty="0">
                <a:solidFill>
                  <a:schemeClr val="tx1"/>
                </a:solidFill>
                <a:latin typeface="+mj-lt"/>
                <a:ea typeface="+mj-ea"/>
              </a:rPr>
              <a:t>по повышению финансовой </a:t>
            </a: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</a:rPr>
              <a:t>грамотности</a:t>
            </a:r>
            <a:br>
              <a:rPr lang="ru-RU" sz="1800" dirty="0" smtClean="0">
                <a:solidFill>
                  <a:schemeClr val="tx1"/>
                </a:solidFill>
                <a:latin typeface="+mj-lt"/>
                <a:ea typeface="+mj-ea"/>
              </a:rPr>
            </a:br>
            <a:r>
              <a:rPr lang="ru-RU" sz="1800" dirty="0" smtClean="0">
                <a:solidFill>
                  <a:schemeClr val="tx1"/>
                </a:solidFill>
                <a:latin typeface="+mj-lt"/>
                <a:ea typeface="+mj-ea"/>
              </a:rPr>
              <a:t>в </a:t>
            </a:r>
            <a:r>
              <a:rPr lang="ru-RU" sz="1800" dirty="0">
                <a:solidFill>
                  <a:schemeClr val="tx1"/>
                </a:solidFill>
                <a:latin typeface="+mj-lt"/>
                <a:ea typeface="+mj-ea"/>
              </a:rPr>
              <a:t>Новосибирской области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1142663" y="355600"/>
            <a:ext cx="744537" cy="323850"/>
          </a:xfrm>
        </p:spPr>
        <p:txBody>
          <a:bodyPr/>
          <a:lstStyle/>
          <a:p>
            <a:fld id="{10AA99AE-6A35-4C1E-8082-A4A87B5CA521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99225" y="920033"/>
            <a:ext cx="11561595" cy="2070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Цели создания КС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взаимодействия и координация деятельности исполнительных органов государственной власти Новосибирской области, территориальных органов федеральных органов исполнительной власти и иных заинтересованных организаций по повышению финансовой грамотности населения Новосибирской области</a:t>
            </a:r>
          </a:p>
          <a:p>
            <a:pPr marL="285750" lvl="1" indent="-285750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Разработка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реализация программы повышения финансовой грамотности населения Новосибирской области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87168" y="3117897"/>
            <a:ext cx="9400032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/>
              <a:t>Банк </a:t>
            </a:r>
            <a:r>
              <a:rPr lang="ru-RU" sz="1400" dirty="0" smtClean="0"/>
              <a:t>России (Сибирское </a:t>
            </a:r>
            <a:r>
              <a:rPr lang="ru-RU" sz="1400" dirty="0"/>
              <a:t>ГУ </a:t>
            </a:r>
            <a:r>
              <a:rPr lang="ru-RU" sz="1400" dirty="0" smtClean="0"/>
              <a:t>и </a:t>
            </a:r>
            <a:r>
              <a:rPr lang="ru-RU" sz="1400" dirty="0"/>
              <a:t>Управление Службы </a:t>
            </a:r>
            <a:r>
              <a:rPr lang="ru-RU" sz="1400" dirty="0" smtClean="0"/>
              <a:t>по </a:t>
            </a:r>
            <a:r>
              <a:rPr lang="ru-RU" sz="1400" dirty="0"/>
              <a:t>защите прав потребителей и обеспечению доступности финансовых услуг в СФО)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Министерство финансов и налоговой политики Новосибирской области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Министерство образования Новосибирской области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Управление Роспотребнадзора по Новосибирской области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Министерство промышленности, торговли и развития предпринимательства Новосибирской области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Министерство труда и социального развития Новосибирской области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Министерство экономического развития Новосибирской области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Управление Федеральной налоговой службы по Новосибирской области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Отделение Пенсионного фонда Российской Федерации по Новосибирской области</a:t>
            </a:r>
          </a:p>
          <a:p>
            <a:pPr>
              <a:lnSpc>
                <a:spcPct val="150000"/>
              </a:lnSpc>
            </a:pPr>
            <a:r>
              <a:rPr lang="ru-RU" sz="1400" dirty="0"/>
              <a:t>Иные заинтересованные организации и ведомства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9225" y="3117897"/>
            <a:ext cx="1712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1"/>
                </a:solidFill>
              </a:rPr>
              <a:t>Участники КС </a:t>
            </a:r>
          </a:p>
        </p:txBody>
      </p:sp>
      <p:pic>
        <p:nvPicPr>
          <p:cNvPr id="13" name="Рисунок 12" descr="Отзыв клиента">
            <a:extLst>
              <a:ext uri="{FF2B5EF4-FFF2-40B4-BE49-F238E27FC236}">
                <a16:creationId xmlns:a16="http://schemas.microsoft.com/office/drawing/2014/main" id="{391E2871-B653-46DF-8955-CED2CD3CDB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17"/>
              </a:ext>
            </a:extLst>
          </a:blip>
          <a:stretch>
            <a:fillRect/>
          </a:stretch>
        </p:blipFill>
        <p:spPr>
          <a:xfrm>
            <a:off x="499225" y="3795854"/>
            <a:ext cx="1471089" cy="147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364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ABAE4F8B-A60E-43F7-8C70-C78DC0541A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Спасибо </a:t>
            </a:r>
            <a:br>
              <a:rPr lang="ru-RU" dirty="0"/>
            </a:br>
            <a:r>
              <a:rPr lang="ru-RU" dirty="0"/>
              <a:t>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742041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73039">
            <a:off x="2935598" y="1549788"/>
            <a:ext cx="8696662" cy="4405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153" y="304687"/>
            <a:ext cx="8800947" cy="606994"/>
          </a:xfrm>
        </p:spPr>
        <p:txBody>
          <a:bodyPr vert="horz" lIns="0" tIns="0" rIns="0" bIns="0" rtlCol="0" anchor="ctr"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+mj-lt"/>
              </a:rPr>
              <a:t>Стратегия повышения финансовой грамотности на 2017–2023 годы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804" y="1209567"/>
            <a:ext cx="11834196" cy="2280060"/>
          </a:xfrm>
        </p:spPr>
        <p:txBody>
          <a:bodyPr vert="horz" lIns="0" tIns="0" rIns="0" bIns="0" rtlCol="0" anchor="ctr">
            <a:noAutofit/>
          </a:bodyPr>
          <a:lstStyle/>
          <a:p>
            <a:pPr>
              <a:lnSpc>
                <a:spcPct val="120000"/>
              </a:lnSpc>
              <a:spcBef>
                <a:spcPts val="2400"/>
              </a:spcBef>
              <a:buClr>
                <a:schemeClr val="accent6"/>
              </a:buClr>
            </a:pP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  <a:t>Утверждена распоряжением Правительства Российской Федерации от 25.09.2017 г. №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  <a:t>2039-р,</a:t>
            </a:r>
            <a:b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</a:b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  <a:t>приказом</a:t>
            </a:r>
            <a:r>
              <a:rPr lang="en-US" sz="1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  <a:t>Банка России от 02.11.2017 г. № ОД-3150</a:t>
            </a:r>
          </a:p>
          <a:p>
            <a:pPr>
              <a:lnSpc>
                <a:spcPct val="120000"/>
              </a:lnSpc>
              <a:spcBef>
                <a:spcPts val="1800"/>
              </a:spcBef>
              <a:buClr>
                <a:schemeClr val="accent6"/>
              </a:buClr>
            </a:pPr>
            <a:r>
              <a:rPr lang="ru-RU" sz="1800" b="1" dirty="0">
                <a:solidFill>
                  <a:schemeClr val="accent1"/>
                </a:solidFill>
                <a:latin typeface="+mn-lt"/>
                <a:cs typeface="Calibri" panose="020F0502020204030204" pitchFamily="34" charset="0"/>
              </a:rPr>
              <a:t>ЦЕЛЬ СТРАТЕГИИ</a:t>
            </a:r>
            <a:r>
              <a:rPr lang="ru-RU" sz="1800" dirty="0">
                <a:solidFill>
                  <a:schemeClr val="accent1"/>
                </a:solidFill>
                <a:latin typeface="+mn-lt"/>
                <a:cs typeface="Calibri" panose="020F0502020204030204" pitchFamily="34" charset="0"/>
              </a:rPr>
              <a:t> </a:t>
            </a:r>
            <a:r>
              <a:rPr lang="ru-RU" sz="1800" dirty="0" smtClean="0">
                <a:latin typeface="+mj-lt"/>
                <a:cs typeface="Calibri" panose="020F0502020204030204" pitchFamily="34" charset="0"/>
              </a:rPr>
              <a:t>–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  <a:t>создание основ для формирования финансово грамотного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  <a:t>поведения населения,</a:t>
            </a:r>
            <a:b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</a:b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  <a:t>как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  <a:t>необходимого условия повышения уровня и качества жизни граждан, в том числе за счет использования финансовых продуктов и услуг надлежащего качества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/>
              <a:t>2</a:t>
            </a:fld>
            <a:endParaRPr lang="ru-RU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57804" y="3734891"/>
            <a:ext cx="10762048" cy="1672796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7388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600" kern="120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6045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400" kern="120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246188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400" kern="120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4224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400" kern="120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600"/>
              </a:spcBef>
              <a:buClr>
                <a:schemeClr val="accent6"/>
              </a:buClr>
              <a:buFont typeface="Arial" panose="020B0604020202020204" pitchFamily="34" charset="0"/>
              <a:buNone/>
            </a:pPr>
            <a:r>
              <a:rPr lang="ru-RU" b="1" dirty="0">
                <a:solidFill>
                  <a:schemeClr val="accent1"/>
                </a:solidFill>
                <a:latin typeface="+mn-lt"/>
                <a:cs typeface="Arial" panose="020B0604020202020204" pitchFamily="34" charset="0"/>
              </a:rPr>
              <a:t>УЧАСТНИКИ РЕАЛИЗАЦИИ СТРАТЕГИИ</a:t>
            </a:r>
          </a:p>
          <a:p>
            <a:pPr marL="177800" indent="-177800">
              <a:lnSpc>
                <a:spcPct val="110000"/>
              </a:lnSpc>
              <a:spcBef>
                <a:spcPts val="600"/>
              </a:spcBef>
              <a:buClr>
                <a:schemeClr val="accent6"/>
              </a:buClr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Банк России    </a:t>
            </a:r>
          </a:p>
          <a:p>
            <a:pPr marL="177800" indent="-177800">
              <a:lnSpc>
                <a:spcPct val="110000"/>
              </a:lnSpc>
              <a:spcBef>
                <a:spcPts val="600"/>
              </a:spcBef>
              <a:buClr>
                <a:schemeClr val="accent6"/>
              </a:buClr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Минфин России</a:t>
            </a:r>
          </a:p>
          <a:p>
            <a:pPr marL="177800" indent="-177800">
              <a:lnSpc>
                <a:spcPct val="110000"/>
              </a:lnSpc>
              <a:spcBef>
                <a:spcPts val="600"/>
              </a:spcBef>
              <a:buClr>
                <a:schemeClr val="accent6"/>
              </a:buClr>
            </a:pPr>
            <a:r>
              <a:rPr lang="ru-RU" dirty="0" err="1">
                <a:solidFill>
                  <a:schemeClr val="bg2">
                    <a:lumMod val="10000"/>
                  </a:schemeClr>
                </a:solidFill>
                <a:latin typeface="+mj-lt"/>
              </a:rPr>
              <a:t>Минобрнауки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России</a:t>
            </a:r>
          </a:p>
          <a:p>
            <a:pPr marL="177800" indent="-177800">
              <a:lnSpc>
                <a:spcPct val="110000"/>
              </a:lnSpc>
              <a:spcBef>
                <a:spcPts val="600"/>
              </a:spcBef>
              <a:buClr>
                <a:schemeClr val="accent6"/>
              </a:buClr>
            </a:pP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Минпросвещения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 России</a:t>
            </a:r>
            <a:endParaRPr lang="ru-RU" dirty="0">
              <a:solidFill>
                <a:schemeClr val="bg2">
                  <a:lumMod val="10000"/>
                </a:schemeClr>
              </a:solidFill>
              <a:latin typeface="+mj-lt"/>
            </a:endParaRPr>
          </a:p>
          <a:p>
            <a:pPr marL="177800" indent="-177800">
              <a:lnSpc>
                <a:spcPct val="110000"/>
              </a:lnSpc>
              <a:spcBef>
                <a:spcPts val="600"/>
              </a:spcBef>
              <a:buClr>
                <a:schemeClr val="accent6"/>
              </a:buClr>
            </a:pPr>
            <a:endParaRPr lang="ru-RU" dirty="0">
              <a:solidFill>
                <a:schemeClr val="bg2">
                  <a:lumMod val="10000"/>
                </a:schemeClr>
              </a:solidFill>
              <a:latin typeface="+mj-lt"/>
            </a:endParaRPr>
          </a:p>
          <a:p>
            <a:pPr marL="177800" indent="-177800">
              <a:lnSpc>
                <a:spcPct val="110000"/>
              </a:lnSpc>
              <a:spcBef>
                <a:spcPts val="600"/>
              </a:spcBef>
              <a:buClr>
                <a:schemeClr val="accent6"/>
              </a:buClr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Роспотребнадзор</a:t>
            </a:r>
          </a:p>
          <a:p>
            <a:pPr marL="177800" indent="-177800">
              <a:lnSpc>
                <a:spcPct val="110000"/>
              </a:lnSpc>
              <a:spcBef>
                <a:spcPts val="600"/>
              </a:spcBef>
              <a:buClr>
                <a:schemeClr val="accent6"/>
              </a:buClr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+mj-lt"/>
                <a:cs typeface="Calibri" panose="020F0502020204030204" pitchFamily="34" charset="0"/>
              </a:rPr>
              <a:t>Заинтересованные федеральные органы исполнительной власти и организации</a:t>
            </a:r>
            <a:endParaRPr lang="ru-RU" dirty="0">
              <a:solidFill>
                <a:schemeClr val="bg2">
                  <a:lumMod val="1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9584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4EB27-9ADE-42C2-9A98-47F5822B2EE7}" type="slidenum">
              <a:rPr lang="ru-RU" smtClean="0">
                <a:solidFill>
                  <a:schemeClr val="tx1"/>
                </a:solidFill>
                <a:latin typeface="+mn-lt"/>
              </a:rPr>
              <a:t>3</a:t>
            </a:fld>
            <a:endParaRPr lang="ru-RU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901" y="1005379"/>
            <a:ext cx="3712888" cy="9736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72000" tIns="36000" rIns="72000" bIns="36000" rtlCol="0" anchor="ctr" anchorCtr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rgbClr val="000000"/>
                </a:solidFill>
              </a:rPr>
              <a:t>Банк России</a:t>
            </a:r>
          </a:p>
          <a:p>
            <a:pPr algn="ctr">
              <a:lnSpc>
                <a:spcPct val="90000"/>
              </a:lnSpc>
            </a:pPr>
            <a:r>
              <a:rPr lang="ru-RU" sz="1400" cap="none" baseline="0" dirty="0">
                <a:solidFill>
                  <a:srgbClr val="000000"/>
                </a:solidFill>
              </a:rPr>
              <a:t>Программа Банка России</a:t>
            </a:r>
            <a:r>
              <a:rPr lang="ru-RU" sz="1400" cap="none" dirty="0">
                <a:solidFill>
                  <a:srgbClr val="000000"/>
                </a:solidFill>
              </a:rPr>
              <a:t> охватывает </a:t>
            </a:r>
            <a:r>
              <a:rPr lang="ru-RU" sz="1400" b="1" cap="none" dirty="0">
                <a:solidFill>
                  <a:srgbClr val="000000"/>
                </a:solidFill>
              </a:rPr>
              <a:t/>
            </a:r>
            <a:br>
              <a:rPr lang="ru-RU" sz="1400" b="1" cap="none" dirty="0">
                <a:solidFill>
                  <a:srgbClr val="000000"/>
                </a:solidFill>
              </a:rPr>
            </a:br>
            <a:r>
              <a:rPr lang="ru-RU" sz="1400" b="1" cap="none" baseline="0" dirty="0">
                <a:solidFill>
                  <a:srgbClr val="000000"/>
                </a:solidFill>
              </a:rPr>
              <a:t>85</a:t>
            </a:r>
            <a:r>
              <a:rPr lang="ru-RU" sz="1400" cap="none" baseline="0" dirty="0">
                <a:solidFill>
                  <a:srgbClr val="000000"/>
                </a:solidFill>
              </a:rPr>
              <a:t> регионов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8075" y="3207156"/>
            <a:ext cx="3670218" cy="5400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72000" tIns="72000" rIns="72000" bIns="72000" rtlCol="0" anchor="ctr" anchorCtr="0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b="1" dirty="0">
                <a:latin typeface="+mn-lt"/>
              </a:rPr>
              <a:t>Межведомственная</a:t>
            </a:r>
          </a:p>
          <a:p>
            <a:r>
              <a:rPr lang="ru-RU" b="1" dirty="0">
                <a:latin typeface="+mn-lt"/>
              </a:rPr>
              <a:t>координационная комиссия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75501" y="1005380"/>
            <a:ext cx="3712888" cy="9812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72000" tIns="36000" rIns="72000" bIns="36000" rtlCol="0" anchor="ctr" anchorCtr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400" b="1" dirty="0">
                <a:solidFill>
                  <a:srgbClr val="000000"/>
                </a:solidFill>
              </a:rPr>
              <a:t>Другие ведомства и организации, </a:t>
            </a:r>
            <a:r>
              <a:rPr lang="ru-RU" sz="1400" dirty="0">
                <a:solidFill>
                  <a:srgbClr val="000000"/>
                </a:solidFill>
              </a:rPr>
              <a:t>реализующие программы по финансовой грамотности</a:t>
            </a:r>
            <a:endParaRPr lang="ru-RU" sz="1400" b="1" cap="none" baseline="0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58075" y="2285597"/>
            <a:ext cx="3670218" cy="5400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72000" tIns="72000" rIns="72000" bIns="72000" rtlCol="0" anchor="ctr" anchorCtr="0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b="1" dirty="0">
                <a:latin typeface="+mn-lt"/>
              </a:rPr>
              <a:t>Стратегия повышения </a:t>
            </a:r>
          </a:p>
          <a:p>
            <a:r>
              <a:rPr lang="ru-RU" b="1" dirty="0">
                <a:latin typeface="+mn-lt"/>
              </a:rPr>
              <a:t>финансовой грамотности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2996386" y="4075470"/>
            <a:ext cx="1229118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</a:rPr>
              <a:t>Утвержден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8108859" y="4084848"/>
            <a:ext cx="1229118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</a:rPr>
              <a:t>Утвержден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2105" y="6070949"/>
            <a:ext cx="10722158" cy="5252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Разработаны Методические рекомендации по разработке региональных программ (подпрограмм) по повышению ФГ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31034" y="1005377"/>
            <a:ext cx="3924300" cy="97360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72000" tIns="36000" rIns="72000" bIns="36000" rtlCol="0" anchor="ctr" anchorCtr="0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sz="1400" b="1" dirty="0">
                <a:latin typeface="+mn-lt"/>
              </a:rPr>
              <a:t>Минфин России</a:t>
            </a:r>
          </a:p>
          <a:p>
            <a:r>
              <a:rPr lang="ru-RU" sz="1200" dirty="0">
                <a:latin typeface="+mn-lt"/>
              </a:rPr>
              <a:t>Проект Минфина России и Всемирного банка «Содействие повышению уровня финансовой грамотности населения и развитию финансового образования в Российской Федерации»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429463" y="3792107"/>
            <a:ext cx="2558926" cy="117086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72000" tIns="36000" rIns="72000" bIns="36000" rtlCol="0" anchor="ctr" anchorCtr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>
                <a:solidFill>
                  <a:srgbClr val="000000"/>
                </a:solidFill>
              </a:rPr>
              <a:t>Правительство </a:t>
            </a:r>
          </a:p>
          <a:p>
            <a:pPr algn="ctr">
              <a:lnSpc>
                <a:spcPct val="90000"/>
              </a:lnSpc>
            </a:pPr>
            <a:r>
              <a:rPr lang="ru-RU" sz="1600" b="1" dirty="0">
                <a:solidFill>
                  <a:srgbClr val="000000"/>
                </a:solidFill>
              </a:rPr>
              <a:t>Российской Федерации</a:t>
            </a:r>
          </a:p>
          <a:p>
            <a:pPr algn="ctr">
              <a:lnSpc>
                <a:spcPct val="90000"/>
              </a:lnSpc>
            </a:pPr>
            <a:r>
              <a:rPr lang="ru-RU" sz="1200" b="1" cap="none" baseline="0" dirty="0">
                <a:solidFill>
                  <a:srgbClr val="000000"/>
                </a:solidFill>
              </a:rPr>
              <a:t>(</a:t>
            </a:r>
            <a:r>
              <a:rPr lang="ru-RU" sz="1200" b="1" cap="none" dirty="0">
                <a:solidFill>
                  <a:srgbClr val="000000"/>
                </a:solidFill>
              </a:rPr>
              <a:t>Минфин России)</a:t>
            </a:r>
            <a:endParaRPr lang="ru-RU" sz="1200" cap="none" baseline="0" dirty="0">
              <a:solidFill>
                <a:srgbClr val="0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7421" y="3792107"/>
            <a:ext cx="2646913" cy="117086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72000" tIns="36000" rIns="72000" bIns="36000" rtlCol="0" anchor="ctr" anchorCtr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1600" b="1" dirty="0">
                <a:solidFill>
                  <a:srgbClr val="000000"/>
                </a:solidFill>
              </a:rPr>
              <a:t>Банк России</a:t>
            </a:r>
          </a:p>
          <a:p>
            <a:pPr algn="ctr">
              <a:lnSpc>
                <a:spcPct val="90000"/>
              </a:lnSpc>
            </a:pPr>
            <a:endParaRPr lang="ru-RU" sz="1600" b="1" dirty="0">
              <a:solidFill>
                <a:srgbClr val="000000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sz="1200" b="1" cap="none" baseline="0" dirty="0">
                <a:solidFill>
                  <a:srgbClr val="000000"/>
                </a:solidFill>
              </a:rPr>
              <a:t>Служба по защите прав</a:t>
            </a:r>
          </a:p>
          <a:p>
            <a:pPr algn="ctr">
              <a:lnSpc>
                <a:spcPct val="90000"/>
              </a:lnSpc>
            </a:pPr>
            <a:r>
              <a:rPr lang="ru-RU" sz="1200" b="1" cap="none" baseline="0" dirty="0">
                <a:solidFill>
                  <a:srgbClr val="000000"/>
                </a:solidFill>
              </a:rPr>
              <a:t> потребителей и обеспечению</a:t>
            </a:r>
          </a:p>
          <a:p>
            <a:pPr algn="ctr">
              <a:lnSpc>
                <a:spcPct val="90000"/>
              </a:lnSpc>
            </a:pPr>
            <a:r>
              <a:rPr lang="ru-RU" sz="1200" b="1" cap="none" baseline="0" dirty="0">
                <a:solidFill>
                  <a:srgbClr val="000000"/>
                </a:solidFill>
              </a:rPr>
              <a:t> доступности финансовых услуг</a:t>
            </a:r>
            <a:endParaRPr lang="ru-RU" sz="1200" cap="none" baseline="0" dirty="0">
              <a:solidFill>
                <a:srgbClr val="000000"/>
              </a:solidFill>
            </a:endParaRPr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2052404" y="382562"/>
            <a:ext cx="8760540" cy="412514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800" dirty="0">
                <a:solidFill>
                  <a:schemeClr val="tx1"/>
                </a:solidFill>
                <a:latin typeface="+mj-lt"/>
                <a:ea typeface="+mn-ea"/>
              </a:rPr>
              <a:t>Схема реализации Стратегии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47489" y="5217136"/>
            <a:ext cx="10691390" cy="52788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Субъектам РФ рекомендовано принять региональные программы повышения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уровня финансовой 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грамотности населения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58075" y="4107538"/>
            <a:ext cx="3670218" cy="5400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72000" tIns="72000" rIns="72000" bIns="72000" rtlCol="0" anchor="ctr" anchorCtr="0">
            <a:noAutofit/>
          </a:bodyPr>
          <a:lstStyle>
            <a:defPPr>
              <a:defRPr lang="ru-RU"/>
            </a:defPPr>
            <a:lvl1pPr algn="ctr">
              <a:lnSpc>
                <a:spcPct val="90000"/>
              </a:lnSpc>
              <a:defRPr sz="160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b="1" dirty="0">
                <a:latin typeface="+mn-lt"/>
              </a:rPr>
              <a:t>План мероприятий </a:t>
            </a:r>
          </a:p>
          <a:p>
            <a:r>
              <a:rPr lang="ru-RU" b="1" dirty="0">
                <a:latin typeface="+mn-lt"/>
              </a:rPr>
              <a:t>по реализации Стратегии</a:t>
            </a:r>
          </a:p>
        </p:txBody>
      </p:sp>
      <p:cxnSp>
        <p:nvCxnSpPr>
          <p:cNvPr id="8" name="Прямая со стрелкой 7"/>
          <p:cNvCxnSpPr>
            <a:stCxn id="28" idx="3"/>
            <a:endCxn id="24" idx="1"/>
          </p:cNvCxnSpPr>
          <p:nvPr/>
        </p:nvCxnSpPr>
        <p:spPr>
          <a:xfrm>
            <a:off x="2824334" y="4377538"/>
            <a:ext cx="1533741" cy="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9" idx="1"/>
            <a:endCxn id="24" idx="3"/>
          </p:cNvCxnSpPr>
          <p:nvPr/>
        </p:nvCxnSpPr>
        <p:spPr>
          <a:xfrm flipH="1">
            <a:off x="8028293" y="4377538"/>
            <a:ext cx="1401170" cy="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24" idx="2"/>
            <a:endCxn id="25" idx="0"/>
          </p:cNvCxnSpPr>
          <p:nvPr/>
        </p:nvCxnSpPr>
        <p:spPr>
          <a:xfrm>
            <a:off x="6193184" y="4647538"/>
            <a:ext cx="0" cy="569598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25" idx="2"/>
            <a:endCxn id="33" idx="0"/>
          </p:cNvCxnSpPr>
          <p:nvPr/>
        </p:nvCxnSpPr>
        <p:spPr>
          <a:xfrm>
            <a:off x="6193184" y="5745021"/>
            <a:ext cx="0" cy="325928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9" idx="1"/>
            <a:endCxn id="28" idx="0"/>
          </p:cNvCxnSpPr>
          <p:nvPr/>
        </p:nvCxnSpPr>
        <p:spPr>
          <a:xfrm rot="10800000" flipV="1">
            <a:off x="1500879" y="3477155"/>
            <a:ext cx="2857197" cy="314951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3"/>
          <p:cNvCxnSpPr>
            <a:stCxn id="9" idx="3"/>
            <a:endCxn id="29" idx="0"/>
          </p:cNvCxnSpPr>
          <p:nvPr/>
        </p:nvCxnSpPr>
        <p:spPr>
          <a:xfrm>
            <a:off x="8028293" y="3477156"/>
            <a:ext cx="2680633" cy="314951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15" idx="2"/>
            <a:endCxn id="23" idx="0"/>
          </p:cNvCxnSpPr>
          <p:nvPr/>
        </p:nvCxnSpPr>
        <p:spPr>
          <a:xfrm>
            <a:off x="6193184" y="1978977"/>
            <a:ext cx="0" cy="30662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23" idx="2"/>
            <a:endCxn id="9" idx="0"/>
          </p:cNvCxnSpPr>
          <p:nvPr/>
        </p:nvCxnSpPr>
        <p:spPr>
          <a:xfrm>
            <a:off x="6193184" y="2825597"/>
            <a:ext cx="0" cy="381559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9" idx="2"/>
            <a:endCxn id="24" idx="0"/>
          </p:cNvCxnSpPr>
          <p:nvPr/>
        </p:nvCxnSpPr>
        <p:spPr>
          <a:xfrm>
            <a:off x="6193184" y="3747156"/>
            <a:ext cx="0" cy="360382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43"/>
          <p:cNvCxnSpPr>
            <a:stCxn id="22" idx="2"/>
            <a:endCxn id="23" idx="3"/>
          </p:cNvCxnSpPr>
          <p:nvPr/>
        </p:nvCxnSpPr>
        <p:spPr>
          <a:xfrm rot="5400000">
            <a:off x="8795639" y="1219290"/>
            <a:ext cx="568961" cy="2103652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43"/>
          <p:cNvCxnSpPr>
            <a:stCxn id="7" idx="2"/>
            <a:endCxn id="23" idx="1"/>
          </p:cNvCxnSpPr>
          <p:nvPr/>
        </p:nvCxnSpPr>
        <p:spPr>
          <a:xfrm rot="16200000" flipH="1">
            <a:off x="3032401" y="1229923"/>
            <a:ext cx="576618" cy="2074730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5886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ижний колонтитул 11">
            <a:extLst>
              <a:ext uri="{FF2B5EF4-FFF2-40B4-BE49-F238E27FC236}">
                <a16:creationId xmlns:a16="http://schemas.microsoft.com/office/drawing/2014/main" id="{7BF009CD-F79C-49F7-BCEC-AE9DA495E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5710" y="402303"/>
            <a:ext cx="8439150" cy="324001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Основные итоги деятельности по повышению финансовой грамотности</a:t>
            </a: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06B0845D-4F1E-49C2-B755-FBD3E026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4</a:t>
            </a:fld>
            <a:endParaRPr lang="ru-RU"/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372CF507-CEEA-4426-88F1-A2D82E38A41F}"/>
              </a:ext>
            </a:extLst>
          </p:cNvPr>
          <p:cNvSpPr txBox="1">
            <a:spLocks/>
          </p:cNvSpPr>
          <p:nvPr/>
        </p:nvSpPr>
        <p:spPr>
          <a:xfrm>
            <a:off x="373790" y="2891258"/>
            <a:ext cx="6223869" cy="1699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1800" dirty="0">
                <a:solidFill>
                  <a:schemeClr val="accent1"/>
                </a:solidFill>
              </a:rPr>
              <a:t>Целевые </a:t>
            </a:r>
            <a:r>
              <a:rPr lang="ru-RU" sz="1800" dirty="0" smtClean="0">
                <a:solidFill>
                  <a:schemeClr val="accent1"/>
                </a:solidFill>
              </a:rPr>
              <a:t>аудитории:</a:t>
            </a:r>
            <a:endParaRPr lang="ru-RU" sz="1800" dirty="0">
              <a:solidFill>
                <a:schemeClr val="accent1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Школьники </a:t>
            </a:r>
            <a:endParaRPr lang="ru-RU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/>
              <a:t>Дети без попечения родителей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/>
              <a:t>Студенты ССУЗов, ВУЗов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/>
              <a:t>Взрослое население и население пенсионного возраста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/>
              <a:t>МСП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/>
              <a:t>Пенсионеры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/>
              <a:t>Учителя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/>
              <a:t>Волонтеры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dirty="0"/>
              <a:t>Военные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7872CD5A-DBA4-423C-B033-B04955361413}"/>
              </a:ext>
            </a:extLst>
          </p:cNvPr>
          <p:cNvSpPr txBox="1">
            <a:spLocks/>
          </p:cNvSpPr>
          <p:nvPr/>
        </p:nvSpPr>
        <p:spPr>
          <a:xfrm>
            <a:off x="272093" y="1188720"/>
            <a:ext cx="2882587" cy="8503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1800" dirty="0">
                <a:solidFill>
                  <a:schemeClr val="accent1"/>
                </a:solidFill>
              </a:rPr>
              <a:t>Проведено мероприятий: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dirty="0" smtClean="0"/>
              <a:t>2019 – </a:t>
            </a:r>
            <a:r>
              <a:rPr lang="en-US" b="1" dirty="0" smtClean="0"/>
              <a:t>277</a:t>
            </a:r>
            <a:r>
              <a:rPr lang="ru-RU" b="1" dirty="0" smtClean="0"/>
              <a:t>;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dirty="0" smtClean="0"/>
              <a:t>2020 – </a:t>
            </a:r>
            <a:r>
              <a:rPr lang="en-US" b="1" dirty="0" smtClean="0"/>
              <a:t>237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dirty="0" smtClean="0">
                <a:solidFill>
                  <a:schemeClr val="accent1"/>
                </a:solidFill>
              </a:rPr>
              <a:t>219 онлайн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55315" y="1188720"/>
            <a:ext cx="2772334" cy="14538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Форматы </a:t>
            </a:r>
            <a:r>
              <a:rPr lang="ru-RU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мероприятий:</a:t>
            </a:r>
            <a:endParaRPr lang="ru-RU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Уроки и онлайн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уроки 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Лекции и семинары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Деловые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игры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Круглые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столы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555315" y="4839545"/>
            <a:ext cx="32483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Охват целевой </a:t>
            </a:r>
            <a:r>
              <a:rPr lang="ru-RU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аудитории:</a:t>
            </a:r>
            <a:endParaRPr lang="ru-RU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2019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– 15 000+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  <a:p>
            <a:pPr>
              <a:spcAft>
                <a:spcPts val="600"/>
              </a:spcAft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2020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– 16 000+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35" t="19543" r="1185" b="15718"/>
          <a:stretch/>
        </p:blipFill>
        <p:spPr>
          <a:xfrm>
            <a:off x="6597659" y="1188720"/>
            <a:ext cx="5160952" cy="3867929"/>
          </a:xfrm>
          <a:prstGeom prst="rect">
            <a:avLst/>
          </a:prstGeom>
          <a:ln>
            <a:noFill/>
          </a:ln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032344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06B0845D-4F1E-49C2-B755-FBD3E026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5</a:t>
            </a:fld>
            <a:endParaRPr lang="ru-RU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7872CD5A-DBA4-423C-B033-B04955361413}"/>
              </a:ext>
            </a:extLst>
          </p:cNvPr>
          <p:cNvSpPr txBox="1">
            <a:spLocks/>
          </p:cNvSpPr>
          <p:nvPr/>
        </p:nvSpPr>
        <p:spPr>
          <a:xfrm>
            <a:off x="395738" y="1665817"/>
            <a:ext cx="6398254" cy="42436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Онлайн</a:t>
            </a:r>
            <a:r>
              <a:rPr lang="en-US" sz="1800" dirty="0" smtClean="0"/>
              <a:t>-</a:t>
            </a:r>
            <a:r>
              <a:rPr lang="ru-RU" sz="1800" dirty="0" smtClean="0"/>
              <a:t>уроки финансовой грамотности</a:t>
            </a:r>
          </a:p>
          <a:p>
            <a:pPr marL="285750" indent="-28575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ru-RU" sz="1800" dirty="0" smtClean="0"/>
          </a:p>
          <a:p>
            <a:pPr marL="285750" indent="-28575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Курс </a:t>
            </a:r>
            <a:r>
              <a:rPr lang="ru-RU" sz="1800" dirty="0"/>
              <a:t>для граждан пенсионного возраста </a:t>
            </a:r>
            <a:r>
              <a:rPr lang="ru-RU" sz="1800" dirty="0" smtClean="0"/>
              <a:t>«</a:t>
            </a:r>
            <a:r>
              <a:rPr lang="ru-RU" sz="1800" dirty="0"/>
              <a:t>Прививаем культуру финансовой грамотности</a:t>
            </a:r>
            <a:r>
              <a:rPr lang="ru-RU" sz="1800" dirty="0" smtClean="0"/>
              <a:t>»</a:t>
            </a:r>
            <a:endParaRPr lang="ru-RU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ru-RU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Программа </a:t>
            </a:r>
            <a:r>
              <a:rPr lang="ru-RU" sz="1800" dirty="0"/>
              <a:t>повышения финансовой грамотности малообеспеченного трудоспособного населения «Финансовый навигатор»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ru-RU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«</a:t>
            </a:r>
            <a:r>
              <a:rPr lang="ru-RU" sz="1800" dirty="0"/>
              <a:t>Финансовая грамотность для старшего возраста» (PensionFG)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80729" y="2686643"/>
            <a:ext cx="5789442" cy="75699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972737" y="394830"/>
            <a:ext cx="9177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cs typeface="Calibri" panose="020F0502020204030204" pitchFamily="34" charset="0"/>
              </a:rPr>
              <a:t>Проекты Банка России по повышению финансовой грамотности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42" t="525" r="7305" b="3343"/>
          <a:stretch/>
        </p:blipFill>
        <p:spPr>
          <a:xfrm>
            <a:off x="6561259" y="1385978"/>
            <a:ext cx="5445456" cy="3964504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1108846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ижний колонтитул 11">
            <a:extLst>
              <a:ext uri="{FF2B5EF4-FFF2-40B4-BE49-F238E27FC236}">
                <a16:creationId xmlns:a16="http://schemas.microsoft.com/office/drawing/2014/main" id="{7BF009CD-F79C-49F7-BCEC-AE9DA495E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Работа с МСП – Сектор </a:t>
            </a:r>
            <a:r>
              <a:rPr lang="ru-RU" sz="1800" dirty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Роста Московской Биржи</a:t>
            </a:r>
            <a:endParaRPr lang="ru-RU" sz="1800" dirty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06B0845D-4F1E-49C2-B755-FBD3E026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6</a:t>
            </a:fld>
            <a:endParaRPr lang="ru-RU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7872CD5A-DBA4-423C-B033-B04955361413}"/>
              </a:ext>
            </a:extLst>
          </p:cNvPr>
          <p:cNvSpPr txBox="1">
            <a:spLocks/>
          </p:cNvSpPr>
          <p:nvPr/>
        </p:nvSpPr>
        <p:spPr>
          <a:xfrm>
            <a:off x="535098" y="1444752"/>
            <a:ext cx="6112590" cy="48751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ts val="0"/>
              </a:spcBef>
            </a:pPr>
            <a:endParaRPr lang="ru-RU" sz="1800" b="1" dirty="0">
              <a:solidFill>
                <a:schemeClr val="accent1"/>
              </a:solidFill>
              <a:latin typeface="+mn-lt"/>
            </a:endParaRPr>
          </a:p>
          <a:p>
            <a:pPr marL="0" lvl="1">
              <a:spcBef>
                <a:spcPts val="0"/>
              </a:spcBef>
            </a:pPr>
            <a:endParaRPr lang="ru-RU" sz="2000" b="1" dirty="0" smtClean="0">
              <a:solidFill>
                <a:schemeClr val="accent1"/>
              </a:solidFill>
              <a:latin typeface="+mn-lt"/>
            </a:endParaRPr>
          </a:p>
          <a:p>
            <a:pPr marL="0" lvl="1">
              <a:spcBef>
                <a:spcPts val="0"/>
              </a:spcBef>
            </a:pPr>
            <a:endParaRPr lang="ru-RU" sz="2000" b="1" dirty="0" smtClean="0">
              <a:solidFill>
                <a:schemeClr val="accent1"/>
              </a:solidFill>
              <a:latin typeface="+mn-lt"/>
            </a:endParaRPr>
          </a:p>
          <a:p>
            <a:pPr marL="0" lvl="1">
              <a:spcBef>
                <a:spcPts val="0"/>
              </a:spcBef>
            </a:pPr>
            <a:r>
              <a:rPr lang="ru-RU" sz="2000" b="1" dirty="0" smtClean="0">
                <a:solidFill>
                  <a:schemeClr val="accent1"/>
                </a:solidFill>
                <a:latin typeface="+mn-lt"/>
              </a:rPr>
              <a:t>24</a:t>
            </a:r>
            <a:r>
              <a:rPr lang="ru-RU" sz="2000" dirty="0" smtClean="0">
                <a:latin typeface="+mn-lt"/>
              </a:rPr>
              <a:t> субъекта </a:t>
            </a:r>
            <a:r>
              <a:rPr lang="ru-RU" sz="2000" dirty="0">
                <a:latin typeface="+mn-lt"/>
              </a:rPr>
              <a:t>МСП в 2019–2020 годах </a:t>
            </a:r>
            <a:r>
              <a:rPr lang="ru-RU" sz="2000" dirty="0" smtClean="0">
                <a:latin typeface="+mn-lt"/>
              </a:rPr>
              <a:t>разместили облигации на сумму </a:t>
            </a:r>
            <a:r>
              <a:rPr lang="ru-RU" sz="2000" b="1" dirty="0" smtClean="0">
                <a:solidFill>
                  <a:schemeClr val="accent1"/>
                </a:solidFill>
                <a:latin typeface="+mn-lt"/>
              </a:rPr>
              <a:t>9,55 </a:t>
            </a:r>
            <a:r>
              <a:rPr lang="ru-RU" sz="2000" b="1" dirty="0">
                <a:solidFill>
                  <a:schemeClr val="accent1"/>
                </a:solidFill>
                <a:latin typeface="+mn-lt"/>
              </a:rPr>
              <a:t>млрд руб.</a:t>
            </a:r>
            <a:r>
              <a:rPr lang="ru-RU" sz="2000" dirty="0">
                <a:solidFill>
                  <a:schemeClr val="accent1"/>
                </a:solidFill>
                <a:latin typeface="+mn-lt"/>
              </a:rPr>
              <a:t> </a:t>
            </a:r>
            <a:endParaRPr lang="ru-RU" sz="2000" b="1" dirty="0">
              <a:solidFill>
                <a:schemeClr val="accent1"/>
              </a:solidFill>
              <a:latin typeface="+mn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schemeClr val="accent1"/>
                </a:solidFill>
                <a:latin typeface="+mn-lt"/>
              </a:rPr>
              <a:t>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000" b="1" dirty="0">
                <a:solidFill>
                  <a:schemeClr val="accent1"/>
                </a:solidFill>
                <a:latin typeface="+mn-lt"/>
              </a:rPr>
              <a:t>Новосибирские компании</a:t>
            </a:r>
            <a:endParaRPr lang="ru-RU" sz="2000" dirty="0">
              <a:latin typeface="+mn-lt"/>
            </a:endParaRPr>
          </a:p>
          <a:p>
            <a:pPr marL="285750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+mn-lt"/>
              </a:rPr>
              <a:t>ООО «НЗРМ»</a:t>
            </a:r>
          </a:p>
          <a:p>
            <a:pPr marL="285750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+mn-lt"/>
              </a:rPr>
              <a:t>ООО </a:t>
            </a:r>
            <a:r>
              <a:rPr lang="ru-RU" sz="2000" dirty="0">
                <a:latin typeface="+mn-lt"/>
              </a:rPr>
              <a:t>«Кузина» </a:t>
            </a:r>
          </a:p>
          <a:p>
            <a:pPr marL="285750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+mn-lt"/>
              </a:rPr>
              <a:t>ООО </a:t>
            </a:r>
            <a:r>
              <a:rPr lang="ru-RU" sz="2000" dirty="0">
                <a:latin typeface="+mn-lt"/>
              </a:rPr>
              <a:t>«Дядя Дёнер»</a:t>
            </a:r>
          </a:p>
          <a:p>
            <a:pPr marL="285750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</a:rPr>
              <a:t>АО «</a:t>
            </a:r>
            <a:r>
              <a:rPr lang="ru-RU" sz="2000" dirty="0" err="1">
                <a:latin typeface="+mn-lt"/>
              </a:rPr>
              <a:t>Новосибирскхлебопродукт</a:t>
            </a:r>
            <a:r>
              <a:rPr lang="ru-RU" sz="2000" dirty="0">
                <a:latin typeface="+mn-lt"/>
              </a:rPr>
              <a:t>»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9948" y="1658447"/>
            <a:ext cx="4828663" cy="395773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114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ижний колонтитул 11">
            <a:extLst>
              <a:ext uri="{FF2B5EF4-FFF2-40B4-BE49-F238E27FC236}">
                <a16:creationId xmlns:a16="http://schemas.microsoft.com/office/drawing/2014/main" id="{7BF009CD-F79C-49F7-BCEC-AE9DA495E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21464" y="358058"/>
            <a:ext cx="8439150" cy="324001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t>Работа с МСП – Растущие компании Сибири</a:t>
            </a: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06B0845D-4F1E-49C2-B755-FBD3E026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7</a:t>
            </a:fld>
            <a:endParaRPr lang="ru-RU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7872CD5A-DBA4-423C-B033-B04955361413}"/>
              </a:ext>
            </a:extLst>
          </p:cNvPr>
          <p:cNvSpPr txBox="1">
            <a:spLocks/>
          </p:cNvSpPr>
          <p:nvPr/>
        </p:nvSpPr>
        <p:spPr>
          <a:xfrm>
            <a:off x="429767" y="1129511"/>
            <a:ext cx="7525512" cy="10194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solidFill>
                  <a:schemeClr val="accent1"/>
                </a:solidFill>
              </a:rPr>
              <a:t>Привлечение субъектов МСП на фондовый рынок</a:t>
            </a:r>
            <a:endParaRPr lang="ru-RU" sz="18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1400" b="1" dirty="0">
              <a:solidFill>
                <a:schemeClr val="accent1"/>
              </a:solidFill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/>
              <a:t>Банк России провел работу </a:t>
            </a:r>
            <a:r>
              <a:rPr lang="ru-RU" sz="1400" dirty="0"/>
              <a:t>с более чем 250 предприятиями МСП, имеющими </a:t>
            </a:r>
            <a:r>
              <a:rPr lang="ru-RU" sz="1400" dirty="0" smtClean="0"/>
              <a:t>потенциал</a:t>
            </a:r>
            <a:br>
              <a:rPr lang="ru-RU" sz="1400" dirty="0" smtClean="0"/>
            </a:br>
            <a:r>
              <a:rPr lang="ru-RU" sz="1400" dirty="0" smtClean="0"/>
              <a:t>к </a:t>
            </a:r>
            <a:r>
              <a:rPr lang="ru-RU" sz="1400" dirty="0"/>
              <a:t>выходу на фондовый рынок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1400" b="1" dirty="0">
              <a:solidFill>
                <a:schemeClr val="accent1"/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3154" y="1129511"/>
            <a:ext cx="3405457" cy="297271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Текст 2">
            <a:extLst>
              <a:ext uri="{FF2B5EF4-FFF2-40B4-BE49-F238E27FC236}">
                <a16:creationId xmlns:a16="http://schemas.microsoft.com/office/drawing/2014/main" id="{7872CD5A-DBA4-423C-B033-B04955361413}"/>
              </a:ext>
            </a:extLst>
          </p:cNvPr>
          <p:cNvSpPr txBox="1">
            <a:spLocks/>
          </p:cNvSpPr>
          <p:nvPr/>
        </p:nvSpPr>
        <p:spPr>
          <a:xfrm>
            <a:off x="429767" y="2333940"/>
            <a:ext cx="7525511" cy="382297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solidFill>
                  <a:schemeClr val="accent1"/>
                </a:solidFill>
              </a:rPr>
              <a:t>Победители конкурса «Растущие компании Сибири» в номинациях</a:t>
            </a:r>
            <a:endParaRPr lang="ru-RU" sz="18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1400" b="1" dirty="0">
              <a:solidFill>
                <a:schemeClr val="accent1"/>
              </a:solidFill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400" b="1" dirty="0" smtClean="0"/>
              <a:t>«Сибирская газель»</a:t>
            </a:r>
            <a:r>
              <a:rPr lang="ru-RU" sz="1400" dirty="0" smtClean="0"/>
              <a:t> </a:t>
            </a:r>
            <a:r>
              <a:rPr lang="ru-RU" sz="1400" dirty="0"/>
              <a:t>(самые быстрые темпы роста выручки в среднем за три полных года) – </a:t>
            </a:r>
            <a:r>
              <a:rPr lang="ru-RU" sz="1400" b="1" dirty="0"/>
              <a:t>ООО </a:t>
            </a:r>
            <a:r>
              <a:rPr lang="ru-RU" sz="1400" b="1" dirty="0" smtClean="0"/>
              <a:t>«</a:t>
            </a:r>
            <a:r>
              <a:rPr lang="ru-RU" sz="1400" b="1" dirty="0" err="1" smtClean="0"/>
              <a:t>Праймтайм</a:t>
            </a:r>
            <a:r>
              <a:rPr lang="ru-RU" sz="1400" b="1" dirty="0" smtClean="0"/>
              <a:t>» </a:t>
            </a:r>
            <a:r>
              <a:rPr lang="ru-RU" sz="1400" b="1" dirty="0"/>
              <a:t>(Новосибирск)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ru-RU" sz="1400" dirty="0"/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400" b="1" dirty="0" smtClean="0"/>
              <a:t>«Сибирская перспектива»</a:t>
            </a:r>
            <a:r>
              <a:rPr lang="ru-RU" sz="1400" dirty="0" smtClean="0"/>
              <a:t> </a:t>
            </a:r>
            <a:r>
              <a:rPr lang="ru-RU" sz="1400" dirty="0"/>
              <a:t>(самая низкая долговая нагрузка – отношение чистого долга к EBITDA – по итогам 2018 года) – </a:t>
            </a:r>
            <a:r>
              <a:rPr lang="ru-RU" sz="1400" b="1" dirty="0"/>
              <a:t>ООО </a:t>
            </a:r>
            <a:r>
              <a:rPr lang="ru-RU" sz="1400" b="1" dirty="0" smtClean="0"/>
              <a:t>«Ависта </a:t>
            </a:r>
            <a:r>
              <a:rPr lang="ru-RU" sz="1400" b="1" dirty="0"/>
              <a:t>Модуль </a:t>
            </a:r>
            <a:r>
              <a:rPr lang="ru-RU" sz="1400" b="1" dirty="0" smtClean="0"/>
              <a:t>Инжиниринг» </a:t>
            </a:r>
            <a:r>
              <a:rPr lang="ru-RU" sz="1400" b="1" dirty="0"/>
              <a:t>(Новосибирск)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ru-RU" sz="1400" dirty="0"/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400" dirty="0" smtClean="0"/>
              <a:t>«</a:t>
            </a:r>
            <a:r>
              <a:rPr lang="ru-RU" sz="1400" b="1" dirty="0" smtClean="0"/>
              <a:t>Лучший </a:t>
            </a:r>
            <a:r>
              <a:rPr lang="ru-RU" sz="1400" b="1" dirty="0"/>
              <a:t>экспортер </a:t>
            </a:r>
            <a:r>
              <a:rPr lang="ru-RU" sz="1400" b="1" dirty="0" smtClean="0"/>
              <a:t>Сибири»</a:t>
            </a:r>
            <a:r>
              <a:rPr lang="ru-RU" sz="1400" dirty="0" smtClean="0"/>
              <a:t> </a:t>
            </a:r>
            <a:r>
              <a:rPr lang="ru-RU" sz="1400" dirty="0"/>
              <a:t>(самая высокая доля экспорта в выручке по </a:t>
            </a:r>
            <a:r>
              <a:rPr lang="ru-RU" sz="1400" dirty="0" smtClean="0"/>
              <a:t>итогам</a:t>
            </a:r>
            <a:br>
              <a:rPr lang="ru-RU" sz="1400" dirty="0" smtClean="0"/>
            </a:br>
            <a:r>
              <a:rPr lang="ru-RU" sz="1400" dirty="0" smtClean="0"/>
              <a:t>2018 </a:t>
            </a:r>
            <a:r>
              <a:rPr lang="ru-RU" sz="1400" dirty="0"/>
              <a:t>года)</a:t>
            </a:r>
            <a:r>
              <a:rPr lang="ru-RU" sz="1400" b="1" dirty="0"/>
              <a:t> – АО "Новосибирскхлебопродукт" (Новосибирск</a:t>
            </a:r>
            <a:r>
              <a:rPr lang="ru-RU" sz="1400" b="1" dirty="0" smtClean="0"/>
              <a:t>) </a:t>
            </a:r>
            <a:r>
              <a:rPr lang="ru-RU" sz="1400" dirty="0" smtClean="0"/>
              <a:t>– </a:t>
            </a:r>
            <a:r>
              <a:rPr lang="ru-RU" sz="1400" dirty="0"/>
              <a:t>разместил выпуск облигаций в секторе Роста в 2020 году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ru-RU" sz="1400" dirty="0"/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400" b="1" dirty="0" smtClean="0"/>
              <a:t>«Сибирская инициатива»</a:t>
            </a:r>
            <a:r>
              <a:rPr lang="ru-RU" sz="1400" dirty="0" smtClean="0"/>
              <a:t> </a:t>
            </a:r>
            <a:r>
              <a:rPr lang="ru-RU" sz="1400" dirty="0"/>
              <a:t>(наилучшая реализация целей национального проекта </a:t>
            </a:r>
            <a:r>
              <a:rPr lang="ru-RU" sz="1400" dirty="0" smtClean="0"/>
              <a:t>«Малое </a:t>
            </a:r>
            <a:r>
              <a:rPr lang="ru-RU" sz="1400" dirty="0"/>
              <a:t>и среднее предпринимательство и поддержка индивидуальной предпринимательской </a:t>
            </a:r>
            <a:r>
              <a:rPr lang="ru-RU" sz="1400" dirty="0" smtClean="0"/>
              <a:t>инициативы» </a:t>
            </a:r>
            <a:r>
              <a:rPr lang="ru-RU" sz="1400" dirty="0"/>
              <a:t>среди предприятий, входящих в реестр МСП) </a:t>
            </a:r>
            <a:r>
              <a:rPr lang="ru-RU" sz="1400" dirty="0" smtClean="0"/>
              <a:t>–</a:t>
            </a:r>
            <a:br>
              <a:rPr lang="ru-RU" sz="1400" dirty="0" smtClean="0"/>
            </a:br>
            <a:r>
              <a:rPr lang="ru-RU" sz="1400" b="1" dirty="0" smtClean="0"/>
              <a:t>ООО «Сибирский КХП» </a:t>
            </a:r>
            <a:r>
              <a:rPr lang="ru-RU" sz="1400" b="1" dirty="0"/>
              <a:t>(Омская область)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ru-RU" sz="1400" dirty="0"/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400" dirty="0" smtClean="0"/>
              <a:t>«Надежда Сибири» </a:t>
            </a:r>
            <a:r>
              <a:rPr lang="ru-RU" sz="1400" dirty="0"/>
              <a:t>(самая эффективная компания по операционной рентабельности) – </a:t>
            </a:r>
            <a:r>
              <a:rPr lang="ru-RU" sz="1400" b="1" dirty="0"/>
              <a:t>АО </a:t>
            </a:r>
            <a:r>
              <a:rPr lang="ru-RU" sz="1400" b="1" dirty="0" smtClean="0"/>
              <a:t>«Труд» </a:t>
            </a:r>
            <a:r>
              <a:rPr lang="ru-RU" sz="1400" b="1" dirty="0"/>
              <a:t>(Иркутск)</a:t>
            </a: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ru-RU" sz="1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874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ижний колонтитул 11">
            <a:extLst>
              <a:ext uri="{FF2B5EF4-FFF2-40B4-BE49-F238E27FC236}">
                <a16:creationId xmlns:a16="http://schemas.microsoft.com/office/drawing/2014/main" id="{7BF009CD-F79C-49F7-BCEC-AE9DA495E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91033" y="274320"/>
            <a:ext cx="9320980" cy="496721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</a:rPr>
              <a:t>Сотрудничество в сфере повышения финансовой грамотности в </a:t>
            </a:r>
          </a:p>
          <a:p>
            <a:r>
              <a:rPr lang="ru-RU" sz="1800" dirty="0">
                <a:solidFill>
                  <a:schemeClr val="tx1"/>
                </a:solidFill>
              </a:rPr>
              <a:t>Новосибирской области</a:t>
            </a:r>
            <a:r>
              <a:rPr lang="ru-RU" sz="1800" spc="12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06B0845D-4F1E-49C2-B755-FBD3E026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8</a:t>
            </a:fld>
            <a:endParaRPr lang="ru-RU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7872CD5A-DBA4-423C-B033-B04955361413}"/>
              </a:ext>
            </a:extLst>
          </p:cNvPr>
          <p:cNvSpPr txBox="1">
            <a:spLocks/>
          </p:cNvSpPr>
          <p:nvPr/>
        </p:nvSpPr>
        <p:spPr>
          <a:xfrm>
            <a:off x="288669" y="2435951"/>
            <a:ext cx="5449334" cy="34858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1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/>
              <a:t>Межрегиональная премия «Финансовый престиж» </a:t>
            </a:r>
          </a:p>
          <a:p>
            <a:pPr marL="285750" lvl="1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/>
              <a:t>Всероссийская программа «Дни финансовой грамотности в учебных заведениях»</a:t>
            </a:r>
          </a:p>
          <a:p>
            <a:pPr marL="285750" lvl="1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/>
              <a:t>Межрегиональная конференция волонтеров финансового просвещения</a:t>
            </a:r>
          </a:p>
          <a:p>
            <a:pPr marL="285750" lvl="1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/>
              <a:t>Конкурс эссе в рамках праздника «День рубля»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7872CD5A-DBA4-423C-B033-B04955361413}"/>
              </a:ext>
            </a:extLst>
          </p:cNvPr>
          <p:cNvSpPr txBox="1">
            <a:spLocks/>
          </p:cNvSpPr>
          <p:nvPr/>
        </p:nvSpPr>
        <p:spPr>
          <a:xfrm>
            <a:off x="6212734" y="2377441"/>
            <a:ext cx="5802481" cy="41171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/>
              <a:t>Министерство образования Новосибирской области</a:t>
            </a:r>
          </a:p>
          <a:p>
            <a:pPr marL="285750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/>
              <a:t>Министерство промышленности, торговли и развития предпринимательства Новосибирской области</a:t>
            </a:r>
          </a:p>
          <a:p>
            <a:pPr marL="285750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Управление </a:t>
            </a:r>
            <a:r>
              <a:rPr lang="ru-RU" sz="1800" dirty="0"/>
              <a:t>Роспотребнадзора по Новосибирской области</a:t>
            </a:r>
          </a:p>
          <a:p>
            <a:pPr marL="285750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/>
              <a:t>Департамент социальной политики мэрии г.  Новосибирска</a:t>
            </a:r>
          </a:p>
          <a:p>
            <a:pPr marL="285750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/>
              <a:t>Новосибирское отделение Союза пенсионеров России</a:t>
            </a:r>
          </a:p>
          <a:p>
            <a:pPr marL="285750" lvl="1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1800" dirty="0" smtClean="0"/>
              <a:t>Новосибирский государственный университет </a:t>
            </a:r>
            <a:r>
              <a:rPr lang="ru-RU" sz="1800" dirty="0"/>
              <a:t>экономики и управления (</a:t>
            </a:r>
            <a:r>
              <a:rPr lang="ru-RU" sz="1800" dirty="0" err="1" smtClean="0"/>
              <a:t>НГУЭиУ</a:t>
            </a:r>
            <a:r>
              <a:rPr lang="ru-RU" sz="1800" dirty="0" smtClean="0"/>
              <a:t>) и др.</a:t>
            </a:r>
            <a:endParaRPr lang="ru-RU" sz="1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11555" y="1187687"/>
            <a:ext cx="45736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>
                <a:solidFill>
                  <a:schemeClr val="accent1"/>
                </a:solidFill>
              </a:rPr>
              <a:t>Мероприятия, проведенные с участием Банка России и Министерства финансов Новосибирской области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230693" y="1187687"/>
            <a:ext cx="46697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accent1"/>
                </a:solidFill>
              </a:rPr>
              <a:t>Сотрудничество с государственными органами, некоммерческими и общественными организациями</a:t>
            </a:r>
          </a:p>
        </p:txBody>
      </p:sp>
      <p:pic>
        <p:nvPicPr>
          <p:cNvPr id="14" name="Рисунок 13" descr="Рукопожатие">
            <a:extLst>
              <a:ext uri="{FF2B5EF4-FFF2-40B4-BE49-F238E27FC236}">
                <a16:creationId xmlns:a16="http://schemas.microsoft.com/office/drawing/2014/main" id="{582556C7-724C-4206-927B-616A6CC830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43"/>
              </a:ext>
            </a:extLst>
          </a:blip>
          <a:stretch>
            <a:fillRect/>
          </a:stretch>
        </p:blipFill>
        <p:spPr>
          <a:xfrm>
            <a:off x="6212735" y="1192152"/>
            <a:ext cx="914400" cy="914400"/>
          </a:xfrm>
          <a:prstGeom prst="rect">
            <a:avLst/>
          </a:prstGeom>
        </p:spPr>
      </p:pic>
      <p:pic>
        <p:nvPicPr>
          <p:cNvPr id="15" name="Рисунок 14" descr="Пользователи">
            <a:extLst>
              <a:ext uri="{FF2B5EF4-FFF2-40B4-BE49-F238E27FC236}">
                <a16:creationId xmlns:a16="http://schemas.microsoft.com/office/drawing/2014/main" id="{402A00CE-A6A7-4B4B-A066-5DF83E2705E7}"/>
              </a:ext>
            </a:extLst>
          </p:cNvPr>
          <p:cNvPicPr>
            <a:picLocks noChangeAspect="1"/>
          </p:cNvPicPr>
          <p:nvPr/>
        </p:nvPicPr>
        <p:blipFill>
          <a:blip r:embed="rId14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5"/>
              </a:ext>
            </a:extLst>
          </a:blip>
          <a:stretch>
            <a:fillRect/>
          </a:stretch>
        </p:blipFill>
        <p:spPr>
          <a:xfrm>
            <a:off x="288669" y="119215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744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67029B0-F3F2-4240-B91D-5F3250AC7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95205" y="225159"/>
            <a:ext cx="9662498" cy="633881"/>
          </a:xfrm>
        </p:spPr>
        <p:txBody>
          <a:bodyPr/>
          <a:lstStyle/>
          <a:p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Информационно-просветительский ресурс </a:t>
            </a:r>
            <a:r>
              <a:rPr lang="ru-RU" sz="1800" dirty="0">
                <a:solidFill>
                  <a:schemeClr val="tx1"/>
                </a:solidFill>
                <a:ea typeface="+mj-ea"/>
              </a:rPr>
              <a:t>«Финансовая культура»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1550801-B9A2-473A-8821-C8EDD2023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A99AE-6A35-4C1E-8082-A4A87B5CA521}" type="slidenum">
              <a:rPr lang="ru-RU" smtClean="0"/>
              <a:t>9</a:t>
            </a:fld>
            <a:endParaRPr lang="ru-RU"/>
          </a:p>
        </p:txBody>
      </p:sp>
      <p:sp>
        <p:nvSpPr>
          <p:cNvPr id="34" name="Прямоугольник: скругленные углы 61">
            <a:extLst>
              <a:ext uri="{FF2B5EF4-FFF2-40B4-BE49-F238E27FC236}">
                <a16:creationId xmlns:a16="http://schemas.microsoft.com/office/drawing/2014/main" id="{A77E2678-2889-4F19-B9CF-82B09740985D}"/>
              </a:ext>
            </a:extLst>
          </p:cNvPr>
          <p:cNvSpPr/>
          <p:nvPr/>
        </p:nvSpPr>
        <p:spPr>
          <a:xfrm>
            <a:off x="2952969" y="3484694"/>
            <a:ext cx="4189935" cy="78540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000"/>
              </a:lnSpc>
            </a:pPr>
            <a:r>
              <a:rPr lang="ru-RU" dirty="0" smtClean="0">
                <a:solidFill>
                  <a:schemeClr val="accent1"/>
                </a:solidFill>
                <a:cs typeface="Arial" panose="020B0604020202020204" pitchFamily="34" charset="0"/>
              </a:rPr>
              <a:t>подписчиков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  <a:cs typeface="Arial" panose="020B0604020202020204" pitchFamily="34" charset="0"/>
              </a:rPr>
              <a:t>в социальных сетях</a:t>
            </a:r>
            <a:endParaRPr lang="ru-RU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pic>
        <p:nvPicPr>
          <p:cNvPr id="13" name="Picture 2" descr="http://s50wb01.region.cbr.ru/dep/press/Documents/Флипчарты/005%20Финкульт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998620"/>
            <a:ext cx="4592051" cy="559051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1740" y="4320513"/>
            <a:ext cx="513834" cy="4538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3191" y="4320513"/>
            <a:ext cx="506672" cy="45381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49F4A8C-AFF5-4EE9-989D-F61DF6F9C439}"/>
              </a:ext>
            </a:extLst>
          </p:cNvPr>
          <p:cNvSpPr txBox="1"/>
          <p:nvPr/>
        </p:nvSpPr>
        <p:spPr>
          <a:xfrm>
            <a:off x="-176718" y="1453174"/>
            <a:ext cx="3082719" cy="98919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>
            <a:defPPr>
              <a:defRPr lang="ru-RU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spc="-500">
                <a:gradFill flip="none" rotWithShape="1">
                  <a:gsLst>
                    <a:gs pos="100000">
                      <a:srgbClr val="00BCE7"/>
                    </a:gs>
                    <a:gs pos="0">
                      <a:srgbClr val="0082BB"/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</a:defRPr>
            </a:lvl1pPr>
          </a:lstStyle>
          <a:p>
            <a:r>
              <a:rPr lang="ru-RU" sz="4400" b="1" spc="0" dirty="0" smtClean="0">
                <a:solidFill>
                  <a:schemeClr val="accent1"/>
                </a:solidFill>
                <a:latin typeface="+mn-lt"/>
              </a:rPr>
              <a:t>460 000</a:t>
            </a:r>
            <a:endParaRPr lang="ru-RU" sz="4400" b="1" spc="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17E9698-0315-4C06-B472-5055D2D162BB}"/>
              </a:ext>
            </a:extLst>
          </p:cNvPr>
          <p:cNvSpPr/>
          <p:nvPr/>
        </p:nvSpPr>
        <p:spPr>
          <a:xfrm>
            <a:off x="2952969" y="1652306"/>
            <a:ext cx="374843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chemeClr val="accent1"/>
                </a:solidFill>
                <a:cs typeface="Arial" panose="020B0604020202020204" pitchFamily="34" charset="0"/>
              </a:rPr>
              <a:t>человек</a:t>
            </a:r>
            <a:r>
              <a:rPr lang="ru-RU" dirty="0" smtClean="0">
                <a:solidFill>
                  <a:prstClr val="black"/>
                </a:solidFill>
                <a:cs typeface="Arial" panose="020B0604020202020204" pitchFamily="34" charset="0"/>
              </a:rPr>
              <a:t> – среднемесячная посещаемость сайта</a:t>
            </a:r>
            <a:endParaRPr lang="ru-RU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9F4A8C-AFF5-4EE9-989D-F61DF6F9C439}"/>
              </a:ext>
            </a:extLst>
          </p:cNvPr>
          <p:cNvSpPr txBox="1"/>
          <p:nvPr/>
        </p:nvSpPr>
        <p:spPr>
          <a:xfrm>
            <a:off x="1181709" y="2544247"/>
            <a:ext cx="1771260" cy="630789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>
            <a:defPPr>
              <a:defRPr lang="ru-RU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spc="-500">
                <a:gradFill flip="none" rotWithShape="1">
                  <a:gsLst>
                    <a:gs pos="100000">
                      <a:srgbClr val="00BCE7"/>
                    </a:gs>
                    <a:gs pos="0">
                      <a:srgbClr val="0082BB"/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</a:defRPr>
            </a:lvl1pPr>
          </a:lstStyle>
          <a:p>
            <a:r>
              <a:rPr lang="ru-RU" sz="4400" b="1" spc="0" dirty="0" smtClean="0">
                <a:solidFill>
                  <a:schemeClr val="accent1"/>
                </a:solidFill>
                <a:latin typeface="+mn-lt"/>
              </a:rPr>
              <a:t>100</a:t>
            </a:r>
            <a:endParaRPr lang="ru-RU" sz="4400" b="1" spc="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17E9698-0315-4C06-B472-5055D2D162BB}"/>
              </a:ext>
            </a:extLst>
          </p:cNvPr>
          <p:cNvSpPr/>
          <p:nvPr/>
        </p:nvSpPr>
        <p:spPr>
          <a:xfrm>
            <a:off x="2952969" y="2564176"/>
            <a:ext cx="3748437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chemeClr val="accent1"/>
                </a:solidFill>
                <a:cs typeface="Arial" panose="020B0604020202020204" pitchFamily="34" charset="0"/>
              </a:rPr>
              <a:t>тем по финансовой грамотности</a:t>
            </a:r>
            <a:r>
              <a:rPr lang="ru-RU" dirty="0" smtClean="0">
                <a:solidFill>
                  <a:prstClr val="black"/>
                </a:solidFill>
                <a:cs typeface="Arial" panose="020B0604020202020204" pitchFamily="34" charset="0"/>
              </a:rPr>
              <a:t> освещено на сайте</a:t>
            </a:r>
            <a:endParaRPr lang="ru-RU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1487" y="5350326"/>
            <a:ext cx="490081" cy="49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49F4A8C-AFF5-4EE9-989D-F61DF6F9C439}"/>
              </a:ext>
            </a:extLst>
          </p:cNvPr>
          <p:cNvSpPr txBox="1"/>
          <p:nvPr/>
        </p:nvSpPr>
        <p:spPr>
          <a:xfrm>
            <a:off x="-129750" y="3382800"/>
            <a:ext cx="3082719" cy="98919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>
            <a:defPPr>
              <a:defRPr lang="ru-RU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spc="-500">
                <a:gradFill flip="none" rotWithShape="1">
                  <a:gsLst>
                    <a:gs pos="100000">
                      <a:srgbClr val="00BCE7"/>
                    </a:gs>
                    <a:gs pos="0">
                      <a:srgbClr val="0082BB"/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</a:defRPr>
            </a:lvl1pPr>
          </a:lstStyle>
          <a:p>
            <a:r>
              <a:rPr lang="ru-RU" sz="4400" b="1" spc="0" dirty="0" smtClean="0">
                <a:solidFill>
                  <a:schemeClr val="accent1"/>
                </a:solidFill>
                <a:latin typeface="+mn-lt"/>
              </a:rPr>
              <a:t>109</a:t>
            </a:r>
            <a:r>
              <a:rPr lang="en-US" sz="4400" b="1" spc="0" dirty="0" smtClean="0">
                <a:solidFill>
                  <a:schemeClr val="accent1"/>
                </a:solidFill>
                <a:latin typeface="+mn-lt"/>
              </a:rPr>
              <a:t> </a:t>
            </a:r>
            <a:r>
              <a:rPr lang="ru-RU" sz="4400" b="1" spc="0" dirty="0" smtClean="0">
                <a:solidFill>
                  <a:schemeClr val="accent1"/>
                </a:solidFill>
                <a:latin typeface="+mn-lt"/>
              </a:rPr>
              <a:t>000</a:t>
            </a:r>
            <a:endParaRPr lang="ru-RU" sz="4400" b="1" spc="0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5529" y="5368460"/>
            <a:ext cx="546257" cy="45381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8700" y="4263495"/>
            <a:ext cx="567848" cy="56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4159" y="5376901"/>
            <a:ext cx="436931" cy="43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7015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">
      <a:dk1>
        <a:sysClr val="windowText" lastClr="000000"/>
      </a:dk1>
      <a:lt1>
        <a:sysClr val="window" lastClr="FFFFFF"/>
      </a:lt1>
      <a:dk2>
        <a:srgbClr val="888A8D"/>
      </a:dk2>
      <a:lt2>
        <a:srgbClr val="C4C4C6"/>
      </a:lt2>
      <a:accent1>
        <a:srgbClr val="0082BB"/>
      </a:accent1>
      <a:accent2>
        <a:srgbClr val="00BCE7"/>
      </a:accent2>
      <a:accent3>
        <a:srgbClr val="FAA61A"/>
      </a:accent3>
      <a:accent4>
        <a:srgbClr val="FFD485"/>
      </a:accent4>
      <a:accent5>
        <a:srgbClr val="ED1B34"/>
      </a:accent5>
      <a:accent6>
        <a:srgbClr val="F2665E"/>
      </a:accent6>
      <a:hlink>
        <a:srgbClr val="0082BB"/>
      </a:hlink>
      <a:folHlink>
        <a:srgbClr val="FAA61A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653CCCCADF644845B44679F97B4379F0" ma:contentTypeVersion="0" ma:contentTypeDescription="Создание документа." ma:contentTypeScope="" ma:versionID="ef47a5b501aada306549bc583c7466f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9C1916-9DDC-42C6-8591-BCDC8C194E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24FC562-063A-458C-8172-F6BB87557D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56E3D5-E39D-444D-9600-2B9B0AD40D17}">
  <ds:schemaRefs>
    <ds:schemaRef ds:uri="http://www.w3.org/XML/1998/namespace"/>
    <ds:schemaRef ds:uri="http://schemas.microsoft.com/office/infopath/2007/PartnerControls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24312</TotalTime>
  <Words>1103</Words>
  <Application>Microsoft Office PowerPoint</Application>
  <PresentationFormat>Широкоэкранный</PresentationFormat>
  <Paragraphs>219</Paragraphs>
  <Slides>15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Arial Black</vt:lpstr>
      <vt:lpstr>Calibri</vt:lpstr>
      <vt:lpstr>Тема Office</vt:lpstr>
      <vt:lpstr>Презентация PowerPoint</vt:lpstr>
      <vt:lpstr>Стратегия повышения финансовой грамотности на 2017–2023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Региональные программы по повышению финансовой грамотности в Сибирском федеральном округе</vt:lpstr>
      <vt:lpstr>Презентация PowerPoint</vt:lpstr>
      <vt:lpstr>Деятельность по повышению финансовой грамотности в Новосибирской области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brodik</dc:creator>
  <cp:lastModifiedBy>Винько Наталья Николаевна</cp:lastModifiedBy>
  <cp:revision>627</cp:revision>
  <cp:lastPrinted>2020-09-28T09:01:23Z</cp:lastPrinted>
  <dcterms:created xsi:type="dcterms:W3CDTF">2018-11-05T17:34:13Z</dcterms:created>
  <dcterms:modified xsi:type="dcterms:W3CDTF">2021-03-04T01:36:49Z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0x010100653CCCCADF644845B44679F97B4379F0</vt:lpwstr>
  </property>
</Properties>
</file>