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7" r:id="rId2"/>
    <p:sldId id="257" r:id="rId3"/>
    <p:sldId id="258" r:id="rId4"/>
    <p:sldId id="265" r:id="rId5"/>
    <p:sldId id="263" r:id="rId6"/>
    <p:sldId id="270" r:id="rId7"/>
    <p:sldId id="269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6A38"/>
    <a:srgbClr val="FFFFFF"/>
    <a:srgbClr val="3333FF"/>
    <a:srgbClr val="000000"/>
    <a:srgbClr val="EAD4AC"/>
    <a:srgbClr val="C89F6C"/>
    <a:srgbClr val="E1C187"/>
    <a:srgbClr val="F8AF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2" autoAdjust="0"/>
    <p:restoredTop sz="94680" autoAdjust="0"/>
  </p:normalViewPr>
  <p:slideViewPr>
    <p:cSldViewPr>
      <p:cViewPr varScale="1">
        <p:scale>
          <a:sx n="144" d="100"/>
          <a:sy n="144" d="100"/>
        </p:scale>
        <p:origin x="654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9837E-7270-4614-9E96-A89362C4DE11}" type="datetimeFigureOut">
              <a:rPr lang="ru-RU" smtClean="0"/>
              <a:pPr/>
              <a:t>01.03.2021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B87A2-477B-40FE-A4D3-4FCB364FDE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B87A2-477B-40FE-A4D3-4FCB364FDE1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FA94E-D4AE-4243-BE42-D476DEF150D2}" type="datetime1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4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9007-7BB1-46EA-AB04-257A3B895B4A}" type="datetime1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77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3A5AE-38F6-443E-8B42-696D1C41D351}" type="datetime1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089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6A3F2-0E6A-43D9-AEFB-0EADF67A54BD}" type="datetime1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205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5DD79-263C-460D-BAA6-471CEBD1E441}" type="datetime1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521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F482B-41FC-4CCE-9864-B5CF24187EAA}" type="datetime1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015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3C182-2CC6-441C-B09C-076464AD395A}" type="datetime1">
              <a:rPr lang="ru-RU" smtClean="0"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485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B6C36-4101-47D4-A6B3-7E5F75E75748}" type="datetime1">
              <a:rPr lang="ru-RU" smtClean="0"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894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9F381-B088-4473-B81D-137923CB0345}" type="datetime1">
              <a:rPr lang="ru-RU" smtClean="0"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714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BAE4D-A4D4-4427-B053-62DD804A08F5}" type="datetime1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567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EE99D-96DC-4E0E-8650-C7E77A1B191B}" type="datetime1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355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4405A-6240-4ABA-ACB3-BE2BE492C813}" type="datetime1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CD08C-ACFB-4CBB-AD3B-26B73413ED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465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4.downloader.disk.yandex.com/preview/02bd738a6f46f4344175780eee1c1da649c560cb93390f197717682a746b7643/inf/fKqInKw3d7bLFOeFnMGnhBXWrAWtg4w6G5Rfhunz0zIcnw1sGw_an5JX1TFwEkkSP9-Pi3wyqXpmIsMRqXDXIGSoZodP2mWNw_6YRzz7CTGr8npumZHI4midPdWhecNq?uid=0&amp;filename=%D0%91%D0%B8%D0%BE%D1%82%D0%B5%D1%85%D0%BD%D0%BE%D0%BF%D0%B0%D1%80%D0%BA%20%D1%80.%D0%BF.%20%D0%9A%D0%BE%D0%BB%D1%8C%D1%86%D0%BE%D0%B2%D0%BE.jpg&amp;disposition=inline&amp;hash=&amp;limit=0&amp;content_type=image%2Fjpeg&amp;tknv=v2&amp;size=1280x797"/>
          <p:cNvPicPr>
            <a:picLocks noChangeAspect="1" noChangeArrowheads="1"/>
          </p:cNvPicPr>
          <p:nvPr/>
        </p:nvPicPr>
        <p:blipFill rotWithShape="1">
          <a:blip r:embed="rId2" cstate="print">
            <a:lum brigh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5" r="21744" b="22473"/>
          <a:stretch/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36"/>
          <a:stretch/>
        </p:blipFill>
        <p:spPr>
          <a:xfrm>
            <a:off x="179512" y="123478"/>
            <a:ext cx="1644815" cy="14419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23528" y="3075806"/>
            <a:ext cx="8208912" cy="9001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3003798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cs typeface="Arial" pitchFamily="34" charset="0"/>
              </a:rPr>
              <a:t>О плане работы Совета по содействию развитию</a:t>
            </a:r>
            <a:endParaRPr lang="en-US" sz="2800" dirty="0" smtClean="0">
              <a:cs typeface="Arial" pitchFamily="34" charset="0"/>
            </a:endParaRPr>
          </a:p>
          <a:p>
            <a:pPr algn="ctr"/>
            <a:r>
              <a:rPr lang="ru-RU" sz="2800" dirty="0" smtClean="0">
                <a:cs typeface="Arial" pitchFamily="34" charset="0"/>
              </a:rPr>
              <a:t>конкуренции в Новосибирской области на 2021 год</a:t>
            </a:r>
            <a:endParaRPr lang="ru-RU" sz="28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979712" y="123478"/>
            <a:ext cx="0" cy="1473264"/>
          </a:xfrm>
          <a:prstGeom prst="line">
            <a:avLst/>
          </a:prstGeom>
          <a:ln w="19050">
            <a:solidFill>
              <a:srgbClr val="C89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328273" y="195486"/>
            <a:ext cx="3803542" cy="52322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Новосибирская область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4659809" y="555526"/>
            <a:ext cx="1472006" cy="338554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СИБИРЬ ЗДЕСЬ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3184918" y="771550"/>
            <a:ext cx="2946897" cy="52322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Novosibirsk Region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4624671" y="1131590"/>
            <a:ext cx="1507144" cy="338554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SIBERIA IS HERE</a:t>
            </a:r>
            <a:endParaRPr lang="ru-RU" sz="1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19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52736" y="285734"/>
            <a:ext cx="7038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ПРАВОВОЕ ОСНОВАНИЕ</a:t>
            </a:r>
            <a:endParaRPr lang="ru-RU" sz="2000" dirty="0">
              <a:solidFill>
                <a:schemeClr val="accent1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655" y="1563638"/>
            <a:ext cx="2725346" cy="18291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57158" y="928676"/>
            <a:ext cx="86439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Совет по содействию развитию конкуренции в Новосибирской области является совещательным органом, созданным при Губернаторе Новосибирской области в целях предварительного рассмотрения вопросов и подготовки предложений, направленных на создание условий для развития конкуренции на приоритетных и социально значимых рынках                                                в Новосибирской области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ru-RU" sz="1600" i="1" dirty="0">
              <a:solidFill>
                <a:schemeClr val="accent1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5753" y="2285998"/>
            <a:ext cx="807249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ЭТ</a:t>
            </a:r>
            <a:r>
              <a:rPr lang="ru-RU" altLang="ru-RU" sz="1200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 Постановлением Губернатора Новосибирской области от 09.10.2015 № 210 </a:t>
            </a:r>
            <a:endParaRPr lang="en-US" altLang="ru-RU" sz="1200" dirty="0" smtClean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altLang="ru-RU" sz="1200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Совете по содействию развитию конкуренции в Новосибирской области».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АП</a:t>
            </a:r>
          </a:p>
          <a:p>
            <a:pPr algn="ctr"/>
            <a:r>
              <a:rPr lang="ru-RU" sz="9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ВКЛЮЧЕНИЕ В РЕЕСТР</a:t>
            </a:r>
            <a:endParaRPr lang="ru-RU" sz="9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" b="3872"/>
          <a:stretch/>
        </p:blipFill>
        <p:spPr>
          <a:xfrm>
            <a:off x="0" y="0"/>
            <a:ext cx="1195979" cy="5143501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3393273" y="2928940"/>
            <a:ext cx="2357454" cy="449480"/>
          </a:xfrm>
          <a:prstGeom prst="rect">
            <a:avLst/>
          </a:prstGeom>
          <a:solidFill>
            <a:srgbClr val="C89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13244" y="2928940"/>
            <a:ext cx="1917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Основные задачи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2143108" y="3500444"/>
            <a:ext cx="5154473" cy="0"/>
          </a:xfrm>
          <a:prstGeom prst="line">
            <a:avLst/>
          </a:prstGeom>
          <a:ln w="19050">
            <a:solidFill>
              <a:srgbClr val="C89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2143108" y="3507854"/>
            <a:ext cx="0" cy="105111"/>
          </a:xfrm>
          <a:prstGeom prst="line">
            <a:avLst/>
          </a:prstGeom>
          <a:ln w="19050">
            <a:solidFill>
              <a:srgbClr val="C89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4643438" y="3500444"/>
            <a:ext cx="0" cy="105111"/>
          </a:xfrm>
          <a:prstGeom prst="line">
            <a:avLst/>
          </a:prstGeom>
          <a:ln w="19050">
            <a:solidFill>
              <a:srgbClr val="C89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642910" y="3643320"/>
            <a:ext cx="2516290" cy="1357322"/>
          </a:xfrm>
          <a:prstGeom prst="rect">
            <a:avLst/>
          </a:prstGeom>
          <a:solidFill>
            <a:srgbClr val="EAD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flipV="1">
            <a:off x="7286644" y="3500444"/>
            <a:ext cx="0" cy="105111"/>
          </a:xfrm>
          <a:prstGeom prst="line">
            <a:avLst/>
          </a:prstGeom>
          <a:ln w="19050">
            <a:solidFill>
              <a:srgbClr val="C89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781955" y="3786196"/>
            <a:ext cx="21979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Выработка рекомендаций</a:t>
            </a:r>
          </a:p>
          <a:p>
            <a:pPr lvl="0" algn="ctr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по совершенствованию </a:t>
            </a:r>
          </a:p>
          <a:p>
            <a:pPr lvl="0" algn="ctr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конкурентной политики</a:t>
            </a:r>
          </a:p>
          <a:p>
            <a:pPr lvl="0" algn="ctr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3313855" y="3643320"/>
            <a:ext cx="2516290" cy="1357322"/>
          </a:xfrm>
          <a:prstGeom prst="rect">
            <a:avLst/>
          </a:prstGeom>
          <a:solidFill>
            <a:srgbClr val="EAD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496053" y="3786196"/>
            <a:ext cx="21906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</a:t>
            </a:r>
          </a:p>
          <a:p>
            <a:pPr lvl="0" algn="ctr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развития конкуренции на </a:t>
            </a:r>
          </a:p>
          <a:p>
            <a:pPr lvl="0" algn="ctr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товарных рынках в </a:t>
            </a:r>
          </a:p>
          <a:p>
            <a:pPr lvl="0" algn="ctr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</a:t>
            </a:r>
            <a:endParaRPr lang="ru-RU" sz="14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929322" y="3643320"/>
            <a:ext cx="2516290" cy="1357322"/>
          </a:xfrm>
          <a:prstGeom prst="rect">
            <a:avLst/>
          </a:prstGeom>
          <a:solidFill>
            <a:srgbClr val="EAD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5786446" y="3786196"/>
            <a:ext cx="2857520" cy="1142990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0" kern="1200" dirty="0" smtClean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Повышение эффективности межведомственной работы               по развитию конкуренции                          в Новосибирской области и муниципальных образованиях Новосибирской области</a:t>
            </a:r>
            <a:endParaRPr lang="ru-RU" sz="1400" b="0" kern="1200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3275856" y="699542"/>
            <a:ext cx="2592288" cy="0"/>
          </a:xfrm>
          <a:prstGeom prst="line">
            <a:avLst/>
          </a:prstGeom>
          <a:ln w="19050">
            <a:solidFill>
              <a:srgbClr val="C89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8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Стрелка вправо 113"/>
          <p:cNvSpPr/>
          <p:nvPr/>
        </p:nvSpPr>
        <p:spPr>
          <a:xfrm>
            <a:off x="1043608" y="2283718"/>
            <a:ext cx="3571900" cy="2500312"/>
          </a:xfrm>
          <a:prstGeom prst="rightArrow">
            <a:avLst/>
          </a:prstGeom>
          <a:solidFill>
            <a:srgbClr val="E1C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2"/>
          <a:stretch/>
        </p:blipFill>
        <p:spPr>
          <a:xfrm>
            <a:off x="0" y="0"/>
            <a:ext cx="755576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624" y="0"/>
            <a:ext cx="1241377" cy="176971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52736" y="249492"/>
            <a:ext cx="7038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Порядок проведения заседаний Совета</a:t>
            </a:r>
            <a:endParaRPr lang="ru-RU" sz="2000" dirty="0">
              <a:solidFill>
                <a:schemeClr val="accent1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11" name="Группа 110"/>
          <p:cNvGrpSpPr/>
          <p:nvPr/>
        </p:nvGrpSpPr>
        <p:grpSpPr>
          <a:xfrm>
            <a:off x="4788024" y="2139703"/>
            <a:ext cx="4115196" cy="2640830"/>
            <a:chOff x="3057902" y="2786064"/>
            <a:chExt cx="3080017" cy="2027604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1802" y="2786064"/>
              <a:ext cx="1438863" cy="956035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066746" y="3867542"/>
              <a:ext cx="1448975" cy="940838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3057902" y="2951924"/>
              <a:ext cx="1455148" cy="744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endParaRPr lang="ru-RU" sz="1050" dirty="0" smtClean="0"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lvl="0" algn="r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Заседание Совета     05.03.2020</a:t>
              </a:r>
            </a:p>
            <a:p>
              <a:pPr lvl="0" algn="r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рассмотрено 2 вопроса</a:t>
              </a:r>
            </a:p>
            <a:p>
              <a:pPr lvl="0" algn="ctr"/>
              <a:endParaRPr lang="ru-RU" sz="1050" dirty="0" smtClean="0"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237121" y="3857633"/>
              <a:ext cx="1275929" cy="744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Заседание Совета 27.11.2020</a:t>
              </a:r>
            </a:p>
            <a:p>
              <a:pPr algn="r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рассмотрено 3 вопроса</a:t>
              </a:r>
            </a:p>
            <a:p>
              <a:pPr algn="ctr"/>
              <a:endParaRPr lang="ru-RU" sz="1050" dirty="0" smtClean="0"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/>
              <a:endParaRPr lang="ru-RU" sz="1050" dirty="0">
                <a:solidFill>
                  <a:schemeClr val="tx1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83" name="Рисунок 82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43438" y="2786064"/>
              <a:ext cx="1438863" cy="956035"/>
            </a:xfrm>
            <a:prstGeom prst="rect">
              <a:avLst/>
            </a:prstGeom>
          </p:spPr>
        </p:pic>
        <p:pic>
          <p:nvPicPr>
            <p:cNvPr id="85" name="Рисунок 84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4643438" y="3857633"/>
              <a:ext cx="1438863" cy="956035"/>
            </a:xfrm>
            <a:prstGeom prst="rect">
              <a:avLst/>
            </a:prstGeom>
          </p:spPr>
        </p:pic>
        <p:sp>
          <p:nvSpPr>
            <p:cNvPr id="86" name="Прямоугольник 85"/>
            <p:cNvSpPr/>
            <p:nvPr/>
          </p:nvSpPr>
          <p:spPr>
            <a:xfrm>
              <a:off x="4620839" y="3071815"/>
              <a:ext cx="1517080" cy="744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 Заседание Совета </a:t>
              </a:r>
            </a:p>
            <a:p>
              <a:pPr lvl="0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 03.09.2020</a:t>
              </a:r>
            </a:p>
            <a:p>
              <a:pPr lvl="0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 Рассмотрено 4 вопроса</a:t>
              </a:r>
            </a:p>
            <a:p>
              <a:pPr algn="ctr"/>
              <a:endParaRPr lang="ru-RU" sz="1050" dirty="0" smtClean="0">
                <a:solidFill>
                  <a:schemeClr val="tx1">
                    <a:lumMod val="75000"/>
                  </a:schemeClr>
                </a:solidFill>
              </a:endParaRPr>
            </a:p>
            <a:p>
              <a:pPr algn="ctr"/>
              <a:endParaRPr lang="ru-RU" sz="1050" b="1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4620839" y="3725943"/>
              <a:ext cx="1445642" cy="744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endParaRPr lang="ru-RU" sz="1050" dirty="0" smtClean="0"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lvl="0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 Заседание Совета </a:t>
              </a:r>
            </a:p>
            <a:p>
              <a:pPr lvl="0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 29.12.2020</a:t>
              </a:r>
            </a:p>
            <a:p>
              <a:pPr lvl="0"/>
              <a:r>
                <a:rPr lang="ru-RU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 рассмотрено 3 вопроса</a:t>
              </a:r>
            </a:p>
            <a:p>
              <a:pPr lvl="0" algn="ctr"/>
              <a:endParaRPr lang="ru-RU" sz="1050" dirty="0" smtClean="0"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89" name="Прямоугольник 88"/>
          <p:cNvSpPr/>
          <p:nvPr/>
        </p:nvSpPr>
        <p:spPr>
          <a:xfrm>
            <a:off x="785786" y="928676"/>
            <a:ext cx="7572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ea typeface="Tahoma" panose="020B0604030504040204" pitchFamily="34" charset="0"/>
                <a:cs typeface="Tahoma" panose="020B0604030504040204" pitchFamily="34" charset="0"/>
              </a:rPr>
              <a:t>В СООТВЕТСТВИИ СО СТАНДАРТОМ РАЗВИТИЯ КОНКУРЕНЦИИ ЗАСЕДАНИЯ СОВЕТА ПРОВОДЯТСЯ ПО МЕРЕ НЕОБХОДИМОСТИ, НО </a:t>
            </a:r>
            <a:r>
              <a:rPr lang="ru-RU" sz="1600" dirty="0" smtClean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НЕ РЕЖЕ ОДНОГО РАЗА В КВАРТАЛ.</a:t>
            </a:r>
            <a:endParaRPr lang="ru-RU" sz="1600" dirty="0">
              <a:solidFill>
                <a:srgbClr val="FF000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0" name="Прямая соединительная линия 99"/>
          <p:cNvCxnSpPr/>
          <p:nvPr/>
        </p:nvCxnSpPr>
        <p:spPr>
          <a:xfrm>
            <a:off x="2411760" y="627534"/>
            <a:ext cx="4320480" cy="0"/>
          </a:xfrm>
          <a:prstGeom prst="line">
            <a:avLst/>
          </a:prstGeom>
          <a:ln w="19050">
            <a:solidFill>
              <a:srgbClr val="C89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Прямоугольник 109"/>
          <p:cNvSpPr/>
          <p:nvPr/>
        </p:nvSpPr>
        <p:spPr>
          <a:xfrm>
            <a:off x="827584" y="3075806"/>
            <a:ext cx="3429024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На 2020 год                                было запланировано</a:t>
            </a:r>
          </a:p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заседаний, 15 вопросов</a:t>
            </a:r>
            <a:endParaRPr lang="ru-RU" dirty="0">
              <a:solidFill>
                <a:schemeClr val="accent1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73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82" t="24534" b="3872"/>
          <a:stretch/>
        </p:blipFill>
        <p:spPr>
          <a:xfrm>
            <a:off x="-133350" y="-1"/>
            <a:ext cx="1710848" cy="51435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85918" y="571486"/>
            <a:ext cx="7038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cs typeface="Calibri" panose="020F0502020204030204" pitchFamily="34" charset="0"/>
              </a:rPr>
              <a:t>Основания для формирования плана</a:t>
            </a:r>
            <a:endParaRPr lang="ru-RU" sz="2000" dirty="0">
              <a:solidFill>
                <a:schemeClr val="tx2">
                  <a:lumMod val="50000"/>
                </a:schemeClr>
              </a:solidFill>
              <a:cs typeface="Calibri" panose="020F0502020204030204" pitchFamily="34" charset="0"/>
            </a:endParaRPr>
          </a:p>
        </p:txBody>
      </p:sp>
      <p:sp>
        <p:nvSpPr>
          <p:cNvPr id="2048" name="Прямоугольник 2047"/>
          <p:cNvSpPr/>
          <p:nvPr/>
        </p:nvSpPr>
        <p:spPr>
          <a:xfrm>
            <a:off x="1785918" y="1596911"/>
            <a:ext cx="6572296" cy="449480"/>
          </a:xfrm>
          <a:prstGeom prst="rect">
            <a:avLst/>
          </a:prstGeom>
          <a:solidFill>
            <a:srgbClr val="EAD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2052"/>
          <p:cNvSpPr txBox="1"/>
          <p:nvPr/>
        </p:nvSpPr>
        <p:spPr>
          <a:xfrm>
            <a:off x="1500166" y="1667763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8" name="Прямоугольник 2057"/>
          <p:cNvSpPr/>
          <p:nvPr/>
        </p:nvSpPr>
        <p:spPr>
          <a:xfrm>
            <a:off x="2771801" y="3622253"/>
            <a:ext cx="322186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КАТЕГОРИЯ ЗЕМЕЛЬНЫХ УЧАСТКОВ, НА </a:t>
            </a:r>
          </a:p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КОТОРЫХ РАЗМЕЩАЕТСЯ</a:t>
            </a:r>
          </a:p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ИНФРАСТРУКТУРА </a:t>
            </a:r>
            <a:r>
              <a:rPr lang="ru-RU" sz="7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ТЕХНОПАРКА</a:t>
            </a:r>
            <a:endParaRPr lang="ru-RU" sz="7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9" name="Прямоугольник 2058"/>
          <p:cNvSpPr/>
          <p:nvPr/>
        </p:nvSpPr>
        <p:spPr>
          <a:xfrm>
            <a:off x="1259633" y="3622253"/>
            <a:ext cx="180378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ОСНОВНОЙ ВИД ДЕЯТЕЛЬНОСТИ </a:t>
            </a:r>
          </a:p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УПРАВЛЯЮЩЕЙ КОМПАНИИ </a:t>
            </a:r>
          </a:p>
          <a:p>
            <a:pPr algn="ctr"/>
            <a:r>
              <a:rPr lang="ru-RU" sz="7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ТЕХНОПАРКА</a:t>
            </a:r>
            <a:endParaRPr lang="ru-RU" sz="7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22673" y="406147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20098" y="4532811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570" r="37257" b="-3"/>
          <a:stretch/>
        </p:blipFill>
        <p:spPr bwMode="auto">
          <a:xfrm>
            <a:off x="1857356" y="928676"/>
            <a:ext cx="4149036" cy="47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Стрелка вправо 100"/>
          <p:cNvSpPr/>
          <p:nvPr/>
        </p:nvSpPr>
        <p:spPr>
          <a:xfrm>
            <a:off x="642910" y="1500180"/>
            <a:ext cx="857256" cy="642942"/>
          </a:xfrm>
          <a:prstGeom prst="rightArrow">
            <a:avLst/>
          </a:prstGeom>
          <a:solidFill>
            <a:srgbClr val="C89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1785918" y="2428874"/>
            <a:ext cx="6572296" cy="449480"/>
          </a:xfrm>
          <a:prstGeom prst="rect">
            <a:avLst/>
          </a:prstGeom>
          <a:solidFill>
            <a:srgbClr val="EAD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4" name="Стрелка вправо 103"/>
          <p:cNvSpPr/>
          <p:nvPr/>
        </p:nvSpPr>
        <p:spPr>
          <a:xfrm>
            <a:off x="642910" y="2332143"/>
            <a:ext cx="857256" cy="642942"/>
          </a:xfrm>
          <a:prstGeom prst="rightArrow">
            <a:avLst/>
          </a:prstGeom>
          <a:solidFill>
            <a:srgbClr val="C89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/>
          <p:cNvSpPr/>
          <p:nvPr/>
        </p:nvSpPr>
        <p:spPr>
          <a:xfrm>
            <a:off x="1785918" y="3214692"/>
            <a:ext cx="6572296" cy="449480"/>
          </a:xfrm>
          <a:prstGeom prst="rect">
            <a:avLst/>
          </a:prstGeom>
          <a:solidFill>
            <a:srgbClr val="EAD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8" name="Стрелка вправо 107"/>
          <p:cNvSpPr/>
          <p:nvPr/>
        </p:nvSpPr>
        <p:spPr>
          <a:xfrm>
            <a:off x="642910" y="3117961"/>
            <a:ext cx="857256" cy="642942"/>
          </a:xfrm>
          <a:prstGeom prst="rightArrow">
            <a:avLst/>
          </a:prstGeom>
          <a:solidFill>
            <a:srgbClr val="C89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1785918" y="4000510"/>
            <a:ext cx="6572296" cy="449480"/>
          </a:xfrm>
          <a:prstGeom prst="rect">
            <a:avLst/>
          </a:prstGeom>
          <a:solidFill>
            <a:srgbClr val="EAD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1" name="Стрелка вправо 110"/>
          <p:cNvSpPr/>
          <p:nvPr/>
        </p:nvSpPr>
        <p:spPr>
          <a:xfrm>
            <a:off x="642910" y="3903779"/>
            <a:ext cx="857256" cy="642942"/>
          </a:xfrm>
          <a:prstGeom prst="rightArrow">
            <a:avLst/>
          </a:prstGeom>
          <a:solidFill>
            <a:srgbClr val="C89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TextBox 111"/>
          <p:cNvSpPr txBox="1"/>
          <p:nvPr/>
        </p:nvSpPr>
        <p:spPr>
          <a:xfrm>
            <a:off x="714348" y="164305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14348" y="250031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714348" y="328613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14348" y="4071948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ru-RU" sz="1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1785918" y="1563638"/>
            <a:ext cx="66025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Предложения областных исполнительных органов государственной власти Новосибирской области</a:t>
            </a:r>
          </a:p>
        </p:txBody>
      </p:sp>
      <p:sp>
        <p:nvSpPr>
          <p:cNvPr id="120" name="Прямоугольник 119"/>
          <p:cNvSpPr/>
          <p:nvPr/>
        </p:nvSpPr>
        <p:spPr>
          <a:xfrm>
            <a:off x="1763688" y="2355726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Предложения Управления Федеральной антимонопольной службы по Новосибирской области</a:t>
            </a:r>
          </a:p>
        </p:txBody>
      </p:sp>
      <p:pic>
        <p:nvPicPr>
          <p:cNvPr id="121" name="Рисунок 1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8" r="70810"/>
          <a:stretch/>
        </p:blipFill>
        <p:spPr>
          <a:xfrm>
            <a:off x="7713573" y="-1"/>
            <a:ext cx="1430427" cy="3048271"/>
          </a:xfrm>
          <a:prstGeom prst="rect">
            <a:avLst/>
          </a:prstGeom>
        </p:spPr>
      </p:pic>
      <p:pic>
        <p:nvPicPr>
          <p:cNvPr id="122" name="Рисунок 121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8" r="70810"/>
          <a:stretch/>
        </p:blipFill>
        <p:spPr>
          <a:xfrm>
            <a:off x="7812360" y="0"/>
            <a:ext cx="1430427" cy="3048271"/>
          </a:xfrm>
          <a:prstGeom prst="rect">
            <a:avLst/>
          </a:prstGeom>
        </p:spPr>
      </p:pic>
      <p:sp>
        <p:nvSpPr>
          <p:cNvPr id="124" name="Прямоугольник 123"/>
          <p:cNvSpPr/>
          <p:nvPr/>
        </p:nvSpPr>
        <p:spPr>
          <a:xfrm>
            <a:off x="1763688" y="3147814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Анализ достижения целевых значений показателей мероприятий по         содействию    развитию конкуренции на территории Новосибирской области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1763688" y="3939902"/>
            <a:ext cx="6429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 smtClean="0">
                <a:ea typeface="Tahoma" panose="020B0604030504040204" pitchFamily="34" charset="0"/>
                <a:cs typeface="Tahoma" panose="020B0604030504040204" pitchFamily="34" charset="0"/>
              </a:rPr>
              <a:t>Расширение перечня товарных рынков для содействия развитию конкуренции      в Новосибирской области новых рынков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03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" b="3872"/>
          <a:stretch/>
        </p:blipFill>
        <p:spPr>
          <a:xfrm>
            <a:off x="-8356" y="-1"/>
            <a:ext cx="1195979" cy="5143501"/>
          </a:xfrm>
          <a:prstGeom prst="rect">
            <a:avLst/>
          </a:prstGeom>
        </p:spPr>
      </p:pic>
      <p:sp>
        <p:nvSpPr>
          <p:cNvPr id="87" name="Прямоугольник 86"/>
          <p:cNvSpPr/>
          <p:nvPr/>
        </p:nvSpPr>
        <p:spPr>
          <a:xfrm>
            <a:off x="1187624" y="249492"/>
            <a:ext cx="695627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План работы Совета по содействию развитию конкуренции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в Новосибирской области на 2021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cs typeface="Calibri" panose="020F0502020204030204" pitchFamily="34" charset="0"/>
            </a:endParaRPr>
          </a:p>
        </p:txBody>
      </p:sp>
      <p:pic>
        <p:nvPicPr>
          <p:cNvPr id="11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570" r="37257" b="-3"/>
          <a:stretch/>
        </p:blipFill>
        <p:spPr bwMode="auto">
          <a:xfrm>
            <a:off x="1285852" y="857238"/>
            <a:ext cx="395531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570" r="37257" b="-3"/>
          <a:stretch/>
        </p:blipFill>
        <p:spPr bwMode="auto">
          <a:xfrm>
            <a:off x="3428992" y="857238"/>
            <a:ext cx="395531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0" name="Таблица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807108"/>
              </p:ext>
            </p:extLst>
          </p:nvPr>
        </p:nvGraphicFramePr>
        <p:xfrm>
          <a:off x="357158" y="1142990"/>
          <a:ext cx="8715436" cy="3877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93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46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 </a:t>
                      </a:r>
                      <a:r>
                        <a:rPr lang="ru-RU" sz="1200" b="0" spc="-5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</a:t>
                      </a:r>
                      <a:r>
                        <a:rPr lang="ru-RU" sz="1200" b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</a:t>
                      </a:r>
                      <a:r>
                        <a:rPr lang="ru-RU" sz="1200" b="0" spc="-5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</a:t>
                      </a: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Вопросы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</a:rPr>
                        <a:t> повестки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Дата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проведения</a:t>
                      </a: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Ответственный</a:t>
                      </a: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Исполнитель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679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I</a:t>
                      </a:r>
                      <a:endParaRPr lang="ru-RU" sz="1200" dirty="0"/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Рассмотрение проекта Доклада о состоянии и развитии конкуренции на товарных рынках Новосибирской области в 2020 году.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ru-RU" sz="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 плане работы Совета по содействию развитию конкуренции Новосибирской области на 2021 год.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sz="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 деятельности Банка России по повышению финансовой грамотности населения и субъектов малого и среднего предпринимательства на территории Новосибирской области.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Март</a:t>
                      </a:r>
                    </a:p>
                    <a:p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Минэкономразвития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Минэкономразвития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kumimoji="0" lang="ru-RU" sz="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СГУ Центрального банка Российской Федерации</a:t>
                      </a: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557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II</a:t>
                      </a:r>
                      <a:endParaRPr lang="ru-RU" sz="1200" dirty="0"/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kumimoji="0"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 </a:t>
                      </a:r>
                      <a:r>
                        <a:rPr kumimoji="0"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цифровой трансформации в </a:t>
                      </a:r>
                      <a:r>
                        <a:rPr kumimoji="0"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Новосибирской области.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kumimoji="0" lang="ru-RU" sz="800" b="0" kern="1200" spc="-5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 </a:t>
                      </a: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развитии туризма и туристической деятельности в Новосибирской области.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ru-RU" sz="800" b="0" spc="-5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 расширении перечня товарных рынков для содействия развитию конкуренции в Новосибирской области.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Июнь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Минцифра</a:t>
                      </a:r>
                      <a:r>
                        <a:rPr kumimoji="0"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Минэкономразвития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НСО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Минэкономразвития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79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" b="3872"/>
          <a:stretch/>
        </p:blipFill>
        <p:spPr>
          <a:xfrm>
            <a:off x="-8356" y="-1"/>
            <a:ext cx="1195979" cy="5143501"/>
          </a:xfrm>
          <a:prstGeom prst="rect">
            <a:avLst/>
          </a:prstGeom>
        </p:spPr>
      </p:pic>
      <p:sp>
        <p:nvSpPr>
          <p:cNvPr id="87" name="Прямоугольник 86"/>
          <p:cNvSpPr/>
          <p:nvPr/>
        </p:nvSpPr>
        <p:spPr>
          <a:xfrm>
            <a:off x="1187624" y="249492"/>
            <a:ext cx="763284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План работы Совета по содействию развитию конкуренции в Новосибирской области на 2021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cs typeface="Calibri" panose="020F0502020204030204" pitchFamily="34" charset="0"/>
            </a:endParaRPr>
          </a:p>
        </p:txBody>
      </p:sp>
      <p:pic>
        <p:nvPicPr>
          <p:cNvPr id="11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570" r="37257" b="-3"/>
          <a:stretch/>
        </p:blipFill>
        <p:spPr bwMode="auto">
          <a:xfrm>
            <a:off x="1285852" y="857238"/>
            <a:ext cx="395531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570" r="37257" b="-3"/>
          <a:stretch/>
        </p:blipFill>
        <p:spPr bwMode="auto">
          <a:xfrm>
            <a:off x="3428992" y="857238"/>
            <a:ext cx="395531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0" name="Таблица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646686"/>
              </p:ext>
            </p:extLst>
          </p:nvPr>
        </p:nvGraphicFramePr>
        <p:xfrm>
          <a:off x="357158" y="1142991"/>
          <a:ext cx="8715436" cy="3818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93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26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 </a:t>
                      </a:r>
                      <a:r>
                        <a:rPr lang="ru-RU" sz="1200" b="0" spc="-5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</a:t>
                      </a:r>
                      <a:r>
                        <a:rPr lang="ru-RU" sz="1200" b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/</a:t>
                      </a:r>
                      <a:r>
                        <a:rPr lang="ru-RU" sz="1200" b="0" spc="-5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</a:t>
                      </a: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Вопросы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</a:rPr>
                        <a:t> повестки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Дата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проведения</a:t>
                      </a: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Ответственный</a:t>
                      </a: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Исполнитель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72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III</a:t>
                      </a:r>
                      <a:endParaRPr lang="ru-RU" sz="1200" dirty="0"/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just">
                        <a:spcAft>
                          <a:spcPts val="0"/>
                        </a:spcAft>
                        <a:buNone/>
                      </a:pP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</a:t>
                      </a:r>
                      <a:r>
                        <a:rPr lang="ru-RU" sz="1200" b="0" spc="-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Анализ </a:t>
                      </a: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проведения государственными и муниципальными заказчиками Новосибирской области закупок у субъектов малого и среднего предпринимательства в соответствии с Федеральным законом от 05.04.2013 № 44-ФЗ «О контрактной системе в сфере закупок товаров, работ, услуг для обеспечения государственных и муниципальных нужд» и Федеральным законом от 18.07.2011 № 223-ФЗ «О закупках товаров, работ, услуг отдельными видами юридических лиц».</a:t>
                      </a:r>
                    </a:p>
                    <a:p>
                      <a:pPr marL="228600" indent="-228600" algn="just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800" b="0" spc="-5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организации работы по содействию развитию конкуренции в муниципальных образованиях Новосибирской области.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актуализации Плана мероприятий («дорожной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карты»)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содействию развитию конкуренции в Новосибирской области.</a:t>
                      </a:r>
                      <a:endParaRPr lang="ru-RU" sz="1200" b="0" kern="1200" spc="-50" dirty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Август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Контрольное управление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городской округ и       1 муниципальный район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Минэкономразвития НСО</a:t>
                      </a: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124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IV</a:t>
                      </a:r>
                      <a:endParaRPr lang="ru-RU" sz="1200" dirty="0"/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r>
                        <a:rPr lang="ru-RU" sz="1400" b="0" spc="-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 развитии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транспортно - логистического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комплекса Новосибирской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0" kern="1200" spc="-5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</a:t>
                      </a:r>
                      <a:r>
                        <a:rPr lang="ru-RU" sz="1200" b="0" kern="120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 состоянии и перспективах деятельности СОНКО в Новосибирской области.</a:t>
                      </a:r>
                      <a:endParaRPr lang="ru-RU" sz="1200" b="0" kern="1200" spc="-5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-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Октябрь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AD4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Минтранс НСО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СТЭЛС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Минрегион</a:t>
                      </a:r>
                      <a:r>
                        <a:rPr kumimoji="0"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НСО</a:t>
                      </a:r>
                      <a:endParaRPr kumimoji="0" lang="ru-RU" sz="1200" b="0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Минтруда и </a:t>
                      </a:r>
                      <a:r>
                        <a:rPr kumimoji="0" lang="ru-RU" sz="12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соцразвития</a:t>
                      </a:r>
                      <a:r>
                        <a:rPr kumimoji="0"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НСО</a:t>
                      </a:r>
                    </a:p>
                  </a:txBody>
                  <a:tcPr>
                    <a:solidFill>
                      <a:srgbClr val="EAD4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79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5" descr="http://map.nso.ru/media/9841/map_nso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971600" y="123478"/>
            <a:ext cx="8066000" cy="48247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reflection stA="0" endPos="65000" dist="50800" dir="5400000" sy="-100000" algn="bl" rotWithShape="0"/>
          </a:effectLst>
        </p:spPr>
      </p:pic>
      <p:pic>
        <p:nvPicPr>
          <p:cNvPr id="86" name="Рисунок 8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2"/>
          <a:stretch/>
        </p:blipFill>
        <p:spPr>
          <a:xfrm>
            <a:off x="0" y="0"/>
            <a:ext cx="755576" cy="5143500"/>
          </a:xfrm>
          <a:prstGeom prst="rect">
            <a:avLst/>
          </a:prstGeom>
        </p:spPr>
      </p:pic>
      <p:sp>
        <p:nvSpPr>
          <p:cNvPr id="83" name="Прямоугольник 82"/>
          <p:cNvSpPr/>
          <p:nvPr/>
        </p:nvSpPr>
        <p:spPr>
          <a:xfrm>
            <a:off x="467544" y="1707654"/>
            <a:ext cx="8676456" cy="147657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cap="all" dirty="0" smtClean="0">
                <a:ln/>
                <a:solidFill>
                  <a:srgbClr val="946A38"/>
                </a:solidFill>
                <a:cs typeface="Arial" pitchFamily="34" charset="0"/>
              </a:rPr>
              <a:t>СПАСИБО  ЗА  ВНИМАНИЕ</a:t>
            </a:r>
            <a:r>
              <a:rPr lang="ru-RU" sz="2800" b="1" cap="all" dirty="0">
                <a:ln/>
                <a:solidFill>
                  <a:srgbClr val="946A38"/>
                </a:solidFill>
                <a:cs typeface="Arial" pitchFamily="34" charset="0"/>
              </a:rPr>
              <a:t>!</a:t>
            </a:r>
          </a:p>
        </p:txBody>
      </p:sp>
      <p:sp>
        <p:nvSpPr>
          <p:cNvPr id="84" name="Прямоугольник 7"/>
          <p:cNvSpPr>
            <a:spLocks noChangeArrowheads="1"/>
          </p:cNvSpPr>
          <p:nvPr/>
        </p:nvSpPr>
        <p:spPr bwMode="auto">
          <a:xfrm>
            <a:off x="1187624" y="4227934"/>
            <a:ext cx="73448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Решетников Лев Николаевич</a:t>
            </a:r>
          </a:p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министр экономического развития Новосибирской области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9" name="Рисунок 88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8" r="70810"/>
          <a:stretch/>
        </p:blipFill>
        <p:spPr>
          <a:xfrm>
            <a:off x="7713573" y="0"/>
            <a:ext cx="1430427" cy="304827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CD08C-ACFB-4CBB-AD3B-26B73413ED8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77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.9_брендбук презентация-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16.9_брендбук презентация-1</Template>
  <TotalTime>1938</TotalTime>
  <Words>575</Words>
  <Application>Microsoft Office PowerPoint</Application>
  <PresentationFormat>Экран (16:9)</PresentationFormat>
  <Paragraphs>131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Tahoma</vt:lpstr>
      <vt:lpstr>16.9_брендбук презентация-1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D!akov RePack</dc:creator>
  <cp:lastModifiedBy>Полянских Маргарита Александровна</cp:lastModifiedBy>
  <cp:revision>39</cp:revision>
  <dcterms:created xsi:type="dcterms:W3CDTF">2021-02-24T19:21:52Z</dcterms:created>
  <dcterms:modified xsi:type="dcterms:W3CDTF">2021-03-02T05:42:22Z</dcterms:modified>
</cp:coreProperties>
</file>