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theme/themeOverride4.xml" ContentType="application/vnd.openxmlformats-officedocument.themeOverride+xml"/>
  <Override PartName="/ppt/charts/chart9.xml" ContentType="application/vnd.openxmlformats-officedocument.drawingml.chart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theme/themeOverride6.xml" ContentType="application/vnd.openxmlformats-officedocument.themeOverride+xml"/>
  <Override PartName="/ppt/charts/chart11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12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7.xml" ContentType="application/vnd.openxmlformats-officedocument.themeOverride+xml"/>
  <Override PartName="/ppt/charts/chart13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9" r:id="rId1"/>
    <p:sldMasterId id="2147483908" r:id="rId2"/>
    <p:sldMasterId id="2147483934" r:id="rId3"/>
  </p:sldMasterIdLst>
  <p:notesMasterIdLst>
    <p:notesMasterId r:id="rId48"/>
  </p:notesMasterIdLst>
  <p:handoutMasterIdLst>
    <p:handoutMasterId r:id="rId49"/>
  </p:handoutMasterIdLst>
  <p:sldIdLst>
    <p:sldId id="327" r:id="rId4"/>
    <p:sldId id="257" r:id="rId5"/>
    <p:sldId id="280" r:id="rId6"/>
    <p:sldId id="333" r:id="rId7"/>
    <p:sldId id="261" r:id="rId8"/>
    <p:sldId id="334" r:id="rId9"/>
    <p:sldId id="336" r:id="rId10"/>
    <p:sldId id="337" r:id="rId11"/>
    <p:sldId id="281" r:id="rId12"/>
    <p:sldId id="338" r:id="rId13"/>
    <p:sldId id="288" r:id="rId14"/>
    <p:sldId id="340" r:id="rId15"/>
    <p:sldId id="290" r:id="rId16"/>
    <p:sldId id="328" r:id="rId17"/>
    <p:sldId id="341" r:id="rId18"/>
    <p:sldId id="342" r:id="rId19"/>
    <p:sldId id="343" r:id="rId20"/>
    <p:sldId id="296" r:id="rId21"/>
    <p:sldId id="297" r:id="rId22"/>
    <p:sldId id="300" r:id="rId23"/>
    <p:sldId id="302" r:id="rId24"/>
    <p:sldId id="301" r:id="rId25"/>
    <p:sldId id="355" r:id="rId26"/>
    <p:sldId id="357" r:id="rId27"/>
    <p:sldId id="358" r:id="rId28"/>
    <p:sldId id="359" r:id="rId29"/>
    <p:sldId id="360" r:id="rId30"/>
    <p:sldId id="356" r:id="rId31"/>
    <p:sldId id="361" r:id="rId32"/>
    <p:sldId id="310" r:id="rId33"/>
    <p:sldId id="260" r:id="rId34"/>
    <p:sldId id="344" r:id="rId35"/>
    <p:sldId id="345" r:id="rId36"/>
    <p:sldId id="346" r:id="rId37"/>
    <p:sldId id="347" r:id="rId38"/>
    <p:sldId id="348" r:id="rId39"/>
    <p:sldId id="349" r:id="rId40"/>
    <p:sldId id="350" r:id="rId41"/>
    <p:sldId id="351" r:id="rId42"/>
    <p:sldId id="320" r:id="rId43"/>
    <p:sldId id="321" r:id="rId44"/>
    <p:sldId id="353" r:id="rId45"/>
    <p:sldId id="354" r:id="rId46"/>
    <p:sldId id="272" r:id="rId47"/>
  </p:sldIdLst>
  <p:sldSz cx="12192000" cy="6858000"/>
  <p:notesSz cx="6858000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зьмина Елена Анатольевна" initials="КЕА" lastIdx="2" clrIdx="0">
    <p:extLst>
      <p:ext uri="{19B8F6BF-5375-455C-9EA6-DF929625EA0E}">
        <p15:presenceInfo xmlns:p15="http://schemas.microsoft.com/office/powerpoint/2012/main" userId="S-1-5-21-2356655543-2162514679-1277178298-396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006699"/>
    <a:srgbClr val="A9CCE9"/>
    <a:srgbClr val="CCFF99"/>
    <a:srgbClr val="000000"/>
    <a:srgbClr val="99CCFF"/>
    <a:srgbClr val="0080C0"/>
    <a:srgbClr val="FF00FF"/>
    <a:srgbClr val="00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92" autoAdjust="0"/>
  </p:normalViewPr>
  <p:slideViewPr>
    <p:cSldViewPr snapToGrid="0">
      <p:cViewPr varScale="1">
        <p:scale>
          <a:sx n="75" d="100"/>
          <a:sy n="75" d="100"/>
        </p:scale>
        <p:origin x="62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3115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commentAuthors" Target="commentAuthor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3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4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74936566305689"/>
          <c:y val="9.0289848539487932E-2"/>
          <c:w val="0.48395966939846047"/>
          <c:h val="0.6357672196177426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648-433A-B7ED-C09F9E6A3C1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648-433A-B7ED-C09F9E6A3C1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648-433A-B7ED-C09F9E6A3C1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648-433A-B7ED-C09F9E6A3C1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648-433A-B7ED-C09F9E6A3C1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648-433A-B7ED-C09F9E6A3C12}"/>
              </c:ext>
            </c:extLst>
          </c:dPt>
          <c:dLbls>
            <c:spPr>
              <a:noFill/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Очень высокая конкуренция</c:v>
                </c:pt>
                <c:pt idx="1">
                  <c:v>Высокая конкуренция</c:v>
                </c:pt>
                <c:pt idx="2">
                  <c:v>Умеренная конкуренция</c:v>
                </c:pt>
                <c:pt idx="3">
                  <c:v>Слабая конкуренция</c:v>
                </c:pt>
                <c:pt idx="4">
                  <c:v>Нет конкуренции</c:v>
                </c:pt>
                <c:pt idx="5">
                  <c:v>Затрудняюсь ответить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0.126</c:v>
                </c:pt>
                <c:pt idx="1">
                  <c:v>0.29499999999999998</c:v>
                </c:pt>
                <c:pt idx="2">
                  <c:v>0.35399999999999998</c:v>
                </c:pt>
                <c:pt idx="3">
                  <c:v>0.11899999999999999</c:v>
                </c:pt>
                <c:pt idx="4">
                  <c:v>7.0000000000000007E-2</c:v>
                </c:pt>
                <c:pt idx="5">
                  <c:v>3.5999999999999997E-2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648-433A-B7ED-C09F9E6A3C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9274840632881095"/>
          <c:y val="4.7469426033976296E-2"/>
          <c:w val="0.3470450435311439"/>
          <c:h val="0.9396946605322336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0099CC"/>
            </a:solidFill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000000"/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 </c:v>
                </c:pt>
                <c:pt idx="18">
                  <c:v>Рынок услуг связи 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Лист1!$C$2:$C$34</c:f>
              <c:numCache>
                <c:formatCode>0.0%</c:formatCode>
                <c:ptCount val="33"/>
                <c:pt idx="0">
                  <c:v>0.495</c:v>
                </c:pt>
                <c:pt idx="1">
                  <c:v>0.55400000000000005</c:v>
                </c:pt>
                <c:pt idx="2">
                  <c:v>0.47699999999999998</c:v>
                </c:pt>
                <c:pt idx="3">
                  <c:v>0.4</c:v>
                </c:pt>
                <c:pt idx="4">
                  <c:v>0.33099999999999996</c:v>
                </c:pt>
                <c:pt idx="5">
                  <c:v>0.39800000000000002</c:v>
                </c:pt>
                <c:pt idx="6">
                  <c:v>0.28699999999999998</c:v>
                </c:pt>
                <c:pt idx="7">
                  <c:v>0.34100000000000003</c:v>
                </c:pt>
                <c:pt idx="8">
                  <c:v>0.375</c:v>
                </c:pt>
                <c:pt idx="9">
                  <c:v>0.33200000000000002</c:v>
                </c:pt>
                <c:pt idx="10">
                  <c:v>0.28900000000000003</c:v>
                </c:pt>
                <c:pt idx="11">
                  <c:v>0.24300000000000002</c:v>
                </c:pt>
                <c:pt idx="12">
                  <c:v>0.47499999999999998</c:v>
                </c:pt>
                <c:pt idx="13">
                  <c:v>0.42600000000000005</c:v>
                </c:pt>
                <c:pt idx="14">
                  <c:v>0.44100000000000006</c:v>
                </c:pt>
                <c:pt idx="15">
                  <c:v>0.51200000000000001</c:v>
                </c:pt>
                <c:pt idx="16">
                  <c:v>0.55400000000000005</c:v>
                </c:pt>
                <c:pt idx="17">
                  <c:v>0.57800000000000007</c:v>
                </c:pt>
                <c:pt idx="18">
                  <c:v>0.60699999999999998</c:v>
                </c:pt>
                <c:pt idx="19">
                  <c:v>0.378</c:v>
                </c:pt>
                <c:pt idx="20">
                  <c:v>0.34700000000000003</c:v>
                </c:pt>
                <c:pt idx="21">
                  <c:v>0.217</c:v>
                </c:pt>
                <c:pt idx="22">
                  <c:v>0.35499999999999998</c:v>
                </c:pt>
                <c:pt idx="23">
                  <c:v>0.36499999999999999</c:v>
                </c:pt>
                <c:pt idx="24">
                  <c:v>0.43</c:v>
                </c:pt>
                <c:pt idx="25">
                  <c:v>0.32200000000000001</c:v>
                </c:pt>
                <c:pt idx="26">
                  <c:v>0.32600000000000001</c:v>
                </c:pt>
                <c:pt idx="27">
                  <c:v>0.34899999999999998</c:v>
                </c:pt>
                <c:pt idx="28">
                  <c:v>0.38600000000000001</c:v>
                </c:pt>
                <c:pt idx="29">
                  <c:v>0.48499999999999999</c:v>
                </c:pt>
                <c:pt idx="30">
                  <c:v>0.434</c:v>
                </c:pt>
                <c:pt idx="31">
                  <c:v>0.497</c:v>
                </c:pt>
                <c:pt idx="32">
                  <c:v>0.53800000000000003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F7-4664-892B-F5BA1BDDC95E}"/>
            </c:ext>
          </c:extLst>
        </c:ser>
        <c:ser>
          <c:idx val="1"/>
          <c:order val="1"/>
          <c:tx>
            <c:strRef>
              <c:f>Лист1!$D$1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7F8FA9">
                <a:lumMod val="60000"/>
                <a:lumOff val="40000"/>
              </a:srgbClr>
            </a:solidFill>
            <a:ln>
              <a:noFill/>
            </a:ln>
          </c:spPr>
          <c:invertIfNegative val="0"/>
          <c:dLbls>
            <c:dLbl>
              <c:idx val="4"/>
              <c:layout>
                <c:manualLayout>
                  <c:x val="2.3424121165182128E-2"/>
                  <c:y val="-7.6554864086954027E-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3F7-4664-892B-F5BA1BDDC95E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000000"/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 </c:v>
                </c:pt>
                <c:pt idx="18">
                  <c:v>Рынок услуг связи 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Лист1!$D$2:$D$34</c:f>
              <c:numCache>
                <c:formatCode>0.0%</c:formatCode>
                <c:ptCount val="33"/>
                <c:pt idx="0">
                  <c:v>0.505</c:v>
                </c:pt>
                <c:pt idx="1">
                  <c:v>0.44700000000000006</c:v>
                </c:pt>
                <c:pt idx="2">
                  <c:v>0.52300000000000002</c:v>
                </c:pt>
                <c:pt idx="3">
                  <c:v>0.59899999999999998</c:v>
                </c:pt>
                <c:pt idx="4">
                  <c:v>0.66900000000000004</c:v>
                </c:pt>
                <c:pt idx="5">
                  <c:v>0.60200000000000009</c:v>
                </c:pt>
                <c:pt idx="6">
                  <c:v>0.71299999999999997</c:v>
                </c:pt>
                <c:pt idx="7">
                  <c:v>0.66</c:v>
                </c:pt>
                <c:pt idx="8">
                  <c:v>0.625</c:v>
                </c:pt>
                <c:pt idx="9">
                  <c:v>0.66700000000000004</c:v>
                </c:pt>
                <c:pt idx="10">
                  <c:v>0.71199999999999997</c:v>
                </c:pt>
                <c:pt idx="11">
                  <c:v>0.75700000000000001</c:v>
                </c:pt>
                <c:pt idx="12">
                  <c:v>0.52400000000000002</c:v>
                </c:pt>
                <c:pt idx="13">
                  <c:v>0.57299999999999995</c:v>
                </c:pt>
                <c:pt idx="14">
                  <c:v>0.55899999999999994</c:v>
                </c:pt>
                <c:pt idx="15">
                  <c:v>0.48699999999999999</c:v>
                </c:pt>
                <c:pt idx="16">
                  <c:v>0.44600000000000001</c:v>
                </c:pt>
                <c:pt idx="17">
                  <c:v>0.42100000000000004</c:v>
                </c:pt>
                <c:pt idx="18">
                  <c:v>0.39400000000000002</c:v>
                </c:pt>
                <c:pt idx="19">
                  <c:v>0.623</c:v>
                </c:pt>
                <c:pt idx="20">
                  <c:v>0.65300000000000002</c:v>
                </c:pt>
                <c:pt idx="21">
                  <c:v>0.78300000000000003</c:v>
                </c:pt>
                <c:pt idx="22">
                  <c:v>0.64500000000000002</c:v>
                </c:pt>
                <c:pt idx="23">
                  <c:v>0.63400000000000001</c:v>
                </c:pt>
                <c:pt idx="24">
                  <c:v>0.56999999999999995</c:v>
                </c:pt>
                <c:pt idx="25">
                  <c:v>0.67700000000000005</c:v>
                </c:pt>
                <c:pt idx="26">
                  <c:v>0.67300000000000004</c:v>
                </c:pt>
                <c:pt idx="27">
                  <c:v>0.65100000000000002</c:v>
                </c:pt>
                <c:pt idx="28">
                  <c:v>0.61399999999999999</c:v>
                </c:pt>
                <c:pt idx="29">
                  <c:v>0.51500000000000001</c:v>
                </c:pt>
                <c:pt idx="30">
                  <c:v>0.56599999999999995</c:v>
                </c:pt>
                <c:pt idx="31">
                  <c:v>0.502</c:v>
                </c:pt>
                <c:pt idx="32">
                  <c:v>0.46199999999999997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F7-4664-892B-F5BA1BDDC9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overlap val="100"/>
        <c:axId val="580296152"/>
        <c:axId val="580288312"/>
      </c:barChart>
      <c:catAx>
        <c:axId val="5802961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580288312"/>
        <c:crosses val="autoZero"/>
        <c:auto val="1"/>
        <c:lblAlgn val="ctr"/>
        <c:lblOffset val="100"/>
        <c:noMultiLvlLbl val="0"/>
      </c:catAx>
      <c:valAx>
        <c:axId val="580288312"/>
        <c:scaling>
          <c:orientation val="minMax"/>
          <c:max val="1"/>
        </c:scaling>
        <c:delete val="1"/>
        <c:axPos val="t"/>
        <c:majorGridlines/>
        <c:numFmt formatCode="0.0%" sourceLinked="1"/>
        <c:majorTickMark val="out"/>
        <c:minorTickMark val="none"/>
        <c:tickLblPos val="nextTo"/>
        <c:crossAx val="580296152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8528493294283338"/>
          <c:y val="0.47023791785470032"/>
          <c:w val="0.13927245374815952"/>
          <c:h val="8.5707104698962422E-2"/>
        </c:manualLayout>
      </c:layout>
      <c:overlay val="0"/>
      <c:spPr>
        <a:noFill/>
      </c:spPr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7650257804892092"/>
          <c:y val="6.2690340790734489E-2"/>
          <c:w val="0.6875532577301815"/>
          <c:h val="0.801727648627255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0099CC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Электроснабжение</c:v>
                </c:pt>
                <c:pt idx="1">
                  <c:v>Услуги связи</c:v>
                </c:pt>
                <c:pt idx="2">
                  <c:v>Теплоснабжение</c:v>
                </c:pt>
                <c:pt idx="3">
                  <c:v>Водоотведение</c:v>
                </c:pt>
                <c:pt idx="4">
                  <c:v>Водоснабжение</c:v>
                </c:pt>
                <c:pt idx="5">
                  <c:v>Газоснабжение</c:v>
                </c:pt>
                <c:pt idx="6">
                  <c:v>Водоочистка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0.86299999999999999</c:v>
                </c:pt>
                <c:pt idx="1">
                  <c:v>0.83499999999999996</c:v>
                </c:pt>
                <c:pt idx="2">
                  <c:v>0.78499999999999992</c:v>
                </c:pt>
                <c:pt idx="3">
                  <c:v>0.77500000000000002</c:v>
                </c:pt>
                <c:pt idx="4">
                  <c:v>0.76400000000000001</c:v>
                </c:pt>
                <c:pt idx="5">
                  <c:v>0.70199999999999996</c:v>
                </c:pt>
                <c:pt idx="6">
                  <c:v>0.58499999999999996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5C-4B3E-B005-0BDA9E6CBCD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Электроснабжение</c:v>
                </c:pt>
                <c:pt idx="1">
                  <c:v>Услуги связи</c:v>
                </c:pt>
                <c:pt idx="2">
                  <c:v>Теплоснабжение</c:v>
                </c:pt>
                <c:pt idx="3">
                  <c:v>Водоотведение</c:v>
                </c:pt>
                <c:pt idx="4">
                  <c:v>Водоснабжение</c:v>
                </c:pt>
                <c:pt idx="5">
                  <c:v>Газоснабжение</c:v>
                </c:pt>
                <c:pt idx="6">
                  <c:v>Водоочистка</c:v>
                </c:pt>
              </c:strCache>
            </c:strRef>
          </c:cat>
          <c:val>
            <c:numRef>
              <c:f>Лист1!$C$2:$C$8</c:f>
              <c:numCache>
                <c:formatCode>0.0%</c:formatCode>
                <c:ptCount val="7"/>
                <c:pt idx="0">
                  <c:v>0.13700000000000001</c:v>
                </c:pt>
                <c:pt idx="1">
                  <c:v>0.16499999999999998</c:v>
                </c:pt>
                <c:pt idx="2">
                  <c:v>0.215</c:v>
                </c:pt>
                <c:pt idx="3">
                  <c:v>0.22500000000000003</c:v>
                </c:pt>
                <c:pt idx="4">
                  <c:v>0.23599999999999999</c:v>
                </c:pt>
                <c:pt idx="5">
                  <c:v>0.29899999999999999</c:v>
                </c:pt>
                <c:pt idx="6">
                  <c:v>0.41500000000000004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5C-4B3E-B005-0BDA9E6CB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80321632"/>
        <c:axId val="580314576"/>
      </c:barChart>
      <c:catAx>
        <c:axId val="580321632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0314576"/>
        <c:crosses val="autoZero"/>
        <c:auto val="1"/>
        <c:lblAlgn val="ctr"/>
        <c:lblOffset val="100"/>
        <c:noMultiLvlLbl val="0"/>
      </c:catAx>
      <c:valAx>
        <c:axId val="580314576"/>
        <c:scaling>
          <c:orientation val="minMax"/>
          <c:max val="1"/>
          <c:min val="0"/>
        </c:scaling>
        <c:delete val="1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crossAx val="580321632"/>
        <c:crosses val="autoZero"/>
        <c:crossBetween val="between"/>
        <c:majorUnit val="0.2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522342257109441"/>
          <c:y val="5.7081954555310448E-2"/>
          <c:w val="0.54858851619110283"/>
          <c:h val="0.85286518809606837"/>
        </c:manualLayout>
      </c:layout>
      <c:doughnutChart>
        <c:varyColors val="1"/>
        <c:ser>
          <c:idx val="0"/>
          <c:order val="0"/>
          <c:spPr>
            <a:solidFill>
              <a:srgbClr val="006699"/>
            </a:solidFill>
          </c:spPr>
          <c:dPt>
            <c:idx val="0"/>
            <c:bubble3D val="0"/>
            <c:spPr>
              <a:solidFill>
                <a:srgbClr val="0066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903-4BB6-86EF-F39927571E6C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903-4BB6-86EF-F39927571E6C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ysClr val="window" lastClr="FFFFFF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Лист3!$A$15:$A$16</c:f>
              <c:strCache>
                <c:ptCount val="2"/>
                <c:pt idx="0">
                  <c:v>достигнуты</c:v>
                </c:pt>
                <c:pt idx="1">
                  <c:v>не достигнуты</c:v>
                </c:pt>
              </c:strCache>
            </c:strRef>
          </c:cat>
          <c:val>
            <c:numRef>
              <c:f>Лист3!$B$15:$B$16</c:f>
              <c:numCache>
                <c:formatCode>General</c:formatCode>
                <c:ptCount val="2"/>
                <c:pt idx="0">
                  <c:v>29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03-4BB6-86EF-F39927571E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60"/>
        <c:holeSize val="50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61826656110969"/>
          <c:y val="9.8624286114392182E-2"/>
          <c:w val="0.58312547871605891"/>
          <c:h val="0.82786832844217684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0066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7A-4DAD-9D6F-CD1D62C7D2A4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E7A-4DAD-9D6F-CD1D62C7D2A4}"/>
              </c:ext>
            </c:extLst>
          </c:dPt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Лист3!$A$19:$A$20</c:f>
              <c:strCache>
                <c:ptCount val="2"/>
                <c:pt idx="0">
                  <c:v>достигнуты</c:v>
                </c:pt>
                <c:pt idx="1">
                  <c:v>не достигнуты</c:v>
                </c:pt>
              </c:strCache>
            </c:strRef>
          </c:cat>
          <c:val>
            <c:numRef>
              <c:f>Лист3!$B$19:$B$20</c:f>
              <c:numCache>
                <c:formatCode>General</c:formatCode>
                <c:ptCount val="2"/>
                <c:pt idx="0">
                  <c:v>12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E7A-4DAD-9D6F-CD1D62C7D2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2"/>
        <c:holeSize val="50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031587552432038"/>
          <c:y val="2.334810496903552E-2"/>
          <c:w val="0.50379813776098503"/>
          <c:h val="0.9721902649676966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от числа опрошенных</c:v>
                </c:pt>
              </c:strCache>
            </c:strRef>
          </c:tx>
          <c:spPr>
            <a:solidFill>
              <a:srgbClr val="006699"/>
            </a:solidFill>
          </c:spPr>
          <c:invertIfNegative val="0"/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864-4F59-B091-31B17187877E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7864-4F59-B091-31B17187877E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7864-4F59-B091-31B17187877E}"/>
              </c:ext>
            </c:extLst>
          </c:dPt>
          <c:dLbls>
            <c:dLbl>
              <c:idx val="3"/>
              <c:spPr>
                <a:solidFill>
                  <a:sysClr val="window" lastClr="FFFFFF"/>
                </a:solidFill>
                <a:ln>
                  <a:solidFill>
                    <a:srgbClr val="000000"/>
                  </a:solidFill>
                </a:ln>
                <a:effectLst/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7864-4F59-B091-31B17187877E}"/>
                </c:ext>
              </c:extLst>
            </c:dLbl>
            <c:dLbl>
              <c:idx val="4"/>
              <c:spPr>
                <a:solidFill>
                  <a:sysClr val="window" lastClr="FFFFFF"/>
                </a:solidFill>
                <a:ln>
                  <a:solidFill>
                    <a:srgbClr val="000000"/>
                  </a:solidFill>
                </a:ln>
                <a:effectLst/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7864-4F59-B091-31B17187877E}"/>
                </c:ext>
              </c:extLst>
            </c:dLbl>
            <c:dLbl>
              <c:idx val="6"/>
              <c:spPr>
                <a:solidFill>
                  <a:sysClr val="window" lastClr="FFFFFF"/>
                </a:solidFill>
                <a:ln>
                  <a:solidFill>
                    <a:srgbClr val="000000"/>
                  </a:solidFill>
                </a:ln>
                <a:effectLst/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7864-4F59-B091-31B17187877E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000000"/>
                </a:solidFill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Приобретение технического оборудования</c:v>
                </c:pt>
                <c:pt idx="1">
                  <c:v>Обучение и переподготовка персонала</c:v>
                </c:pt>
                <c:pt idx="2">
                  <c:v>Новые способы продвижения продукции (маркетинговые стратегии)</c:v>
                </c:pt>
                <c:pt idx="3">
                  <c:v>Не предпринималось никаких действий</c:v>
                </c:pt>
                <c:pt idx="4">
                  <c:v>Разработка новых модификаций и форм производимой продукции, расширение ассортимента</c:v>
                </c:pt>
                <c:pt idx="5">
                  <c:v>Развитие и расширение системы представительств (торговой сети, сети филиалов и проч.)</c:v>
                </c:pt>
                <c:pt idx="6">
                  <c:v>Другое (пожалуйста, укажите)</c:v>
                </c:pt>
                <c:pt idx="7">
                  <c:v>Самостоятельное проведение научно-исследовательских, опытно-конструкторских или технологических работ</c:v>
                </c:pt>
                <c:pt idx="8">
                  <c:v>Приобретение технологий, патентов, лицензий, ноу-хау</c:v>
                </c:pt>
              </c:strCache>
            </c:strRef>
          </c:cat>
          <c:val>
            <c:numRef>
              <c:f>Лист1!$B$2:$B$10</c:f>
              <c:numCache>
                <c:formatCode>0.0%</c:formatCode>
                <c:ptCount val="9"/>
                <c:pt idx="0">
                  <c:v>0.41399999999999998</c:v>
                </c:pt>
                <c:pt idx="1">
                  <c:v>0.33400000000000002</c:v>
                </c:pt>
                <c:pt idx="2">
                  <c:v>0.308</c:v>
                </c:pt>
                <c:pt idx="3">
                  <c:v>0.21199999999999999</c:v>
                </c:pt>
                <c:pt idx="4">
                  <c:v>0.185</c:v>
                </c:pt>
                <c:pt idx="5">
                  <c:v>7.9000000000000001E-2</c:v>
                </c:pt>
                <c:pt idx="6">
                  <c:v>0.04</c:v>
                </c:pt>
                <c:pt idx="7">
                  <c:v>0.02</c:v>
                </c:pt>
                <c:pt idx="8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864-4F59-B091-31B1718787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1071384"/>
        <c:axId val="501071776"/>
      </c:barChart>
      <c:catAx>
        <c:axId val="5010713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501071776"/>
        <c:crosses val="autoZero"/>
        <c:auto val="1"/>
        <c:lblAlgn val="ctr"/>
        <c:lblOffset val="100"/>
        <c:noMultiLvlLbl val="0"/>
      </c:catAx>
      <c:valAx>
        <c:axId val="501071776"/>
        <c:scaling>
          <c:orientation val="minMax"/>
        </c:scaling>
        <c:delete val="1"/>
        <c:axPos val="t"/>
        <c:majorGridlines/>
        <c:numFmt formatCode="0.0%" sourceLinked="1"/>
        <c:majorTickMark val="out"/>
        <c:minorTickMark val="none"/>
        <c:tickLblPos val="nextTo"/>
        <c:crossAx val="501071384"/>
        <c:crosses val="autoZero"/>
        <c:crossBetween val="between"/>
        <c:majorUnit val="0.1"/>
      </c:valAx>
      <c:spPr>
        <a:noFill/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426506155552726"/>
          <c:y val="0.10229791387126712"/>
          <c:w val="0.55686622792115126"/>
          <c:h val="0.727413956547814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858-4547-8977-158CA2AA99A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858-4547-8977-158CA2AA99A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858-4547-8977-158CA2AA99A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858-4547-8977-158CA2AA99A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858-4547-8977-158CA2AA99A3}"/>
              </c:ext>
            </c:extLst>
          </c:dPt>
          <c:dLbls>
            <c:spPr>
              <a:solidFill>
                <a:schemeClr val="bg1"/>
              </a:solidFill>
              <a:ln>
                <a:solidFill>
                  <a:srgbClr val="00000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Удовлетворен</c:v>
                </c:pt>
                <c:pt idx="1">
                  <c:v>Скорее удовлетворен</c:v>
                </c:pt>
                <c:pt idx="2">
                  <c:v>Скорее не удовлетворен</c:v>
                </c:pt>
                <c:pt idx="3">
                  <c:v>Не удовлетворен</c:v>
                </c:pt>
                <c:pt idx="4">
                  <c:v>Затрудняюсь ответить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0.48299999999999998</c:v>
                </c:pt>
                <c:pt idx="1">
                  <c:v>0.26800000000000002</c:v>
                </c:pt>
                <c:pt idx="2">
                  <c:v>7.0000000000000007E-2</c:v>
                </c:pt>
                <c:pt idx="3">
                  <c:v>0.03</c:v>
                </c:pt>
                <c:pt idx="4">
                  <c:v>0.14899999999999999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858-4547-8977-158CA2AA99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1"/>
        <c:axId val="163497728"/>
        <c:axId val="162464144"/>
      </c:barChart>
      <c:valAx>
        <c:axId val="16246414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163497728"/>
        <c:crosses val="autoZero"/>
        <c:crossBetween val="between"/>
      </c:valAx>
      <c:catAx>
        <c:axId val="163497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2464144"/>
        <c:crosses val="autoZero"/>
        <c:auto val="1"/>
        <c:lblAlgn val="ctr"/>
        <c:lblOffset val="100"/>
        <c:noMultiLvlLbl val="0"/>
      </c:cat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zero"/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52546171454596"/>
          <c:y val="0.34222583360761583"/>
          <c:w val="0.40278272150912642"/>
          <c:h val="0.425447344102083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explosion val="8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94B-4568-8046-2751FF0C0476}"/>
              </c:ext>
            </c:extLst>
          </c:dPt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94B-4568-8046-2751FF0C0476}"/>
              </c:ext>
            </c:extLst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94B-4568-8046-2751FF0C0476}"/>
              </c:ext>
            </c:extLst>
          </c:dPt>
          <c:dPt>
            <c:idx val="3"/>
            <c:bubble3D val="0"/>
            <c:spPr>
              <a:solidFill>
                <a:srgbClr val="CCFF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94B-4568-8046-2751FF0C0476}"/>
              </c:ext>
            </c:extLst>
          </c:dPt>
          <c:dPt>
            <c:idx val="4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94B-4568-8046-2751FF0C0476}"/>
              </c:ext>
            </c:extLst>
          </c:dPt>
          <c:dLbls>
            <c:spPr>
              <a:solidFill>
                <a:sysClr val="window" lastClr="FFFFFF"/>
              </a:solidFill>
              <a:ln w="12700"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Есть непреодолимые административные барьеры</c:v>
                </c:pt>
                <c:pt idx="1">
                  <c:v>Есть барьеры, преодолимые при осуществлении значительных затрат</c:v>
                </c:pt>
                <c:pt idx="2">
                  <c:v>Административные барьеры есть, но они преодолимы без существенных затрат</c:v>
                </c:pt>
                <c:pt idx="3">
                  <c:v>Нет административных барьеров</c:v>
                </c:pt>
                <c:pt idx="4">
                  <c:v>Затрудняюсь ответить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0.04</c:v>
                </c:pt>
                <c:pt idx="1">
                  <c:v>0.16200000000000001</c:v>
                </c:pt>
                <c:pt idx="2">
                  <c:v>0.23499999999999999</c:v>
                </c:pt>
                <c:pt idx="3">
                  <c:v>0.26200000000000001</c:v>
                </c:pt>
                <c:pt idx="4">
                  <c:v>0.30099999999999999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94B-4568-8046-2751FF0C047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0261987799470271E-2"/>
          <c:y val="0.87567710838797885"/>
          <c:w val="0.9897380122005297"/>
          <c:h val="0.124322891612021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sz="1000">
          <a:latin typeface="+mn-lt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477150120818849"/>
          <c:y val="4.662931556632343E-2"/>
          <c:w val="0.41111065285732923"/>
          <c:h val="0.6163365636987684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explosion val="1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CF4-4489-B46B-C7EDDF0F13A1}"/>
              </c:ext>
            </c:extLst>
          </c:dPt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CF4-4489-B46B-C7EDDF0F13A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CF4-4489-B46B-C7EDDF0F13A1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CF4-4489-B46B-C7EDDF0F13A1}"/>
              </c:ext>
            </c:extLst>
          </c:dPt>
          <c:dPt>
            <c:idx val="4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CF4-4489-B46B-C7EDDF0F13A1}"/>
              </c:ext>
            </c:extLst>
          </c:dPt>
          <c:dPt>
            <c:idx val="5"/>
            <c:bubble3D val="0"/>
            <c:spPr>
              <a:solidFill>
                <a:srgbClr val="CCFF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CF4-4489-B46B-C7EDDF0F13A1}"/>
              </c:ext>
            </c:extLst>
          </c:dPt>
          <c:dPt>
            <c:idx val="6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4CF4-4489-B46B-C7EDDF0F13A1}"/>
              </c:ext>
            </c:extLst>
          </c:dPt>
          <c:dLbls>
            <c:dLbl>
              <c:idx val="2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1394975948690546E-2"/>
                      <c:h val="7.482095281524954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CF4-4489-B46B-C7EDDF0F13A1}"/>
                </c:ext>
              </c:extLst>
            </c:dLbl>
            <c:spPr>
              <a:solidFill>
                <a:schemeClr val="bg1"/>
              </a:solidFill>
              <a:ln w="12700"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Административные барьеры были полностью устранены</c:v>
                </c:pt>
                <c:pt idx="1">
                  <c:v>Бизнесу стало проще преодолевать административные барьеры, чем раньше</c:v>
                </c:pt>
                <c:pt idx="2">
                  <c:v>Уровень и количество административных барьеров не изменились</c:v>
                </c:pt>
                <c:pt idx="3">
                  <c:v>Бизнесу стало сложнее преодолевать административные барьеры, чем раньше</c:v>
                </c:pt>
                <c:pt idx="4">
                  <c:v>Ранее административные барьеры отсутствовали, однако сейчас появились</c:v>
                </c:pt>
                <c:pt idx="5">
                  <c:v>Административные барьеры отсутствуют, как и ранее</c:v>
                </c:pt>
                <c:pt idx="6">
                  <c:v>Затрудняюсь ответить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3.3000000000000002E-2</c:v>
                </c:pt>
                <c:pt idx="1">
                  <c:v>0.13200000000000001</c:v>
                </c:pt>
                <c:pt idx="2">
                  <c:v>0.156</c:v>
                </c:pt>
                <c:pt idx="3">
                  <c:v>9.6000000000000002E-2</c:v>
                </c:pt>
                <c:pt idx="4">
                  <c:v>7.0000000000000001E-3</c:v>
                </c:pt>
                <c:pt idx="5">
                  <c:v>0.17499999999999999</c:v>
                </c:pt>
                <c:pt idx="6">
                  <c:v>0.40100000000000002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CF4-4489-B46B-C7EDDF0F13A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96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7223980415909554"/>
          <c:w val="0.9639572000494312"/>
          <c:h val="0.227760195840904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ysClr val="window" lastClr="FFFFFF"/>
    </a:solidFill>
    <a:ln w="9525" cap="flat" cmpd="sng" algn="ctr">
      <a:noFill/>
      <a:prstDash val="solid"/>
      <a:round/>
    </a:ln>
    <a:effectLst/>
  </c:spPr>
  <c:txPr>
    <a:bodyPr/>
    <a:lstStyle/>
    <a:p>
      <a:pPr>
        <a:defRPr sz="10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1744060323242518"/>
          <c:y val="0.21083509649127302"/>
          <c:w val="0.6593103973829133"/>
          <c:h val="0.5507627952755905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 целом удовлетворен</c:v>
                </c:pt>
              </c:strCache>
            </c:strRef>
          </c:tx>
          <c:spPr>
            <a:solidFill>
              <a:srgbClr val="006699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УДОВЛЕТВОРЕННОСТЬ УРОВНЕМ ДОСТУПНОСТИ ИНФОРМАЦИИ</c:v>
                </c:pt>
                <c:pt idx="1">
                  <c:v>УДОВЛЕТВОРЕННОСТЬ УРОВНЕМ ПОНЯТНОСТИ ИНФОРМАЦИИ</c:v>
                </c:pt>
                <c:pt idx="2">
                  <c:v>УДОВЛЕТВОРЕННОСТЬ УРОВНЕМ УДОБСТВА ПОЛУЧЕНИЯ ИНФОРМАЦИИ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0.7350000000000001</c:v>
                </c:pt>
                <c:pt idx="1">
                  <c:v>0.74500000000000011</c:v>
                </c:pt>
                <c:pt idx="2">
                  <c:v>0.72199999999999998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F5-4DB9-B91C-1B6EF1BAFA6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целом не удовлетворен</c:v>
                </c:pt>
              </c:strCache>
            </c:strRef>
          </c:tx>
          <c:spPr>
            <a:solidFill>
              <a:srgbClr val="B73B61"/>
            </a:solidFill>
            <a:ln>
              <a:noFill/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B73B6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УДОВЛЕТВОРЕННОСТЬ УРОВНЕМ ДОСТУПНОСТИ ИНФОРМАЦИИ</c:v>
                </c:pt>
                <c:pt idx="1">
                  <c:v>УДОВЛЕТВОРЕННОСТЬ УРОВНЕМ ПОНЯТНОСТИ ИНФОРМАЦИИ</c:v>
                </c:pt>
                <c:pt idx="2">
                  <c:v>УДОВЛЕТВОРЕННОСТЬ УРОВНЕМ УДОБСТВА ПОЛУЧЕНИЯ ИНФОРМАЦИИ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5.5999999999999994E-2</c:v>
                </c:pt>
                <c:pt idx="1">
                  <c:v>4.7E-2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F5-4DB9-B91C-1B6EF1BAFA6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ответить/мне ничего не известно о такой информации</c:v>
                </c:pt>
              </c:strCache>
            </c:strRef>
          </c:tx>
          <c:spPr>
            <a:solidFill>
              <a:srgbClr val="A6A6A6"/>
            </a:solidFill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A6A6A6"/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УДОВЛЕТВОРЕННОСТЬ УРОВНЕМ ДОСТУПНОСТИ ИНФОРМАЦИИ</c:v>
                </c:pt>
                <c:pt idx="1">
                  <c:v>УДОВЛЕТВОРЕННОСТЬ УРОВНЕМ ПОНЯТНОСТИ ИНФОРМАЦИИ</c:v>
                </c:pt>
                <c:pt idx="2">
                  <c:v>УДОВЛЕТВОРЕННОСТЬ УРОВНЕМ УДОБСТВА ПОЛУЧЕНИЯ ИНФОРМАЦИИ</c:v>
                </c:pt>
              </c:strCache>
            </c:strRef>
          </c:cat>
          <c:val>
            <c:numRef>
              <c:f>Лист1!$D$2:$D$4</c:f>
              <c:numCache>
                <c:formatCode>0.0%</c:formatCode>
                <c:ptCount val="3"/>
                <c:pt idx="0">
                  <c:v>0.20899999999999999</c:v>
                </c:pt>
                <c:pt idx="1">
                  <c:v>0.20899999999999999</c:v>
                </c:pt>
                <c:pt idx="2">
                  <c:v>0.20899999999999999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F5-4DB9-B91C-1B6EF1BAFA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96681168"/>
        <c:axId val="496681560"/>
      </c:barChart>
      <c:catAx>
        <c:axId val="49668116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latin typeface="+mn-lt"/>
              </a:defRPr>
            </a:pPr>
            <a:endParaRPr lang="ru-RU"/>
          </a:p>
        </c:txPr>
        <c:crossAx val="496681560"/>
        <c:crosses val="autoZero"/>
        <c:auto val="1"/>
        <c:lblAlgn val="ctr"/>
        <c:lblOffset val="100"/>
        <c:noMultiLvlLbl val="0"/>
      </c:catAx>
      <c:valAx>
        <c:axId val="496681560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crossAx val="496681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145330241077306"/>
          <c:y val="0.80035032267229478"/>
          <c:w val="0.51709339517845387"/>
          <c:h val="0.19964967732770517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>
              <a:latin typeface="+mn-lt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28575" cap="flat" cmpd="sng" algn="ctr">
      <a:noFill/>
      <a:prstDash val="sysDash"/>
      <a:round/>
    </a:ln>
    <a:effectLst/>
  </c:spPr>
  <c:txPr>
    <a:bodyPr/>
    <a:lstStyle/>
    <a:p>
      <a:pPr>
        <a:defRPr sz="1200">
          <a:solidFill>
            <a:sysClr val="windowText" lastClr="000000"/>
          </a:solidFill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8897201671543322"/>
          <c:y val="4.2397550129108362E-2"/>
          <c:w val="0.36305476921125041"/>
          <c:h val="0.9396946605322336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'2020'!$C$1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0099CC"/>
            </a:solidFill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000000"/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'2020'!$A$2:$A$34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 </c:v>
                </c:pt>
                <c:pt idx="18">
                  <c:v>Рынок услуг связи 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'2020'!$C$2:$C$34</c:f>
              <c:numCache>
                <c:formatCode>0.0%</c:formatCode>
                <c:ptCount val="33"/>
                <c:pt idx="0">
                  <c:v>0.63800000000000001</c:v>
                </c:pt>
                <c:pt idx="1">
                  <c:v>0.52100000000000002</c:v>
                </c:pt>
                <c:pt idx="2">
                  <c:v>0.53500000000000003</c:v>
                </c:pt>
                <c:pt idx="3">
                  <c:v>0.64300000000000002</c:v>
                </c:pt>
                <c:pt idx="4">
                  <c:v>0.5</c:v>
                </c:pt>
                <c:pt idx="5">
                  <c:v>0.69499999999999995</c:v>
                </c:pt>
                <c:pt idx="6">
                  <c:v>0.42299999999999999</c:v>
                </c:pt>
                <c:pt idx="7">
                  <c:v>0.41400000000000003</c:v>
                </c:pt>
                <c:pt idx="8">
                  <c:v>0.61199999999999999</c:v>
                </c:pt>
                <c:pt idx="9">
                  <c:v>0.41700000000000004</c:v>
                </c:pt>
                <c:pt idx="10">
                  <c:v>0.33200000000000002</c:v>
                </c:pt>
                <c:pt idx="11">
                  <c:v>0.27300000000000002</c:v>
                </c:pt>
                <c:pt idx="12">
                  <c:v>0.56800000000000006</c:v>
                </c:pt>
                <c:pt idx="13">
                  <c:v>0.60699999999999998</c:v>
                </c:pt>
                <c:pt idx="14">
                  <c:v>0.624</c:v>
                </c:pt>
                <c:pt idx="15">
                  <c:v>0.51300000000000001</c:v>
                </c:pt>
                <c:pt idx="16">
                  <c:v>0.56099999999999994</c:v>
                </c:pt>
                <c:pt idx="17">
                  <c:v>0.64600000000000002</c:v>
                </c:pt>
                <c:pt idx="18">
                  <c:v>0.67999999999999994</c:v>
                </c:pt>
                <c:pt idx="19">
                  <c:v>0.43500000000000005</c:v>
                </c:pt>
                <c:pt idx="20">
                  <c:v>0.48799999999999999</c:v>
                </c:pt>
                <c:pt idx="21">
                  <c:v>0.255</c:v>
                </c:pt>
                <c:pt idx="22">
                  <c:v>0.41400000000000003</c:v>
                </c:pt>
                <c:pt idx="23">
                  <c:v>0.42600000000000005</c:v>
                </c:pt>
                <c:pt idx="24">
                  <c:v>0.48399999999999999</c:v>
                </c:pt>
                <c:pt idx="25">
                  <c:v>0.443</c:v>
                </c:pt>
                <c:pt idx="26">
                  <c:v>0.41000000000000003</c:v>
                </c:pt>
                <c:pt idx="27">
                  <c:v>0.45399999999999996</c:v>
                </c:pt>
                <c:pt idx="28">
                  <c:v>0.47</c:v>
                </c:pt>
                <c:pt idx="29">
                  <c:v>0.57000000000000006</c:v>
                </c:pt>
                <c:pt idx="30">
                  <c:v>0.58399999999999996</c:v>
                </c:pt>
                <c:pt idx="31">
                  <c:v>0.60799999999999998</c:v>
                </c:pt>
                <c:pt idx="32">
                  <c:v>0.65300000000000002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CB-4AB5-AD2E-3C0D6D4E5C5A}"/>
            </c:ext>
          </c:extLst>
        </c:ser>
        <c:ser>
          <c:idx val="1"/>
          <c:order val="1"/>
          <c:tx>
            <c:strRef>
              <c:f>'2020'!$D$1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7F8FA9">
                <a:lumMod val="60000"/>
                <a:lumOff val="40000"/>
              </a:srgbClr>
            </a:solidFill>
            <a:ln>
              <a:noFill/>
            </a:ln>
          </c:spPr>
          <c:invertIfNegative val="0"/>
          <c:dLbls>
            <c:dLbl>
              <c:idx val="4"/>
              <c:layout>
                <c:manualLayout>
                  <c:x val="2.3424121165182128E-2"/>
                  <c:y val="-7.6554864086954027E-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3CB-4AB5-AD2E-3C0D6D4E5C5A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C3776"/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'2020'!$A$2:$A$34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 </c:v>
                </c:pt>
                <c:pt idx="18">
                  <c:v>Рынок услуг связи 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'2020'!$D$2:$D$34</c:f>
              <c:numCache>
                <c:formatCode>0.0%</c:formatCode>
                <c:ptCount val="33"/>
                <c:pt idx="0">
                  <c:v>0.36199999999999999</c:v>
                </c:pt>
                <c:pt idx="1">
                  <c:v>0.48</c:v>
                </c:pt>
                <c:pt idx="2">
                  <c:v>0.46599999999999997</c:v>
                </c:pt>
                <c:pt idx="3">
                  <c:v>0.35699999999999998</c:v>
                </c:pt>
                <c:pt idx="4">
                  <c:v>0.5</c:v>
                </c:pt>
                <c:pt idx="5">
                  <c:v>0.30499999999999999</c:v>
                </c:pt>
                <c:pt idx="6">
                  <c:v>0.57700000000000007</c:v>
                </c:pt>
                <c:pt idx="7">
                  <c:v>0.58599999999999997</c:v>
                </c:pt>
                <c:pt idx="8">
                  <c:v>0.38800000000000001</c:v>
                </c:pt>
                <c:pt idx="9">
                  <c:v>0.58299999999999996</c:v>
                </c:pt>
                <c:pt idx="10">
                  <c:v>0.66799999999999993</c:v>
                </c:pt>
                <c:pt idx="11">
                  <c:v>0.72699999999999998</c:v>
                </c:pt>
                <c:pt idx="12">
                  <c:v>0.43200000000000005</c:v>
                </c:pt>
                <c:pt idx="13">
                  <c:v>0.39300000000000002</c:v>
                </c:pt>
                <c:pt idx="14">
                  <c:v>0.376</c:v>
                </c:pt>
                <c:pt idx="15">
                  <c:v>0.48699999999999999</c:v>
                </c:pt>
                <c:pt idx="16">
                  <c:v>0.439</c:v>
                </c:pt>
                <c:pt idx="17">
                  <c:v>0.35499999999999998</c:v>
                </c:pt>
                <c:pt idx="18">
                  <c:v>0.32100000000000001</c:v>
                </c:pt>
                <c:pt idx="19">
                  <c:v>0.56400000000000006</c:v>
                </c:pt>
                <c:pt idx="20">
                  <c:v>0.51200000000000001</c:v>
                </c:pt>
                <c:pt idx="21">
                  <c:v>0.745</c:v>
                </c:pt>
                <c:pt idx="22">
                  <c:v>0.58599999999999997</c:v>
                </c:pt>
                <c:pt idx="23">
                  <c:v>0.57400000000000007</c:v>
                </c:pt>
                <c:pt idx="24">
                  <c:v>0.51500000000000001</c:v>
                </c:pt>
                <c:pt idx="25">
                  <c:v>0.55699999999999994</c:v>
                </c:pt>
                <c:pt idx="26">
                  <c:v>0.59</c:v>
                </c:pt>
                <c:pt idx="27">
                  <c:v>0.54600000000000004</c:v>
                </c:pt>
                <c:pt idx="28">
                  <c:v>0.52900000000000003</c:v>
                </c:pt>
                <c:pt idx="29">
                  <c:v>0.43</c:v>
                </c:pt>
                <c:pt idx="30">
                  <c:v>0.41600000000000004</c:v>
                </c:pt>
                <c:pt idx="31">
                  <c:v>0.39200000000000002</c:v>
                </c:pt>
                <c:pt idx="32">
                  <c:v>0.34799999999999998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CB-4AB5-AD2E-3C0D6D4E5C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"/>
        <c:overlap val="100"/>
        <c:axId val="580289880"/>
        <c:axId val="580286352"/>
      </c:barChart>
      <c:catAx>
        <c:axId val="58028988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580286352"/>
        <c:crosses val="autoZero"/>
        <c:auto val="1"/>
        <c:lblAlgn val="ctr"/>
        <c:lblOffset val="100"/>
        <c:noMultiLvlLbl val="0"/>
      </c:catAx>
      <c:valAx>
        <c:axId val="580286352"/>
        <c:scaling>
          <c:orientation val="minMax"/>
          <c:max val="1"/>
        </c:scaling>
        <c:delete val="1"/>
        <c:axPos val="t"/>
        <c:majorGridlines/>
        <c:numFmt formatCode="0.0%" sourceLinked="1"/>
        <c:majorTickMark val="out"/>
        <c:minorTickMark val="none"/>
        <c:tickLblPos val="nextTo"/>
        <c:crossAx val="580289880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86774133825457211"/>
          <c:y val="0.45331606021615178"/>
          <c:w val="0.13225866174542789"/>
          <c:h val="9.3367700286795655E-2"/>
        </c:manualLayout>
      </c:layout>
      <c:overlay val="0"/>
      <c:spPr>
        <a:noFill/>
      </c:spPr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6650085747478287"/>
          <c:y val="4.6513399021249173E-2"/>
          <c:w val="0.38464228864179023"/>
          <c:h val="0.9399997268045355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Снижение</c:v>
                </c:pt>
              </c:strCache>
            </c:strRef>
          </c:tx>
          <c:spPr>
            <a:solidFill>
              <a:srgbClr val="C00000">
                <a:lumMod val="20000"/>
                <a:lumOff val="80000"/>
              </a:srgbClr>
            </a:solidFill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000000"/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 </c:v>
                </c:pt>
                <c:pt idx="18">
                  <c:v>Рынок услуг связи 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Лист1!$C$2:$C$34</c:f>
              <c:numCache>
                <c:formatCode>0.0%</c:formatCode>
                <c:ptCount val="33"/>
                <c:pt idx="0">
                  <c:v>0.24199999999999999</c:v>
                </c:pt>
                <c:pt idx="1">
                  <c:v>0.312</c:v>
                </c:pt>
                <c:pt idx="2">
                  <c:v>0.29599999999999999</c:v>
                </c:pt>
                <c:pt idx="3">
                  <c:v>0.21299999999999999</c:v>
                </c:pt>
                <c:pt idx="4">
                  <c:v>0.27</c:v>
                </c:pt>
                <c:pt idx="5">
                  <c:v>0.20899999999999999</c:v>
                </c:pt>
                <c:pt idx="6">
                  <c:v>0.25700000000000001</c:v>
                </c:pt>
                <c:pt idx="7">
                  <c:v>0.308</c:v>
                </c:pt>
                <c:pt idx="8">
                  <c:v>0.188</c:v>
                </c:pt>
                <c:pt idx="9">
                  <c:v>0.30199999999999999</c:v>
                </c:pt>
                <c:pt idx="10">
                  <c:v>0.35099999999999998</c:v>
                </c:pt>
                <c:pt idx="11">
                  <c:v>0.30499999999999999</c:v>
                </c:pt>
                <c:pt idx="12">
                  <c:v>0.218</c:v>
                </c:pt>
                <c:pt idx="13">
                  <c:v>0.183</c:v>
                </c:pt>
                <c:pt idx="14">
                  <c:v>0.17799999999999999</c:v>
                </c:pt>
                <c:pt idx="15">
                  <c:v>0.27700000000000002</c:v>
                </c:pt>
                <c:pt idx="16">
                  <c:v>0.245</c:v>
                </c:pt>
                <c:pt idx="17">
                  <c:v>0.20100000000000001</c:v>
                </c:pt>
                <c:pt idx="18">
                  <c:v>0.17299999999999999</c:v>
                </c:pt>
                <c:pt idx="19">
                  <c:v>0.27300000000000002</c:v>
                </c:pt>
                <c:pt idx="20">
                  <c:v>0.28599999999999998</c:v>
                </c:pt>
                <c:pt idx="21">
                  <c:v>0.38700000000000001</c:v>
                </c:pt>
                <c:pt idx="22">
                  <c:v>0.22500000000000001</c:v>
                </c:pt>
                <c:pt idx="23">
                  <c:v>0.26300000000000001</c:v>
                </c:pt>
                <c:pt idx="24">
                  <c:v>0.248</c:v>
                </c:pt>
                <c:pt idx="25">
                  <c:v>0.26800000000000002</c:v>
                </c:pt>
                <c:pt idx="26">
                  <c:v>0.26800000000000002</c:v>
                </c:pt>
                <c:pt idx="27">
                  <c:v>0.22</c:v>
                </c:pt>
                <c:pt idx="28">
                  <c:v>0.252</c:v>
                </c:pt>
                <c:pt idx="29">
                  <c:v>0.27300000000000002</c:v>
                </c:pt>
                <c:pt idx="30">
                  <c:v>0.22</c:v>
                </c:pt>
                <c:pt idx="31">
                  <c:v>0.20899999999999999</c:v>
                </c:pt>
                <c:pt idx="32">
                  <c:v>0.22800000000000001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C4-464C-9C64-3B2287A895D5}"/>
            </c:ext>
          </c:extLst>
        </c:ser>
        <c:ser>
          <c:idx val="1"/>
          <c:order val="1"/>
          <c:tx>
            <c:strRef>
              <c:f>Лист1!$D$1</c:f>
              <c:strCache>
                <c:ptCount val="1"/>
                <c:pt idx="0">
                  <c:v>Увеличение</c:v>
                </c:pt>
              </c:strCache>
            </c:strRef>
          </c:tx>
          <c:spPr>
            <a:solidFill>
              <a:srgbClr val="0099CC"/>
            </a:solidFill>
            <a:ln>
              <a:noFill/>
            </a:ln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000000"/>
                </a:solidFill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 </c:v>
                </c:pt>
                <c:pt idx="18">
                  <c:v>Рынок услуг связи 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Лист1!$D$2:$D$34</c:f>
              <c:numCache>
                <c:formatCode>0.0%</c:formatCode>
                <c:ptCount val="33"/>
                <c:pt idx="0">
                  <c:v>0.19900000000000001</c:v>
                </c:pt>
                <c:pt idx="1">
                  <c:v>0.13300000000000001</c:v>
                </c:pt>
                <c:pt idx="2">
                  <c:v>0.129</c:v>
                </c:pt>
                <c:pt idx="3">
                  <c:v>0.23300000000000001</c:v>
                </c:pt>
                <c:pt idx="4">
                  <c:v>0.19600000000000001</c:v>
                </c:pt>
                <c:pt idx="5">
                  <c:v>0.23400000000000001</c:v>
                </c:pt>
                <c:pt idx="6">
                  <c:v>0.17</c:v>
                </c:pt>
                <c:pt idx="7">
                  <c:v>0.16600000000000001</c:v>
                </c:pt>
                <c:pt idx="8">
                  <c:v>0.154</c:v>
                </c:pt>
                <c:pt idx="9">
                  <c:v>0.159</c:v>
                </c:pt>
                <c:pt idx="10">
                  <c:v>0.185</c:v>
                </c:pt>
                <c:pt idx="11">
                  <c:v>0.128</c:v>
                </c:pt>
                <c:pt idx="12">
                  <c:v>0.13500000000000001</c:v>
                </c:pt>
                <c:pt idx="13">
                  <c:v>0.13</c:v>
                </c:pt>
                <c:pt idx="14">
                  <c:v>0.14699999999999999</c:v>
                </c:pt>
                <c:pt idx="15">
                  <c:v>0.17199999999999999</c:v>
                </c:pt>
                <c:pt idx="16">
                  <c:v>0.17899999999999999</c:v>
                </c:pt>
                <c:pt idx="17">
                  <c:v>0.27400000000000002</c:v>
                </c:pt>
                <c:pt idx="18">
                  <c:v>0.29499999999999998</c:v>
                </c:pt>
                <c:pt idx="19">
                  <c:v>0.19800000000000001</c:v>
                </c:pt>
                <c:pt idx="20">
                  <c:v>0.16700000000000001</c:v>
                </c:pt>
                <c:pt idx="21">
                  <c:v>0.13500000000000001</c:v>
                </c:pt>
                <c:pt idx="22">
                  <c:v>0.157</c:v>
                </c:pt>
                <c:pt idx="23">
                  <c:v>0.15</c:v>
                </c:pt>
                <c:pt idx="24">
                  <c:v>0.124</c:v>
                </c:pt>
                <c:pt idx="25">
                  <c:v>0.126</c:v>
                </c:pt>
                <c:pt idx="26">
                  <c:v>0.14599999999999999</c:v>
                </c:pt>
                <c:pt idx="27">
                  <c:v>0.154</c:v>
                </c:pt>
                <c:pt idx="28">
                  <c:v>0.14199999999999999</c:v>
                </c:pt>
                <c:pt idx="29">
                  <c:v>0.19400000000000001</c:v>
                </c:pt>
                <c:pt idx="30">
                  <c:v>0.188</c:v>
                </c:pt>
                <c:pt idx="31">
                  <c:v>0.154</c:v>
                </c:pt>
                <c:pt idx="32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C4-464C-9C64-3B2287A895D5}"/>
            </c:ext>
          </c:extLst>
        </c:ser>
        <c:ser>
          <c:idx val="2"/>
          <c:order val="2"/>
          <c:tx>
            <c:strRef>
              <c:f>Лист1!$E$1</c:f>
              <c:strCache>
                <c:ptCount val="1"/>
                <c:pt idx="0">
                  <c:v>Не изменилось</c:v>
                </c:pt>
              </c:strCache>
            </c:strRef>
          </c:tx>
          <c:spPr>
            <a:solidFill>
              <a:srgbClr val="7F8FA9">
                <a:lumMod val="60000"/>
                <a:lumOff val="40000"/>
              </a:srgbClr>
            </a:solidFill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000000"/>
                </a:solidFill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 </c:v>
                </c:pt>
                <c:pt idx="18">
                  <c:v>Рынок услуг связи 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Лист1!$E$2:$E$34</c:f>
              <c:numCache>
                <c:formatCode>0.0%</c:formatCode>
                <c:ptCount val="33"/>
                <c:pt idx="0">
                  <c:v>0.55900000000000005</c:v>
                </c:pt>
                <c:pt idx="1">
                  <c:v>0.55600000000000005</c:v>
                </c:pt>
                <c:pt idx="2">
                  <c:v>0.57499999999999996</c:v>
                </c:pt>
                <c:pt idx="3">
                  <c:v>0.55300000000000005</c:v>
                </c:pt>
                <c:pt idx="4">
                  <c:v>0.53300000000000003</c:v>
                </c:pt>
                <c:pt idx="5">
                  <c:v>0.55700000000000005</c:v>
                </c:pt>
                <c:pt idx="6">
                  <c:v>0.57299999999999995</c:v>
                </c:pt>
                <c:pt idx="7">
                  <c:v>0.52600000000000002</c:v>
                </c:pt>
                <c:pt idx="8">
                  <c:v>0.65800000000000003</c:v>
                </c:pt>
                <c:pt idx="9">
                  <c:v>0.53900000000000003</c:v>
                </c:pt>
                <c:pt idx="10">
                  <c:v>0.46400000000000002</c:v>
                </c:pt>
                <c:pt idx="11">
                  <c:v>0.56699999999999995</c:v>
                </c:pt>
                <c:pt idx="12">
                  <c:v>0.64700000000000002</c:v>
                </c:pt>
                <c:pt idx="13">
                  <c:v>0.68700000000000006</c:v>
                </c:pt>
                <c:pt idx="14">
                  <c:v>0.67500000000000004</c:v>
                </c:pt>
                <c:pt idx="15">
                  <c:v>0.55100000000000005</c:v>
                </c:pt>
                <c:pt idx="16">
                  <c:v>0.57599999999999996</c:v>
                </c:pt>
                <c:pt idx="17">
                  <c:v>0.52400000000000002</c:v>
                </c:pt>
                <c:pt idx="18">
                  <c:v>0.53300000000000003</c:v>
                </c:pt>
                <c:pt idx="19">
                  <c:v>0.52900000000000003</c:v>
                </c:pt>
                <c:pt idx="20">
                  <c:v>0.54700000000000004</c:v>
                </c:pt>
                <c:pt idx="21">
                  <c:v>0.47799999999999998</c:v>
                </c:pt>
                <c:pt idx="22">
                  <c:v>0.61799999999999999</c:v>
                </c:pt>
                <c:pt idx="23">
                  <c:v>0.58599999999999997</c:v>
                </c:pt>
                <c:pt idx="24">
                  <c:v>0.628</c:v>
                </c:pt>
                <c:pt idx="25">
                  <c:v>0.60599999999999998</c:v>
                </c:pt>
                <c:pt idx="26">
                  <c:v>0.58499999999999996</c:v>
                </c:pt>
                <c:pt idx="27">
                  <c:v>0.626</c:v>
                </c:pt>
                <c:pt idx="28">
                  <c:v>0.60599999999999998</c:v>
                </c:pt>
                <c:pt idx="29">
                  <c:v>0.53300000000000003</c:v>
                </c:pt>
                <c:pt idx="30">
                  <c:v>0.59099999999999997</c:v>
                </c:pt>
                <c:pt idx="31">
                  <c:v>0.63700000000000001</c:v>
                </c:pt>
                <c:pt idx="32">
                  <c:v>0.64100000000000001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7C4-464C-9C64-3B2287A895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580284784"/>
        <c:axId val="580290664"/>
      </c:barChart>
      <c:catAx>
        <c:axId val="5802847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580290664"/>
        <c:crosses val="autoZero"/>
        <c:auto val="1"/>
        <c:lblAlgn val="ctr"/>
        <c:lblOffset val="100"/>
        <c:noMultiLvlLbl val="0"/>
      </c:catAx>
      <c:valAx>
        <c:axId val="580290664"/>
        <c:scaling>
          <c:orientation val="minMax"/>
          <c:max val="1"/>
        </c:scaling>
        <c:delete val="1"/>
        <c:axPos val="t"/>
        <c:majorGridlines/>
        <c:numFmt formatCode="0.0%" sourceLinked="1"/>
        <c:majorTickMark val="out"/>
        <c:minorTickMark val="none"/>
        <c:tickLblPos val="nextTo"/>
        <c:crossAx val="580284784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86830148439492172"/>
          <c:y val="0.43554093356878043"/>
          <c:w val="0.1240843269223339"/>
          <c:h val="0.15030596956415407"/>
        </c:manualLayout>
      </c:layout>
      <c:overlay val="0"/>
      <c:spPr>
        <a:noFill/>
      </c:spPr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9545401285066637"/>
          <c:y val="2.1245732613842844E-2"/>
          <c:w val="0.34979737103362563"/>
          <c:h val="0.8956765183635262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0099CC"/>
            </a:solidFill>
          </c:spPr>
          <c:invertIfNegative val="0"/>
          <c:dLbls>
            <c:spPr>
              <a:solidFill>
                <a:sysClr val="window" lastClr="FFFFFF"/>
              </a:solidFill>
              <a:ln>
                <a:solidFill>
                  <a:srgbClr val="000000"/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 </c:v>
                </c:pt>
                <c:pt idx="18">
                  <c:v>Рынок услуг связи 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Лист1!$C$2:$C$34</c:f>
              <c:numCache>
                <c:formatCode>0.0%</c:formatCode>
                <c:ptCount val="33"/>
                <c:pt idx="0">
                  <c:v>0.67100000000000004</c:v>
                </c:pt>
                <c:pt idx="1">
                  <c:v>0.65</c:v>
                </c:pt>
                <c:pt idx="2">
                  <c:v>0.64500000000000002</c:v>
                </c:pt>
                <c:pt idx="3">
                  <c:v>0.66900000000000004</c:v>
                </c:pt>
                <c:pt idx="4">
                  <c:v>0.52600000000000002</c:v>
                </c:pt>
                <c:pt idx="5">
                  <c:v>0.77800000000000002</c:v>
                </c:pt>
                <c:pt idx="6">
                  <c:v>0.45900000000000002</c:v>
                </c:pt>
                <c:pt idx="7">
                  <c:v>0.45900000000000002</c:v>
                </c:pt>
                <c:pt idx="8">
                  <c:v>0.49</c:v>
                </c:pt>
                <c:pt idx="9">
                  <c:v>0.36899999999999999</c:v>
                </c:pt>
                <c:pt idx="10">
                  <c:v>0.32300000000000001</c:v>
                </c:pt>
                <c:pt idx="11">
                  <c:v>0.32100000000000001</c:v>
                </c:pt>
                <c:pt idx="12">
                  <c:v>0.59200000000000008</c:v>
                </c:pt>
                <c:pt idx="13">
                  <c:v>0.46800000000000003</c:v>
                </c:pt>
                <c:pt idx="14">
                  <c:v>0.503</c:v>
                </c:pt>
                <c:pt idx="15">
                  <c:v>0.56399999999999995</c:v>
                </c:pt>
                <c:pt idx="16">
                  <c:v>0.59699999999999998</c:v>
                </c:pt>
                <c:pt idx="17">
                  <c:v>0.70899999999999996</c:v>
                </c:pt>
                <c:pt idx="18">
                  <c:v>0.69500000000000006</c:v>
                </c:pt>
                <c:pt idx="19">
                  <c:v>0.52700000000000002</c:v>
                </c:pt>
                <c:pt idx="20">
                  <c:v>0.48399999999999999</c:v>
                </c:pt>
                <c:pt idx="21">
                  <c:v>0.34800000000000003</c:v>
                </c:pt>
                <c:pt idx="22">
                  <c:v>0.48199999999999998</c:v>
                </c:pt>
                <c:pt idx="23">
                  <c:v>0.46900000000000003</c:v>
                </c:pt>
                <c:pt idx="24">
                  <c:v>0.49099999999999999</c:v>
                </c:pt>
                <c:pt idx="25">
                  <c:v>0.46900000000000003</c:v>
                </c:pt>
                <c:pt idx="26">
                  <c:v>0.42000000000000004</c:v>
                </c:pt>
                <c:pt idx="27">
                  <c:v>0.48599999999999999</c:v>
                </c:pt>
                <c:pt idx="28">
                  <c:v>0.46899999999999997</c:v>
                </c:pt>
                <c:pt idx="29">
                  <c:v>0.58499999999999996</c:v>
                </c:pt>
                <c:pt idx="30">
                  <c:v>0.58699999999999997</c:v>
                </c:pt>
                <c:pt idx="31">
                  <c:v>0.61399999999999999</c:v>
                </c:pt>
                <c:pt idx="32">
                  <c:v>0.64500000000000002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F4-4DDC-93CD-A8D01E8162F0}"/>
            </c:ext>
          </c:extLst>
        </c:ser>
        <c:ser>
          <c:idx val="1"/>
          <c:order val="1"/>
          <c:tx>
            <c:strRef>
              <c:f>Лист1!$D$1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7F8FA9">
                <a:lumMod val="60000"/>
                <a:lumOff val="40000"/>
              </a:srgbClr>
            </a:solidFill>
            <a:ln>
              <a:noFill/>
            </a:ln>
          </c:spPr>
          <c:invertIfNegative val="0"/>
          <c:dLbls>
            <c:dLbl>
              <c:idx val="4"/>
              <c:layout>
                <c:manualLayout>
                  <c:x val="2.3424121165182128E-2"/>
                  <c:y val="-7.6554864086954027E-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0F4-4DDC-93CD-A8D01E8162F0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000000"/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 </c:v>
                </c:pt>
                <c:pt idx="18">
                  <c:v>Рынок услуг связи 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Лист1!$D$2:$D$34</c:f>
              <c:numCache>
                <c:formatCode>0.0%</c:formatCode>
                <c:ptCount val="33"/>
                <c:pt idx="0">
                  <c:v>0.32900000000000001</c:v>
                </c:pt>
                <c:pt idx="1">
                  <c:v>0.35</c:v>
                </c:pt>
                <c:pt idx="2">
                  <c:v>0.35499999999999998</c:v>
                </c:pt>
                <c:pt idx="3">
                  <c:v>0.32999999999999996</c:v>
                </c:pt>
                <c:pt idx="4">
                  <c:v>0.47400000000000003</c:v>
                </c:pt>
                <c:pt idx="5">
                  <c:v>0.222</c:v>
                </c:pt>
                <c:pt idx="6">
                  <c:v>0.54099999999999993</c:v>
                </c:pt>
                <c:pt idx="7">
                  <c:v>0.54099999999999993</c:v>
                </c:pt>
                <c:pt idx="8">
                  <c:v>0.51</c:v>
                </c:pt>
                <c:pt idx="9">
                  <c:v>0.63200000000000001</c:v>
                </c:pt>
                <c:pt idx="10">
                  <c:v>0.67599999999999993</c:v>
                </c:pt>
                <c:pt idx="11">
                  <c:v>0.67900000000000005</c:v>
                </c:pt>
                <c:pt idx="12">
                  <c:v>0.40800000000000003</c:v>
                </c:pt>
                <c:pt idx="13">
                  <c:v>0.53299999999999992</c:v>
                </c:pt>
                <c:pt idx="14">
                  <c:v>0.497</c:v>
                </c:pt>
                <c:pt idx="15">
                  <c:v>0.436</c:v>
                </c:pt>
                <c:pt idx="16">
                  <c:v>0.40300000000000002</c:v>
                </c:pt>
                <c:pt idx="17">
                  <c:v>0.29100000000000004</c:v>
                </c:pt>
                <c:pt idx="18">
                  <c:v>0.30500000000000005</c:v>
                </c:pt>
                <c:pt idx="19">
                  <c:v>0.47299999999999998</c:v>
                </c:pt>
                <c:pt idx="20">
                  <c:v>0.51600000000000001</c:v>
                </c:pt>
                <c:pt idx="21">
                  <c:v>0.65200000000000002</c:v>
                </c:pt>
                <c:pt idx="22">
                  <c:v>0.51800000000000002</c:v>
                </c:pt>
                <c:pt idx="23">
                  <c:v>0.53200000000000003</c:v>
                </c:pt>
                <c:pt idx="24">
                  <c:v>0.50900000000000001</c:v>
                </c:pt>
                <c:pt idx="25">
                  <c:v>0.53200000000000003</c:v>
                </c:pt>
                <c:pt idx="26">
                  <c:v>0.58099999999999996</c:v>
                </c:pt>
                <c:pt idx="27">
                  <c:v>0.51400000000000001</c:v>
                </c:pt>
                <c:pt idx="28">
                  <c:v>0.53100000000000003</c:v>
                </c:pt>
                <c:pt idx="29">
                  <c:v>0.41400000000000003</c:v>
                </c:pt>
                <c:pt idx="30">
                  <c:v>0.41400000000000003</c:v>
                </c:pt>
                <c:pt idx="31">
                  <c:v>0.38600000000000001</c:v>
                </c:pt>
                <c:pt idx="32">
                  <c:v>0.35499999999999998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F4-4DDC-93CD-A8D01E8162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overlap val="100"/>
        <c:axId val="580287920"/>
        <c:axId val="580293408"/>
      </c:barChart>
      <c:catAx>
        <c:axId val="58028792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580293408"/>
        <c:crosses val="autoZero"/>
        <c:auto val="1"/>
        <c:lblAlgn val="ctr"/>
        <c:lblOffset val="100"/>
        <c:noMultiLvlLbl val="0"/>
      </c:catAx>
      <c:valAx>
        <c:axId val="580293408"/>
        <c:scaling>
          <c:orientation val="minMax"/>
          <c:max val="1"/>
        </c:scaling>
        <c:delete val="1"/>
        <c:axPos val="t"/>
        <c:majorGridlines/>
        <c:numFmt formatCode="0.0%" sourceLinked="1"/>
        <c:majorTickMark val="out"/>
        <c:minorTickMark val="none"/>
        <c:tickLblPos val="nextTo"/>
        <c:crossAx val="580287920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8563392836843422"/>
          <c:y val="0.45519330571003802"/>
          <c:w val="0.13614563518828673"/>
          <c:h val="8.3057444523979951E-2"/>
        </c:manualLayout>
      </c:layout>
      <c:overlay val="0"/>
      <c:spPr>
        <a:noFill/>
      </c:spPr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+mn-lt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03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1873F-1077-4FA5-A932-00D13DD861B4}" type="doc">
      <dgm:prSet loTypeId="urn:microsoft.com/office/officeart/2005/8/layout/orgChart1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AD02312-44EA-4B8E-9856-063A37CC4D88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Установлена система поощрений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для муниципальных районов и городских округов Новосибирской области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 по результатам рейтинга.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/>
            <a:t>Награждаются Почетной грамотой Губернатора Новосибирской области:</a:t>
          </a:r>
        </a:p>
      </dgm:t>
    </dgm:pt>
    <dgm:pt modelId="{51B42A9E-56CC-42D3-93D2-F4D22350937D}" type="parTrans" cxnId="{51EACCF7-D0E3-4654-B353-EBAA5AD54E06}">
      <dgm:prSet/>
      <dgm:spPr/>
      <dgm:t>
        <a:bodyPr/>
        <a:lstStyle/>
        <a:p>
          <a:endParaRPr lang="ru-RU"/>
        </a:p>
      </dgm:t>
    </dgm:pt>
    <dgm:pt modelId="{2C99313C-E00E-4110-B536-16D460B9CEBC}" type="sibTrans" cxnId="{51EACCF7-D0E3-4654-B353-EBAA5AD54E06}">
      <dgm:prSet/>
      <dgm:spPr/>
      <dgm:t>
        <a:bodyPr/>
        <a:lstStyle/>
        <a:p>
          <a:endParaRPr lang="ru-RU"/>
        </a:p>
      </dgm:t>
    </dgm:pt>
    <dgm:pt modelId="{646861F4-CB27-4881-B635-6F87935D4B8C}">
      <dgm:prSet custT="1"/>
      <dgm:spPr>
        <a:noFill/>
        <a:ln>
          <a:solidFill>
            <a:schemeClr val="accent3"/>
          </a:solidFill>
        </a:ln>
      </dgm:spPr>
      <dgm:t>
        <a:bodyPr/>
        <a:lstStyle/>
        <a:p>
          <a:pPr rtl="0"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</a:rPr>
            <a:t>муниципальные районы Новосибирской области за места с 1 по 5 </a:t>
          </a:r>
        </a:p>
      </dgm:t>
    </dgm:pt>
    <dgm:pt modelId="{5E4E6AE9-F17A-428D-A812-AA4F74CB1D7A}" type="parTrans" cxnId="{99254BC6-BACC-4040-B064-212E71FCC8F3}">
      <dgm:prSet/>
      <dgm:spPr/>
      <dgm:t>
        <a:bodyPr/>
        <a:lstStyle/>
        <a:p>
          <a:endParaRPr lang="ru-RU"/>
        </a:p>
      </dgm:t>
    </dgm:pt>
    <dgm:pt modelId="{B96C0D31-544C-4BA0-A2AC-A02F5AD7574D}" type="sibTrans" cxnId="{99254BC6-BACC-4040-B064-212E71FCC8F3}">
      <dgm:prSet/>
      <dgm:spPr/>
      <dgm:t>
        <a:bodyPr/>
        <a:lstStyle/>
        <a:p>
          <a:endParaRPr lang="ru-RU"/>
        </a:p>
      </dgm:t>
    </dgm:pt>
    <dgm:pt modelId="{5EF210EE-11DA-441A-A4DA-20DA04C4C808}">
      <dgm:prSet custT="1"/>
      <dgm:spPr>
        <a:noFill/>
        <a:ln>
          <a:solidFill>
            <a:schemeClr val="accent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</a:rPr>
            <a:t>городские округа Новосибирской области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solidFill>
                <a:schemeClr val="tx1"/>
              </a:solidFill>
            </a:rPr>
            <a:t>за места с 1 по 2</a:t>
          </a:r>
          <a:endParaRPr lang="ru-RU" sz="1800" dirty="0">
            <a:solidFill>
              <a:schemeClr val="tx1"/>
            </a:solidFill>
          </a:endParaRPr>
        </a:p>
      </dgm:t>
    </dgm:pt>
    <dgm:pt modelId="{2A831831-EB42-401E-8126-1DAAB6599A29}" type="parTrans" cxnId="{FEAA3DFD-7F85-4F13-AA35-EE892D238BA0}">
      <dgm:prSet/>
      <dgm:spPr/>
      <dgm:t>
        <a:bodyPr/>
        <a:lstStyle/>
        <a:p>
          <a:endParaRPr lang="ru-RU"/>
        </a:p>
      </dgm:t>
    </dgm:pt>
    <dgm:pt modelId="{9B7FF132-9350-40FC-BD2A-93192F8CAD55}" type="sibTrans" cxnId="{FEAA3DFD-7F85-4F13-AA35-EE892D238BA0}">
      <dgm:prSet/>
      <dgm:spPr/>
      <dgm:t>
        <a:bodyPr/>
        <a:lstStyle/>
        <a:p>
          <a:endParaRPr lang="ru-RU"/>
        </a:p>
      </dgm:t>
    </dgm:pt>
    <dgm:pt modelId="{37FF1EF2-0372-4547-8E1C-949C45E2C1CC}" type="pres">
      <dgm:prSet presAssocID="{0D61873F-1077-4FA5-A932-00D13DD861B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9CC23D3-F56E-416B-BCD6-ADE8CF0B53C3}" type="pres">
      <dgm:prSet presAssocID="{5AD02312-44EA-4B8E-9856-063A37CC4D88}" presName="hierRoot1" presStyleCnt="0">
        <dgm:presLayoutVars>
          <dgm:hierBranch val="init"/>
        </dgm:presLayoutVars>
      </dgm:prSet>
      <dgm:spPr/>
    </dgm:pt>
    <dgm:pt modelId="{9FD9BA19-4ACC-4B77-9FB4-A082B0D8A51C}" type="pres">
      <dgm:prSet presAssocID="{5AD02312-44EA-4B8E-9856-063A37CC4D88}" presName="rootComposite1" presStyleCnt="0"/>
      <dgm:spPr/>
    </dgm:pt>
    <dgm:pt modelId="{44534E35-D10F-4F32-B392-8E8901AC1111}" type="pres">
      <dgm:prSet presAssocID="{5AD02312-44EA-4B8E-9856-063A37CC4D88}" presName="rootText1" presStyleLbl="node0" presStyleIdx="0" presStyleCnt="1" custScaleX="4231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FD3068-28C1-47B3-B4CE-B4D454E28C7F}" type="pres">
      <dgm:prSet presAssocID="{5AD02312-44EA-4B8E-9856-063A37CC4D8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DAEF656-DC1C-4EE1-A616-4F9B07A1ACFA}" type="pres">
      <dgm:prSet presAssocID="{5AD02312-44EA-4B8E-9856-063A37CC4D88}" presName="hierChild2" presStyleCnt="0"/>
      <dgm:spPr/>
    </dgm:pt>
    <dgm:pt modelId="{2EB6E8E3-9D49-4DD6-91F5-7CE168D90F1C}" type="pres">
      <dgm:prSet presAssocID="{5E4E6AE9-F17A-428D-A812-AA4F74CB1D7A}" presName="Name37" presStyleLbl="parChTrans1D2" presStyleIdx="0" presStyleCnt="2"/>
      <dgm:spPr/>
      <dgm:t>
        <a:bodyPr/>
        <a:lstStyle/>
        <a:p>
          <a:endParaRPr lang="ru-RU"/>
        </a:p>
      </dgm:t>
    </dgm:pt>
    <dgm:pt modelId="{04C65D58-4688-4279-A480-0C25651FDE8D}" type="pres">
      <dgm:prSet presAssocID="{646861F4-CB27-4881-B635-6F87935D4B8C}" presName="hierRoot2" presStyleCnt="0">
        <dgm:presLayoutVars>
          <dgm:hierBranch val="init"/>
        </dgm:presLayoutVars>
      </dgm:prSet>
      <dgm:spPr/>
    </dgm:pt>
    <dgm:pt modelId="{FCD0C26F-35C0-48F4-80CA-5ECD15B6BF8F}" type="pres">
      <dgm:prSet presAssocID="{646861F4-CB27-4881-B635-6F87935D4B8C}" presName="rootComposite" presStyleCnt="0"/>
      <dgm:spPr/>
    </dgm:pt>
    <dgm:pt modelId="{2AC21802-0286-40C4-B77D-F20F3706575D}" type="pres">
      <dgm:prSet presAssocID="{646861F4-CB27-4881-B635-6F87935D4B8C}" presName="rootText" presStyleLbl="node2" presStyleIdx="0" presStyleCnt="2" custScaleX="2414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4CD006-E712-4603-929A-6BAFC3CEA189}" type="pres">
      <dgm:prSet presAssocID="{646861F4-CB27-4881-B635-6F87935D4B8C}" presName="rootConnector" presStyleLbl="node2" presStyleIdx="0" presStyleCnt="2"/>
      <dgm:spPr/>
      <dgm:t>
        <a:bodyPr/>
        <a:lstStyle/>
        <a:p>
          <a:endParaRPr lang="ru-RU"/>
        </a:p>
      </dgm:t>
    </dgm:pt>
    <dgm:pt modelId="{C6249106-655B-4C3C-931F-F6582E851EA1}" type="pres">
      <dgm:prSet presAssocID="{646861F4-CB27-4881-B635-6F87935D4B8C}" presName="hierChild4" presStyleCnt="0"/>
      <dgm:spPr/>
    </dgm:pt>
    <dgm:pt modelId="{BEDAC10F-994E-4067-822F-9068390629BA}" type="pres">
      <dgm:prSet presAssocID="{646861F4-CB27-4881-B635-6F87935D4B8C}" presName="hierChild5" presStyleCnt="0"/>
      <dgm:spPr/>
    </dgm:pt>
    <dgm:pt modelId="{39E79881-166A-4EC9-86C8-076C710D31C6}" type="pres">
      <dgm:prSet presAssocID="{2A831831-EB42-401E-8126-1DAAB6599A29}" presName="Name37" presStyleLbl="parChTrans1D2" presStyleIdx="1" presStyleCnt="2"/>
      <dgm:spPr/>
      <dgm:t>
        <a:bodyPr/>
        <a:lstStyle/>
        <a:p>
          <a:endParaRPr lang="ru-RU"/>
        </a:p>
      </dgm:t>
    </dgm:pt>
    <dgm:pt modelId="{BBEFCEDB-BE2A-4C04-A0D9-99A3787CEB75}" type="pres">
      <dgm:prSet presAssocID="{5EF210EE-11DA-441A-A4DA-20DA04C4C808}" presName="hierRoot2" presStyleCnt="0">
        <dgm:presLayoutVars>
          <dgm:hierBranch val="init"/>
        </dgm:presLayoutVars>
      </dgm:prSet>
      <dgm:spPr/>
    </dgm:pt>
    <dgm:pt modelId="{A3C7CEFE-65F8-43C2-9F48-327253804D41}" type="pres">
      <dgm:prSet presAssocID="{5EF210EE-11DA-441A-A4DA-20DA04C4C808}" presName="rootComposite" presStyleCnt="0"/>
      <dgm:spPr/>
    </dgm:pt>
    <dgm:pt modelId="{361402B7-3E03-4C5B-9102-D816DD89778D}" type="pres">
      <dgm:prSet presAssocID="{5EF210EE-11DA-441A-A4DA-20DA04C4C808}" presName="rootText" presStyleLbl="node2" presStyleIdx="1" presStyleCnt="2" custScaleX="2514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618AEB-0DFE-43E3-9F15-D041F6ACBD09}" type="pres">
      <dgm:prSet presAssocID="{5EF210EE-11DA-441A-A4DA-20DA04C4C808}" presName="rootConnector" presStyleLbl="node2" presStyleIdx="1" presStyleCnt="2"/>
      <dgm:spPr/>
      <dgm:t>
        <a:bodyPr/>
        <a:lstStyle/>
        <a:p>
          <a:endParaRPr lang="ru-RU"/>
        </a:p>
      </dgm:t>
    </dgm:pt>
    <dgm:pt modelId="{17A6C6D7-A99E-420A-9F0D-A6B8747D2AFA}" type="pres">
      <dgm:prSet presAssocID="{5EF210EE-11DA-441A-A4DA-20DA04C4C808}" presName="hierChild4" presStyleCnt="0"/>
      <dgm:spPr/>
    </dgm:pt>
    <dgm:pt modelId="{577C1FC7-55A0-43A1-85E8-8D4733B2067F}" type="pres">
      <dgm:prSet presAssocID="{5EF210EE-11DA-441A-A4DA-20DA04C4C808}" presName="hierChild5" presStyleCnt="0"/>
      <dgm:spPr/>
    </dgm:pt>
    <dgm:pt modelId="{92D746D9-0CEF-49BC-9725-3A50921E1243}" type="pres">
      <dgm:prSet presAssocID="{5AD02312-44EA-4B8E-9856-063A37CC4D88}" presName="hierChild3" presStyleCnt="0"/>
      <dgm:spPr/>
    </dgm:pt>
  </dgm:ptLst>
  <dgm:cxnLst>
    <dgm:cxn modelId="{99254BC6-BACC-4040-B064-212E71FCC8F3}" srcId="{5AD02312-44EA-4B8E-9856-063A37CC4D88}" destId="{646861F4-CB27-4881-B635-6F87935D4B8C}" srcOrd="0" destOrd="0" parTransId="{5E4E6AE9-F17A-428D-A812-AA4F74CB1D7A}" sibTransId="{B96C0D31-544C-4BA0-A2AC-A02F5AD7574D}"/>
    <dgm:cxn modelId="{30EEABBF-EAA6-4B46-9A2E-6C8933A08663}" type="presOf" srcId="{5AD02312-44EA-4B8E-9856-063A37CC4D88}" destId="{44534E35-D10F-4F32-B392-8E8901AC1111}" srcOrd="0" destOrd="0" presId="urn:microsoft.com/office/officeart/2005/8/layout/orgChart1"/>
    <dgm:cxn modelId="{733F2282-B9D1-41AE-B096-E868BC9EA887}" type="presOf" srcId="{5E4E6AE9-F17A-428D-A812-AA4F74CB1D7A}" destId="{2EB6E8E3-9D49-4DD6-91F5-7CE168D90F1C}" srcOrd="0" destOrd="0" presId="urn:microsoft.com/office/officeart/2005/8/layout/orgChart1"/>
    <dgm:cxn modelId="{B74B3D3F-735A-4012-9F38-23E57AE45094}" type="presOf" srcId="{5EF210EE-11DA-441A-A4DA-20DA04C4C808}" destId="{361402B7-3E03-4C5B-9102-D816DD89778D}" srcOrd="0" destOrd="0" presId="urn:microsoft.com/office/officeart/2005/8/layout/orgChart1"/>
    <dgm:cxn modelId="{8A68B01E-2796-4F16-83E1-4656C753ECD7}" type="presOf" srcId="{5EF210EE-11DA-441A-A4DA-20DA04C4C808}" destId="{AA618AEB-0DFE-43E3-9F15-D041F6ACBD09}" srcOrd="1" destOrd="0" presId="urn:microsoft.com/office/officeart/2005/8/layout/orgChart1"/>
    <dgm:cxn modelId="{51EACCF7-D0E3-4654-B353-EBAA5AD54E06}" srcId="{0D61873F-1077-4FA5-A932-00D13DD861B4}" destId="{5AD02312-44EA-4B8E-9856-063A37CC4D88}" srcOrd="0" destOrd="0" parTransId="{51B42A9E-56CC-42D3-93D2-F4D22350937D}" sibTransId="{2C99313C-E00E-4110-B536-16D460B9CEBC}"/>
    <dgm:cxn modelId="{FEAA3DFD-7F85-4F13-AA35-EE892D238BA0}" srcId="{5AD02312-44EA-4B8E-9856-063A37CC4D88}" destId="{5EF210EE-11DA-441A-A4DA-20DA04C4C808}" srcOrd="1" destOrd="0" parTransId="{2A831831-EB42-401E-8126-1DAAB6599A29}" sibTransId="{9B7FF132-9350-40FC-BD2A-93192F8CAD55}"/>
    <dgm:cxn modelId="{2EE4C99D-68AA-4EF6-97FA-EECA86804180}" type="presOf" srcId="{646861F4-CB27-4881-B635-6F87935D4B8C}" destId="{374CD006-E712-4603-929A-6BAFC3CEA189}" srcOrd="1" destOrd="0" presId="urn:microsoft.com/office/officeart/2005/8/layout/orgChart1"/>
    <dgm:cxn modelId="{D243521F-38C2-498B-A024-9926908DE0C9}" type="presOf" srcId="{0D61873F-1077-4FA5-A932-00D13DD861B4}" destId="{37FF1EF2-0372-4547-8E1C-949C45E2C1CC}" srcOrd="0" destOrd="0" presId="urn:microsoft.com/office/officeart/2005/8/layout/orgChart1"/>
    <dgm:cxn modelId="{A5B28C00-D3F2-4B6C-BFC9-27622815FCE9}" type="presOf" srcId="{2A831831-EB42-401E-8126-1DAAB6599A29}" destId="{39E79881-166A-4EC9-86C8-076C710D31C6}" srcOrd="0" destOrd="0" presId="urn:microsoft.com/office/officeart/2005/8/layout/orgChart1"/>
    <dgm:cxn modelId="{2F46A153-CFBF-41DB-AB3C-6B8F49D769CF}" type="presOf" srcId="{646861F4-CB27-4881-B635-6F87935D4B8C}" destId="{2AC21802-0286-40C4-B77D-F20F3706575D}" srcOrd="0" destOrd="0" presId="urn:microsoft.com/office/officeart/2005/8/layout/orgChart1"/>
    <dgm:cxn modelId="{6B5E5CF4-3F05-46CB-BF56-8D12BAFE63D7}" type="presOf" srcId="{5AD02312-44EA-4B8E-9856-063A37CC4D88}" destId="{13FD3068-28C1-47B3-B4CE-B4D454E28C7F}" srcOrd="1" destOrd="0" presId="urn:microsoft.com/office/officeart/2005/8/layout/orgChart1"/>
    <dgm:cxn modelId="{FA0A8C58-81B0-4572-BCFD-C8E2694FA3AA}" type="presParOf" srcId="{37FF1EF2-0372-4547-8E1C-949C45E2C1CC}" destId="{A9CC23D3-F56E-416B-BCD6-ADE8CF0B53C3}" srcOrd="0" destOrd="0" presId="urn:microsoft.com/office/officeart/2005/8/layout/orgChart1"/>
    <dgm:cxn modelId="{6693AC74-3554-4247-B3E8-87C6C55B9A93}" type="presParOf" srcId="{A9CC23D3-F56E-416B-BCD6-ADE8CF0B53C3}" destId="{9FD9BA19-4ACC-4B77-9FB4-A082B0D8A51C}" srcOrd="0" destOrd="0" presId="urn:microsoft.com/office/officeart/2005/8/layout/orgChart1"/>
    <dgm:cxn modelId="{531B656F-C1D8-46CB-A4C1-B5D3BC630482}" type="presParOf" srcId="{9FD9BA19-4ACC-4B77-9FB4-A082B0D8A51C}" destId="{44534E35-D10F-4F32-B392-8E8901AC1111}" srcOrd="0" destOrd="0" presId="urn:microsoft.com/office/officeart/2005/8/layout/orgChart1"/>
    <dgm:cxn modelId="{D280ADA9-7B88-4B74-95E1-67BFAEA4B20E}" type="presParOf" srcId="{9FD9BA19-4ACC-4B77-9FB4-A082B0D8A51C}" destId="{13FD3068-28C1-47B3-B4CE-B4D454E28C7F}" srcOrd="1" destOrd="0" presId="urn:microsoft.com/office/officeart/2005/8/layout/orgChart1"/>
    <dgm:cxn modelId="{D8D18C1E-080F-4C09-91EF-901E8C588717}" type="presParOf" srcId="{A9CC23D3-F56E-416B-BCD6-ADE8CF0B53C3}" destId="{7DAEF656-DC1C-4EE1-A616-4F9B07A1ACFA}" srcOrd="1" destOrd="0" presId="urn:microsoft.com/office/officeart/2005/8/layout/orgChart1"/>
    <dgm:cxn modelId="{53E27426-7919-4203-BAD2-1BBDBD98D933}" type="presParOf" srcId="{7DAEF656-DC1C-4EE1-A616-4F9B07A1ACFA}" destId="{2EB6E8E3-9D49-4DD6-91F5-7CE168D90F1C}" srcOrd="0" destOrd="0" presId="urn:microsoft.com/office/officeart/2005/8/layout/orgChart1"/>
    <dgm:cxn modelId="{89F4416B-E147-4C3F-8A70-D57BF6E4A586}" type="presParOf" srcId="{7DAEF656-DC1C-4EE1-A616-4F9B07A1ACFA}" destId="{04C65D58-4688-4279-A480-0C25651FDE8D}" srcOrd="1" destOrd="0" presId="urn:microsoft.com/office/officeart/2005/8/layout/orgChart1"/>
    <dgm:cxn modelId="{7BBB182C-34DE-4BFD-91CE-04E05F9A0054}" type="presParOf" srcId="{04C65D58-4688-4279-A480-0C25651FDE8D}" destId="{FCD0C26F-35C0-48F4-80CA-5ECD15B6BF8F}" srcOrd="0" destOrd="0" presId="urn:microsoft.com/office/officeart/2005/8/layout/orgChart1"/>
    <dgm:cxn modelId="{889FD00E-3F40-4A7A-B8B1-E31C071B5DA7}" type="presParOf" srcId="{FCD0C26F-35C0-48F4-80CA-5ECD15B6BF8F}" destId="{2AC21802-0286-40C4-B77D-F20F3706575D}" srcOrd="0" destOrd="0" presId="urn:microsoft.com/office/officeart/2005/8/layout/orgChart1"/>
    <dgm:cxn modelId="{4026AF41-23E9-4114-AA55-48FF562DC85B}" type="presParOf" srcId="{FCD0C26F-35C0-48F4-80CA-5ECD15B6BF8F}" destId="{374CD006-E712-4603-929A-6BAFC3CEA189}" srcOrd="1" destOrd="0" presId="urn:microsoft.com/office/officeart/2005/8/layout/orgChart1"/>
    <dgm:cxn modelId="{4ED70E99-8453-417F-9CD8-DA08B0A12CFF}" type="presParOf" srcId="{04C65D58-4688-4279-A480-0C25651FDE8D}" destId="{C6249106-655B-4C3C-931F-F6582E851EA1}" srcOrd="1" destOrd="0" presId="urn:microsoft.com/office/officeart/2005/8/layout/orgChart1"/>
    <dgm:cxn modelId="{F81DE1EF-8308-45E7-9310-229E645BE468}" type="presParOf" srcId="{04C65D58-4688-4279-A480-0C25651FDE8D}" destId="{BEDAC10F-994E-4067-822F-9068390629BA}" srcOrd="2" destOrd="0" presId="urn:microsoft.com/office/officeart/2005/8/layout/orgChart1"/>
    <dgm:cxn modelId="{007CF200-5115-41AD-84C8-CEA4DF2F43F1}" type="presParOf" srcId="{7DAEF656-DC1C-4EE1-A616-4F9B07A1ACFA}" destId="{39E79881-166A-4EC9-86C8-076C710D31C6}" srcOrd="2" destOrd="0" presId="urn:microsoft.com/office/officeart/2005/8/layout/orgChart1"/>
    <dgm:cxn modelId="{03A22C87-3DCA-4082-9B7F-0F6A5F77BDF1}" type="presParOf" srcId="{7DAEF656-DC1C-4EE1-A616-4F9B07A1ACFA}" destId="{BBEFCEDB-BE2A-4C04-A0D9-99A3787CEB75}" srcOrd="3" destOrd="0" presId="urn:microsoft.com/office/officeart/2005/8/layout/orgChart1"/>
    <dgm:cxn modelId="{59CE6296-A947-43CE-ACCA-EB30CFB06A2A}" type="presParOf" srcId="{BBEFCEDB-BE2A-4C04-A0D9-99A3787CEB75}" destId="{A3C7CEFE-65F8-43C2-9F48-327253804D41}" srcOrd="0" destOrd="0" presId="urn:microsoft.com/office/officeart/2005/8/layout/orgChart1"/>
    <dgm:cxn modelId="{8220D783-75AE-4698-911F-A3DC0A01C5AC}" type="presParOf" srcId="{A3C7CEFE-65F8-43C2-9F48-327253804D41}" destId="{361402B7-3E03-4C5B-9102-D816DD89778D}" srcOrd="0" destOrd="0" presId="urn:microsoft.com/office/officeart/2005/8/layout/orgChart1"/>
    <dgm:cxn modelId="{50EF9150-FCBC-46C5-939F-867374514AE2}" type="presParOf" srcId="{A3C7CEFE-65F8-43C2-9F48-327253804D41}" destId="{AA618AEB-0DFE-43E3-9F15-D041F6ACBD09}" srcOrd="1" destOrd="0" presId="urn:microsoft.com/office/officeart/2005/8/layout/orgChart1"/>
    <dgm:cxn modelId="{1CF48EAE-26E1-4E24-8C96-8C67032B4BF8}" type="presParOf" srcId="{BBEFCEDB-BE2A-4C04-A0D9-99A3787CEB75}" destId="{17A6C6D7-A99E-420A-9F0D-A6B8747D2AFA}" srcOrd="1" destOrd="0" presId="urn:microsoft.com/office/officeart/2005/8/layout/orgChart1"/>
    <dgm:cxn modelId="{388A07AE-B081-443B-927B-5108891B3F11}" type="presParOf" srcId="{BBEFCEDB-BE2A-4C04-A0D9-99A3787CEB75}" destId="{577C1FC7-55A0-43A1-85E8-8D4733B2067F}" srcOrd="2" destOrd="0" presId="urn:microsoft.com/office/officeart/2005/8/layout/orgChart1"/>
    <dgm:cxn modelId="{0CA86C6E-473A-41C5-B2DD-909D57D7734D}" type="presParOf" srcId="{A9CC23D3-F56E-416B-BCD6-ADE8CF0B53C3}" destId="{92D746D9-0CEF-49BC-9725-3A50921E124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E79881-166A-4EC9-86C8-076C710D31C6}">
      <dsp:nvSpPr>
        <dsp:cNvPr id="0" name=""/>
        <dsp:cNvSpPr/>
      </dsp:nvSpPr>
      <dsp:spPr>
        <a:xfrm>
          <a:off x="5770880" y="1173539"/>
          <a:ext cx="2944822" cy="471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586"/>
              </a:lnTo>
              <a:lnTo>
                <a:pt x="2944822" y="235586"/>
              </a:lnTo>
              <a:lnTo>
                <a:pt x="2944822" y="471173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B6E8E3-9D49-4DD6-91F5-7CE168D90F1C}">
      <dsp:nvSpPr>
        <dsp:cNvPr id="0" name=""/>
        <dsp:cNvSpPr/>
      </dsp:nvSpPr>
      <dsp:spPr>
        <a:xfrm>
          <a:off x="2714007" y="1173539"/>
          <a:ext cx="3056872" cy="471173"/>
        </a:xfrm>
        <a:custGeom>
          <a:avLst/>
          <a:gdLst/>
          <a:ahLst/>
          <a:cxnLst/>
          <a:rect l="0" t="0" r="0" b="0"/>
          <a:pathLst>
            <a:path>
              <a:moveTo>
                <a:pt x="3056872" y="0"/>
              </a:moveTo>
              <a:lnTo>
                <a:pt x="3056872" y="235586"/>
              </a:lnTo>
              <a:lnTo>
                <a:pt x="0" y="235586"/>
              </a:lnTo>
              <a:lnTo>
                <a:pt x="0" y="471173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534E35-D10F-4F32-B392-8E8901AC1111}">
      <dsp:nvSpPr>
        <dsp:cNvPr id="0" name=""/>
        <dsp:cNvSpPr/>
      </dsp:nvSpPr>
      <dsp:spPr>
        <a:xfrm>
          <a:off x="1024121" y="51698"/>
          <a:ext cx="9493517" cy="11218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Установлена система поощрений 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для муниципальных районов и городских округов Новосибирской области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 по результатам рейтинга.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/>
            <a:t>Награждаются Почетной грамотой Губернатора Новосибирской области:</a:t>
          </a:r>
        </a:p>
      </dsp:txBody>
      <dsp:txXfrm>
        <a:off x="1024121" y="51698"/>
        <a:ext cx="9493517" cy="1121841"/>
      </dsp:txXfrm>
    </dsp:sp>
    <dsp:sp modelId="{2AC21802-0286-40C4-B77D-F20F3706575D}">
      <dsp:nvSpPr>
        <dsp:cNvPr id="0" name=""/>
        <dsp:cNvSpPr/>
      </dsp:nvSpPr>
      <dsp:spPr>
        <a:xfrm>
          <a:off x="4771" y="1644713"/>
          <a:ext cx="5418472" cy="1121841"/>
        </a:xfrm>
        <a:prstGeom prst="rect">
          <a:avLst/>
        </a:prstGeom>
        <a:noFill/>
        <a:ln w="15875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tx1"/>
              </a:solidFill>
            </a:rPr>
            <a:t>муниципальные районы Новосибирской области за места с 1 по 5 </a:t>
          </a:r>
        </a:p>
      </dsp:txBody>
      <dsp:txXfrm>
        <a:off x="4771" y="1644713"/>
        <a:ext cx="5418472" cy="1121841"/>
      </dsp:txXfrm>
    </dsp:sp>
    <dsp:sp modelId="{361402B7-3E03-4C5B-9102-D816DD89778D}">
      <dsp:nvSpPr>
        <dsp:cNvPr id="0" name=""/>
        <dsp:cNvSpPr/>
      </dsp:nvSpPr>
      <dsp:spPr>
        <a:xfrm>
          <a:off x="5894417" y="1644713"/>
          <a:ext cx="5642571" cy="1121841"/>
        </a:xfrm>
        <a:prstGeom prst="rect">
          <a:avLst/>
        </a:prstGeom>
        <a:noFill/>
        <a:ln w="15875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tx1"/>
              </a:solidFill>
            </a:rPr>
            <a:t>городские округа Новосибирской области </a:t>
          </a:r>
        </a:p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tx1"/>
              </a:solidFill>
            </a:rPr>
            <a:t>за места с 1 по 2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894417" y="1644713"/>
        <a:ext cx="5642571" cy="11218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30FD7-536A-4904-A4B8-851140F1A2EF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2E3BA-673E-4C36-9A7C-C9A70AD90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700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00C81-A4AD-4F0D-8637-907378799F1C}" type="datetimeFigureOut">
              <a:rPr lang="ru-RU" smtClean="0"/>
              <a:t>03.03.2021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ECB03-DE07-4E0E-8EC0-E93FA61CFED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173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347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8430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103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9594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9163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984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426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53799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1931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69FE47-22C5-4773-8EB1-DAC982787DDF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318240" y="6085840"/>
            <a:ext cx="690960" cy="635635"/>
          </a:xfrm>
          <a:ln>
            <a:solidFill>
              <a:schemeClr val="accent1">
                <a:shade val="50000"/>
              </a:schemeClr>
            </a:solidFill>
          </a:ln>
        </p:spPr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477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C77172-67B4-474C-B84E-DB20F11C968F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821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6A590E-BF13-4355-8C64-98DBB0BFFC69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150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301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A19C-D6A1-41A8-9822-56B6A154F9DB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92971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667D8-98CB-42C2-BC7A-C257E765949E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3616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215E2-0756-4ECA-9917-CA30B12C7CF0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13100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F1BE7-1C2F-42BF-99E3-75EDA7FDA95E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4076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63A5-C3D9-4793-82C6-43D682CE361E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70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7D0B0-0EBE-48D1-9490-42C58FDC8D6B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67857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D75E5-4657-4C63-A8B4-982EA26C4E87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71790" y="6459785"/>
            <a:ext cx="1312025" cy="365125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fld id="{90644A5E-EBFD-4C4E-9212-C59F6EC8F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2442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7B9CF1-32B0-4410-8E97-0CC2082514F7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3608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C7297AA-7D16-4576-BF35-21FC52950B50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3600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CD87-3409-4C13-9E5B-8ED785967C7B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213F5-124C-4934-8ACF-BCE6A1098F6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0991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BCCDB-B880-4FD2-8C06-C3C3C4A8133E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43547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1A3F-146A-4F39-9AC2-84E0D05BDDF1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00696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DE1E-7369-4669-875E-87FBF8608130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4281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312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5EF4-9B66-4462-856D-DD5C439432C4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5670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0804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F3125-B435-4078-90C7-F58DE14357EE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8448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015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3294219-7D22-4560-9992-E0AD5AFFB6C1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5000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63A14-3531-4EFC-8EDE-838E4CD7EB8D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6462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4115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C9D6-A929-48CA-B5DF-3DACB374DEDD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1951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590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737D4-E2DE-4783-97D4-3EF78B64BD16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0943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806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9E5C6-23EE-46F9-9DE2-6DC2670EFF43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9717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7687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AC16-CBFB-461D-A004-026ADF2636DB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1602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4625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9C5609-7859-4DEC-8BFF-5B0B58E0A3E5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0195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9E918-F707-4E13-AE52-E09021DFDD81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29476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5FD4-9810-4010-9804-55C56CF0039A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73808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06282-A2D1-4537-BC83-CF80F34604DB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40423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467C4-E9E6-4994-A439-B420F071EDDD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8530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E136A-890D-4BF9-8A6E-695CF697DAAC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63658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3E329-BD60-4E78-B3BD-9684423EFDDA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5826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2E35C-7DEA-4750-B188-A4F0FDAB08EB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8840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A43F-FAB6-41EB-91B1-F1C5AD4F198C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78706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A334F-DD83-4FF8-ABAE-6AA00B33CF6F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213F5-124C-4934-8ACF-BCE6A1098F6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77725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4FBC-5E51-4C0E-A573-44520B630A0C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6351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6957FC-06F6-440F-AC80-D6B5557E5A57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4462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D6807-0CFE-4CB6-BC4C-A142E6DA425C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95642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4C331-CF78-40FC-BAE6-9EC579EDAFF6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2903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002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4F5-237E-410B-81D3-65C2C43DDCCC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50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8D5ABF-F3C3-4FCF-90D4-E1AF75209003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703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4EF2D7-E277-4CF4-8DFE-A98BD450C77B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154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F5329-9FDA-4908-AA27-D8319187A614}" type="datetime1">
              <a:rPr lang="en-US" smtClean="0"/>
              <a:t>3/3/2021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370153" y="6356349"/>
            <a:ext cx="609644" cy="365125"/>
          </a:xfrm>
        </p:spPr>
        <p:txBody>
          <a:bodyPr/>
          <a:lstStyle/>
          <a:p>
            <a:fld id="{A7BB21D1-1152-4755-92AF-7E40822F53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269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20000" y="6311900"/>
            <a:ext cx="360000" cy="360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925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5CA8F28-AFAF-4191-AD3F-6EF671E1F434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marL="3175"/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990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  <p:sldLayoutId id="2147483758" r:id="rId12"/>
    <p:sldLayoutId id="2147483798" r:id="rId13"/>
    <p:sldLayoutId id="2147483824" r:id="rId14"/>
    <p:sldLayoutId id="2147483825" r:id="rId15"/>
    <p:sldLayoutId id="2147483838" r:id="rId16"/>
    <p:sldLayoutId id="2147483839" r:id="rId17"/>
    <p:sldLayoutId id="2147483852" r:id="rId18"/>
    <p:sldLayoutId id="2147483853" r:id="rId19"/>
    <p:sldLayoutId id="2147483866" r:id="rId20"/>
    <p:sldLayoutId id="2147483867" r:id="rId21"/>
    <p:sldLayoutId id="2147483880" r:id="rId22"/>
    <p:sldLayoutId id="2147483881" r:id="rId23"/>
    <p:sldLayoutId id="2147483894" r:id="rId24"/>
    <p:sldLayoutId id="2147483895" r:id="rId25"/>
    <p:sldLayoutId id="2147483932" r:id="rId26"/>
    <p:sldLayoutId id="2147483933" r:id="rId27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EED4C-DAD0-4DBA-A492-F511870B79BD}" type="datetime1">
              <a:rPr lang="en-US" smtClean="0"/>
              <a:t>3/3/2021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213F5-124C-4934-8ACF-BCE6A1098F6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180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  <p:sldLayoutId id="2147483946" r:id="rId12"/>
    <p:sldLayoutId id="2147483947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econom.nso.ru/page/460" TargetMode="External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conomy.gov.ru/material/news/ev_minekonomrazvitiya_rossii_podveli_itogi_vnedreniya_regionami_standarta_konkurencii_za_2019_god.html" TargetMode="Externa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833" y="489228"/>
            <a:ext cx="5830985" cy="2511972"/>
          </a:xfrm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solidFill>
                  <a:schemeClr val="bg1"/>
                </a:solidFill>
              </a:rPr>
              <a:t/>
            </a:r>
            <a:br>
              <a:rPr lang="en-US" sz="5300" b="1" dirty="0" smtClean="0">
                <a:solidFill>
                  <a:schemeClr val="bg1"/>
                </a:solidFill>
              </a:rPr>
            </a:br>
            <a:r>
              <a:rPr lang="en-US" sz="5300" b="1" dirty="0">
                <a:solidFill>
                  <a:schemeClr val="bg1"/>
                </a:solidFill>
              </a:rPr>
              <a:t/>
            </a:r>
            <a:br>
              <a:rPr lang="en-US" sz="5300" b="1" dirty="0">
                <a:solidFill>
                  <a:schemeClr val="bg1"/>
                </a:solidFill>
              </a:rPr>
            </a:br>
            <a:r>
              <a:rPr lang="ru-RU" sz="5300" b="1" dirty="0" smtClean="0">
                <a:solidFill>
                  <a:schemeClr val="bg1"/>
                </a:solidFill>
              </a:rPr>
              <a:t>ДОКЛАД</a:t>
            </a:r>
            <a:r>
              <a:rPr lang="en-US" sz="4000" b="1" dirty="0" smtClean="0">
                <a:solidFill>
                  <a:schemeClr val="bg1"/>
                </a:solidFill>
              </a:rPr>
              <a:t/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О </a:t>
            </a:r>
            <a:r>
              <a:rPr lang="ru-RU" sz="2800" b="1" dirty="0">
                <a:solidFill>
                  <a:schemeClr val="bg1"/>
                </a:solidFill>
              </a:rPr>
              <a:t>СОСТОЯНИИ И РАЗВИТИИ КОНКУРЕНТНОЙ СРЕДЫ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НА </a:t>
            </a:r>
            <a:r>
              <a:rPr lang="ru-RU" sz="2800" b="1" dirty="0">
                <a:solidFill>
                  <a:schemeClr val="bg1"/>
                </a:solidFill>
              </a:rPr>
              <a:t>ТОВАРНЫХ РЫНКАХ НОВОСИБИРСКОЙ ОБЛАСТИ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ЗА 2020 </a:t>
            </a:r>
            <a:r>
              <a:rPr lang="ru-RU" sz="2800" b="1" dirty="0" smtClean="0">
                <a:solidFill>
                  <a:schemeClr val="bg1"/>
                </a:solidFill>
              </a:rPr>
              <a:t>ГОД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025569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г. Новосибирск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mineconom@nso.ru</a:t>
            </a:r>
          </a:p>
        </p:txBody>
      </p:sp>
    </p:spTree>
    <p:extLst>
      <p:ext uri="{BB962C8B-B14F-4D97-AF65-F5344CB8AC3E}">
        <p14:creationId xmlns:p14="http://schemas.microsoft.com/office/powerpoint/2010/main" val="146564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8929" y="580103"/>
            <a:ext cx="67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6963" y="1079126"/>
            <a:ext cx="48030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30 ОИОГВ НСО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ОПРЕДЕЛИЛИ ДОЛЖНОСТНЫХ ЛИЦ И СТРУКТУРНЫЕ ПОДРАЗДЕЛЕНИЯ, ОТВЕТСТВЕННЫЕ ЗА КООРДИНАЦИЮ ВОПРОСОВ СОДЕЙСТВИЯ РАЗВИТИЮ КОНКУРЕНЦИИ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676" y="0"/>
            <a:ext cx="6194323" cy="631952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6963" y="3658321"/>
            <a:ext cx="50832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35 СОГЛАШЕНИЙ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МЕЖДУ МИНЭКОНОМРАЗВИТИЯ НСО И АДМИНИСТРАЦИЯМИ МУНИЦИПАЛЬНЫХ РАЙОНОВ И ГОРОДСКИХ ОКРУГОВ О ВНЕДРЕНИИ СТАНДАРТА РАЗВИТИЯ КОНКУРЕНЦИИ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77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43897" y="1326957"/>
            <a:ext cx="10770583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МИНИСТЕРСТВО ЭКОНОМИЧЕСКОГО РАЗВИТИЯ НОВОСИБИРСКОЙ ОБЛАСТИ ОПРЕДЕЛЕНО ОРГАНОМ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ИСПОЛНИТЕЛЬНОЙ ВЛАСТИ, УПОЛНОМОЧЕННЫМ СОДЕЙСТВОВАТЬ РАЗВИТИЮ КОНКУРЕНЦИИ В НОВОСИБИРСКОЙ ОБЛАСТИ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12722" y="3307283"/>
            <a:ext cx="10156723" cy="92333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Постановление </a:t>
            </a:r>
            <a:r>
              <a:rPr lang="ru-RU" dirty="0">
                <a:solidFill>
                  <a:schemeClr val="bg1"/>
                </a:solidFill>
              </a:rPr>
              <a:t>Правительства Новосибирской области от </a:t>
            </a:r>
            <a:r>
              <a:rPr lang="ru-RU" dirty="0" smtClean="0">
                <a:solidFill>
                  <a:schemeClr val="bg1"/>
                </a:solidFill>
              </a:rPr>
              <a:t>22.07.2019 № </a:t>
            </a:r>
            <a:r>
              <a:rPr lang="ru-RU" dirty="0">
                <a:solidFill>
                  <a:schemeClr val="bg1"/>
                </a:solidFill>
              </a:rPr>
              <a:t>271-п </a:t>
            </a: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Об определении органа исполнительной власти Новосибирской области, уполномоченного содействовать развитию конкуренции»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560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906" y="669"/>
            <a:ext cx="115135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10 ОБУЧАЮЩИХ МЕРОПРИЯТИЙ </a:t>
            </a:r>
          </a:p>
          <a:p>
            <a:pPr algn="ctr"/>
            <a:r>
              <a:rPr lang="ru-RU" sz="1600" b="1" dirty="0" smtClean="0">
                <a:solidFill>
                  <a:srgbClr val="000000"/>
                </a:solidFill>
              </a:rPr>
              <a:t>ДЛЯ ОРГАНОВ МЕСТНОГО САМОУПРАВЛЕНИЯ </a:t>
            </a:r>
            <a:endParaRPr lang="en-US" sz="1600" b="1" dirty="0" smtClean="0">
              <a:solidFill>
                <a:srgbClr val="0000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0000"/>
                </a:solidFill>
              </a:rPr>
              <a:t>ПО ВОПРОСАМ СОДЕЙСТВИЯ РАЗВИТИЮ КОНКУРЕНЦИИ </a:t>
            </a:r>
            <a:endParaRPr lang="ru-RU" sz="1600" b="1" dirty="0">
              <a:solidFill>
                <a:srgbClr val="00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745024"/>
              </p:ext>
            </p:extLst>
          </p:nvPr>
        </p:nvGraphicFramePr>
        <p:xfrm>
          <a:off x="477520" y="899667"/>
          <a:ext cx="11320207" cy="5318298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536600">
                  <a:extLst>
                    <a:ext uri="{9D8B030D-6E8A-4147-A177-3AD203B41FA5}">
                      <a16:colId xmlns:a16="http://schemas.microsoft.com/office/drawing/2014/main" val="277688698"/>
                    </a:ext>
                  </a:extLst>
                </a:gridCol>
                <a:gridCol w="1570781">
                  <a:extLst>
                    <a:ext uri="{9D8B030D-6E8A-4147-A177-3AD203B41FA5}">
                      <a16:colId xmlns:a16="http://schemas.microsoft.com/office/drawing/2014/main" val="21270102"/>
                    </a:ext>
                  </a:extLst>
                </a:gridCol>
                <a:gridCol w="7063926">
                  <a:extLst>
                    <a:ext uri="{9D8B030D-6E8A-4147-A177-3AD203B41FA5}">
                      <a16:colId xmlns:a16="http://schemas.microsoft.com/office/drawing/2014/main" val="1606224339"/>
                    </a:ext>
                  </a:extLst>
                </a:gridCol>
                <a:gridCol w="2148900">
                  <a:extLst>
                    <a:ext uri="{9D8B030D-6E8A-4147-A177-3AD203B41FA5}">
                      <a16:colId xmlns:a16="http://schemas.microsoft.com/office/drawing/2014/main" val="1045476057"/>
                    </a:ext>
                  </a:extLst>
                </a:gridCol>
              </a:tblGrid>
              <a:tr h="544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п/п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Дата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проведения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обучающего мероприятия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Количество муниципальных образований –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участников мероприятий</a:t>
                      </a:r>
                      <a:endParaRPr lang="ru-RU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77176888"/>
                  </a:ext>
                </a:extLst>
              </a:tr>
              <a:tr h="8015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1.</a:t>
                      </a:r>
                      <a:endParaRPr lang="ru-RU" sz="1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02.03.2020 - 27.03.2020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Обучающее </a:t>
                      </a:r>
                      <a:r>
                        <a:rPr lang="ru-RU" sz="1000" dirty="0">
                          <a:effectLst/>
                        </a:rPr>
                        <a:t>мероприятие </a:t>
                      </a:r>
                      <a:r>
                        <a:rPr lang="ru-RU" sz="1000" dirty="0" smtClean="0">
                          <a:effectLst/>
                        </a:rPr>
                        <a:t>по </a:t>
                      </a:r>
                      <a:r>
                        <a:rPr lang="ru-RU" sz="1000" dirty="0">
                          <a:effectLst/>
                        </a:rPr>
                        <a:t>теме: «Контроль качества при ремонте и содержании автомобильных дорог». В рамках программы был рассмотрен вопрос в объеме 4 учебных часа «Строительный контроль, ценообразование по нормативам затрат (статья 26 «Централизованные закупки» Федерального закона от 05.04.2013 № 44-ФЗ «О контрактной системе в сфере закупок товаров, работ, услуг для обеспечения государственных и муниципальных нужд</a:t>
                      </a:r>
                      <a:r>
                        <a:rPr lang="ru-RU" sz="1000" dirty="0" smtClean="0">
                          <a:effectLst/>
                        </a:rPr>
                        <a:t>»).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35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66811263"/>
                  </a:ext>
                </a:extLst>
              </a:tr>
              <a:tr h="464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2.</a:t>
                      </a:r>
                      <a:endParaRPr lang="ru-RU" sz="1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13.03.2020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Семинар-совещание с инвестиционными уполномоченными и руководителями экономических служб муниципальных районов и городских округов Новосибирской </a:t>
                      </a:r>
                      <a:r>
                        <a:rPr lang="ru-RU" sz="1000" dirty="0" smtClean="0">
                          <a:effectLst/>
                        </a:rPr>
                        <a:t>области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35</a:t>
                      </a:r>
                      <a:endParaRPr lang="ru-RU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52944791"/>
                  </a:ext>
                </a:extLst>
              </a:tr>
              <a:tr h="480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3.</a:t>
                      </a:r>
                      <a:endParaRPr lang="ru-RU" sz="1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25.06.2020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Семинар-видеоконференция «Проведение общественных обсуждений по проектам градостроительной документации</a:t>
                      </a:r>
                      <a:r>
                        <a:rPr lang="ru-RU" sz="1000" dirty="0" smtClean="0">
                          <a:effectLst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55844024"/>
                  </a:ext>
                </a:extLst>
              </a:tr>
              <a:tr h="4739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4.</a:t>
                      </a:r>
                      <a:endParaRPr lang="ru-RU" sz="1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14.09.2020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Семинар-совещание с инвестиционными уполномоченными и руководителями экономических служб муниципальных районов и городских округов Новосибирской </a:t>
                      </a:r>
                      <a:r>
                        <a:rPr lang="ru-RU" sz="1000" dirty="0" smtClean="0">
                          <a:effectLst/>
                        </a:rPr>
                        <a:t>области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35</a:t>
                      </a:r>
                      <a:endParaRPr lang="ru-RU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85778326"/>
                  </a:ext>
                </a:extLst>
              </a:tr>
              <a:tr h="5430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5.</a:t>
                      </a:r>
                      <a:endParaRPr lang="ru-RU" sz="1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29.09.2020 – 05.10.2020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000" dirty="0">
                          <a:effectLst/>
                        </a:rPr>
                        <a:t>Программа повышения квалификации муниципальных служащих по теме: «Основные аспекты проведения оценки регулирующего воздействия проектов нормативных правовых актов</a:t>
                      </a:r>
                      <a:r>
                        <a:rPr lang="ru-RU" sz="1000" dirty="0" smtClean="0">
                          <a:effectLst/>
                        </a:rPr>
                        <a:t>»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604792"/>
                  </a:ext>
                </a:extLst>
              </a:tr>
              <a:tr h="4858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6.</a:t>
                      </a:r>
                      <a:endParaRPr lang="ru-RU" sz="1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30.11.2020 – 11.12.2020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000" dirty="0">
                          <a:effectLst/>
                        </a:rPr>
                        <a:t>Программа повышения квалификации муниципальных служащих по теме: «Основные направления совершенствования контрольно-надзорной деятельности: новые вызовы и перспективы</a:t>
                      </a:r>
                      <a:r>
                        <a:rPr lang="ru-RU" sz="1000" dirty="0" smtClean="0">
                          <a:effectLst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16164967"/>
                  </a:ext>
                </a:extLst>
              </a:tr>
              <a:tr h="480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7.</a:t>
                      </a:r>
                      <a:endParaRPr lang="ru-RU" sz="1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000" dirty="0">
                          <a:effectLst/>
                        </a:rPr>
                        <a:t>10.12.2020 – 18.12.2020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000" dirty="0">
                          <a:effectLst/>
                        </a:rPr>
                        <a:t>Программа повышения квалификации муниципальных служащих по теме: «Внедрение антимонопольного </a:t>
                      </a:r>
                      <a:r>
                        <a:rPr lang="ru-RU" sz="1000" dirty="0" err="1">
                          <a:effectLst/>
                        </a:rPr>
                        <a:t>комплаенса</a:t>
                      </a:r>
                      <a:r>
                        <a:rPr lang="ru-RU" sz="1000" dirty="0">
                          <a:effectLst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18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97584417"/>
                  </a:ext>
                </a:extLst>
              </a:tr>
              <a:tr h="3206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8.</a:t>
                      </a:r>
                      <a:endParaRPr lang="ru-RU" sz="1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000" dirty="0">
                          <a:effectLst/>
                        </a:rPr>
                        <a:t>21.12.2020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000" dirty="0">
                          <a:effectLst/>
                        </a:rPr>
                        <a:t>Семинар-видеоконференция «Подготовка и выдача градостроительного плана земельного участка</a:t>
                      </a:r>
                      <a:r>
                        <a:rPr lang="ru-RU" sz="1000" dirty="0" smtClean="0">
                          <a:effectLst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25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25553606"/>
                  </a:ext>
                </a:extLst>
              </a:tr>
              <a:tr h="35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9.</a:t>
                      </a:r>
                      <a:endParaRPr lang="ru-RU" sz="1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000" dirty="0">
                          <a:effectLst/>
                        </a:rPr>
                        <a:t>21.12.2020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000" dirty="0">
                          <a:effectLst/>
                        </a:rPr>
                        <a:t>Семинар-видеоконференция «Подготовка и выдача разрешения на строительство</a:t>
                      </a:r>
                      <a:r>
                        <a:rPr lang="ru-RU" sz="1000" dirty="0" smtClean="0">
                          <a:effectLst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55458413"/>
                  </a:ext>
                </a:extLst>
              </a:tr>
              <a:tr h="3206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10.</a:t>
                      </a:r>
                      <a:endParaRPr lang="ru-RU" sz="1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000" dirty="0">
                          <a:effectLst/>
                        </a:rPr>
                        <a:t>24.12.2020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r>
                        <a:rPr lang="ru-RU" sz="1000" dirty="0">
                          <a:effectLst/>
                        </a:rPr>
                        <a:t>Семинар-видеоконференция «Экспертиза проектной документации</a:t>
                      </a:r>
                      <a:r>
                        <a:rPr lang="ru-RU" sz="1000" dirty="0" smtClean="0">
                          <a:effectLst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41960" algn="l"/>
                        </a:tabLst>
                      </a:pP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25</a:t>
                      </a:r>
                      <a:endParaRPr lang="ru-RU" sz="10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96464535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2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www.stockworld.com.ua/media/cache/news/uploads/news/5d4d2a4164d4972e19008356/c29f7fb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83" y="1307691"/>
            <a:ext cx="6911738" cy="4768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328379" y="1009887"/>
            <a:ext cx="477589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Методика </a:t>
            </a:r>
            <a:r>
              <a:rPr lang="ru-RU" sz="1600" dirty="0">
                <a:solidFill>
                  <a:srgbClr val="C00000"/>
                </a:solidFill>
              </a:rPr>
              <a:t>формирования рейтинга муниципальных районов и городских округов Новосибирской области 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в </a:t>
            </a:r>
            <a:r>
              <a:rPr lang="ru-RU" sz="1600" dirty="0">
                <a:solidFill>
                  <a:srgbClr val="C00000"/>
                </a:solidFill>
              </a:rPr>
              <a:t>части их деятельности по содействию развитию конкуренции и обеспечению условий для благоприятного инвестиционного </a:t>
            </a:r>
            <a:r>
              <a:rPr lang="ru-RU" sz="1600" dirty="0" smtClean="0">
                <a:solidFill>
                  <a:srgbClr val="C00000"/>
                </a:solidFill>
              </a:rPr>
              <a:t>климата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>
                <a:solidFill>
                  <a:srgbClr val="C00000"/>
                </a:solidFill>
              </a:rPr>
              <a:t>в Новосибирской </a:t>
            </a:r>
            <a:r>
              <a:rPr lang="ru-RU" sz="1600" dirty="0" smtClean="0">
                <a:solidFill>
                  <a:srgbClr val="C00000"/>
                </a:solidFill>
              </a:rPr>
              <a:t>области</a:t>
            </a:r>
            <a:r>
              <a:rPr lang="ru-RU" sz="1600" dirty="0">
                <a:solidFill>
                  <a:srgbClr val="C00000"/>
                </a:solidFill>
              </a:rPr>
              <a:t> 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/>
              <a:t>утверждена приказом </a:t>
            </a:r>
          </a:p>
          <a:p>
            <a:pPr algn="ctr"/>
            <a:r>
              <a:rPr lang="ru-RU" sz="1600" dirty="0" smtClean="0"/>
              <a:t>Минэкономразвития НСО от </a:t>
            </a:r>
            <a:r>
              <a:rPr lang="ru-RU" sz="1600" dirty="0"/>
              <a:t>27.06.2019 № </a:t>
            </a:r>
            <a:r>
              <a:rPr lang="ru-RU" sz="1600" dirty="0" smtClean="0"/>
              <a:t>69</a:t>
            </a:r>
          </a:p>
          <a:p>
            <a:pPr algn="ctr"/>
            <a:r>
              <a:rPr lang="ru-RU" sz="1600" dirty="0" smtClean="0"/>
              <a:t>«</a:t>
            </a:r>
            <a:r>
              <a:rPr lang="ru-RU" sz="1600" dirty="0"/>
              <a:t>О формировании рейтинга муниципальных районов и городских округов Новосибирской области в части их деятельности по содействию развитию конкуренции и обеспечению условий для благоприятного инвестиционного климата </a:t>
            </a:r>
            <a:endParaRPr lang="ru-RU" sz="1600" dirty="0" smtClean="0"/>
          </a:p>
          <a:p>
            <a:pPr algn="ctr"/>
            <a:r>
              <a:rPr lang="ru-RU" sz="1600" dirty="0" smtClean="0"/>
              <a:t>в </a:t>
            </a:r>
            <a:r>
              <a:rPr lang="ru-RU" sz="1600" dirty="0"/>
              <a:t>Новосибирской области</a:t>
            </a:r>
            <a:r>
              <a:rPr lang="ru-RU" sz="1600" dirty="0" smtClean="0"/>
              <a:t>»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3357" y="1640829"/>
            <a:ext cx="547432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из </a:t>
            </a:r>
            <a:r>
              <a:rPr lang="ru-RU" sz="2800" b="1" dirty="0">
                <a:solidFill>
                  <a:schemeClr val="bg1"/>
                </a:solidFill>
              </a:rPr>
              <a:t>них 17 индикаторов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по </a:t>
            </a:r>
            <a:r>
              <a:rPr lang="ru-RU" sz="2800" b="1" dirty="0">
                <a:solidFill>
                  <a:schemeClr val="bg1"/>
                </a:solidFill>
              </a:rPr>
              <a:t>содействию развитию </a:t>
            </a:r>
            <a:r>
              <a:rPr lang="ru-RU" sz="2800" b="1" dirty="0" smtClean="0">
                <a:solidFill>
                  <a:schemeClr val="bg1"/>
                </a:solidFill>
              </a:rPr>
              <a:t>конкуренции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7383" y="306293"/>
            <a:ext cx="6911738" cy="83099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</a:rPr>
              <a:t>32 индикатора 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55297" y="5245338"/>
            <a:ext cx="4659722" cy="83099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 2020 году методика формирования рейтинга актуализирована приказом Минэкономразвития НСО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от 03.04.2020 № 32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798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0960" y="4550678"/>
            <a:ext cx="11653520" cy="120032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Постановление Губернатора Новосибирской области от 19.08.2019 </a:t>
            </a:r>
            <a:r>
              <a:rPr lang="ru-RU" dirty="0" smtClean="0">
                <a:solidFill>
                  <a:schemeClr val="bg1"/>
                </a:solidFill>
              </a:rPr>
              <a:t>№ </a:t>
            </a:r>
            <a:r>
              <a:rPr lang="ru-RU" dirty="0">
                <a:solidFill>
                  <a:schemeClr val="bg1"/>
                </a:solidFill>
              </a:rPr>
              <a:t>213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«О </a:t>
            </a:r>
            <a:r>
              <a:rPr lang="ru-RU" dirty="0">
                <a:solidFill>
                  <a:schemeClr val="bg1"/>
                </a:solidFill>
              </a:rPr>
              <a:t>формировании системы поощрений по результатам рейтинга муниципальных районов и городских округов Новосибирской области в части их деятельности по содействию развитию конкуренции и обеспечению условий для благоприятного инвестиционного климата в Новосибирской </a:t>
            </a:r>
            <a:r>
              <a:rPr lang="ru-RU" dirty="0" smtClean="0">
                <a:solidFill>
                  <a:schemeClr val="bg1"/>
                </a:solidFill>
              </a:rPr>
              <a:t>области»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27200" y="296317"/>
            <a:ext cx="8646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Сформирован рейтинг </a:t>
            </a:r>
            <a:r>
              <a:rPr lang="ru-RU" dirty="0"/>
              <a:t>муниципальных районов и городских округов Новосибирской области в части их деятельности по содействию развитию конкуренции и обеспечению условий для благоприятного инвестиционного климата в Новосибирской </a:t>
            </a:r>
            <a:r>
              <a:rPr lang="ru-RU" dirty="0" smtClean="0"/>
              <a:t>области</a:t>
            </a:r>
            <a:endParaRPr lang="ru-RU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092797771"/>
              </p:ext>
            </p:extLst>
          </p:nvPr>
        </p:nvGraphicFramePr>
        <p:xfrm>
          <a:off x="294640" y="1635759"/>
          <a:ext cx="11541760" cy="2818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7395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30596" y="523008"/>
            <a:ext cx="9225280" cy="132343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ПОЧЕТНОЙ ГРАМОТОЙ ГУБЕРНАТОРА НОВОСИБИРСКОЙ ОБЛАСТИ ЗА ДОСТИЖЕНИЕ ВЫСОКИХ РЕЗУЛЬТАТОВ В РЕЙТИНГЕ МУНИЦИПАЛЬНЫХ РАЙОНОВ И ГОРОДСКИХ ОКРУГОВ НОВОСИБИРСКОЙ ОБЛАСТИ В ЧАСТИ ИХ ДЕЯТЕЛЬНОСТИ ПО СОДЕЙСТВИЮ РАЗВИТИЮ КОНКУРЕНЦИИ И ОБЕСПЕЧЕНИЮ УСЛОВИЙ ДЛЯ БЛАГОПРИЯТНОГО ИНВЕСТИЦИОННОГО КЛИМАТА В НОВОСИБИРСКОЙ ОБЛАСТИ НАГРАЖДЕНЫ: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82594" y="4684372"/>
            <a:ext cx="35342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НОВОСИБИРСКИЙ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СУЗУНСКИЙ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ТОГУЧИНСКИЙ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КАРАСУКСКИЙ РАЙОН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КРАСНОЗЕРСКИЙ РАЙОН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0549" y="4210796"/>
            <a:ext cx="3350319" cy="338554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МУНИЦИПАЛЬНЫЕ РАЙОНЫ: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6492" y="2328638"/>
            <a:ext cx="3315782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ГОРОДСКИЕ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ОКРУГА: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0069" y="2756090"/>
            <a:ext cx="36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Г. БЕРДСК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Г. НОВОСИБИРСК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6" descr="C:\Users\User\Downloads\to-do-lis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766" y="2412873"/>
            <a:ext cx="267816" cy="20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User\Downloads\to-do-lis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688" y="4295031"/>
            <a:ext cx="267816" cy="20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1048708" y="1292771"/>
            <a:ext cx="0" cy="3102691"/>
          </a:xfrm>
          <a:prstGeom prst="line">
            <a:avLst/>
          </a:prstGeom>
          <a:noFill/>
          <a:ln w="19050" cap="flat" cmpd="sng" algn="ctr">
            <a:solidFill>
              <a:schemeClr val="accent2"/>
            </a:solidFill>
            <a:prstDash val="solid"/>
          </a:ln>
          <a:effectLst/>
        </p:spPr>
      </p:cxnSp>
      <p:cxnSp>
        <p:nvCxnSpPr>
          <p:cNvPr id="17" name="Прямая со стрелкой 16"/>
          <p:cNvCxnSpPr/>
          <p:nvPr/>
        </p:nvCxnSpPr>
        <p:spPr>
          <a:xfrm>
            <a:off x="1048708" y="2513304"/>
            <a:ext cx="276148" cy="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046925" y="4395462"/>
            <a:ext cx="276148" cy="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048708" y="1292771"/>
            <a:ext cx="37805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 descr="Новосибирск — в числе лидеров инвестиционного рейтинга Новосибирской области  | Официальный сайт Новосибирск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708" y="2290613"/>
            <a:ext cx="5265419" cy="3594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266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540" y="439838"/>
            <a:ext cx="12212540" cy="5847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ПОСТАНОВЛЕНИЕ </a:t>
            </a:r>
            <a:r>
              <a:rPr lang="ru-RU" sz="1600" b="1" dirty="0"/>
              <a:t>ГУБЕРНАТОРА НОВОСИБИРСКОЙ ОБЛАСТИ ОТ 09.10.2015 № 210 </a:t>
            </a:r>
            <a:br>
              <a:rPr lang="ru-RU" sz="1600" b="1" dirty="0"/>
            </a:br>
            <a:r>
              <a:rPr lang="ru-RU" sz="1600" b="1" dirty="0"/>
              <a:t>«О СОВЕТЕ ПО СОДЕЙСТВИЮ РАЗВИТИЮ КОНКУРЕНЦИИ В НОВОСИБИРСКОЙ ОБЛАСТИ»</a:t>
            </a:r>
            <a:endParaRPr lang="ru-RU" sz="16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840638" y="1289197"/>
            <a:ext cx="3600000" cy="7200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УТВЕРЖДЕНЫ ПОЛОЖЕНИЕ О СОВЕТЕ И ЕГО СОСТАВ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66539" y="1289199"/>
            <a:ext cx="3600000" cy="7200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ОБРАЗОВАН СОВЕТ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10" name="Picture 6" descr="C:\Users\User\Downloads\to-do-lis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362" y="1310225"/>
            <a:ext cx="267816" cy="20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User\Downloads\to-do-lis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982" y="1289198"/>
            <a:ext cx="267816" cy="20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1717362" y="2338086"/>
            <a:ext cx="9394334" cy="22393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18" name="Прямоугольник 17"/>
          <p:cNvSpPr/>
          <p:nvPr/>
        </p:nvSpPr>
        <p:spPr>
          <a:xfrm>
            <a:off x="1337409" y="2608340"/>
            <a:ext cx="102449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ОСНОВНАЯ ЗАДАЧА СОВЕТА – </a:t>
            </a:r>
          </a:p>
          <a:p>
            <a:pPr algn="ctr"/>
            <a:r>
              <a:rPr lang="ru-RU" sz="1600" dirty="0" smtClean="0"/>
              <a:t>ВОВЛЕЧЕНИЕ В ДЕЯТЕЛЬНОСТЬ ПО СОДЕЙСТВИЮ РАЗВИТИЯ КОНКУРЕНЦИИ ПРЕДСТАВИТЕЛЕЙ ПРЕДПРИНИМАТЕЛЬСКОГО СООБЩЕСТВА И НАЛАЖИВАНИЕ ДИАЛОГА МЕЖДУ БИЗНЕСОМ</a:t>
            </a:r>
          </a:p>
          <a:p>
            <a:pPr algn="ctr"/>
            <a:r>
              <a:rPr lang="ru-RU" sz="1600" dirty="0" smtClean="0"/>
              <a:t> И ОРГАНАМИ ВЛАСТИ НОВОСИБИРСКОЙ ОБЛАСТИ 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835488" y="4602811"/>
            <a:ext cx="2520000" cy="720000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12 ВОПРОСОВ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08381" y="3933419"/>
            <a:ext cx="13177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2020 </a:t>
            </a:r>
            <a:r>
              <a:rPr lang="ru-RU" sz="1600" b="1" dirty="0" smtClean="0">
                <a:solidFill>
                  <a:prstClr val="black"/>
                </a:solidFill>
              </a:rPr>
              <a:t>год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338336" y="4613534"/>
            <a:ext cx="2520000" cy="553998"/>
          </a:xfrm>
          <a:prstGeom prst="rect">
            <a:avLst/>
          </a:prstGeom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4 ЗАСЕДАНИЯ </a:t>
            </a:r>
            <a:endParaRPr lang="ru-RU" sz="16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1400" dirty="0" smtClean="0"/>
              <a:t>(ВКС)</a:t>
            </a:r>
            <a:endParaRPr lang="ru-RU" sz="14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4639056" y="4318823"/>
            <a:ext cx="3456432" cy="0"/>
          </a:xfrm>
          <a:prstGeom prst="line">
            <a:avLst/>
          </a:prstGeom>
          <a:noFill/>
          <a:ln w="19050" cap="flat" cmpd="sng" algn="ctr">
            <a:solidFill>
              <a:schemeClr val="accent2"/>
            </a:solidFill>
            <a:prstDash val="solid"/>
          </a:ln>
          <a:effectLst/>
        </p:spPr>
      </p:cxnSp>
      <p:cxnSp>
        <p:nvCxnSpPr>
          <p:cNvPr id="60" name="Прямая со стрелкой 59"/>
          <p:cNvCxnSpPr/>
          <p:nvPr/>
        </p:nvCxnSpPr>
        <p:spPr>
          <a:xfrm>
            <a:off x="4637686" y="4318823"/>
            <a:ext cx="1" cy="29471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endCxn id="19" idx="0"/>
          </p:cNvCxnSpPr>
          <p:nvPr/>
        </p:nvCxnSpPr>
        <p:spPr>
          <a:xfrm>
            <a:off x="8095488" y="4318823"/>
            <a:ext cx="0" cy="28398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4" name="Номер слайда 6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566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1115836" y="616453"/>
            <a:ext cx="8751364" cy="1207474"/>
          </a:xfrm>
          <a:custGeom>
            <a:avLst/>
            <a:gdLst>
              <a:gd name="connsiteX0" fmla="*/ 0 w 11436815"/>
              <a:gd name="connsiteY0" fmla="*/ 0 h 1502190"/>
              <a:gd name="connsiteX1" fmla="*/ 11436815 w 11436815"/>
              <a:gd name="connsiteY1" fmla="*/ 0 h 1502190"/>
              <a:gd name="connsiteX2" fmla="*/ 11436815 w 11436815"/>
              <a:gd name="connsiteY2" fmla="*/ 1502190 h 1502190"/>
              <a:gd name="connsiteX3" fmla="*/ 0 w 11436815"/>
              <a:gd name="connsiteY3" fmla="*/ 1502190 h 1502190"/>
              <a:gd name="connsiteX4" fmla="*/ 0 w 11436815"/>
              <a:gd name="connsiteY4" fmla="*/ 0 h 150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6815" h="1502190">
                <a:moveTo>
                  <a:pt x="0" y="0"/>
                </a:moveTo>
                <a:lnTo>
                  <a:pt x="11436815" y="0"/>
                </a:lnTo>
                <a:lnTo>
                  <a:pt x="11436815" y="1502190"/>
                </a:lnTo>
                <a:lnTo>
                  <a:pt x="0" y="15021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marL="0" marR="0" lvl="0" indent="0" algn="l" defTabSz="1066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МОНИТОРИНГ СОСТОЯНИЯ И РАЗВИТИЯ КОНКУРЕНТНОЙ СРЕДЫ НА ТОВАРНЫХ РЫНКАХ  НОВОСИБИРСКОЙ ОБЛАСТИ ЗА 2020 ГОД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126878" y="1697682"/>
            <a:ext cx="10638402" cy="1857981"/>
          </a:xfrm>
          <a:custGeom>
            <a:avLst/>
            <a:gdLst>
              <a:gd name="connsiteX0" fmla="*/ 0 w 5718407"/>
              <a:gd name="connsiteY0" fmla="*/ 0 h 2048256"/>
              <a:gd name="connsiteX1" fmla="*/ 5718407 w 5718407"/>
              <a:gd name="connsiteY1" fmla="*/ 0 h 2048256"/>
              <a:gd name="connsiteX2" fmla="*/ 5718407 w 5718407"/>
              <a:gd name="connsiteY2" fmla="*/ 2048256 h 2048256"/>
              <a:gd name="connsiteX3" fmla="*/ 0 w 5718407"/>
              <a:gd name="connsiteY3" fmla="*/ 2048256 h 2048256"/>
              <a:gd name="connsiteX4" fmla="*/ 0 w 5718407"/>
              <a:gd name="connsiteY4" fmla="*/ 0 h 2048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8407" h="2048256">
                <a:moveTo>
                  <a:pt x="0" y="0"/>
                </a:moveTo>
                <a:lnTo>
                  <a:pt x="5718407" y="0"/>
                </a:lnTo>
                <a:lnTo>
                  <a:pt x="5718407" y="2048256"/>
                </a:lnTo>
                <a:lnTo>
                  <a:pt x="0" y="20482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0" marR="0" lvl="0" indent="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ВЫПОЛНЕН:</a:t>
            </a:r>
          </a:p>
          <a:p>
            <a:pPr marL="0" marR="0" lvl="0" indent="0" algn="l" defTabSz="8890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1. СИЛАМИ МИНИСТЕРСТВА ЭКОНОМИЧЕСКОГО РАЗВИТИЯ НОВОСИБИРСКОЙ ОБЛАСТИ ВО ВЗАИМОДЕЙСТВИИ С ОИОГВ НСО, ОМСУ И ОБЩЕСТВЕННЫМИ ОРГАНИЗАЦИЯМИ.</a:t>
            </a:r>
          </a:p>
          <a:p>
            <a:pPr marL="0" marR="0" lvl="0" indent="0" algn="l" defTabSz="8890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8890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2. В РАМКАХ ГОСУДАРСТВЕННЫХ КОНТРАКТОВ № 45-ЕП/2021 ОТ 20.02.2021, № 46-ЕП/2021 ОТ 20.02.2021 </a:t>
            </a:r>
          </a:p>
          <a:p>
            <a:pPr marL="0" marR="0" lvl="0" indent="0" algn="l" defTabSz="8890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 Исполнитель: ООО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«Эс Ай Эс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Корпорейшн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» (г. Пермь).</a:t>
            </a:r>
          </a:p>
          <a:p>
            <a:pPr marL="457200" marR="0" lvl="0" indent="-457200" algn="l" defTabSz="8890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3044" y="4016372"/>
            <a:ext cx="106022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31.07.2020 по результатам открытого конкурса в электронной форме был заключен государственный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контракт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№ 0851200000620003167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оказание услуг по выполнению научно-исследовательской работы по теме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«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Мониторинг состояния и развития конкуренции на товарных рынках Новосибирской области за 2020 год» с ООО НТЦ «Перспектива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» (г. Тюмень).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30 декабря 2020 г.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контракт был расторгнут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 соглашению сторон по причине непредставления Исполнителем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установленный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срок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результата оказанных услуг надлежащего качества.</a:t>
            </a:r>
          </a:p>
        </p:txBody>
      </p:sp>
    </p:spTree>
    <p:extLst>
      <p:ext uri="{BB962C8B-B14F-4D97-AF65-F5344CB8AC3E}">
        <p14:creationId xmlns:p14="http://schemas.microsoft.com/office/powerpoint/2010/main" val="381400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731874" y="764704"/>
            <a:ext cx="8756614" cy="1887696"/>
          </a:xfrm>
          <a:prstGeom prst="rect">
            <a:avLst/>
          </a:prstGeom>
          <a:noFill/>
        </p:spPr>
        <p:txBody>
          <a:bodyPr wrap="square" numCol="2" spcCol="648000" rtlCol="0">
            <a:spAutoFit/>
          </a:bodyPr>
          <a:lstStyle/>
          <a:p>
            <a:pPr>
              <a:spcAft>
                <a:spcPts val="2300"/>
              </a:spcAft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894232" y="728940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наличия (отсутствия) административных барьеров и оценки состояния конкурентной среды субъектами предпринимательской деятельности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3589787" y="728940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удовлетворенности потребителей качеством товаров, работ и услуг и состоянием ценовой конкуренции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6285343" y="728940"/>
            <a:ext cx="5040786" cy="1470302"/>
          </a:xfrm>
          <a:custGeom>
            <a:avLst/>
            <a:gdLst>
              <a:gd name="connsiteX0" fmla="*/ 0 w 5040786"/>
              <a:gd name="connsiteY0" fmla="*/ 0 h 1470302"/>
              <a:gd name="connsiteX1" fmla="*/ 5040786 w 5040786"/>
              <a:gd name="connsiteY1" fmla="*/ 0 h 1470302"/>
              <a:gd name="connsiteX2" fmla="*/ 5040786 w 5040786"/>
              <a:gd name="connsiteY2" fmla="*/ 1470302 h 1470302"/>
              <a:gd name="connsiteX3" fmla="*/ 0 w 5040786"/>
              <a:gd name="connsiteY3" fmla="*/ 1470302 h 1470302"/>
              <a:gd name="connsiteX4" fmla="*/ 0 w 5040786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786" h="1470302">
                <a:moveTo>
                  <a:pt x="0" y="0"/>
                </a:moveTo>
                <a:lnTo>
                  <a:pt x="5040786" y="0"/>
                </a:lnTo>
                <a:lnTo>
                  <a:pt x="5040786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удовлетворенности субъектов предпринимательства и потребителей</a:t>
            </a:r>
          </a:p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 товаров, работ и услуг качеством официальной информации, размещаемой уполномоченным органом и муниципальными образованиями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429935" y="244429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деятельности субъектов естественных монополий на территории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7" name="Полилиния 26"/>
          <p:cNvSpPr/>
          <p:nvPr/>
        </p:nvSpPr>
        <p:spPr>
          <a:xfrm>
            <a:off x="3125490" y="244429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деятельности хоз. субъектов, доля участия Новосибирской области или муниципального образования в которых составляет 50 и более процентов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5821045" y="2444293"/>
            <a:ext cx="3273825" cy="1470302"/>
          </a:xfrm>
          <a:custGeom>
            <a:avLst/>
            <a:gdLst>
              <a:gd name="connsiteX0" fmla="*/ 0 w 3273825"/>
              <a:gd name="connsiteY0" fmla="*/ 0 h 1470302"/>
              <a:gd name="connsiteX1" fmla="*/ 3273825 w 3273825"/>
              <a:gd name="connsiteY1" fmla="*/ 0 h 1470302"/>
              <a:gd name="connsiteX2" fmla="*/ 3273825 w 3273825"/>
              <a:gd name="connsiteY2" fmla="*/ 1470302 h 1470302"/>
              <a:gd name="connsiteX3" fmla="*/ 0 w 3273825"/>
              <a:gd name="connsiteY3" fmla="*/ 1470302 h 1470302"/>
              <a:gd name="connsiteX4" fmla="*/ 0 w 3273825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3825" h="1470302">
                <a:moveTo>
                  <a:pt x="0" y="0"/>
                </a:moveTo>
                <a:lnTo>
                  <a:pt x="3273825" y="0"/>
                </a:lnTo>
                <a:lnTo>
                  <a:pt x="3273825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удовлетворенности населения деятельностью в сфере финансовых услуг, осуществляемой на территории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29" name="Полилиния 28"/>
          <p:cNvSpPr/>
          <p:nvPr/>
        </p:nvSpPr>
        <p:spPr>
          <a:xfrm>
            <a:off x="9339921" y="244429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доступности для населения финансовых услуг, оказываемых на территории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1117289" y="4373257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цен на товары, входящие в перечень социально значимых продовольственных товаров первой необходимости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3822738" y="4414313"/>
            <a:ext cx="2450504" cy="1470302"/>
          </a:xfrm>
          <a:custGeom>
            <a:avLst/>
            <a:gdLst>
              <a:gd name="connsiteX0" fmla="*/ 0 w 2450504"/>
              <a:gd name="connsiteY0" fmla="*/ 0 h 1470302"/>
              <a:gd name="connsiteX1" fmla="*/ 2450504 w 2450504"/>
              <a:gd name="connsiteY1" fmla="*/ 0 h 1470302"/>
              <a:gd name="connsiteX2" fmla="*/ 2450504 w 2450504"/>
              <a:gd name="connsiteY2" fmla="*/ 1470302 h 1470302"/>
              <a:gd name="connsiteX3" fmla="*/ 0 w 2450504"/>
              <a:gd name="connsiteY3" fmla="*/ 1470302 h 1470302"/>
              <a:gd name="connsiteX4" fmla="*/ 0 w 2450504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504" h="1470302">
                <a:moveTo>
                  <a:pt x="0" y="0"/>
                </a:moveTo>
                <a:lnTo>
                  <a:pt x="2450504" y="0"/>
                </a:lnTo>
                <a:lnTo>
                  <a:pt x="2450504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логистических возможностей Новосибирской области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2" name="Полилиния 31"/>
          <p:cNvSpPr/>
          <p:nvPr/>
        </p:nvSpPr>
        <p:spPr>
          <a:xfrm>
            <a:off x="6634627" y="4398735"/>
            <a:ext cx="4555096" cy="1470302"/>
          </a:xfrm>
          <a:custGeom>
            <a:avLst/>
            <a:gdLst>
              <a:gd name="connsiteX0" fmla="*/ 0 w 4555096"/>
              <a:gd name="connsiteY0" fmla="*/ 0 h 1470302"/>
              <a:gd name="connsiteX1" fmla="*/ 4555096 w 4555096"/>
              <a:gd name="connsiteY1" fmla="*/ 0 h 1470302"/>
              <a:gd name="connsiteX2" fmla="*/ 4555096 w 4555096"/>
              <a:gd name="connsiteY2" fmla="*/ 1470302 h 1470302"/>
              <a:gd name="connsiteX3" fmla="*/ 0 w 4555096"/>
              <a:gd name="connsiteY3" fmla="*/ 1470302 h 1470302"/>
              <a:gd name="connsiteX4" fmla="*/ 0 w 4555096"/>
              <a:gd name="connsiteY4" fmla="*/ 0 h 147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5096" h="1470302">
                <a:moveTo>
                  <a:pt x="0" y="0"/>
                </a:moveTo>
                <a:lnTo>
                  <a:pt x="4555096" y="0"/>
                </a:lnTo>
                <a:lnTo>
                  <a:pt x="4555096" y="1470302"/>
                </a:lnTo>
                <a:lnTo>
                  <a:pt x="0" y="147030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t" anchorCtr="0">
            <a:noAutofit/>
          </a:bodyPr>
          <a:lstStyle/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Мониторинг развития передовых </a:t>
            </a:r>
          </a:p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производственных технологий и их</a:t>
            </a:r>
          </a:p>
          <a:p>
            <a:pPr lvl="0" algn="ctr" defTabSz="622300" rtl="0">
              <a:lnSpc>
                <a:spcPct val="90000"/>
              </a:lnSpc>
              <a:spcBef>
                <a:spcPct val="0"/>
              </a:spcBef>
            </a:pPr>
            <a:r>
              <a:rPr lang="ru-RU" sz="1400" kern="1200" dirty="0" smtClean="0">
                <a:solidFill>
                  <a:schemeClr val="tx1"/>
                </a:solidFill>
              </a:rPr>
              <a:t> внедрения, а также процесса цифровизации экономики и формирования ее новых рынков и секторов</a:t>
            </a:r>
            <a:endParaRPr lang="ru-RU" sz="1400" kern="1200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100983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СОДЕРЖАНИЕ МОНИТОРИНГА</a:t>
            </a:r>
            <a:endParaRPr lang="ru-RU" sz="2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2661" y="600227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60726" y="603588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35789" y="2344194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-56524" y="2298518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34627" y="4296679"/>
            <a:ext cx="8588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10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40822" y="4296679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2661" y="4296679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912175" y="2333991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24654" y="2344194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475050" y="569377"/>
            <a:ext cx="65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305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944742"/>
            <a:ext cx="4880800" cy="2677656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algn="ctr" defTabSz="914400"/>
            <a:r>
              <a:rPr lang="en-US" sz="2400" dirty="0">
                <a:solidFill>
                  <a:schemeClr val="accent2"/>
                </a:solidFill>
                <a:cs typeface="Arial" pitchFamily="34" charset="0"/>
              </a:rPr>
              <a:t> </a:t>
            </a:r>
            <a:r>
              <a:rPr lang="ru-RU" dirty="0" smtClean="0">
                <a:cs typeface="Arial" pitchFamily="34" charset="0"/>
              </a:rPr>
              <a:t>Опрос </a:t>
            </a: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более 400</a:t>
            </a:r>
          </a:p>
          <a:p>
            <a:pPr algn="ctr" defTabSz="914400"/>
            <a:r>
              <a:rPr lang="ru-RU" dirty="0" smtClean="0">
                <a:cs typeface="Arial" pitchFamily="34" charset="0"/>
              </a:rPr>
              <a:t>потребителей</a:t>
            </a:r>
          </a:p>
          <a:p>
            <a:pPr algn="ctr" defTabSz="914400"/>
            <a:endParaRPr lang="ru-RU" dirty="0" smtClean="0">
              <a:cs typeface="Arial" pitchFamily="34" charset="0"/>
            </a:endParaRPr>
          </a:p>
          <a:p>
            <a:pPr algn="ctr" defTabSz="914400"/>
            <a:endParaRPr lang="ru-RU" dirty="0" smtClean="0">
              <a:cs typeface="Arial" pitchFamily="34" charset="0"/>
            </a:endParaRPr>
          </a:p>
          <a:p>
            <a:pPr algn="ctr" defTabSz="914400"/>
            <a:r>
              <a:rPr lang="en-US" dirty="0" smtClean="0">
                <a:cs typeface="Arial" pitchFamily="34" charset="0"/>
              </a:rPr>
              <a:t> </a:t>
            </a:r>
            <a:r>
              <a:rPr lang="ru-RU" dirty="0" smtClean="0">
                <a:cs typeface="Arial" pitchFamily="34" charset="0"/>
              </a:rPr>
              <a:t>Анкетирование </a:t>
            </a: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более 300</a:t>
            </a:r>
            <a:r>
              <a:rPr lang="ru-RU" dirty="0" smtClean="0">
                <a:cs typeface="Arial" pitchFamily="34" charset="0"/>
              </a:rPr>
              <a:t> </a:t>
            </a:r>
          </a:p>
          <a:p>
            <a:pPr algn="ctr" defTabSz="914400"/>
            <a:r>
              <a:rPr lang="ru-RU" dirty="0" smtClean="0">
                <a:cs typeface="Arial" pitchFamily="34" charset="0"/>
              </a:rPr>
              <a:t>руководителей организаций</a:t>
            </a:r>
          </a:p>
          <a:p>
            <a:pPr algn="ctr" defTabSz="914400"/>
            <a:endParaRPr lang="ru-RU" dirty="0" smtClean="0">
              <a:cs typeface="Arial" pitchFamily="34" charset="0"/>
            </a:endParaRPr>
          </a:p>
          <a:p>
            <a:pPr algn="ctr" defTabSz="914400"/>
            <a:endParaRPr lang="ru-RU" dirty="0" smtClean="0">
              <a:cs typeface="Arial" pitchFamily="34" charset="0"/>
            </a:endParaRPr>
          </a:p>
          <a:p>
            <a:pPr algn="ctr" defTabSz="914400"/>
            <a:r>
              <a:rPr lang="en-US" dirty="0" smtClean="0">
                <a:cs typeface="Arial" pitchFamily="34" charset="0"/>
              </a:rPr>
              <a:t> </a:t>
            </a:r>
            <a:r>
              <a:rPr lang="ru-RU" dirty="0" smtClean="0">
                <a:cs typeface="Arial" pitchFamily="34" charset="0"/>
              </a:rPr>
              <a:t>Комплекс </a:t>
            </a:r>
            <a:r>
              <a:rPr lang="ru-RU" dirty="0">
                <a:cs typeface="Arial" pitchFamily="34" charset="0"/>
              </a:rPr>
              <a:t>кабинетных </a:t>
            </a:r>
            <a:r>
              <a:rPr lang="ru-RU" dirty="0" smtClean="0">
                <a:cs typeface="Arial" pitchFamily="34" charset="0"/>
              </a:rPr>
              <a:t>исследований</a:t>
            </a:r>
            <a:endParaRPr lang="ru-RU" dirty="0">
              <a:cs typeface="Arial" pitchFamily="34" charset="0"/>
            </a:endParaRPr>
          </a:p>
        </p:txBody>
      </p:sp>
      <p:pic>
        <p:nvPicPr>
          <p:cNvPr id="1030" name="Picture 6" descr="Картинки по запросу &quot;анкетировани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560" y="142240"/>
            <a:ext cx="7081920" cy="605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92560" y="294640"/>
            <a:ext cx="491744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ДЛЯ НАС</a:t>
            </a:r>
          </a:p>
          <a:p>
            <a:pPr algn="ctr"/>
            <a:r>
              <a:rPr lang="ru-RU" sz="8800" b="1" dirty="0" smtClean="0">
                <a:solidFill>
                  <a:srgbClr val="C00000"/>
                </a:solidFill>
              </a:rPr>
              <a:t>ВАЖНО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ВАШЕ МНЕНИЕ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6493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032" y="764950"/>
            <a:ext cx="3200400" cy="2286000"/>
          </a:xfrm>
        </p:spPr>
        <p:txBody>
          <a:bodyPr anchor="t">
            <a:normAutofit fontScale="90000"/>
          </a:bodyPr>
          <a:lstStyle/>
          <a:p>
            <a:r>
              <a:rPr lang="ru-RU" sz="2700" dirty="0"/>
              <a:t>Распоряжение Правительства </a:t>
            </a:r>
            <a:r>
              <a:rPr lang="ru-RU" sz="2700" dirty="0" smtClean="0"/>
              <a:t>РФ </a:t>
            </a:r>
            <a:r>
              <a:rPr lang="ru-RU" sz="2700" dirty="0"/>
              <a:t>от 17.04.2019 №</a:t>
            </a:r>
            <a:r>
              <a:rPr lang="ru-RU" sz="2700" dirty="0" smtClean="0"/>
              <a:t> 768-р </a:t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«Об </a:t>
            </a:r>
            <a:r>
              <a:rPr lang="ru-RU" sz="2700" dirty="0"/>
              <a:t>утверждении стандарта развития конкуренции в субъектах Российской </a:t>
            </a:r>
            <a:r>
              <a:rPr lang="ru-RU" sz="2700" dirty="0" smtClean="0"/>
              <a:t>Федерации»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0599" y="731520"/>
            <a:ext cx="6831957" cy="1039406"/>
          </a:xfrm>
        </p:spPr>
        <p:txBody>
          <a:bodyPr>
            <a:normAutofit/>
          </a:bodyPr>
          <a:lstStyle/>
          <a:p>
            <a:pPr marL="0" indent="0" algn="ctr"/>
            <a:r>
              <a:rPr lang="ru-RU" dirty="0" smtClean="0"/>
              <a:t>УТВЕРЖДЕНА НОВАЯ РЕДАКЦИЯ СТАНДАРТА РАЗВИТИЯ КОНКУРЕНЦИИ В СУБЪЕКТАХ РОССИЙСКОЙ ФЕДЕРАЦИИ </a:t>
            </a:r>
          </a:p>
          <a:p>
            <a:pPr marL="0" indent="0" algn="ctr"/>
            <a:endParaRPr lang="ru-RU" dirty="0" smtClean="0"/>
          </a:p>
        </p:txBody>
      </p:sp>
      <p:pic>
        <p:nvPicPr>
          <p:cNvPr id="1026" name="Picture 2" descr="Картинки по запросу Минэкономразвития Р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948" y="1737359"/>
            <a:ext cx="2951543" cy="151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федеральная антимонопольная служб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83" y="3438480"/>
            <a:ext cx="3133725" cy="134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948" y="4923346"/>
            <a:ext cx="3076575" cy="14859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618089" y="6409246"/>
            <a:ext cx="1312025" cy="365125"/>
          </a:xfrm>
        </p:spPr>
        <p:txBody>
          <a:bodyPr/>
          <a:lstStyle/>
          <a:p>
            <a:fld id="{1DFB9095-82F9-4E19-BF68-6BF14F7AD62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22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74B74D2-2DAA-4CF5-AE08-7750E110C0E9}"/>
              </a:ext>
            </a:extLst>
          </p:cNvPr>
          <p:cNvSpPr/>
          <p:nvPr/>
        </p:nvSpPr>
        <p:spPr>
          <a:xfrm rot="16200000">
            <a:off x="4945" y="2135092"/>
            <a:ext cx="6241963" cy="32038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dirty="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4130" y="262091"/>
            <a:ext cx="54136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000" b="1" dirty="0">
                <a:solidFill>
                  <a:srgbClr val="C00000"/>
                </a:solidFill>
              </a:rPr>
              <a:t>Оценка уровня конкуренции на рынках</a:t>
            </a:r>
            <a:r>
              <a:rPr lang="ru-RU" sz="2000" b="1" i="1" dirty="0">
                <a:solidFill>
                  <a:srgbClr val="C00000"/>
                </a:solidFill>
              </a:rPr>
              <a:t>,</a:t>
            </a:r>
            <a:r>
              <a:rPr lang="ru-RU" sz="2000" b="1" i="1" dirty="0">
                <a:solidFill>
                  <a:srgbClr val="C00000"/>
                </a:solidFill>
                <a:latin typeface="+mj-lt"/>
              </a:rPr>
              <a:t> </a:t>
            </a:r>
          </a:p>
          <a:p>
            <a:pPr marL="268288" indent="-268288" algn="ctr" defTabSz="914400">
              <a:tabLst>
                <a:tab pos="268288" algn="l"/>
              </a:tabLst>
            </a:pPr>
            <a:r>
              <a:rPr lang="ru-RU" sz="2000" b="1" i="1" dirty="0">
                <a:solidFill>
                  <a:prstClr val="black"/>
                </a:solidFill>
                <a:latin typeface="+mj-lt"/>
              </a:rPr>
              <a:t>        </a:t>
            </a:r>
            <a:r>
              <a:rPr lang="ru-RU" sz="1400" dirty="0">
                <a:solidFill>
                  <a:prstClr val="black"/>
                </a:solidFill>
                <a:latin typeface="+mj-lt"/>
              </a:rPr>
              <a:t>% от общего числа опрошенных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48800" y="134938"/>
            <a:ext cx="2743200" cy="365125"/>
          </a:xfrm>
        </p:spPr>
        <p:txBody>
          <a:bodyPr/>
          <a:lstStyle/>
          <a:p>
            <a:pPr defTabSz="914400"/>
            <a:fld id="{BDF0214C-F6F7-4FDC-9B40-A1A554F35A3D}" type="slidenum">
              <a:rPr lang="ru-RU">
                <a:solidFill>
                  <a:prstClr val="white"/>
                </a:solidFill>
                <a:latin typeface="Arial Narrow"/>
              </a:rPr>
              <a:pPr defTabSz="914400"/>
              <a:t>20</a:t>
            </a:fld>
            <a:endParaRPr lang="ru-RU" dirty="0">
              <a:solidFill>
                <a:prstClr val="white"/>
              </a:solidFill>
              <a:latin typeface="Arial Narrow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738117699"/>
              </p:ext>
            </p:extLst>
          </p:nvPr>
        </p:nvGraphicFramePr>
        <p:xfrm>
          <a:off x="53477" y="1161360"/>
          <a:ext cx="5828527" cy="443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207760" y="243994"/>
            <a:ext cx="59842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способы повышения конкурентоспособности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Новосибирской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</a:t>
            </a: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0778559"/>
              </p:ext>
            </p:extLst>
          </p:nvPr>
        </p:nvGraphicFramePr>
        <p:xfrm>
          <a:off x="5882004" y="1239154"/>
          <a:ext cx="6009958" cy="466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366339" y="6456067"/>
            <a:ext cx="6597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</a:rPr>
              <a:t>20</a:t>
            </a:r>
            <a:endParaRPr lang="ru-R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19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4136" y="344912"/>
            <a:ext cx="114939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sz="2000" b="1" dirty="0" smtClean="0">
                <a:solidFill>
                  <a:srgbClr val="C00000"/>
                </a:solidFill>
              </a:rPr>
              <a:t>ОЦЕНКА ДЕЯТЕЛЬНОСТИ ОРГАНОВ ВЛАСТИ НА ТОВАРНЫХ РЫНКАХ </a:t>
            </a:r>
          </a:p>
          <a:p>
            <a:pPr lvl="0" defTabSz="914400"/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796844499"/>
              </p:ext>
            </p:extLst>
          </p:nvPr>
        </p:nvGraphicFramePr>
        <p:xfrm>
          <a:off x="1641330" y="1249680"/>
          <a:ext cx="9565150" cy="4135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0002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5120" y="109664"/>
            <a:ext cx="4866764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sz="2000" b="1" dirty="0">
                <a:solidFill>
                  <a:srgbClr val="C00000"/>
                </a:solidFill>
                <a:latin typeface="+mj-lt"/>
              </a:rPr>
              <a:t>Оценка состояния административных барьеров для ведения текущей деятельности и открытия нового бизнеса в Новосибирской области </a:t>
            </a:r>
            <a:endParaRPr lang="ru-RU" sz="2000" b="1" dirty="0" smtClean="0">
              <a:solidFill>
                <a:srgbClr val="C00000"/>
              </a:solidFill>
              <a:latin typeface="+mj-lt"/>
            </a:endParaRPr>
          </a:p>
          <a:p>
            <a:pPr lvl="0" algn="ctr" defTabSz="914400"/>
            <a:r>
              <a:rPr lang="ru-RU" sz="1400" dirty="0" smtClean="0">
                <a:latin typeface="+mj-lt"/>
              </a:rPr>
              <a:t>(% </a:t>
            </a:r>
            <a:r>
              <a:rPr lang="ru-RU" sz="1400" dirty="0">
                <a:latin typeface="+mj-lt"/>
              </a:rPr>
              <a:t>от числа опрошенных)</a:t>
            </a:r>
          </a:p>
          <a:p>
            <a:pPr lvl="0" algn="ctr" defTabSz="914400"/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724552327"/>
              </p:ext>
            </p:extLst>
          </p:nvPr>
        </p:nvGraphicFramePr>
        <p:xfrm>
          <a:off x="91440" y="223520"/>
          <a:ext cx="6675120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822301055"/>
              </p:ext>
            </p:extLst>
          </p:nvPr>
        </p:nvGraphicFramePr>
        <p:xfrm>
          <a:off x="5588000" y="1960880"/>
          <a:ext cx="6167119" cy="4358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490527" y="109664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9875" algn="ctr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Оценка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динамики уровня административных барьеров </a:t>
            </a:r>
            <a:endParaRPr lang="ru-RU" sz="2000" b="1" dirty="0" smtClean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269875" algn="ctr"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течение последних 3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лет</a:t>
            </a:r>
          </a:p>
          <a:p>
            <a:pPr indent="269875" algn="ctr"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(% от общего числа опрошенных)</a:t>
            </a:r>
            <a:endParaRPr lang="ru-RU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ru-RU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52166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4960" y="255508"/>
            <a:ext cx="11257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Оценка качества официальной информации о состоянии конкурентной среды на рынках товаров и услуг Новосибирской области, размещаемой в открытом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доступе: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доступность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понятность, удобство получения 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Объект 1"/>
          <p:cNvGraphicFramePr/>
          <p:nvPr>
            <p:extLst>
              <p:ext uri="{D42A27DB-BD31-4B8C-83A1-F6EECF244321}">
                <p14:modId xmlns:p14="http://schemas.microsoft.com/office/powerpoint/2010/main" val="68044471"/>
              </p:ext>
            </p:extLst>
          </p:nvPr>
        </p:nvGraphicFramePr>
        <p:xfrm>
          <a:off x="1392237" y="1381761"/>
          <a:ext cx="9224963" cy="394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3793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24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5120" y="205922"/>
            <a:ext cx="11541760" cy="663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Уровень удовлетворенности потребителей качеством услуг на товарных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рынках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(% от числа ответивших потребителей)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1662860"/>
              </p:ext>
            </p:extLst>
          </p:nvPr>
        </p:nvGraphicFramePr>
        <p:xfrm>
          <a:off x="1290319" y="772160"/>
          <a:ext cx="9922163" cy="5577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1920" y="906437"/>
            <a:ext cx="2976880" cy="88280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Удовлетворенность </a:t>
            </a:r>
            <a:r>
              <a:rPr lang="ru-RU" sz="1200" dirty="0">
                <a:ea typeface="Calibri" panose="020F0502020204030204" pitchFamily="34" charset="0"/>
                <a:cs typeface="Times New Roman" panose="02020603050405020304" pitchFamily="18" charset="0"/>
              </a:rPr>
              <a:t>потребителей качеством услуг </a:t>
            </a:r>
            <a:endParaRPr lang="ru-RU" sz="12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на товарных рынках -</a:t>
            </a:r>
            <a:endParaRPr lang="en-US" sz="12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 </a:t>
            </a:r>
            <a:r>
              <a:rPr lang="ru-RU" sz="12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25,5% до 69,5</a:t>
            </a:r>
            <a:r>
              <a:rPr lang="ru-RU" sz="12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  <a:endParaRPr lang="ru-RU" sz="1200" b="1" dirty="0">
              <a:solidFill>
                <a:srgbClr val="C0000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94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5760" y="78750"/>
            <a:ext cx="11511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Динамика качества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услуг на товарных рынках Новосибирской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области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 последние 3 года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(% от числа ответивших потребителей)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4797203"/>
              </p:ext>
            </p:extLst>
          </p:nvPr>
        </p:nvGraphicFramePr>
        <p:xfrm>
          <a:off x="1605280" y="650240"/>
          <a:ext cx="10353040" cy="5614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1920" y="906437"/>
            <a:ext cx="2976880" cy="86850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ea typeface="Calibri" panose="020F0502020204030204" pitchFamily="34" charset="0"/>
                <a:cs typeface="Times New Roman" panose="02020603050405020304" pitchFamily="18" charset="0"/>
              </a:rPr>
              <a:t>На всех рассматриваемых товарных рынках преобладает мнение об отсутствии изменений качества услуг за последние 3 года</a:t>
            </a:r>
            <a:endParaRPr lang="ru-RU" sz="1200" b="1" dirty="0">
              <a:solidFill>
                <a:srgbClr val="C0000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7030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26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5600" y="195762"/>
            <a:ext cx="11460480" cy="619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Уровень удовлетворенности потребителей возможностью выбора услуг на товарных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рынках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(%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 числа ответивших потребителей)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8789075"/>
              </p:ext>
            </p:extLst>
          </p:nvPr>
        </p:nvGraphicFramePr>
        <p:xfrm>
          <a:off x="1534160" y="814970"/>
          <a:ext cx="10556240" cy="5811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5600" y="999924"/>
            <a:ext cx="2976880" cy="88280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Удовлетворенность </a:t>
            </a:r>
            <a:r>
              <a:rPr lang="ru-RU" sz="1200" dirty="0">
                <a:ea typeface="Calibri" panose="020F0502020204030204" pitchFamily="34" charset="0"/>
                <a:cs typeface="Times New Roman" panose="02020603050405020304" pitchFamily="18" charset="0"/>
              </a:rPr>
              <a:t>потребителей уровнем цен на исследуемых товарных рынках </a:t>
            </a:r>
            <a:r>
              <a:rPr lang="ru-RU" sz="1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 </a:t>
            </a:r>
            <a:r>
              <a:rPr lang="ru-RU" sz="12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21,7% до 60,7</a:t>
            </a:r>
            <a:r>
              <a:rPr lang="ru-RU" sz="12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  <a:endParaRPr lang="ru-RU" sz="12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39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5120" y="235729"/>
            <a:ext cx="11541760" cy="619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Уровень удовлетворенности потребителей уровнем цен на товарных рынках </a:t>
            </a:r>
            <a:endParaRPr lang="ru-RU" b="1" dirty="0" smtClean="0">
              <a:solidFill>
                <a:srgbClr val="C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270510"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(%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 числа ответивших потребителей)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9931497"/>
              </p:ext>
            </p:extLst>
          </p:nvPr>
        </p:nvGraphicFramePr>
        <p:xfrm>
          <a:off x="2194560" y="854938"/>
          <a:ext cx="9997440" cy="5455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5120" y="1050724"/>
            <a:ext cx="2976880" cy="86850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Удовлетворенность </a:t>
            </a:r>
            <a:r>
              <a:rPr lang="ru-RU" sz="1200" dirty="0">
                <a:ea typeface="Calibri" panose="020F0502020204030204" pitchFamily="34" charset="0"/>
                <a:cs typeface="Times New Roman" panose="02020603050405020304" pitchFamily="18" charset="0"/>
              </a:rPr>
              <a:t>потребителей возможностью выбора услуг на исследуемых товарных рынках </a:t>
            </a:r>
            <a:r>
              <a:rPr lang="ru-RU" sz="1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 </a:t>
            </a:r>
            <a:r>
              <a:rPr lang="ru-RU" sz="12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32,1% до 77,8</a:t>
            </a:r>
            <a:r>
              <a:rPr lang="ru-RU" sz="12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  <a:endParaRPr lang="ru-RU" sz="12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94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5440" y="424486"/>
            <a:ext cx="887984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2550" indent="269875"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ПЕРЕЧЕНЬ РЫНКОВ, НА КОТОРЫХ ПРИСУТСТВУЮТ СУБЪЕКТЫ ЕСТЕСТВЕННЫХ МОНОПОЛИЙ В НОВОСИБИРСКОЙ ОБЛАСТИ</a:t>
            </a:r>
            <a:endParaRPr lang="ru-RU" sz="16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460403"/>
              </p:ext>
            </p:extLst>
          </p:nvPr>
        </p:nvGraphicFramePr>
        <p:xfrm>
          <a:off x="1036320" y="1219201"/>
          <a:ext cx="10434318" cy="4399280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905639">
                  <a:extLst>
                    <a:ext uri="{9D8B030D-6E8A-4147-A177-3AD203B41FA5}">
                      <a16:colId xmlns:a16="http://schemas.microsoft.com/office/drawing/2014/main" val="103508832"/>
                    </a:ext>
                  </a:extLst>
                </a:gridCol>
                <a:gridCol w="4864189">
                  <a:extLst>
                    <a:ext uri="{9D8B030D-6E8A-4147-A177-3AD203B41FA5}">
                      <a16:colId xmlns:a16="http://schemas.microsoft.com/office/drawing/2014/main" val="1721821690"/>
                    </a:ext>
                  </a:extLst>
                </a:gridCol>
                <a:gridCol w="1556258">
                  <a:extLst>
                    <a:ext uri="{9D8B030D-6E8A-4147-A177-3AD203B41FA5}">
                      <a16:colId xmlns:a16="http://schemas.microsoft.com/office/drawing/2014/main" val="2992113331"/>
                    </a:ext>
                  </a:extLst>
                </a:gridCol>
                <a:gridCol w="1554116">
                  <a:extLst>
                    <a:ext uri="{9D8B030D-6E8A-4147-A177-3AD203B41FA5}">
                      <a16:colId xmlns:a16="http://schemas.microsoft.com/office/drawing/2014/main" val="562995102"/>
                    </a:ext>
                  </a:extLst>
                </a:gridCol>
                <a:gridCol w="1554116">
                  <a:extLst>
                    <a:ext uri="{9D8B030D-6E8A-4147-A177-3AD203B41FA5}">
                      <a16:colId xmlns:a16="http://schemas.microsoft.com/office/drawing/2014/main" val="2529416812"/>
                    </a:ext>
                  </a:extLst>
                </a:gridCol>
              </a:tblGrid>
              <a:tr h="1320224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</a:rPr>
                        <a:t>№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п/п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Рынок присутствия субъектов естественных монополий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Количество субъектов естественных монополий на 30.11.2018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Количество субъектов естественных монополий на 06.11.2019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</a:rPr>
                        <a:t>Количество субъектов естественных монополий на 23.02.2021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5202786"/>
                  </a:ext>
                </a:extLst>
              </a:tr>
              <a:tr h="78435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effectLst/>
                        </a:rPr>
                        <a:t>1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Водоснабжение и водоотведение с использованием централизованных систем, систем коммунальной инфраструктуры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52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79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124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0583211"/>
                  </a:ext>
                </a:extLst>
              </a:tr>
              <a:tr h="516418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effectLst/>
                        </a:rPr>
                        <a:t>2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Услуги по передаче электрической и (или) тепловой энергии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46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67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127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89658832"/>
                  </a:ext>
                </a:extLst>
              </a:tr>
              <a:tr h="24848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effectLst/>
                        </a:rPr>
                        <a:t>3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Транспортировка газа по трубопроводам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16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17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18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7388700"/>
                  </a:ext>
                </a:extLst>
              </a:tr>
              <a:tr h="78435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effectLst/>
                        </a:rPr>
                        <a:t>4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У</a:t>
                      </a:r>
                      <a:r>
                        <a:rPr lang="ru-RU" sz="1200" kern="1200" dirty="0" smtClean="0">
                          <a:effectLst/>
                        </a:rPr>
                        <a:t>слуги </a:t>
                      </a:r>
                      <a:r>
                        <a:rPr lang="ru-RU" sz="1200" kern="1200" dirty="0">
                          <a:effectLst/>
                        </a:rPr>
                        <a:t>в портах и (или) транспортных терминалах, услуги по использованию инфраструктуры внутренних водных путей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3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3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3823166"/>
                  </a:ext>
                </a:extLst>
              </a:tr>
              <a:tr h="24848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effectLst/>
                        </a:rPr>
                        <a:t>5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Услуги аэропортов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2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2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08322004"/>
                  </a:ext>
                </a:extLst>
              </a:tr>
              <a:tr h="248483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effectLst/>
                        </a:rPr>
                        <a:t>6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Железнодорожные перевозки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>
                          <a:effectLst/>
                        </a:rPr>
                        <a:t>1</a:t>
                      </a:r>
                      <a:endParaRPr lang="ru-RU" sz="12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1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5846559"/>
                  </a:ext>
                </a:extLst>
              </a:tr>
              <a:tr h="248483">
                <a:tc grid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</a:rPr>
                        <a:t>ВСЕГО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</a:rPr>
                        <a:t>119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</a:rPr>
                        <a:t>169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C00000"/>
                          </a:solidFill>
                          <a:effectLst/>
                        </a:rPr>
                        <a:t>275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3513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40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29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4480" y="185602"/>
            <a:ext cx="1165352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Удовлетворенность потребителей (населения) качеством услуг </a:t>
            </a:r>
            <a:endParaRPr lang="ru-RU" b="1" dirty="0" smtClean="0">
              <a:solidFill>
                <a:srgbClr val="C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субъектов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естественных монополий,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 % от числа потребителей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7692090"/>
              </p:ext>
            </p:extLst>
          </p:nvPr>
        </p:nvGraphicFramePr>
        <p:xfrm>
          <a:off x="675640" y="1056640"/>
          <a:ext cx="10805160" cy="4053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75640" y="5273041"/>
            <a:ext cx="2976880" cy="67165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ea typeface="Times New Roman" panose="02020603050405020304" pitchFamily="18" charset="0"/>
              </a:rPr>
              <a:t>Качество услуг естественных монополий </a:t>
            </a:r>
            <a:r>
              <a:rPr lang="ru-RU" sz="1200" dirty="0" smtClean="0">
                <a:ea typeface="Times New Roman" panose="02020603050405020304" pitchFamily="18" charset="0"/>
              </a:rPr>
              <a:t>удовлетворяет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C00000"/>
                </a:solidFill>
                <a:ea typeface="Times New Roman" panose="02020603050405020304" pitchFamily="18" charset="0"/>
              </a:rPr>
              <a:t>от 58,5% до 86,3% </a:t>
            </a:r>
            <a:r>
              <a:rPr lang="ru-RU" sz="1200" dirty="0" smtClean="0">
                <a:ea typeface="Times New Roman" panose="02020603050405020304" pitchFamily="18" charset="0"/>
              </a:rPr>
              <a:t>респондентов</a:t>
            </a:r>
            <a:endParaRPr lang="ru-RU" sz="12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633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862917" y="961103"/>
            <a:ext cx="50931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</a:rPr>
              <a:t>СТАНДАРТ РАЗРАБОТАН</a:t>
            </a:r>
            <a:endParaRPr lang="en-US" dirty="0" smtClean="0">
              <a:solidFill>
                <a:srgbClr val="000000"/>
              </a:solidFill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 В РАМКАХ РЕАЛИЗАЦИИ ПУНКТА 7 И ПОДПУНКТА «В» ПУНКТА 8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УКАЗА ПРЕЗИДЕНТА РФ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ОТ 21.12.2017 № 618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«ОБ ОСНОВНЫХ НАПРАВЛЕНИЯХ ГОСУДАРСТВЕННОЙ ПОЛИТИКИ ПО РАЗВИТИЮ КОНКУРЕНЦИИ»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6128" y="5119556"/>
            <a:ext cx="117998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Во исполнение Стандарта принято постановление Губернатора Новосибирской области </a:t>
            </a:r>
            <a:endParaRPr lang="en-US" dirty="0" smtClean="0">
              <a:solidFill>
                <a:srgbClr val="000000"/>
              </a:solidFill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от 22.07.2019 № 184 «О внедрении стандарта развития конкуренции в Новосибирской области» </a:t>
            </a:r>
            <a:r>
              <a:rPr lang="ru-RU" dirty="0" smtClean="0">
                <a:solidFill>
                  <a:srgbClr val="000000"/>
                </a:solidFill>
                <a:hlinkClick r:id="rId2"/>
              </a:rPr>
              <a:t>http://econom.nso.ru/page/460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26" name="Picture 2" descr="https://golos.ua/images/items/2020-08/19/pg5bXoPNyiHfj9R6/img_t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13" y="266886"/>
            <a:ext cx="6037006" cy="452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157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Прямая соединительная линия 24"/>
          <p:cNvCxnSpPr>
            <a:stCxn id="8" idx="2"/>
            <a:endCxn id="13" idx="6"/>
          </p:cNvCxnSpPr>
          <p:nvPr/>
        </p:nvCxnSpPr>
        <p:spPr>
          <a:xfrm flipV="1">
            <a:off x="2453888" y="3831838"/>
            <a:ext cx="7309543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94640" y="2333740"/>
            <a:ext cx="11612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УТВЕРЖДЕНЫ  ПЕРЕЧЕНЬ ТОВАРНЫХ РЫНКОВ ДЛЯ СОДЕЙСТВИЯ РАЗВИТИЮ КОНКУРЕНЦИИ </a:t>
            </a:r>
          </a:p>
          <a:p>
            <a:pPr algn="ctr"/>
            <a:r>
              <a:rPr lang="ru-RU" sz="1400" dirty="0" smtClean="0"/>
              <a:t>И ПЛАН МЕРОПРИЯТИЙ («ДОРОЖНАЯ КАРТА») ПО СОДЕЙСТВИЮ РАЗВИТИЮ КОНКУРЕНЦИИ </a:t>
            </a:r>
          </a:p>
          <a:p>
            <a:pPr algn="ctr"/>
            <a:r>
              <a:rPr lang="ru-RU" sz="1400" dirty="0" smtClean="0"/>
              <a:t>В НОВОСИБИРСКОЙ ОБЛАСТИ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4640" y="589280"/>
            <a:ext cx="115316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Постановление Губернатора Новосибирской области от 20.12.2019 </a:t>
            </a:r>
            <a:r>
              <a:rPr lang="ru-RU" sz="1600" b="1" dirty="0" smtClean="0"/>
              <a:t>№ </a:t>
            </a:r>
            <a:r>
              <a:rPr lang="ru-RU" sz="1600" b="1" dirty="0"/>
              <a:t>287</a:t>
            </a:r>
          </a:p>
          <a:p>
            <a:pPr algn="ctr"/>
            <a:r>
              <a:rPr lang="ru-RU" sz="1600" b="1" dirty="0" smtClean="0"/>
              <a:t>«Об </a:t>
            </a:r>
            <a:r>
              <a:rPr lang="ru-RU" sz="1600" b="1" dirty="0"/>
              <a:t>утверждении перечня товарных рынков для содействия развитию конкуренции и 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плана </a:t>
            </a:r>
            <a:r>
              <a:rPr lang="ru-RU" sz="1600" b="1" dirty="0"/>
              <a:t>мероприятий </a:t>
            </a:r>
            <a:r>
              <a:rPr lang="ru-RU" sz="1600" b="1" dirty="0" smtClean="0"/>
              <a:t>(«дорожной карты») </a:t>
            </a:r>
            <a:r>
              <a:rPr lang="ru-RU" sz="1600" b="1" dirty="0"/>
              <a:t>по содействию развитию конкуренции 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в </a:t>
            </a:r>
            <a:r>
              <a:rPr lang="ru-RU" sz="1600" b="1" dirty="0"/>
              <a:t>Новосибирской </a:t>
            </a:r>
            <a:r>
              <a:rPr lang="ru-RU" sz="1600" b="1" dirty="0" smtClean="0"/>
              <a:t>области»</a:t>
            </a:r>
            <a:endParaRPr lang="ru-RU" sz="1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73960" y="4895269"/>
            <a:ext cx="7172960" cy="830997"/>
          </a:xfrm>
          <a:prstGeom prst="rect">
            <a:avLst/>
          </a:prstGeom>
          <a:solidFill>
            <a:schemeClr val="accent2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alibri" panose="020F0502020204030204"/>
              </a:rPr>
              <a:t>В 2020 ГОДУ ПЛАН МЕРОПРИЯТИЙ («ДОРОЖНАЯ КАРТА») АКТУАЛИЗИРОВАН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alibri" panose="020F0502020204030204"/>
              </a:rPr>
              <a:t>ПОСТАНОВЛЕНИЕМ ГУБЕРНАТОРА НОВОСИБИРСКОЙ ОБЛАСТИ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alibri" panose="020F0502020204030204"/>
              </a:rPr>
              <a:t>ОТ 05.10.2020 № 176   </a:t>
            </a:r>
            <a:endParaRPr lang="ru-RU" sz="1600" b="1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453888" y="3452295"/>
            <a:ext cx="792480" cy="759087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2019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510876" y="3452293"/>
            <a:ext cx="792480" cy="7590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2020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792043" y="3452296"/>
            <a:ext cx="792480" cy="7590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2021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970951" y="3452294"/>
            <a:ext cx="792480" cy="759087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2022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567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19" y="1187531"/>
            <a:ext cx="3460830" cy="25380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18" y="3835882"/>
            <a:ext cx="3460831" cy="2379723"/>
          </a:xfrm>
          <a:prstGeom prst="rect">
            <a:avLst/>
          </a:prstGeom>
        </p:spPr>
      </p:pic>
      <p:pic>
        <p:nvPicPr>
          <p:cNvPr id="2050" name="Picture 2" descr="Картинки по запросу аквакультура новосибирс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557" y="3844728"/>
            <a:ext cx="3987481" cy="237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019" y="3853574"/>
            <a:ext cx="4178461" cy="2362031"/>
          </a:xfrm>
          <a:prstGeom prst="rect">
            <a:avLst/>
          </a:prstGeom>
        </p:spPr>
      </p:pic>
      <p:pic>
        <p:nvPicPr>
          <p:cNvPr id="2054" name="Picture 6" descr="Картинки по запросу теплоснабжение новосибирс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557" y="1192892"/>
            <a:ext cx="3987481" cy="253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2358" y="1187531"/>
            <a:ext cx="4178461" cy="2574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03379" y="216803"/>
            <a:ext cx="6178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ТОВАРНЫХ РЫНКА </a:t>
            </a:r>
          </a:p>
          <a:p>
            <a:r>
              <a:rPr lang="ru-RU" sz="2000" b="1" dirty="0" smtClean="0"/>
              <a:t>ДЛЯ СОДЕЙСТВИЯ РАЗВИТИЮ КОНКУРЕНЦИИ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6454" y="16748"/>
            <a:ext cx="11272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solidFill>
                  <a:srgbClr val="C00000"/>
                </a:solidFill>
              </a:rPr>
              <a:t>33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86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57275" y="95250"/>
            <a:ext cx="10125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ПЕРЕЧЕНЬ ТОВАРНЫХ РЫНКОВ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СОДЕЙСТВИЯ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РАЗВИТИЮ КОНКУРЕНЦИИ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НОВОСИБИРСКОЙ ОБЛАСТИ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94875"/>
              </p:ext>
            </p:extLst>
          </p:nvPr>
        </p:nvGraphicFramePr>
        <p:xfrm>
          <a:off x="396240" y="772157"/>
          <a:ext cx="11328400" cy="5386681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3544239">
                  <a:extLst>
                    <a:ext uri="{9D8B030D-6E8A-4147-A177-3AD203B41FA5}">
                      <a16:colId xmlns:a16="http://schemas.microsoft.com/office/drawing/2014/main" val="2022178445"/>
                    </a:ext>
                  </a:extLst>
                </a:gridCol>
                <a:gridCol w="4008028">
                  <a:extLst>
                    <a:ext uri="{9D8B030D-6E8A-4147-A177-3AD203B41FA5}">
                      <a16:colId xmlns:a16="http://schemas.microsoft.com/office/drawing/2014/main" val="503157933"/>
                    </a:ext>
                  </a:extLst>
                </a:gridCol>
                <a:gridCol w="3776133">
                  <a:extLst>
                    <a:ext uri="{9D8B030D-6E8A-4147-A177-3AD203B41FA5}">
                      <a16:colId xmlns:a16="http://schemas.microsoft.com/office/drawing/2014/main" val="4173023064"/>
                    </a:ext>
                  </a:extLst>
                </a:gridCol>
              </a:tblGrid>
              <a:tr h="6265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1. Рынок услуг дошкольного 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1,9%;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23 организации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7. Рынок психолого-педагогического сопровождения детей</a:t>
                      </a:r>
                      <a:r>
                        <a:rPr lang="ru-RU" sz="1200" b="0" baseline="0" dirty="0" smtClean="0">
                          <a:effectLst/>
                        </a:rPr>
                        <a:t> </a:t>
                      </a:r>
                      <a:r>
                        <a:rPr lang="ru-RU" sz="1200" b="0" dirty="0" smtClean="0">
                          <a:effectLst/>
                        </a:rPr>
                        <a:t>с ограниченными возможностями здоровья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22,7% и 10%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13. Рынок поставки сжиженного газа в баллонах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7492599"/>
                  </a:ext>
                </a:extLst>
              </a:tr>
              <a:tr h="837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2. Рынок услуг общего 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0,55%;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17 организаций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8. Рынок социальных услуг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30%</a:t>
                      </a:r>
                      <a:endParaRPr lang="ru-RU" sz="1200" b="0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14. Рынок купли-продажи электрической энергии (мощности) на розничном рынке электрической энергии (мощности)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407524"/>
                  </a:ext>
                </a:extLst>
              </a:tr>
              <a:tr h="12605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3. Рынок услуг среднего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профессионального 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12%;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4 организации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9. Рынок теплоснабжения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(производство тепловой энергии)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90%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15. 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</a:t>
                      </a:r>
                      <a:r>
                        <a:rPr lang="ru-RU" sz="1200" b="0" dirty="0" err="1" smtClean="0">
                          <a:effectLst/>
                        </a:rPr>
                        <a:t>когенерации</a:t>
                      </a:r>
                      <a:endParaRPr lang="ru-RU" sz="1200" b="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2155577"/>
                  </a:ext>
                </a:extLst>
              </a:tr>
              <a:tr h="837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4. Рынок услуг дополнительного образования детей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5%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10. Рынок услуг по сбору и транспортированию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твердых коммунальных отходов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95%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16. Рынок оказания услуг по перевозке пассажиров автомобильным транспортом по муниципальным маршрутам регулярных перевозок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89,5%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5937306"/>
                  </a:ext>
                </a:extLst>
              </a:tr>
              <a:tr h="9737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5. Рынок услуг детского отдыха и оздоровления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25%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11. Рынок выполнения работ по благоустройству городской среды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95%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17. Рынок оказания услуг по перевозке пассажиров автомобильным транспортом по межмуниципальным маршрутам регулярных перевозок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98%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64667831"/>
                  </a:ext>
                </a:extLst>
              </a:tr>
              <a:tr h="837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6. Рынок услуг розничной торговли лекарственными препаратами, медицинскими изделиями и сопутствующими товарами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89,8%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12. Рынок выполнения работ по содержанию и текущему ремонту общего имущества собственников помещений</a:t>
                      </a:r>
                      <a:r>
                        <a:rPr lang="ru-RU" sz="1200" b="0" baseline="0" dirty="0" smtClean="0">
                          <a:effectLst/>
                        </a:rPr>
                        <a:t> </a:t>
                      </a:r>
                      <a:r>
                        <a:rPr lang="ru-RU" sz="1200" b="0" dirty="0" smtClean="0">
                          <a:effectLst/>
                        </a:rPr>
                        <a:t>в многоквартирном доме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93,5%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18. Рынок оказания услуг по перевозке пассажиров и багажа легковым такси на территории Новосибирской области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30518300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37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491472"/>
              </p:ext>
            </p:extLst>
          </p:nvPr>
        </p:nvGraphicFramePr>
        <p:xfrm>
          <a:off x="385146" y="1259840"/>
          <a:ext cx="11469331" cy="4761403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3603526">
                  <a:extLst>
                    <a:ext uri="{9D8B030D-6E8A-4147-A177-3AD203B41FA5}">
                      <a16:colId xmlns:a16="http://schemas.microsoft.com/office/drawing/2014/main" val="2022178445"/>
                    </a:ext>
                  </a:extLst>
                </a:gridCol>
                <a:gridCol w="4092395">
                  <a:extLst>
                    <a:ext uri="{9D8B030D-6E8A-4147-A177-3AD203B41FA5}">
                      <a16:colId xmlns:a16="http://schemas.microsoft.com/office/drawing/2014/main" val="503157933"/>
                    </a:ext>
                  </a:extLst>
                </a:gridCol>
                <a:gridCol w="3773410">
                  <a:extLst>
                    <a:ext uri="{9D8B030D-6E8A-4147-A177-3AD203B41FA5}">
                      <a16:colId xmlns:a16="http://schemas.microsoft.com/office/drawing/2014/main" val="4173023064"/>
                    </a:ext>
                  </a:extLst>
                </a:gridCol>
              </a:tblGrid>
              <a:tr h="10322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</a:rPr>
                        <a:t>19. </a:t>
                      </a:r>
                      <a:r>
                        <a:rPr lang="ru-RU" sz="1200" b="0" kern="1200" dirty="0" smtClean="0">
                          <a:effectLst/>
                        </a:rPr>
                        <a:t>Рынок услуг связи, в том числе услуг по предоставлению широкополосного доступа к информационно-телекоммуникационной сети «Интернет»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20% и 98%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24. Рынок племенного животноводства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92%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29. Рынок добычи общераспространенных полезных ископаемых на участках недр местного значения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7492599"/>
                  </a:ext>
                </a:extLst>
              </a:tr>
              <a:tr h="10322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</a:rPr>
                        <a:t>20. </a:t>
                      </a:r>
                      <a:r>
                        <a:rPr lang="ru-RU" sz="1200" b="0" kern="1200" dirty="0" smtClean="0">
                          <a:effectLst/>
                        </a:rPr>
                        <a:t>Рынок жилищного строительства (за исключением Московского фонда реновации жилой застройки и индивидуального жилищного строительства)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99%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25. Рынок семеноводства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80%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30. Рынок легкой промышленности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407524"/>
                  </a:ext>
                </a:extLst>
              </a:tr>
              <a:tr h="8273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</a:rPr>
                        <a:t>21. </a:t>
                      </a:r>
                      <a:r>
                        <a:rPr lang="ru-RU" sz="1200" b="0" kern="1200" dirty="0" smtClean="0">
                          <a:effectLst/>
                        </a:rPr>
                        <a:t>Рынок строительства объектов капитального строительства, за исключением жилищного и дорожного строительства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26.</a:t>
                      </a:r>
                      <a:r>
                        <a:rPr lang="ru-RU" sz="1200" b="0" baseline="0" dirty="0" smtClean="0">
                          <a:effectLst/>
                        </a:rPr>
                        <a:t> </a:t>
                      </a:r>
                      <a:r>
                        <a:rPr lang="ru-RU" sz="1200" b="0" dirty="0" smtClean="0">
                          <a:effectLst/>
                        </a:rPr>
                        <a:t> Рынок вылова водных биоресурсов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31. Рынок обработки древесины и производства изделий из дерева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97,7%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2155577"/>
                  </a:ext>
                </a:extLst>
              </a:tr>
              <a:tr h="6224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22. </a:t>
                      </a:r>
                      <a:r>
                        <a:rPr lang="ru-RU" sz="1200" b="0" kern="1200" dirty="0" smtClean="0">
                          <a:effectLst/>
                        </a:rPr>
                        <a:t>Рынок дорожной деятельности (за исключением проектирования)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27. Рынок переработки водных биоресурсов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32. Рынок производства кирпича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5937306"/>
                  </a:ext>
                </a:extLst>
              </a:tr>
              <a:tr h="6224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</a:rPr>
                        <a:t>23. </a:t>
                      </a:r>
                      <a:r>
                        <a:rPr lang="ru-RU" sz="1200" b="0" kern="1200" dirty="0" smtClean="0">
                          <a:effectLst/>
                        </a:rPr>
                        <a:t>Рынок архитектурно-строительного проектирования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</a:rPr>
                        <a:t>99,5%</a:t>
                      </a:r>
                      <a:endParaRPr lang="ru-RU" sz="1200" b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28. Рынок товарной аквакультуры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33. Рынок производства бетона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6466783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16635" y="105410"/>
            <a:ext cx="10125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ПЕРЕЧЕНЬ ТОВАРНЫХ РЫНКОВ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СОДЕЙСТВИЯ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РАЗВИТИЮ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КОНКУРЕНЦИИ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НОВОСИБИРСКОЙ ОБЛАСТИ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47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589279" y="427038"/>
            <a:ext cx="6059170" cy="687387"/>
          </a:xfrm>
          <a:solidFill>
            <a:schemeClr val="accent2"/>
          </a:solidFill>
        </p:spPr>
        <p:txBody>
          <a:bodyPr anchor="ctr">
            <a:noAutofit/>
          </a:bodyPr>
          <a:lstStyle/>
          <a:p>
            <a:pPr algn="l"/>
            <a:r>
              <a:rPr lang="ru-RU" sz="2000" b="1" dirty="0" smtClean="0">
                <a:solidFill>
                  <a:schemeClr val="bg1"/>
                </a:solidFill>
              </a:rPr>
              <a:t>В </a:t>
            </a:r>
            <a:r>
              <a:rPr lang="ru-RU" sz="2000" b="1" cap="all" dirty="0" smtClean="0">
                <a:solidFill>
                  <a:schemeClr val="bg1"/>
                </a:solidFill>
              </a:rPr>
              <a:t>«дорожную карту» также включены:</a:t>
            </a:r>
            <a:endParaRPr lang="ru-RU" sz="2000" b="1" cap="all" dirty="0">
              <a:solidFill>
                <a:schemeClr val="bg1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4294967295"/>
          </p:nvPr>
        </p:nvSpPr>
        <p:spPr>
          <a:xfrm>
            <a:off x="589279" y="1385888"/>
            <a:ext cx="2927034" cy="1258887"/>
          </a:xfrm>
        </p:spPr>
        <p:txBody>
          <a:bodyPr anchor="t"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СИСТЕМНЫЕ МЕРОПРИЯТИЯ, НАПРАВЛЕННЫЕ НА РАЗВИТИЕ КОНКУРЕНЦИИ В НОВОСИБИРСКОЙ ОБЛАСТИ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4294967295"/>
          </p:nvPr>
        </p:nvSpPr>
        <p:spPr>
          <a:xfrm>
            <a:off x="7498080" y="1385887"/>
            <a:ext cx="4024312" cy="125888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СТРАТЕГИЧЕСКИХ И ПРОГРАММНЫХ ДОКУМЕНТОВ НОВОСИБИРСКОЙ ОБЛАСТИ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2" descr="http://cluster-nso.ru/wp-content/themes/CKR/img/ckr/ckr_ba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" y="3376468"/>
            <a:ext cx="12192000" cy="295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589279" y="2672567"/>
            <a:ext cx="399288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7498080" y="2645171"/>
            <a:ext cx="402336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501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16078" y="715523"/>
            <a:ext cx="498528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НА 33 ТОВАРНЫХ РЫНКАХ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УСТАНОВЛЕНО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38 КЛЮЧЕВЫХ ПОКАЗАТЕЛЕЙ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82874" y="5062234"/>
            <a:ext cx="35393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9 КЛЮЧЕВЫХ ПОКАЗАТЕЛЕЙ </a:t>
            </a:r>
            <a:endParaRPr kumimoji="0" lang="ru-RU" sz="16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kumimoji="0" lang="ru-RU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ДОСТИГНУТЫ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385496"/>
              </p:ext>
            </p:extLst>
          </p:nvPr>
        </p:nvGraphicFramePr>
        <p:xfrm>
          <a:off x="351312" y="1638852"/>
          <a:ext cx="4997436" cy="3214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127831" y="6389549"/>
            <a:ext cx="28448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10735" y="715523"/>
            <a:ext cx="5581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СИСТЕМНЫЕ МЕРОПРИЯТИЯ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ПРЕДУСМАТРИВАЮТ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ЦЕЛЕВЫХ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ПОКАЗАТЕЛЕЙ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462545"/>
              </p:ext>
            </p:extLst>
          </p:nvPr>
        </p:nvGraphicFramePr>
        <p:xfrm>
          <a:off x="6610735" y="1429971"/>
          <a:ext cx="4663516" cy="3423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888480" y="5062233"/>
            <a:ext cx="39123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 ЦЕЛЕВОЙ ПОКАЗАТЕЛЬ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НЕ ДОСТИГНУТ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9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765565"/>
              </p:ext>
            </p:extLst>
          </p:nvPr>
        </p:nvGraphicFramePr>
        <p:xfrm>
          <a:off x="216308" y="447990"/>
          <a:ext cx="11779047" cy="5922963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5388079">
                  <a:extLst>
                    <a:ext uri="{9D8B030D-6E8A-4147-A177-3AD203B41FA5}">
                      <a16:colId xmlns:a16="http://schemas.microsoft.com/office/drawing/2014/main" val="2961665492"/>
                    </a:ext>
                  </a:extLst>
                </a:gridCol>
                <a:gridCol w="1214386">
                  <a:extLst>
                    <a:ext uri="{9D8B030D-6E8A-4147-A177-3AD203B41FA5}">
                      <a16:colId xmlns:a16="http://schemas.microsoft.com/office/drawing/2014/main" val="1306221728"/>
                    </a:ext>
                  </a:extLst>
                </a:gridCol>
                <a:gridCol w="1214386">
                  <a:extLst>
                    <a:ext uri="{9D8B030D-6E8A-4147-A177-3AD203B41FA5}">
                      <a16:colId xmlns:a16="http://schemas.microsoft.com/office/drawing/2014/main" val="3335837768"/>
                    </a:ext>
                  </a:extLst>
                </a:gridCol>
                <a:gridCol w="1214386">
                  <a:extLst>
                    <a:ext uri="{9D8B030D-6E8A-4147-A177-3AD203B41FA5}">
                      <a16:colId xmlns:a16="http://schemas.microsoft.com/office/drawing/2014/main" val="1640667081"/>
                    </a:ext>
                  </a:extLst>
                </a:gridCol>
                <a:gridCol w="1214386">
                  <a:extLst>
                    <a:ext uri="{9D8B030D-6E8A-4147-A177-3AD203B41FA5}">
                      <a16:colId xmlns:a16="http://schemas.microsoft.com/office/drawing/2014/main" val="2840136227"/>
                    </a:ext>
                  </a:extLst>
                </a:gridCol>
                <a:gridCol w="1533424">
                  <a:extLst>
                    <a:ext uri="{9D8B030D-6E8A-4147-A177-3AD203B41FA5}">
                      <a16:colId xmlns:a16="http://schemas.microsoft.com/office/drawing/2014/main" val="2770728403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effectLst/>
                        </a:rPr>
                        <a:t>КЛЮЧЕВОЙ ПОКАЗАТЕЛЬ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effectLst/>
                        </a:rPr>
                        <a:t>ФАКТИЧЕСКОЕ ЗНАЧЕНИЕ </a:t>
                      </a:r>
                      <a:endParaRPr lang="ru-RU" sz="1100" b="1" dirty="0">
                        <a:effectLst/>
                      </a:endParaRP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effectLst/>
                        </a:rPr>
                        <a:t>на 01.01.2020</a:t>
                      </a: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effectLst/>
                        </a:rPr>
                        <a:t>ЦЕЛЕВОЕ</a:t>
                      </a:r>
                      <a:endParaRPr lang="ru-RU" sz="1100" b="1" dirty="0">
                        <a:effectLst/>
                      </a:endParaRP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effectLst/>
                        </a:rPr>
                        <a:t>ЗНАЧЕНИЕ </a:t>
                      </a:r>
                      <a:endParaRPr lang="ru-RU" sz="1100" b="1" dirty="0">
                        <a:effectLst/>
                      </a:endParaRP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effectLst/>
                        </a:rPr>
                        <a:t>на 01.01.2021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effectLst/>
                        </a:rPr>
                        <a:t>ФАКТИЧЕСКОЕ ЗНАЧЕНИЕ </a:t>
                      </a:r>
                      <a:endParaRPr lang="ru-RU" sz="1100" b="1" dirty="0" smtClean="0">
                        <a:effectLst/>
                      </a:endParaRP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effectLst/>
                        </a:rPr>
                        <a:t>на </a:t>
                      </a:r>
                      <a:r>
                        <a:rPr lang="ru-RU" sz="1100" b="1" kern="1200" dirty="0">
                          <a:effectLst/>
                        </a:rPr>
                        <a:t>01.01.2021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ДИНАМИКА </a:t>
                      </a: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ЗА</a:t>
                      </a:r>
                      <a:r>
                        <a:rPr lang="ru-RU" sz="1100" b="1" baseline="0" dirty="0" smtClean="0">
                          <a:effectLst/>
                        </a:rPr>
                        <a:t> ГОД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effectLst/>
                        </a:rPr>
                        <a:t>ОТВЕТСТВЕННЫЙ ОИОГВ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2040445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Доля обучающихся дошкольного возраста в частных образовательных организациях, у индивидуальных предпринимателей, реализующих основные общеобразовательные программы – образовательные программы дошкольного образования, в общей численности обучающихся дошкольного возраста в образовательных организациях, у индивидуальных предпринимателей, реализующих основные общеобразовательные программы – образовательные программы дошкольного </a:t>
                      </a:r>
                      <a:r>
                        <a:rPr lang="ru-RU" sz="1100" b="0" kern="1200" dirty="0" smtClean="0">
                          <a:effectLst/>
                        </a:rPr>
                        <a:t>образования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1,85%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1,87%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1,62</a:t>
                      </a:r>
                      <a:r>
                        <a:rPr lang="ru-RU" sz="1100" b="0" kern="1200" dirty="0" smtClean="0">
                          <a:solidFill>
                            <a:srgbClr val="C00000"/>
                          </a:solidFill>
                          <a:effectLst/>
                        </a:rPr>
                        <a:t>%</a:t>
                      </a:r>
                    </a:p>
                    <a:p>
                      <a:pPr marL="2286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-0,23%</a:t>
                      </a:r>
                      <a:endParaRPr lang="ru-RU" sz="1100" b="0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1100" b="0" kern="1200" dirty="0" smtClean="0">
                          <a:effectLst/>
                        </a:rPr>
                        <a:t>Минобразования</a:t>
                      </a: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2030633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Количество частных организаций на рынке услуг дошкольного </a:t>
                      </a:r>
                      <a:r>
                        <a:rPr lang="ru-RU" sz="1100" b="0" kern="1200" dirty="0" smtClean="0">
                          <a:effectLst/>
                        </a:rPr>
                        <a:t>образования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23 ед.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23 ед.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22 ед.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effectLst/>
                        </a:rPr>
                        <a:t>-1</a:t>
                      </a:r>
                      <a:r>
                        <a:rPr lang="ru-RU" sz="1100" b="0" kern="1200" baseline="0" dirty="0" smtClean="0">
                          <a:effectLst/>
                        </a:rPr>
                        <a:t> ед.</a:t>
                      </a:r>
                      <a:endParaRPr lang="ru-RU" sz="1100" b="0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effectLst/>
                        </a:rPr>
                        <a:t>Минобразования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4592495"/>
                  </a:ext>
                </a:extLst>
              </a:tr>
              <a:tr h="333335">
                <a:tc>
                  <a:txBody>
                    <a:bodyPr/>
                    <a:lstStyle/>
                    <a:p>
                      <a:r>
                        <a:rPr lang="ru-RU" sz="1100" b="0" kern="1200" dirty="0">
                          <a:effectLst/>
                        </a:rPr>
                        <a:t>Количество частных организаций на рынке услуг среднего профессионального </a:t>
                      </a:r>
                      <a:r>
                        <a:rPr lang="ru-RU" sz="1100" b="0" kern="1200" dirty="0" smtClean="0">
                          <a:effectLst/>
                        </a:rPr>
                        <a:t>образования</a:t>
                      </a:r>
                    </a:p>
                    <a:p>
                      <a:endParaRPr lang="ru-RU" sz="11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6 ед.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6 ед.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3 ед.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effectLst/>
                        </a:rPr>
                        <a:t>-3</a:t>
                      </a:r>
                      <a:r>
                        <a:rPr lang="ru-RU" sz="1100" b="0" kern="1200" baseline="0" dirty="0" smtClean="0">
                          <a:effectLst/>
                        </a:rPr>
                        <a:t> ед.</a:t>
                      </a:r>
                      <a:endParaRPr lang="ru-RU" sz="1100" b="0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effectLst/>
                        </a:rPr>
                        <a:t>Минобразования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10942982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r>
                        <a:rPr lang="ru-RU" sz="1100" b="0" kern="1200" dirty="0">
                          <a:effectLst/>
                        </a:rPr>
                        <a:t>Доля организаций частной формы собственности в сфере услуг дополнительного образования </a:t>
                      </a:r>
                      <a:r>
                        <a:rPr lang="ru-RU" sz="1100" b="0" kern="1200" dirty="0" smtClean="0">
                          <a:effectLst/>
                        </a:rPr>
                        <a:t>детей</a:t>
                      </a:r>
                    </a:p>
                    <a:p>
                      <a:endParaRPr lang="ru-RU" sz="11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3,8%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4,3%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3,8%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effectLst/>
                        </a:rPr>
                        <a:t>0%</a:t>
                      </a:r>
                      <a:endParaRPr lang="ru-RU" sz="1100" b="0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effectLst/>
                        </a:rPr>
                        <a:t>Минобразования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12544115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r>
                        <a:rPr lang="ru-RU" sz="1100" b="0" kern="1200" dirty="0">
                          <a:effectLst/>
                        </a:rPr>
                        <a:t>Доля организаций отдыха и оздоровления детей частной формы </a:t>
                      </a:r>
                      <a:r>
                        <a:rPr lang="ru-RU" sz="1100" b="0" kern="1200" dirty="0" smtClean="0">
                          <a:effectLst/>
                        </a:rPr>
                        <a:t>собственности</a:t>
                      </a:r>
                    </a:p>
                    <a:p>
                      <a:endParaRPr lang="ru-RU" sz="11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23,7%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24%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23,9%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effectLst/>
                        </a:rPr>
                        <a:t>0,2%</a:t>
                      </a:r>
                      <a:endParaRPr lang="ru-RU" sz="1100" b="0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Минтруда и </a:t>
                      </a:r>
                      <a:r>
                        <a:rPr lang="ru-RU" sz="1100" b="0" kern="1200" dirty="0" err="1" smtClean="0">
                          <a:effectLst/>
                        </a:rPr>
                        <a:t>соцразвития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79793898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Доля организаций частной формы собственности в сфере услуг по сбору и транспортированию твердых коммунальных </a:t>
                      </a:r>
                      <a:r>
                        <a:rPr lang="ru-RU" sz="1100" b="0" kern="1200" dirty="0" smtClean="0">
                          <a:effectLst/>
                        </a:rPr>
                        <a:t>отходов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95,3%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95,5%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86,3%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-</a:t>
                      </a:r>
                      <a:r>
                        <a:rPr lang="ru-RU" sz="1100" b="0" kern="1200" dirty="0" smtClean="0">
                          <a:effectLst/>
                        </a:rPr>
                        <a:t>9%</a:t>
                      </a:r>
                      <a:endParaRPr lang="ru-RU" sz="1100" b="0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Министерство </a:t>
                      </a:r>
                      <a:r>
                        <a:rPr lang="ru-RU" sz="1100" b="0" kern="1200" dirty="0" err="1" smtClean="0">
                          <a:effectLst/>
                        </a:rPr>
                        <a:t>ЖКХиЭ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34305828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r>
                        <a:rPr lang="ru-RU" sz="1100" b="0" kern="1200" dirty="0">
                          <a:effectLst/>
                        </a:rPr>
                        <a:t>Доля организаций частной формы собственности в сфере выполнения работ по благоустройству городской </a:t>
                      </a:r>
                      <a:r>
                        <a:rPr lang="ru-RU" sz="1100" b="0" kern="1200" dirty="0" smtClean="0">
                          <a:effectLst/>
                        </a:rPr>
                        <a:t>среды</a:t>
                      </a:r>
                    </a:p>
                    <a:p>
                      <a:endParaRPr lang="ru-RU" sz="11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>
                          <a:effectLst/>
                        </a:rPr>
                        <a:t>93,8%</a:t>
                      </a:r>
                      <a:endParaRPr lang="ru-RU" sz="11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94%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93,8%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 smtClean="0">
                          <a:effectLst/>
                        </a:rPr>
                        <a:t>0%</a:t>
                      </a:r>
                      <a:endParaRPr lang="ru-RU" sz="1100" b="0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Министерство </a:t>
                      </a:r>
                      <a:r>
                        <a:rPr lang="ru-RU" sz="1100" b="0" kern="1200" dirty="0" err="1" smtClean="0">
                          <a:effectLst/>
                        </a:rPr>
                        <a:t>ЖКХиЭ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04433925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r>
                        <a:rPr lang="ru-RU" sz="1100" b="0" kern="1200" dirty="0">
                          <a:effectLst/>
                        </a:rPr>
                        <a:t>Доля организаций частной формы собственности в сфере жилищного строительства (за исключением Московского фонда реновации жилой застройки и индивидуального жилищного строительства</a:t>
                      </a:r>
                      <a:r>
                        <a:rPr lang="ru-RU" sz="1100" b="0" kern="1200" dirty="0" smtClean="0">
                          <a:effectLst/>
                        </a:rPr>
                        <a:t>)</a:t>
                      </a:r>
                    </a:p>
                    <a:p>
                      <a:endParaRPr lang="ru-RU" sz="11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>
                          <a:effectLst/>
                        </a:rPr>
                        <a:t>99,8%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99,8%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 smtClean="0">
                          <a:solidFill>
                            <a:srgbClr val="C00000"/>
                          </a:solidFill>
                          <a:effectLst/>
                        </a:rPr>
                        <a:t>98%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-</a:t>
                      </a:r>
                      <a:r>
                        <a:rPr lang="ru-RU" sz="1100" b="0" kern="1200" dirty="0" smtClean="0">
                          <a:effectLst/>
                        </a:rPr>
                        <a:t>1,8%</a:t>
                      </a:r>
                      <a:endParaRPr lang="ru-RU" sz="1100" b="0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 smtClean="0">
                          <a:effectLst/>
                        </a:rPr>
                        <a:t>Минстрой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5793046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r>
                        <a:rPr lang="ru-RU" sz="1100" b="0" kern="1200" dirty="0">
                          <a:effectLst/>
                        </a:rPr>
                        <a:t>Доля организаций частной формы собственности в сфере архитектурно-строительного проектирования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>
                          <a:effectLst/>
                        </a:rPr>
                        <a:t>98,7%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99%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>
                          <a:solidFill>
                            <a:srgbClr val="C00000"/>
                          </a:solidFill>
                          <a:effectLst/>
                        </a:rPr>
                        <a:t>98,2%</a:t>
                      </a:r>
                      <a:endParaRPr lang="ru-RU" sz="1100" b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0" kern="1200" dirty="0">
                          <a:effectLst/>
                        </a:rPr>
                        <a:t>-</a:t>
                      </a:r>
                      <a:r>
                        <a:rPr lang="ru-RU" sz="1100" b="0" kern="1200" dirty="0" smtClean="0">
                          <a:effectLst/>
                        </a:rPr>
                        <a:t>0,5%</a:t>
                      </a:r>
                      <a:endParaRPr lang="ru-RU" sz="1100" b="0" kern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kern="1200" dirty="0" smtClean="0">
                          <a:effectLst/>
                        </a:rPr>
                        <a:t>Минстрой</a:t>
                      </a:r>
                      <a:endParaRPr lang="ru-RU" sz="11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326" marR="50326" marT="0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0664276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86812" y="78658"/>
            <a:ext cx="89775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НЕДОСТИГНУТЫЕ КЛЮЧЕВЫЕ ПОКАЗАТЕЛИ НА ТОВАРНЫХ РЫНКАХ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0823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772921"/>
              </p:ext>
            </p:extLst>
          </p:nvPr>
        </p:nvGraphicFramePr>
        <p:xfrm>
          <a:off x="334298" y="1258946"/>
          <a:ext cx="11700385" cy="4610912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2646516">
                  <a:extLst>
                    <a:ext uri="{9D8B030D-6E8A-4147-A177-3AD203B41FA5}">
                      <a16:colId xmlns:a16="http://schemas.microsoft.com/office/drawing/2014/main" val="1976089241"/>
                    </a:ext>
                  </a:extLst>
                </a:gridCol>
                <a:gridCol w="2069454">
                  <a:extLst>
                    <a:ext uri="{9D8B030D-6E8A-4147-A177-3AD203B41FA5}">
                      <a16:colId xmlns:a16="http://schemas.microsoft.com/office/drawing/2014/main" val="2797170350"/>
                    </a:ext>
                  </a:extLst>
                </a:gridCol>
                <a:gridCol w="1396883">
                  <a:extLst>
                    <a:ext uri="{9D8B030D-6E8A-4147-A177-3AD203B41FA5}">
                      <a16:colId xmlns:a16="http://schemas.microsoft.com/office/drawing/2014/main" val="1230446045"/>
                    </a:ext>
                  </a:extLst>
                </a:gridCol>
                <a:gridCol w="1396883">
                  <a:extLst>
                    <a:ext uri="{9D8B030D-6E8A-4147-A177-3AD203B41FA5}">
                      <a16:colId xmlns:a16="http://schemas.microsoft.com/office/drawing/2014/main" val="2151624228"/>
                    </a:ext>
                  </a:extLst>
                </a:gridCol>
                <a:gridCol w="1396883">
                  <a:extLst>
                    <a:ext uri="{9D8B030D-6E8A-4147-A177-3AD203B41FA5}">
                      <a16:colId xmlns:a16="http://schemas.microsoft.com/office/drawing/2014/main" val="1115906091"/>
                    </a:ext>
                  </a:extLst>
                </a:gridCol>
                <a:gridCol w="1122283">
                  <a:extLst>
                    <a:ext uri="{9D8B030D-6E8A-4147-A177-3AD203B41FA5}">
                      <a16:colId xmlns:a16="http://schemas.microsoft.com/office/drawing/2014/main" val="3003962633"/>
                    </a:ext>
                  </a:extLst>
                </a:gridCol>
                <a:gridCol w="1671483">
                  <a:extLst>
                    <a:ext uri="{9D8B030D-6E8A-4147-A177-3AD203B41FA5}">
                      <a16:colId xmlns:a16="http://schemas.microsoft.com/office/drawing/2014/main" val="422223319"/>
                    </a:ext>
                  </a:extLst>
                </a:gridCol>
              </a:tblGrid>
              <a:tr h="878269"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МЕРОПРИЯТИЕ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КЛЮЧЕВОЙ ПОКАЗАТЕЛЬ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ФАКТИЧЕСКОЕ ЗНАЧЕНИЕ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01.01.2020</a:t>
                      </a: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ЦЕЛЕВОЕ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ЗНАЧЕНИЕ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01.01.2021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ФАКТИЧЕСКОЕ ЗНАЧЕНИЕ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01.01.2021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ДИНАМИКА</a:t>
                      </a:r>
                    </a:p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ЗА ГОД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6715263"/>
                  </a:ext>
                </a:extLst>
              </a:tr>
              <a:tr h="37326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Размещение и осуществление «малых» закупок в электронной форме (в рамках Федерального закона от 18.07.2011 № 223-ФЗ </a:t>
                      </a:r>
                      <a:b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«О закупках товаров, работ, услуг отдельными видами юридических лиц» и Федерального закона</a:t>
                      </a:r>
                      <a:b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 05.04.2013 № 44-ФЗ </a:t>
                      </a:r>
                      <a:b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«О контрактной системе в сфере закупок товаров, работ, услуг </a:t>
                      </a:r>
                      <a:b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для обеспечения государственных </a:t>
                      </a:r>
                      <a:b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муниципальных нужд»)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«малых» закупок, размещенных в электронной форме в рамках Федерального закона от 18.07.2011 № 223-ФЗ «О закупках товаров, работ, услуг отдельными видами юридических лиц» </a:t>
                      </a:r>
                      <a:br>
                        <a:rPr lang="ru-RU" sz="1200" b="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b="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Федерального закона </a:t>
                      </a:r>
                      <a:br>
                        <a:rPr lang="ru-RU" sz="1200" b="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b="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05.04.2013 № 44-ФЗ «О контрактной системе в сфере закупок товаров, работ, услуг для обеспечения государственных и муниципальных нужд»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25,9%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endParaRPr lang="ru-RU" sz="12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14,1%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ОИОГВ НСО,</a:t>
                      </a:r>
                    </a:p>
                    <a:p>
                      <a:pPr algn="ctr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ОМСУ НСО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637559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34298" y="484353"/>
            <a:ext cx="8718262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НЕДОСТИГНУТЫЕ ЦЕЛЕВЫЕ ПОКАЗАТЕЛИ СИСТЕМНЫХ МЕРОПРИЯТИЙ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2" name="Picture 8" descr="Государственные закупки: обучение персонала Блог по охране тру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52" y="2645871"/>
            <a:ext cx="6609018" cy="283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622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15780" y="930884"/>
            <a:ext cx="10961661" cy="20313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ПРИНЯТИЕ РЕШЕНИЯ О СОЗДАНИИ МЕЖОТРАСЛЕВОГО СОВЕТА ПОТРЕБИТЕЛЕЙ ПО ВОПРОСАМ ДЕЯТЕЛЬНОСТИ СУБЪЕКТОВ ЕСТЕСТВЕННЫХ МОНОПОЛИЙ ПРИ ГУБЕРНАТОРЕ НОВОСИБИРСКОЙ ОБЛАСТИ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(РАСПОРЯЖЕНИЕ ГУБЕРНАТОРА НОВОСИБИРСКОЙ ОБЛАСТИ ОТ 30.12.2016 № 237-Р).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УТВЕРЖДЕНИЕ ПОЛОЖЕНИЯ О МЕЖОТРАСЛЕВОМ СОВЕТЕ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(ПОСТАНОВЛЕНИЕ ГУБЕРНАТОРА НОВОСИБИРСКОЙ ОБЛАСТИ ОТ 31.01.2017 № 10)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УТВЕРЖДЕНИЕ СОСТАВА МЕЖОТРАСЛЕВОГО СОВЕТА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(ПОСТАНОВЛЕНИЕ ГУБЕРНАТОРА НОВОСИБИРСКОЙ ОБЛАСТИ ОТ 23.03.2017 № 51 )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5120" y="3618601"/>
            <a:ext cx="115392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ОСНОВНАЯ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ЦЕЛЬ ДЕЯТЕЛЬНОСТИ МЕЖОТРАСЛЕВОГО СОВЕТА ПОТРЕБИТЕЛЕЙ –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доведение до сведения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органов власти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Новосибирской области в сфере государственного регулирования тарифов и субъектов естественных монополий позиции потребителей, достижение баланса интересов потребителей и субъектов естественных монополий, обеспечивающего доступность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реализуемых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субъектами естественных монополий товаров и услуг для потребителей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62959" y="5624939"/>
            <a:ext cx="2520000" cy="33855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14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ВОПРОСОВ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4930721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2020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15499" y="5624939"/>
            <a:ext cx="290205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ЗАСЕДАНИЯ СОВЕТА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4366527" y="5335802"/>
            <a:ext cx="3456432" cy="10297"/>
          </a:xfrm>
          <a:prstGeom prst="line">
            <a:avLst/>
          </a:prstGeom>
          <a:noFill/>
          <a:ln w="19050" cap="flat" cmpd="sng" algn="ctr">
            <a:solidFill>
              <a:schemeClr val="accent2"/>
            </a:solidFill>
            <a:prstDash val="solid"/>
          </a:ln>
          <a:effectLst/>
        </p:spPr>
      </p:cxnSp>
      <p:cxnSp>
        <p:nvCxnSpPr>
          <p:cNvPr id="60" name="Прямая со стрелкой 59"/>
          <p:cNvCxnSpPr/>
          <p:nvPr/>
        </p:nvCxnSpPr>
        <p:spPr>
          <a:xfrm>
            <a:off x="4366527" y="5335802"/>
            <a:ext cx="0" cy="289137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7822959" y="5340951"/>
            <a:ext cx="0" cy="283988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4" name="Номер слайда 6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15780" y="310057"/>
            <a:ext cx="4785580" cy="432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РАБОТА МЕЖОТРАСЛЕВОГО СОВЕТА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087120" y="3109552"/>
            <a:ext cx="10627360" cy="40864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74622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440" y="86706"/>
            <a:ext cx="5607212" cy="6124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ПОСТАНОВЛЕНИЕМ ПРАВИТЕЛЬСТВА НОВОСИБИРСКОЙ ОБЛАСТИ ОТ 22.12.2016 № 432-П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УТВЕРЖДЕНО ПОЛОЖЕНИЕ О ПРОВЕДЕНИИ ОБЯЗАТЕЛЬНОГО ПУБЛИЧНОГО ТЕХНОЛОГИЧЕСКОГО И ЦЕНОВОГО АУДИТА КРУПНЫХ ИНВЕСТИЦИОННЫХ ПРОЕКТОВ С ГОСУДАРСТВЕННЫМ УЧАСТИЕМ НОВОСИБИРСКОЙ ОБЛАСТИ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ОБЯЗАТЕЛЬНЫЙ ПУБЛИЧНЫЙ ТЕХНОЛОГИЧЕСКИЙ И ЦЕНОВОЙ АУДИТ ИНВЕСТИЦИОННЫХ ПРОЕКТОВ ПРОВОДИТСЯ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2018 ГОДА В ОТНОШЕНИИ ОБЪЕКТОВ КАПИТАЛЬНОГО СТРОИТЕЛЬСТВА 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СМЕТНОЙ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СТОИМОСТЬЮ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1,5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МЛРД. РУБЛЕЙ И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БОЛЕЕ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2019 ГОД 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ТЦА по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 инвестиционным проектам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1. Инвестиционный проект «Многофункциональная ледовая арена по ул. Немировича-Данченко в городе Новосибирске».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2. Инвестиционный проект «Региональный центр волейбола в г. Новосибирске».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3. Инвестиционный проект «Реконструкция и оснащение акушерского корпуса Государственной Новосибирской областной клинической больницы для размещения перинатального центра Новосибирской области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2020 ГОД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ТЦА не проводился в связи с отсутствием инвестиционных проектов с заявленной сметной стоимостью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93971" y="3997300"/>
            <a:ext cx="5702710" cy="156966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Постановлением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Правительства РФ от 02.04.2020 № 421 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приостановлено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до 31 декабря 2024 г. действие Положения о проведении публичного технологического и ценового аудита крупных инвестиционных проектов с государственным участием, утвержденного постановлением Правительства Российской Федерации от 30 апреля 2013 г. № 382 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 проведении публичного технологического и ценового аудита крупных инвестиционных проектов с государственным участием и о внесении изменений в некоторые акты Правительства Российской Федерации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Картинки по запросу &quot;аудит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652" y="0"/>
            <a:ext cx="6493348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89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4050" y="4850494"/>
            <a:ext cx="10148431" cy="7398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defTabSz="914400"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Приложение. ПЕРЕЧЕНЬ ТОВАРНЫХ РЫНКОВ ДЛЯ СОДЕЙСТВИЯ РАЗВИТИЮ КОНКУРЕНЦИИ В СУБЪЕКТЕ РОССИЙСКОЙ ФЕДЕРАЦИИ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6757" y="650896"/>
            <a:ext cx="5612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-5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СТРУКТУРА СТАНДАРТА: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38374" y="2743200"/>
            <a:ext cx="530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VIII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36757" y="2017013"/>
            <a:ext cx="3240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Общие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положения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429659" y="1981270"/>
            <a:ext cx="3240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О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пределение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уполномоченного органа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7795264" y="2003858"/>
            <a:ext cx="3417217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Рассмотрение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вопросов 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содействия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развитию конкуренции на заседаниях коллегиального органа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044422" y="2832804"/>
            <a:ext cx="3240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Утверждение перечня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товарных рынков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429659" y="2832804"/>
            <a:ext cx="3240000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Разработка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«дорожной карты»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795266" y="2832804"/>
            <a:ext cx="3417216" cy="7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Проведение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мониторинга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053737" y="3687984"/>
            <a:ext cx="3960000" cy="10433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 реализация механизмов общественного контроля за деятельностью субъектов естественных монополий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085491" y="3687984"/>
            <a:ext cx="6126991" cy="1002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Повышение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уровня информированности субъектов 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предпринимательской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деятельности и потребителей товаров, работ, услуг о состоянии конкуренции и деятельности по содействию развитию конкуренции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64051" y="1155408"/>
            <a:ext cx="1788069" cy="3790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 РАЗДЕЛОВ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984139" y="1896770"/>
            <a:ext cx="360000" cy="36000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4400042" y="1901742"/>
            <a:ext cx="360000" cy="36000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7714711" y="1918779"/>
            <a:ext cx="360000" cy="36000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984139" y="2774857"/>
            <a:ext cx="360000" cy="36000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384607" y="2787505"/>
            <a:ext cx="360000" cy="36000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7714711" y="2798847"/>
            <a:ext cx="360000" cy="36000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981983" y="3671988"/>
            <a:ext cx="360000" cy="36000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5070662" y="3621079"/>
            <a:ext cx="360000" cy="36000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11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9520" y="118795"/>
            <a:ext cx="7335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ПРОЗРАЧНОСТИ ДЕЯТЕЛЬНОСТИ СУБЪЕКТОВ ЕСТЕСТВЕННЫХ МОНОПОЛИЙ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1" y="765126"/>
            <a:ext cx="11730619" cy="537151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80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54000"/>
            <a:ext cx="11104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АКТУАЛИЗАЦИЯ РАЗДЕЛА «КОНКУРЕНЦИЯ» НА ИНВЕСТИЦИОННОМ ПОРТАЛЕ НОВОСИБИРСКОЙ ОБЛАСТИ 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1089872"/>
            <a:ext cx="10088880" cy="5192942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41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209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8929" y="580103"/>
            <a:ext cx="678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15673" y="2654709"/>
            <a:ext cx="506361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 по 18 декабря 2020 года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базе ГАУ ДПО НСО «Центр оценки и развития управленческих компетенций» для государственных и муниципальных служащих Новосибирской области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проведено 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ДИСТАНЦИОННОЕ ОБУЧЕНИЕ ПО ПРОГРАММЕ ПОВЫШЕНИЯ КВАЛИФИКАЦИИ «ВНЕДРЕНИЕ АНТИМОНОПОЛЬНОГО КОМПЛАЕНСА».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 ОБУЧЕНИИ ПРИНЯЛИ УЧАСТИЕ 25 ЧЕЛОВЕК :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 государственных служащих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(управление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делами Губернатора Новосибирской области и Правительства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НСО, аппарат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Законодательного Собрания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НСО, министерство ЖКХ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иЭ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НСО, Минсельхоз НСО, инспекция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госстройнадзора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НСО).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18 муниципальных служащих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(г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Бердск,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Искитим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Обь,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Болотнинский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Купинский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Краснозерский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Сузунский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Чулымский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районы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др.)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639" y="164605"/>
            <a:ext cx="11936361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РАСПОРЯЖЕНИЕ ГУБЕРНАТОРА НОВОСИБИРСКОЙ ОБЛАСТИ ОТ 26.12.2018 № 268-Р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«О СОЗДАНИИ И ОРГАНИЗАЦИИ СИСТЕМЫ ВНУТРЕННЕГО ОБЕСПЕЧЕНИЯ СООТВЕТСТВИЯ ТРЕБОВАНИЯМ АНТИМОНОПОЛЬНОГО ЗАКОНОДАТЕЛЬСТВА ДЕЯТЕЛЬНОСТИ ОБЛАСТНЫХ ИСПОЛНИТЕЛЬНЫХ ОРГАНОВ ГОСУДАРСТВЕННОЙ ВЛАСТИ НОВОСИБИРСКОЙ ОБЛАСТИ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19040" y="1912746"/>
            <a:ext cx="648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26924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 descr="D:\UserData\kea\Рабочий стол\Комплаенс сегодня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39" y="2654709"/>
            <a:ext cx="6286408" cy="350871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55639" y="1412219"/>
            <a:ext cx="117236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2020 ГОДУ </a:t>
            </a:r>
            <a:r>
              <a:rPr lang="ru-RU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ОИОГВ НСО и </a:t>
            </a:r>
            <a:r>
              <a:rPr lang="ru-RU" sz="1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ОМСУ  </a:t>
            </a:r>
            <a:r>
              <a:rPr lang="ru-RU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ПРОДОЛЖИЛИ РАБОТУ ПО ВНЕДРЕНИЮ АНТИМОНОПОЛЬНОГО КОМПЛАЕНСА :</a:t>
            </a:r>
          </a:p>
          <a:p>
            <a:pPr lvl="0"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утверждены карты рисков нарушения антимонопольного законодательства;</a:t>
            </a:r>
          </a:p>
          <a:p>
            <a:pPr lvl="0"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установлены ключевые показатели эффективности реализации мероприятий антимонопольного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комплаенса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lvl="0"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утверждены планы мероприятий по снижению рисков антимонопольного законодательства.</a:t>
            </a:r>
          </a:p>
        </p:txBody>
      </p:sp>
    </p:spTree>
    <p:extLst>
      <p:ext uri="{BB962C8B-B14F-4D97-AF65-F5344CB8AC3E}">
        <p14:creationId xmlns:p14="http://schemas.microsoft.com/office/powerpoint/2010/main" val="143171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олилиния 28"/>
          <p:cNvSpPr/>
          <p:nvPr/>
        </p:nvSpPr>
        <p:spPr>
          <a:xfrm>
            <a:off x="271796" y="98829"/>
            <a:ext cx="3593152" cy="440469"/>
          </a:xfrm>
          <a:custGeom>
            <a:avLst/>
            <a:gdLst>
              <a:gd name="connsiteX0" fmla="*/ 0 w 11621729"/>
              <a:gd name="connsiteY0" fmla="*/ 0 h 899652"/>
              <a:gd name="connsiteX1" fmla="*/ 11621729 w 11621729"/>
              <a:gd name="connsiteY1" fmla="*/ 0 h 899652"/>
              <a:gd name="connsiteX2" fmla="*/ 11621729 w 11621729"/>
              <a:gd name="connsiteY2" fmla="*/ 899652 h 899652"/>
              <a:gd name="connsiteX3" fmla="*/ 0 w 11621729"/>
              <a:gd name="connsiteY3" fmla="*/ 899652 h 899652"/>
              <a:gd name="connsiteX4" fmla="*/ 0 w 11621729"/>
              <a:gd name="connsiteY4" fmla="*/ 0 h 8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1729" h="899652">
                <a:moveTo>
                  <a:pt x="0" y="0"/>
                </a:moveTo>
                <a:lnTo>
                  <a:pt x="11621729" y="0"/>
                </a:lnTo>
                <a:lnTo>
                  <a:pt x="11621729" y="899652"/>
                </a:lnTo>
                <a:lnTo>
                  <a:pt x="0" y="899652"/>
                </a:lnTo>
                <a:lnTo>
                  <a:pt x="0" y="0"/>
                </a:lnTo>
                <a:close/>
              </a:path>
            </a:pathLst>
          </a:custGeom>
          <a:solidFill>
            <a:srgbClr val="006699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marL="0" marR="0" lvl="0" indent="0" algn="ctr" defTabSz="1600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ЗАДАЧИ НА 2021 ГОД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381191" y="1320868"/>
            <a:ext cx="1840899" cy="1205811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Расширение перечня товарных рынков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2334686" y="1320868"/>
            <a:ext cx="1981675" cy="1205786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Формирование перечня </a:t>
            </a:r>
          </a:p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ероприятий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 «новым» товарным рынкам</a:t>
            </a:r>
          </a:p>
        </p:txBody>
      </p:sp>
      <p:sp>
        <p:nvSpPr>
          <p:cNvPr id="32" name="Полилиния 31"/>
          <p:cNvSpPr/>
          <p:nvPr/>
        </p:nvSpPr>
        <p:spPr>
          <a:xfrm>
            <a:off x="4436310" y="1313153"/>
            <a:ext cx="2288956" cy="121350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Актуализация</a:t>
            </a:r>
          </a:p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«дорожной карты»</a:t>
            </a:r>
          </a:p>
        </p:txBody>
      </p:sp>
      <p:sp>
        <p:nvSpPr>
          <p:cNvPr id="33" name="Полилиния 32"/>
          <p:cNvSpPr/>
          <p:nvPr/>
        </p:nvSpPr>
        <p:spPr>
          <a:xfrm>
            <a:off x="7034483" y="1313153"/>
            <a:ext cx="2207840" cy="121350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Формирование </a:t>
            </a:r>
          </a:p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рейтинга муниципальных образований</a:t>
            </a:r>
          </a:p>
        </p:txBody>
      </p:sp>
      <p:sp>
        <p:nvSpPr>
          <p:cNvPr id="34" name="Полилиния 33"/>
          <p:cNvSpPr/>
          <p:nvPr/>
        </p:nvSpPr>
        <p:spPr>
          <a:xfrm>
            <a:off x="9340645" y="1313153"/>
            <a:ext cx="2549716" cy="121350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Проведение мониторинга состояния и развития конкурентной среды</a:t>
            </a:r>
          </a:p>
        </p:txBody>
      </p:sp>
      <p:sp>
        <p:nvSpPr>
          <p:cNvPr id="35" name="Полилиния 34"/>
          <p:cNvSpPr/>
          <p:nvPr/>
        </p:nvSpPr>
        <p:spPr>
          <a:xfrm>
            <a:off x="221825" y="2617792"/>
            <a:ext cx="5697661" cy="556150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Реализация механизмов общественного контроля за деятельностью субъектов естественных монополий</a:t>
            </a:r>
          </a:p>
        </p:txBody>
      </p:sp>
      <p:sp>
        <p:nvSpPr>
          <p:cNvPr id="36" name="Полилиния 35"/>
          <p:cNvSpPr/>
          <p:nvPr/>
        </p:nvSpPr>
        <p:spPr>
          <a:xfrm>
            <a:off x="6469626" y="2617792"/>
            <a:ext cx="5420735" cy="554379"/>
          </a:xfrm>
          <a:custGeom>
            <a:avLst/>
            <a:gdLst>
              <a:gd name="connsiteX0" fmla="*/ 0 w 1659841"/>
              <a:gd name="connsiteY0" fmla="*/ 0 h 1889269"/>
              <a:gd name="connsiteX1" fmla="*/ 1659841 w 1659841"/>
              <a:gd name="connsiteY1" fmla="*/ 0 h 1889269"/>
              <a:gd name="connsiteX2" fmla="*/ 1659841 w 1659841"/>
              <a:gd name="connsiteY2" fmla="*/ 1889269 h 1889269"/>
              <a:gd name="connsiteX3" fmla="*/ 0 w 1659841"/>
              <a:gd name="connsiteY3" fmla="*/ 1889269 h 1889269"/>
              <a:gd name="connsiteX4" fmla="*/ 0 w 1659841"/>
              <a:gd name="connsiteY4" fmla="*/ 0 h 188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9841" h="1889269">
                <a:moveTo>
                  <a:pt x="0" y="0"/>
                </a:moveTo>
                <a:lnTo>
                  <a:pt x="1659841" y="0"/>
                </a:lnTo>
                <a:lnTo>
                  <a:pt x="1659841" y="1889269"/>
                </a:lnTo>
                <a:lnTo>
                  <a:pt x="0" y="188926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Внедрение лучших практик содействия развитию конкуренции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9743" y="603289"/>
            <a:ext cx="1159762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ВНЕДРЕНИЕ СТАНДАРТА РАЗВИТИЯ КОНКУРЕНЦИИ В СУБЪЕКТАХ РОССИЙСКОЙ ФЕДЕРАЦИИ, УТВЕРЖДЕННОГО РАСПОРЯЖЕНИЕМ ПРАВИТЕЛЬСТВА РФ ОТ 17.04.2019 № 768-Р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Прямая соединительная линия 51"/>
          <p:cNvSpPr/>
          <p:nvPr/>
        </p:nvSpPr>
        <p:spPr>
          <a:xfrm>
            <a:off x="221825" y="3355795"/>
            <a:ext cx="115976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Полилиния 52"/>
          <p:cNvSpPr/>
          <p:nvPr/>
        </p:nvSpPr>
        <p:spPr>
          <a:xfrm>
            <a:off x="221825" y="3244232"/>
            <a:ext cx="3621987" cy="2974389"/>
          </a:xfrm>
          <a:custGeom>
            <a:avLst/>
            <a:gdLst>
              <a:gd name="connsiteX0" fmla="*/ 0 w 3621987"/>
              <a:gd name="connsiteY0" fmla="*/ 0 h 2580405"/>
              <a:gd name="connsiteX1" fmla="*/ 3621987 w 3621987"/>
              <a:gd name="connsiteY1" fmla="*/ 0 h 2580405"/>
              <a:gd name="connsiteX2" fmla="*/ 3621987 w 3621987"/>
              <a:gd name="connsiteY2" fmla="*/ 2580405 h 2580405"/>
              <a:gd name="connsiteX3" fmla="*/ 0 w 3621987"/>
              <a:gd name="connsiteY3" fmla="*/ 2580405 h 2580405"/>
              <a:gd name="connsiteX4" fmla="*/ 0 w 3621987"/>
              <a:gd name="connsiteY4" fmla="*/ 0 h 258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1987" h="2580405">
                <a:moveTo>
                  <a:pt x="0" y="0"/>
                </a:moveTo>
                <a:lnTo>
                  <a:pt x="3621987" y="0"/>
                </a:lnTo>
                <a:lnTo>
                  <a:pt x="3621987" y="2580405"/>
                </a:lnTo>
                <a:lnTo>
                  <a:pt x="0" y="258040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820" tIns="83820" rIns="83820" bIns="83820" numCol="1" spcCol="1270" anchor="ctr" anchorCtr="0">
            <a:noAutofit/>
          </a:bodyPr>
          <a:lstStyle/>
          <a:p>
            <a:pPr marL="0" marR="0" lvl="0" indent="0" algn="l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Указ Президента Российской Федерации</a:t>
            </a:r>
          </a:p>
          <a:p>
            <a:pPr marL="0" marR="0" lvl="0" indent="0" algn="l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от 21.12.2017 № 618</a:t>
            </a:r>
          </a:p>
          <a:p>
            <a:pPr marL="0" marR="0" lvl="0" indent="0" algn="l" defTabSz="9779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«Об основных направлениях государственной политики по развитию конкуренции»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Полилиния 53"/>
          <p:cNvSpPr/>
          <p:nvPr/>
        </p:nvSpPr>
        <p:spPr>
          <a:xfrm>
            <a:off x="3829747" y="4018136"/>
            <a:ext cx="7987496" cy="1033937"/>
          </a:xfrm>
          <a:custGeom>
            <a:avLst/>
            <a:gdLst>
              <a:gd name="connsiteX0" fmla="*/ 0 w 7814975"/>
              <a:gd name="connsiteY0" fmla="*/ 0 h 1199485"/>
              <a:gd name="connsiteX1" fmla="*/ 7814975 w 7814975"/>
              <a:gd name="connsiteY1" fmla="*/ 0 h 1199485"/>
              <a:gd name="connsiteX2" fmla="*/ 7814975 w 7814975"/>
              <a:gd name="connsiteY2" fmla="*/ 1199485 h 1199485"/>
              <a:gd name="connsiteX3" fmla="*/ 0 w 7814975"/>
              <a:gd name="connsiteY3" fmla="*/ 1199485 h 1199485"/>
              <a:gd name="connsiteX4" fmla="*/ 0 w 7814975"/>
              <a:gd name="connsiteY4" fmla="*/ 0 h 1199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4975" h="1199485">
                <a:moveTo>
                  <a:pt x="0" y="0"/>
                </a:moveTo>
                <a:lnTo>
                  <a:pt x="7814975" y="0"/>
                </a:lnTo>
                <a:lnTo>
                  <a:pt x="7814975" y="1199485"/>
                </a:lnTo>
                <a:lnTo>
                  <a:pt x="0" y="11994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0" marR="0" lvl="0" indent="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ысшим должностным лицам (руководителям высших исполнительных органов государственной власти) субъектов Российской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едерации активизировать работу по развитию конкуренции в субъектах Российской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едерации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ая соединительная линия 54"/>
          <p:cNvSpPr/>
          <p:nvPr/>
        </p:nvSpPr>
        <p:spPr>
          <a:xfrm>
            <a:off x="259743" y="3442593"/>
            <a:ext cx="11571759" cy="2476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tint val="5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" name="Полилиния 55"/>
          <p:cNvSpPr/>
          <p:nvPr/>
        </p:nvSpPr>
        <p:spPr>
          <a:xfrm>
            <a:off x="3864948" y="5544410"/>
            <a:ext cx="7966554" cy="577413"/>
          </a:xfrm>
          <a:custGeom>
            <a:avLst/>
            <a:gdLst>
              <a:gd name="connsiteX0" fmla="*/ 0 w 7814975"/>
              <a:gd name="connsiteY0" fmla="*/ 0 h 1199485"/>
              <a:gd name="connsiteX1" fmla="*/ 7814975 w 7814975"/>
              <a:gd name="connsiteY1" fmla="*/ 0 h 1199485"/>
              <a:gd name="connsiteX2" fmla="*/ 7814975 w 7814975"/>
              <a:gd name="connsiteY2" fmla="*/ 1199485 h 1199485"/>
              <a:gd name="connsiteX3" fmla="*/ 0 w 7814975"/>
              <a:gd name="connsiteY3" fmla="*/ 1199485 h 1199485"/>
              <a:gd name="connsiteX4" fmla="*/ 0 w 7814975"/>
              <a:gd name="connsiteY4" fmla="*/ 0 h 1199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4975" h="1199485">
                <a:moveTo>
                  <a:pt x="0" y="0"/>
                </a:moveTo>
                <a:lnTo>
                  <a:pt x="7814975" y="0"/>
                </a:lnTo>
                <a:lnTo>
                  <a:pt x="7814975" y="1199485"/>
                </a:lnTo>
                <a:lnTo>
                  <a:pt x="0" y="11994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marL="0" marR="0" lvl="0" indent="0" algn="l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Органам местного самоуправления активизировать работу по развитию конкуренции в муниципальных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образованиях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Капля 43"/>
          <p:cNvSpPr/>
          <p:nvPr/>
        </p:nvSpPr>
        <p:spPr>
          <a:xfrm>
            <a:off x="148898" y="1368440"/>
            <a:ext cx="360000" cy="360000"/>
          </a:xfrm>
          <a:prstGeom prst="teardrop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45" name="Капля 44"/>
          <p:cNvSpPr/>
          <p:nvPr/>
        </p:nvSpPr>
        <p:spPr>
          <a:xfrm>
            <a:off x="9111484" y="1387442"/>
            <a:ext cx="360000" cy="360000"/>
          </a:xfrm>
          <a:prstGeom prst="teardrop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0" lang="ru-RU" sz="160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Капля 45"/>
          <p:cNvSpPr/>
          <p:nvPr/>
        </p:nvSpPr>
        <p:spPr>
          <a:xfrm>
            <a:off x="7136567" y="1367443"/>
            <a:ext cx="360000" cy="360000"/>
          </a:xfrm>
          <a:prstGeom prst="teardrop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Капля 46"/>
          <p:cNvSpPr/>
          <p:nvPr/>
        </p:nvSpPr>
        <p:spPr>
          <a:xfrm>
            <a:off x="4445366" y="1367443"/>
            <a:ext cx="360000" cy="360000"/>
          </a:xfrm>
          <a:prstGeom prst="teardrop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Капля 47"/>
          <p:cNvSpPr/>
          <p:nvPr/>
        </p:nvSpPr>
        <p:spPr>
          <a:xfrm>
            <a:off x="2310573" y="1331649"/>
            <a:ext cx="360000" cy="360000"/>
          </a:xfrm>
          <a:prstGeom prst="teardrop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9" name="Капля 48"/>
          <p:cNvSpPr/>
          <p:nvPr/>
        </p:nvSpPr>
        <p:spPr>
          <a:xfrm>
            <a:off x="401733" y="2659627"/>
            <a:ext cx="360000" cy="360000"/>
          </a:xfrm>
          <a:prstGeom prst="teardrop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Капля 49"/>
          <p:cNvSpPr/>
          <p:nvPr/>
        </p:nvSpPr>
        <p:spPr>
          <a:xfrm>
            <a:off x="6196826" y="2683458"/>
            <a:ext cx="360000" cy="360000"/>
          </a:xfrm>
          <a:prstGeom prst="teardrop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850840" y="3553038"/>
            <a:ext cx="1280107" cy="338554"/>
          </a:xfrm>
          <a:prstGeom prst="rect">
            <a:avLst/>
          </a:prstGeom>
          <a:solidFill>
            <a:srgbClr val="006699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ПУНКТ 7: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921445" y="5058561"/>
            <a:ext cx="2902142" cy="338554"/>
          </a:xfrm>
          <a:prstGeom prst="rect">
            <a:avLst/>
          </a:prstGeom>
          <a:solidFill>
            <a:srgbClr val="006699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ПОДПУНКТ «В» ПУНКТА 8: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77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5400000">
            <a:off x="-520863" y="520862"/>
            <a:ext cx="6331354" cy="5289631"/>
          </a:xfrm>
          <a:custGeom>
            <a:avLst/>
            <a:gdLst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354" h="5289631">
                <a:moveTo>
                  <a:pt x="0" y="5289631"/>
                </a:moveTo>
                <a:lnTo>
                  <a:pt x="0" y="0"/>
                </a:lnTo>
                <a:lnTo>
                  <a:pt x="6331354" y="5289631"/>
                </a:lnTo>
                <a:lnTo>
                  <a:pt x="0" y="5289631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6205957" y="345311"/>
            <a:ext cx="6331354" cy="5640732"/>
          </a:xfrm>
          <a:prstGeom prst="rtTriangl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pic>
        <p:nvPicPr>
          <p:cNvPr id="7" name="Picture 4" descr="http://www.nso.ru/default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06375"/>
            <a:ext cx="55086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30250" y="249921"/>
            <a:ext cx="3575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МИНИСТЕРСТВО ЭКОНОМИЧЕСКОГО РАЗВИТИЯ НОВОСИБИРСКОЙ ОБЛАСТИ</a:t>
            </a:r>
            <a:endParaRPr lang="ru-RU" sz="1600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>
            <a:stCxn id="4" idx="1"/>
            <a:endCxn id="4" idx="2"/>
          </p:cNvCxnSpPr>
          <p:nvPr/>
        </p:nvCxnSpPr>
        <p:spPr>
          <a:xfrm flipH="1">
            <a:off x="-2" y="1"/>
            <a:ext cx="5289632" cy="633135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6" idx="4"/>
            <a:endCxn id="6" idx="0"/>
          </p:cNvCxnSpPr>
          <p:nvPr/>
        </p:nvCxnSpPr>
        <p:spPr>
          <a:xfrm flipH="1">
            <a:off x="6551268" y="0"/>
            <a:ext cx="5640732" cy="633135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8186259" y="4791840"/>
            <a:ext cx="40057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http://econom.nso.ru/</a:t>
            </a: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www.invest.nso.ru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www.facebook.com/mineconomnso 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83779" y="4363485"/>
            <a:ext cx="370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БЛАГОДАРИМ ЗА ВНИМАНИЕ!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952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8" y="2276335"/>
            <a:ext cx="10118691" cy="394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3978" y="515756"/>
            <a:ext cx="105098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spc="-50" dirty="0" smtClean="0">
                <a:solidFill>
                  <a:srgbClr val="C00000"/>
                </a:solidFill>
              </a:rPr>
              <a:t>СТАНДАРТОМ ПРЕДУСМОТРЕНО </a:t>
            </a:r>
          </a:p>
          <a:p>
            <a:pPr algn="ctr"/>
            <a:r>
              <a:rPr lang="ru-RU" sz="2400" spc="-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ДОСТИЖЕНИЕ РЕГИОНАМИ КЛЮЧЕВЫХ ПОКАЗАТЕЛЕЙ К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2022 году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048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76514" y="2996013"/>
            <a:ext cx="10815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 ИТОГАМ 2019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НОВОСИБИРСКАЯ ОБЛАСТЬ ЗАНЯЛА 5-е МЕСТО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 РЕЙТИНГЕ РЕГИОНОВ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РЕАЛИЗАЦИЯ СТАНДАРТА РАЗВИТИЯ КОНКУРЕНЦИИ В НОВОСИБИРСКОЙ ОБЛАСТИ -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87,26%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2018 ГОД – 32-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МЕСТО (80,22%)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76514" y="802488"/>
            <a:ext cx="93603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23 ДЕКАБРЯ 2020 г.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НА ЗАСЕДАНИИ МЕЖВЕДОМСТВЕННОЙ РАБОЧЕЙ ГРУППЫ ПО ВОПРОСАМ РЕАЛИЗАЦИИ ПОЛОЖЕНИЙ СТАНДАРТА ПОДВЕДЕНЫ ИТОГИ ЕГО ВНЕДРЕНИЯ РЕГИОНАМИ В 2019 ГОДУ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76514" y="1941261"/>
            <a:ext cx="93006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ЗАСЕДАНИИ ПРИНЯЛИ УЧАСТИЕ ПРЕДСТАВИТЕЛИ МИНЭКОНОМРАЗВИТИЯ РОССИИ,</a:t>
            </a:r>
          </a:p>
          <a:p>
            <a:pPr>
              <a:defRPr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ФАС РОССИИ, БАНКА РОССИИ, РАНХИГС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8114" y="4520600"/>
            <a:ext cx="1887796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+27 ПОЗИЦИЙ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78114" y="5045748"/>
            <a:ext cx="96369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Протокол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заседания Межведомственной рабочей группы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№ 43-Д05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от 23 декабря 2020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www.economy.gov.ru/material/news/ev_minekonomrazvitiya_rossii_podveli_itogi_vnedreniya_regionami_standarta_konkurencii_za_2019_god.html</a:t>
            </a:r>
            <a:r>
              <a:rPr lang="en-US" sz="1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059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95680" y="165926"/>
            <a:ext cx="5699759" cy="57554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solidFill>
                  <a:prstClr val="black"/>
                </a:solidFill>
              </a:rPr>
              <a:t>М</a:t>
            </a:r>
            <a:r>
              <a:rPr lang="ru-RU" sz="1600" dirty="0" smtClean="0">
                <a:solidFill>
                  <a:prstClr val="black"/>
                </a:solidFill>
              </a:rPr>
              <a:t>инэкономразвития НСО подготовлен проект доклада о состоянии и развитии конкуренции на товарных рынках Новосибирской области  для его рассмотрения и утверждения Советом по содействию развитию конкуренции.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dirty="0" smtClean="0">
              <a:solidFill>
                <a:prstClr val="black"/>
              </a:solidFill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solidFill>
                  <a:prstClr val="black"/>
                </a:solidFill>
              </a:rPr>
              <a:t>В</a:t>
            </a:r>
            <a:r>
              <a:rPr lang="ru-RU" sz="1600" dirty="0" smtClean="0">
                <a:solidFill>
                  <a:prstClr val="black"/>
                </a:solidFill>
              </a:rPr>
              <a:t> докладе осуществляется анализ результативности и эффективности деятельности </a:t>
            </a:r>
            <a:r>
              <a:rPr lang="ru-RU" sz="1600" dirty="0" err="1" smtClean="0">
                <a:solidFill>
                  <a:prstClr val="black"/>
                </a:solidFill>
              </a:rPr>
              <a:t>оиогв</a:t>
            </a:r>
            <a:r>
              <a:rPr lang="ru-RU" sz="1600" dirty="0" smtClean="0">
                <a:solidFill>
                  <a:prstClr val="black"/>
                </a:solidFill>
              </a:rPr>
              <a:t> НСО и ОМСУ по содействию развитию конкуренции, включая оценку результатов реализации мероприятий, предусмотренных «дорожной картой» по содействию развитию конкуренции в Новосибирской области, отражаются основные проблемы и перспективы развития региональных товарных рынков, содержатся предложения по повышению эффективности их функционирования.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dirty="0" smtClean="0">
              <a:solidFill>
                <a:prstClr val="black"/>
              </a:solidFill>
            </a:endParaRPr>
          </a:p>
          <a:p>
            <a:r>
              <a:rPr lang="ru-RU" sz="1600" dirty="0">
                <a:solidFill>
                  <a:prstClr val="black"/>
                </a:solidFill>
              </a:rPr>
              <a:t>Е</a:t>
            </a:r>
            <a:r>
              <a:rPr lang="ru-RU" sz="1600" dirty="0" smtClean="0">
                <a:solidFill>
                  <a:prstClr val="black"/>
                </a:solidFill>
              </a:rPr>
              <a:t>жегодно доклад направляется в Министерство экономического развития РФ, Федеральную антимонопольную службу, Центральный банк РФ, а также АНО «Агентство стратегических инициатив по продвижению новых проектов».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="1" dirty="0" smtClean="0">
              <a:solidFill>
                <a:prstClr val="black"/>
              </a:solidFill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3" t="12111" r="7961" b="9933"/>
          <a:stretch/>
        </p:blipFill>
        <p:spPr>
          <a:xfrm>
            <a:off x="6882190" y="1236970"/>
            <a:ext cx="5015170" cy="3660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 descr="C:\Users\User\Downloads\to-do-list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64" y="273905"/>
            <a:ext cx="267816" cy="20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User\Downloads\to-do-list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21" y="1686145"/>
            <a:ext cx="267816" cy="20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User\Downloads\to-do-list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56" y="4398865"/>
            <a:ext cx="267816" cy="20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81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1045" y="1174131"/>
            <a:ext cx="100485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 2020 ГОДУ ДЕЯТЕЛЬНОСТЬ ОБЛАСТНЫХ ОРГАНОВ ВЛАСТИ НОВОСИБИРСКОЙ ОБЛАСТИ 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 СОДЕЙСТВИЮ РАЗВИТИЮ КОНКУРЕНЦИИ ОСУЩЕСТВЛЯЛАСЬ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ПО СЛЕДУЮЩИМ ОСНОВНЫМ НАПРАВЛЕНИЯМ: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1. Реализация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Указа Президента Российской Федерации от 21.12.2017 № 618 «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Об основных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направлениях государственной политики по развитию конкуренции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2. Выполнение Перечня поручений Президента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РФ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от 15.05.2018 № Пр-817ГС по итогам заседания Государственного совета Российской Федерации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апреля 2018 года. 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3. Внедрение Стандарта развития конкуренции в субъектах Российской Федерации, утвержденного распоряжением Правительства РФ от 17.04.2019 № 768-р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354013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4. Принятие антикризисных мер в связи с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коронавирусом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(COVID-19).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9200" y="2123440"/>
            <a:ext cx="10017760" cy="45719"/>
          </a:xfrm>
          <a:prstGeom prst="rect">
            <a:avLst/>
          </a:prstGeom>
          <a:ln w="1905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</p:spTree>
    <p:extLst>
      <p:ext uri="{BB962C8B-B14F-4D97-AF65-F5344CB8AC3E}">
        <p14:creationId xmlns:p14="http://schemas.microsoft.com/office/powerpoint/2010/main" val="172013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510" y="-8871"/>
            <a:ext cx="118979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Основны</a:t>
            </a:r>
            <a:r>
              <a:rPr lang="ru-RU" sz="1600" b="1" dirty="0">
                <a:solidFill>
                  <a:srgbClr val="C00000"/>
                </a:solidFill>
              </a:rPr>
              <a:t>е</a:t>
            </a:r>
            <a:r>
              <a:rPr lang="ru-RU" sz="1600" b="1" dirty="0" smtClean="0">
                <a:solidFill>
                  <a:srgbClr val="C00000"/>
                </a:solidFill>
              </a:rPr>
              <a:t> источники </a:t>
            </a:r>
            <a:r>
              <a:rPr lang="ru-RU" sz="1600" b="1" dirty="0">
                <a:solidFill>
                  <a:srgbClr val="C00000"/>
                </a:solidFill>
              </a:rPr>
              <a:t>финансовых средств, используемых для достижения целей </a:t>
            </a:r>
            <a:r>
              <a:rPr lang="ru-RU" sz="1600" b="1" dirty="0" smtClean="0">
                <a:solidFill>
                  <a:srgbClr val="C00000"/>
                </a:solidFill>
              </a:rPr>
              <a:t>Стандарта </a:t>
            </a:r>
            <a:r>
              <a:rPr lang="ru-RU" sz="1600" dirty="0" smtClean="0"/>
              <a:t>– </a:t>
            </a:r>
          </a:p>
          <a:p>
            <a:pPr algn="ctr"/>
            <a:r>
              <a:rPr lang="ru-RU" sz="1600" dirty="0" smtClean="0"/>
              <a:t>государственные</a:t>
            </a:r>
            <a:r>
              <a:rPr lang="en-US" sz="1600" dirty="0" smtClean="0"/>
              <a:t> </a:t>
            </a:r>
            <a:r>
              <a:rPr lang="ru-RU" sz="1600" dirty="0" smtClean="0"/>
              <a:t>программы, направленные </a:t>
            </a:r>
            <a:r>
              <a:rPr lang="ru-RU" sz="1600" dirty="0"/>
              <a:t>на развитие субъектов </a:t>
            </a:r>
            <a:r>
              <a:rPr lang="ru-RU" sz="1600" dirty="0" smtClean="0"/>
              <a:t>МСП, </a:t>
            </a:r>
            <a:r>
              <a:rPr lang="ru-RU" sz="1600" dirty="0"/>
              <a:t>развитие промышленности и повышение ее конкурентоспособности </a:t>
            </a:r>
            <a:r>
              <a:rPr lang="ru-RU" sz="1600" dirty="0" smtClean="0"/>
              <a:t>в Новосибирской </a:t>
            </a:r>
            <a:r>
              <a:rPr lang="ru-RU" sz="1600" dirty="0"/>
              <a:t>области, </a:t>
            </a:r>
            <a:r>
              <a:rPr lang="ru-RU" sz="1600" dirty="0" smtClean="0"/>
              <a:t>стимулирование </a:t>
            </a:r>
            <a:r>
              <a:rPr lang="ru-RU" sz="1600" dirty="0"/>
              <a:t>инвестиционной и инновационной </a:t>
            </a:r>
            <a:r>
              <a:rPr lang="ru-RU" sz="1600" dirty="0" smtClean="0"/>
              <a:t>активности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8121" y="5721852"/>
            <a:ext cx="119363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В 2020 </a:t>
            </a:r>
            <a:r>
              <a:rPr lang="ru-RU" sz="1600" dirty="0"/>
              <a:t>году увеличилось </a:t>
            </a:r>
            <a:r>
              <a:rPr lang="ru-RU" sz="1600" dirty="0" smtClean="0"/>
              <a:t>финансирование </a:t>
            </a:r>
            <a:r>
              <a:rPr lang="ru-RU" sz="1600" b="1" dirty="0">
                <a:solidFill>
                  <a:srgbClr val="C00000"/>
                </a:solidFill>
              </a:rPr>
              <a:t>п</a:t>
            </a:r>
            <a:r>
              <a:rPr lang="ru-RU" sz="1600" b="1" dirty="0" smtClean="0">
                <a:solidFill>
                  <a:srgbClr val="C00000"/>
                </a:solidFill>
              </a:rPr>
              <a:t>о 11</a:t>
            </a:r>
            <a:r>
              <a:rPr lang="ru-RU" sz="1600" b="1" dirty="0">
                <a:solidFill>
                  <a:srgbClr val="C00000"/>
                </a:solidFill>
              </a:rPr>
              <a:t> государственным программам,</a:t>
            </a:r>
            <a:r>
              <a:rPr lang="ru-RU" sz="1600" dirty="0">
                <a:solidFill>
                  <a:srgbClr val="C00000"/>
                </a:solidFill>
              </a:rPr>
              <a:t> 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/>
              <a:t>реализация </a:t>
            </a:r>
            <a:r>
              <a:rPr lang="ru-RU" sz="1600" dirty="0"/>
              <a:t>которых оказывает влияние на состояние конкуренции на территории Новосибирской области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87916"/>
              </p:ext>
            </p:extLst>
          </p:nvPr>
        </p:nvGraphicFramePr>
        <p:xfrm>
          <a:off x="304801" y="822126"/>
          <a:ext cx="11562078" cy="4899726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406971">
                  <a:extLst>
                    <a:ext uri="{9D8B030D-6E8A-4147-A177-3AD203B41FA5}">
                      <a16:colId xmlns:a16="http://schemas.microsoft.com/office/drawing/2014/main" val="3143148737"/>
                    </a:ext>
                  </a:extLst>
                </a:gridCol>
                <a:gridCol w="7303125">
                  <a:extLst>
                    <a:ext uri="{9D8B030D-6E8A-4147-A177-3AD203B41FA5}">
                      <a16:colId xmlns:a16="http://schemas.microsoft.com/office/drawing/2014/main" val="2084742433"/>
                    </a:ext>
                  </a:extLst>
                </a:gridCol>
                <a:gridCol w="834270">
                  <a:extLst>
                    <a:ext uri="{9D8B030D-6E8A-4147-A177-3AD203B41FA5}">
                      <a16:colId xmlns:a16="http://schemas.microsoft.com/office/drawing/2014/main" val="2549398683"/>
                    </a:ext>
                  </a:extLst>
                </a:gridCol>
                <a:gridCol w="1508856">
                  <a:extLst>
                    <a:ext uri="{9D8B030D-6E8A-4147-A177-3AD203B41FA5}">
                      <a16:colId xmlns:a16="http://schemas.microsoft.com/office/drawing/2014/main" val="1845613288"/>
                    </a:ext>
                  </a:extLst>
                </a:gridCol>
                <a:gridCol w="1508856">
                  <a:extLst>
                    <a:ext uri="{9D8B030D-6E8A-4147-A177-3AD203B41FA5}">
                      <a16:colId xmlns:a16="http://schemas.microsoft.com/office/drawing/2014/main" val="2990206972"/>
                    </a:ext>
                  </a:extLst>
                </a:gridCol>
              </a:tblGrid>
              <a:tr h="3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п/п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государственной программы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 год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 год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Темп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(%)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43244453"/>
                  </a:ext>
                </a:extLst>
              </a:tr>
              <a:tr h="3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Новосибирской области «Содействие занятости населения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1 794 866,2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5447559,8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303,51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3096046438"/>
                  </a:ext>
                </a:extLst>
              </a:tr>
              <a:tr h="3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Новосибирской области «Развитие системы социальной поддержки населения и улучшение социального положения семей с детьми в Новосибирской области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22 261 729,8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34319704,5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154,16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3063857689"/>
                  </a:ext>
                </a:extLst>
              </a:tr>
              <a:tr h="3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Новосибирской области «Развитие физической культуры и спорта в Новосибирской области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6 735 999,8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7923497,4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117,63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620868149"/>
                  </a:ext>
                </a:extLst>
              </a:tr>
              <a:tr h="3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Новосибирской области «Развитие сельского хозяйства и регулирование рынков сельскохозяйственной продукции, сырья и продовольствия в Новосибирской области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3 412 892,7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3919260,1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114,84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869727729"/>
                  </a:ext>
                </a:extLst>
              </a:tr>
              <a:tr h="3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Новосибирской области «Управление финансами в Новосибирской области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15 074 260,2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17190749,1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114,04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2921976224"/>
                  </a:ext>
                </a:extLst>
              </a:tr>
              <a:tr h="4968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0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Новосибирской области «Развитие системы обращения с отходами производства и потребления в Новосибирской области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75 347,4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84717,5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112,44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2413152115"/>
                  </a:ext>
                </a:extLst>
              </a:tr>
              <a:tr h="3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0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Новосибирской области «Охрана окружающей среды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en-US" sz="10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144 740,5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162346,6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112,16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1977207799"/>
                  </a:ext>
                </a:extLst>
              </a:tr>
              <a:tr h="3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Новосибирской области «Развитие здравоохранения Новосибирской области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29 393 609,8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32180448,8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109,48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1669673097"/>
                  </a:ext>
                </a:extLst>
              </a:tr>
              <a:tr h="3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0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Новосибирской области «Региональная программа развития среднего профессионального образования Новосибирской области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3 322 353,8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3476472,9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104,64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726457646"/>
                  </a:ext>
                </a:extLst>
              </a:tr>
              <a:tr h="3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0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Новосибирской области «Развитие промышленности и повышение ее конкурентоспособности в Новосибирской области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89 000,0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92515,8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103,95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4267199160"/>
                  </a:ext>
                </a:extLst>
              </a:tr>
              <a:tr h="2741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0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Государственная программа Новосибирской области «Развитие образования, создание условий для социализации детей и учащейся молодежи в Новосибирской области»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38 541 760,7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39133648,9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101,54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899" marR="43899" marT="0" marB="0"/>
                </a:tc>
                <a:extLst>
                  <a:ext uri="{0D108BD9-81ED-4DB2-BD59-A6C34878D82A}">
                    <a16:rowId xmlns:a16="http://schemas.microsoft.com/office/drawing/2014/main" val="2408714521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334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7">
      <a:dk1>
        <a:sysClr val="windowText" lastClr="000000"/>
      </a:dk1>
      <a:lt1>
        <a:sysClr val="window" lastClr="FFFFFF"/>
      </a:lt1>
      <a:dk2>
        <a:srgbClr val="7030A0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2467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Другая 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Ретро">
  <a:themeElements>
    <a:clrScheme name="Другая 96">
      <a:dk1>
        <a:srgbClr val="000000"/>
      </a:dk1>
      <a:lt1>
        <a:sysClr val="window" lastClr="FFFFFF"/>
      </a:lt1>
      <a:dk2>
        <a:srgbClr val="000000"/>
      </a:dk2>
      <a:lt2>
        <a:srgbClr val="ACCBF9"/>
      </a:lt2>
      <a:accent1>
        <a:srgbClr val="C00000"/>
      </a:accent1>
      <a:accent2>
        <a:srgbClr val="006699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Другая 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chemeClr val="accent2"/>
        </a:solidFill>
        <a:ln w="19050">
          <a:solidFill>
            <a:schemeClr val="accent2"/>
          </a:solidFill>
        </a:ln>
      </a:spPr>
      <a:bodyPr rtlCol="0" anchor="ctr"/>
      <a:lstStyle>
        <a:defPPr algn="ctr">
          <a:defRPr sz="1200" b="1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Тема1">
  <a:themeElements>
    <a:clrScheme name="Другая 8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B8885B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4228</TotalTime>
  <Words>3852</Words>
  <Application>Microsoft Office PowerPoint</Application>
  <PresentationFormat>Широкоэкранный</PresentationFormat>
  <Paragraphs>671</Paragraphs>
  <Slides>44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44</vt:i4>
      </vt:variant>
    </vt:vector>
  </HeadingPairs>
  <TitlesOfParts>
    <vt:vector size="52" baseType="lpstr">
      <vt:lpstr>Arial</vt:lpstr>
      <vt:lpstr>Arial Narrow</vt:lpstr>
      <vt:lpstr>Calibri</vt:lpstr>
      <vt:lpstr>Tahoma</vt:lpstr>
      <vt:lpstr>Times New Roman</vt:lpstr>
      <vt:lpstr>Тема Office</vt:lpstr>
      <vt:lpstr>Ретро</vt:lpstr>
      <vt:lpstr>Тема1</vt:lpstr>
      <vt:lpstr>  ДОКЛАД О СОСТОЯНИИ И РАЗВИТИИ КОНКУРЕНТНОЙ СРЕДЫ НА ТОВАРНЫХ РЫНКАХ НОВОСИБИРСКОЙ ОБЛАСТИ ЗА 2020 ГОД</vt:lpstr>
      <vt:lpstr>Распоряжение Правительства РФ от 17.04.2019 № 768-р   «Об утверждении стандарта развития конкуренции в субъектах Российской Федерации»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«дорожную карту» также включены: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</dc:title>
  <dc:creator>Кузьмина Елена Анатольевна</dc:creator>
  <cp:lastModifiedBy>Кузьмина Елена Анатольевна</cp:lastModifiedBy>
  <cp:revision>276</cp:revision>
  <cp:lastPrinted>2021-03-02T05:09:40Z</cp:lastPrinted>
  <dcterms:created xsi:type="dcterms:W3CDTF">2019-10-29T07:27:17Z</dcterms:created>
  <dcterms:modified xsi:type="dcterms:W3CDTF">2021-03-03T08:08:00Z</dcterms:modified>
</cp:coreProperties>
</file>