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3" r:id="rId3"/>
    <p:sldId id="274" r:id="rId4"/>
    <p:sldId id="275" r:id="rId5"/>
    <p:sldId id="258" r:id="rId6"/>
    <p:sldId id="276" r:id="rId7"/>
    <p:sldId id="266" r:id="rId8"/>
    <p:sldId id="270" r:id="rId9"/>
    <p:sldId id="277" r:id="rId10"/>
    <p:sldId id="271" r:id="rId11"/>
    <p:sldId id="268" r:id="rId12"/>
    <p:sldId id="278" r:id="rId13"/>
    <p:sldId id="264" r:id="rId14"/>
    <p:sldId id="272" r:id="rId15"/>
    <p:sldId id="263" r:id="rId16"/>
    <p:sldId id="265" r:id="rId17"/>
    <p:sldId id="267" r:id="rId18"/>
    <p:sldId id="269" r:id="rId19"/>
    <p:sldId id="279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lovo\3_&#1069;&#1082;&#1086;&#1085;&#1086;&#1084;&#1080;&#1082;&#1072;\&#1040;&#1075;&#1072;&#1087;&#1077;&#1077;&#1074;\&#1055;&#1088;&#1077;&#1079;&#1077;&#1085;&#1090;&#1072;&#1094;&#1080;&#1080;\&#1044;&#1086;&#1082;&#1083;&#1072;&#1076;%20&#1087;&#1088;&#1086;%20&#1087;&#1077;&#1088;&#1074;&#1086;&#1077;%20&#1084;&#1077;&#1089;&#1090;&#1086;%20&#1074;%20&#1088;&#1077;&#1081;&#1090;&#1080;&#1085;&#1075;&#1077;\&#1080;&#1085;&#1074;&#1077;&#1089;&#1090;%20&#1087;&#1088;&#1086;&#1077;&#1082;&#1090;&#109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Slovo\3_&#1069;&#1082;&#1086;&#1085;&#1086;&#1084;&#1080;&#1082;&#1072;\&#1040;&#1075;&#1072;&#1087;&#1077;&#1077;&#1074;\&#1055;&#1088;&#1077;&#1079;&#1077;&#1085;&#1090;&#1072;&#1094;&#1080;&#1080;\&#1044;&#1086;&#1082;&#1083;&#1072;&#1076;%20&#1087;&#1088;&#1086;%20&#1087;&#1077;&#1088;&#1074;&#1086;&#1077;%20&#1084;&#1077;&#1089;&#1090;&#1086;%20&#1074;%20&#1088;&#1077;&#1081;&#1090;&#1080;&#1085;&#1075;&#1077;\&#1080;&#1085;&#1074;&#1077;&#1089;&#1090;%20&#1087;&#1088;&#1086;&#1077;&#1082;&#1090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Лист1!$E$5</c:f>
              <c:strCache>
                <c:ptCount val="1"/>
                <c:pt idx="0">
                  <c:v>Инвестиционные проекты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8D2D-4347-BFF8-B8848D1FAD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8D2D-4347-BFF8-B8848D1FAD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8D2D-4347-BFF8-B8848D1FAD96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Лист1!$E$7:$G$7</c:f>
              <c:strCache>
                <c:ptCount val="3"/>
                <c:pt idx="0">
                  <c:v>реализовано</c:v>
                </c:pt>
                <c:pt idx="1">
                  <c:v>реализуемые </c:v>
                </c:pt>
                <c:pt idx="2">
                  <c:v>планируемые к раелизации</c:v>
                </c:pt>
              </c:strCache>
            </c:strRef>
          </c:cat>
          <c:val>
            <c:numRef>
              <c:f>Лист1!$E$8:$G$8</c:f>
              <c:numCache>
                <c:formatCode>General</c:formatCode>
                <c:ptCount val="3"/>
                <c:pt idx="0">
                  <c:v>39</c:v>
                </c:pt>
                <c:pt idx="1">
                  <c:v>86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2D-4347-BFF8-B8848D1FAD96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Лист1!$E$12</c:f>
              <c:strCache>
                <c:ptCount val="1"/>
                <c:pt idx="0">
                  <c:v>Структура инвестиционных проектов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EEB-4007-8A32-9A868112C3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EEB-4007-8A32-9A868112C3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EEB-4007-8A32-9A868112C3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EEB-4007-8A32-9A868112C3E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BEEB-4007-8A32-9A868112C3E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BEEB-4007-8A32-9A868112C3E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BEEB-4007-8A32-9A868112C3E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BEEB-4007-8A32-9A868112C3E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BEEB-4007-8A32-9A868112C3E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Лист1!$E$13:$M$13</c:f>
              <c:strCache>
                <c:ptCount val="9"/>
                <c:pt idx="0">
                  <c:v>ЖКХ</c:v>
                </c:pt>
                <c:pt idx="1">
                  <c:v>образование </c:v>
                </c:pt>
                <c:pt idx="2">
                  <c:v>жилищьное строительство</c:v>
                </c:pt>
                <c:pt idx="3">
                  <c:v>промышленность</c:v>
                </c:pt>
                <c:pt idx="4">
                  <c:v>АПК</c:v>
                </c:pt>
                <c:pt idx="5">
                  <c:v>спорт</c:v>
                </c:pt>
                <c:pt idx="6">
                  <c:v>культура</c:v>
                </c:pt>
                <c:pt idx="7">
                  <c:v>торговля и бытовые услуги</c:v>
                </c:pt>
                <c:pt idx="8">
                  <c:v>здравоохранение</c:v>
                </c:pt>
              </c:strCache>
            </c:strRef>
          </c:cat>
          <c:val>
            <c:numRef>
              <c:f>Лист1!$E$14:$M$14</c:f>
              <c:numCache>
                <c:formatCode>General</c:formatCode>
                <c:ptCount val="9"/>
                <c:pt idx="0">
                  <c:v>36</c:v>
                </c:pt>
                <c:pt idx="1">
                  <c:v>30</c:v>
                </c:pt>
                <c:pt idx="2">
                  <c:v>26</c:v>
                </c:pt>
                <c:pt idx="3">
                  <c:v>28</c:v>
                </c:pt>
                <c:pt idx="4">
                  <c:v>12</c:v>
                </c:pt>
                <c:pt idx="5">
                  <c:v>17</c:v>
                </c:pt>
                <c:pt idx="6">
                  <c:v>8</c:v>
                </c:pt>
                <c:pt idx="7">
                  <c:v>11</c:v>
                </c:pt>
                <c:pt idx="8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EEB-4007-8A32-9A868112C3E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430900498822408"/>
          <c:y val="0.20944240303295425"/>
          <c:w val="0.34458759540435829"/>
          <c:h val="0.7365780110819480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238BE-AA51-486B-9B79-2DD5E417631E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8DB81-66E6-49D2-B947-EC082340A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1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416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39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22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07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059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08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14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785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213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1832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02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569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604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24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240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8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45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461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6150" y="1347788"/>
            <a:ext cx="48466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9EE1D-21C1-4BE6-BCCD-0A7D041E60F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83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812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43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8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0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8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22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96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793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937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487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64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chemeClr val="accent1">
                <a:lumMod val="5000"/>
                <a:lumOff val="95000"/>
              </a:schemeClr>
            </a:gs>
            <a:gs pos="200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133A0-81E6-49FD-A9B0-FAB0C2CF045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FB57D-DC88-42C1-A412-5AB8C649F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aps.nso.ru/" TargetMode="External"/><Relationship Id="rId5" Type="http://schemas.openxmlformats.org/officeDocument/2006/relationships/hyperlink" Target="http://gisinvestor54.ru/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672441" y="1325488"/>
            <a:ext cx="6363370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 организации работы по содействию развития конкуренции в Новосибирском районе Новосибирской области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856506" cy="99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460" y="3409079"/>
            <a:ext cx="2303333" cy="301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0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770934" y="2155518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Сопровождение инвесторов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64238" y="2206116"/>
            <a:ext cx="4204340" cy="1411835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Расширены производственные мощности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1163" y="1399002"/>
            <a:ext cx="4197530" cy="20987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142" y="1399002"/>
            <a:ext cx="2367580" cy="7565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336" y="3668549"/>
            <a:ext cx="3840752" cy="2961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6384" y="3668549"/>
            <a:ext cx="1555498" cy="1555498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521963" y="5224047"/>
            <a:ext cx="4204340" cy="1411835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Запуск проекта «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Аэротруба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и искусственная волна»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97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Сотрудничество с инвесторами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63014" y="14457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69592" y="1140970"/>
            <a:ext cx="7341326" cy="1105841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рамках соглашения о сотрудничестве между «Агентством инвестиционного развития» и УК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Биотехнопарк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осваиваются промышленные площадки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336" y="5790180"/>
            <a:ext cx="3639474" cy="7091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4301" y="5480586"/>
            <a:ext cx="3818606" cy="11582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30153" y="2577327"/>
            <a:ext cx="31473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Участок 50 гектар на территории Барышевского сельсовета для строительства третьей очереди 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Биотехнопарка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90" y="2553428"/>
            <a:ext cx="4037273" cy="24549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366" y="3115803"/>
            <a:ext cx="890871" cy="89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Сотрудничество с инвесторами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63014" y="14457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68217" y="971930"/>
            <a:ext cx="7341326" cy="1187557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рамках соглашения о сотрудничестве между «Агентством инвестиционного развития» и АО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Сиббиотех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осваиваются промышленные площадки на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территории Мичуринского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сельсовета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85" y="5694386"/>
            <a:ext cx="3639474" cy="709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152" y="5694386"/>
            <a:ext cx="4232366" cy="7532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39" y="2187952"/>
            <a:ext cx="3274420" cy="32744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39914" y="2699491"/>
            <a:ext cx="34279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Участок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гектар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производства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артемизининовой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кислоты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Участок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гектар для строительства  трикотажной фабрики.</a:t>
            </a:r>
          </a:p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930" y="2619915"/>
            <a:ext cx="890871" cy="8908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783" y="3751921"/>
            <a:ext cx="890871" cy="89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5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57052" y="1102091"/>
            <a:ext cx="3667234" cy="2103699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190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инвестиционных проектов </a:t>
            </a: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общую сумму 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180 млрд руб.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247086"/>
              </p:ext>
            </p:extLst>
          </p:nvPr>
        </p:nvGraphicFramePr>
        <p:xfrm>
          <a:off x="4075173" y="743430"/>
          <a:ext cx="4824988" cy="2585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1054562"/>
              </p:ext>
            </p:extLst>
          </p:nvPr>
        </p:nvGraphicFramePr>
        <p:xfrm>
          <a:off x="200521" y="3452354"/>
          <a:ext cx="6592166" cy="3237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74796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5336" y="1102091"/>
            <a:ext cx="3548949" cy="2103699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256342" y="4556267"/>
            <a:ext cx="3069053" cy="845718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аэропорта «Толмачево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85101" y="1811023"/>
            <a:ext cx="3439184" cy="845718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0000"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Сибирского кольцевого источника фотонов «СКИФ»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945" y="1012505"/>
            <a:ext cx="4341725" cy="24427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851" y="3746896"/>
            <a:ext cx="4393863" cy="26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02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Крупнейшие объекты введенные в эксплуатацию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467" y="1487636"/>
            <a:ext cx="3442007" cy="99041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9300" y="2360023"/>
            <a:ext cx="4204340" cy="1307799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Распределительный центр в п. Садовый </a:t>
            </a:r>
          </a:p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Инвестиции 2 млрд 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(Станционный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526" y="1153532"/>
            <a:ext cx="3971947" cy="26490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844" y="3923640"/>
            <a:ext cx="4080795" cy="27205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111" y="3942416"/>
            <a:ext cx="2205730" cy="1517542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715526" y="5301006"/>
            <a:ext cx="4204340" cy="1192381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Введена линия безалкогольных напитков</a:t>
            </a:r>
          </a:p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(Мичуринский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7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Крупнейшие объекты введенные в эксплуатацию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8" r="23248"/>
          <a:stretch/>
        </p:blipFill>
        <p:spPr>
          <a:xfrm>
            <a:off x="1349828" y="1463151"/>
            <a:ext cx="2743200" cy="8191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8091" y="1144468"/>
            <a:ext cx="3899110" cy="2645251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75336" y="2542081"/>
            <a:ext cx="4204340" cy="113293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теплиц под выращивание роз </a:t>
            </a:r>
          </a:p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1,5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(Толмачевский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096" y="4123733"/>
            <a:ext cx="3721384" cy="7109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335" y="3925088"/>
            <a:ext cx="4204341" cy="2675469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703577" y="5154427"/>
            <a:ext cx="4440423" cy="1446130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Реконструкция животноводческого комплекса</a:t>
            </a:r>
          </a:p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600 млн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(Толмачевский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59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Крупнейшие объекты введенные в эксплуатацию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147" y="1192464"/>
            <a:ext cx="4030571" cy="268284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16517" y="2504588"/>
            <a:ext cx="4741849" cy="1259750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Оптово-распределительный центр</a:t>
            </a:r>
          </a:p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(Толмачевский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37" y="1626609"/>
            <a:ext cx="3925832" cy="896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46" y="3919033"/>
            <a:ext cx="4101022" cy="2682063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02463" y="4955177"/>
            <a:ext cx="4280280" cy="1473774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Логистический центр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Инвестиции 2 млрд руб.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(Толмачевский сельсовет)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290" y="4058194"/>
            <a:ext cx="3198811" cy="89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Меры по развитию конкуренции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609180" y="2886763"/>
            <a:ext cx="6902511" cy="1794721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 по развитию конкуренции – повышение прозрачности закупок и увеличение конкурентных закупок автономными учреждениями в соответствие с Федеральным законом № 223-ФЗ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69" y="1231367"/>
            <a:ext cx="1121229" cy="1121229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601081" y="4965329"/>
            <a:ext cx="6902511" cy="156021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Вовлечение максимального числа специалистов всех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уровней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в проводимую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Правительством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программу цифровой трансформации </a:t>
            </a:r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78" y="5051570"/>
            <a:ext cx="1121229" cy="112122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09180" y="1097748"/>
            <a:ext cx="6902511" cy="156021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доли конкурентных закупок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проводимых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муниципальными учреждениями района в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соответствие с Федеральным законом №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44-ФЗ</a:t>
            </a:r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77" y="3193534"/>
            <a:ext cx="1121229" cy="112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68946" y="1125945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298878" y="2987898"/>
            <a:ext cx="5035640" cy="885598"/>
          </a:xfrm>
          <a:prstGeom prst="rect">
            <a:avLst/>
          </a:prstGeom>
        </p:spPr>
        <p:txBody>
          <a:bodyPr vert="horz" lIns="51435" tIns="25718" rIns="51435" bIns="2571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52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мероприятий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40524" y="1087499"/>
            <a:ext cx="7672253" cy="1577325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мероприятий утвержден Постановлением администрации Новосибирского района на период с 2019 по 2022 год.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мероприятий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 развитию конкурентной среды в Новосибирском районе Новосибирской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области принесет следующие результаты: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85554" y="2821578"/>
            <a:ext cx="7027818" cy="3570514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малого и среднего предпринимательства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информированности предпринимателей. 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Стимулирование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новых предпринимательских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инициатив.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созданию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новых рабочих мест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Исключение негативного влияния принимаемых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нормативно правовых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актов на развитие конкуренции на территории Новосибирского района Новосибирской области.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6" y="3483428"/>
            <a:ext cx="1524002" cy="246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04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Коллегиальные органы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98811" y="1100949"/>
            <a:ext cx="6696892" cy="610673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Общественный совет по улучшению инвестиционного климата и развитию предпринимательства в Новосибирском районе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145" y="1816126"/>
            <a:ext cx="4180112" cy="3135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782" y="3753395"/>
            <a:ext cx="3705577" cy="278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6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Коллегиальные органы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01082" y="1318276"/>
            <a:ext cx="6696892" cy="610673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 по вопросам земельных отношений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082" y="1810528"/>
            <a:ext cx="6171335" cy="462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0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Коллегиальные органы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70101" y="1251887"/>
            <a:ext cx="6696892" cy="610673"/>
          </a:xfrm>
          <a:prstGeom prst="rect">
            <a:avLst/>
          </a:prstGeom>
        </p:spPr>
        <p:txBody>
          <a:bodyPr vert="horz" lIns="51435" tIns="25718" rIns="51435" bIns="25718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Совет директоров при Главе Новосибирского района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234" y="1862561"/>
            <a:ext cx="4387138" cy="2718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547" y="3648890"/>
            <a:ext cx="4075613" cy="271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74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Инвентаризация свободных земель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143" y="810454"/>
            <a:ext cx="5496593" cy="55470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762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392434"/>
              </p:ext>
            </p:extLst>
          </p:nvPr>
        </p:nvGraphicFramePr>
        <p:xfrm>
          <a:off x="5074140" y="978809"/>
          <a:ext cx="3768015" cy="4482613"/>
        </p:xfrm>
        <a:graphic>
          <a:graphicData uri="http://schemas.openxmlformats.org/drawingml/2006/table">
            <a:tbl>
              <a:tblPr/>
              <a:tblGrid>
                <a:gridCol w="1648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413">
                <a:tc>
                  <a:txBody>
                    <a:bodyPr/>
                    <a:lstStyle/>
                    <a:p>
                      <a:r>
                        <a:rPr lang="ru-RU" sz="1000" b="1" dirty="0">
                          <a:effectLst/>
                        </a:rPr>
                        <a:t>Вариант использования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effectLst/>
                        </a:rPr>
                        <a:t>Количество </a:t>
                      </a:r>
                      <a:r>
                        <a:rPr lang="ru-RU" sz="1000" b="1" dirty="0">
                          <a:effectLst/>
                        </a:rPr>
                        <a:t>участков 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>
                          <a:effectLst/>
                        </a:rPr>
                        <a:t>Площадь, га</a:t>
                      </a:r>
                      <a:endParaRPr lang="ru-RU" sz="100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7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</a:rPr>
                        <a:t>Барышевский сельсовет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Промышленные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4 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5,1133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423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Комплексное освоение в целях ИЖС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25 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22,5298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С/х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8 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432,007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Рекреация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22 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188,6073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Итого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648,274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77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</a:rPr>
                        <a:t>Березовский сельсовет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Промышленные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423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Комплексное освоение в целях ИЖС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6 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117,4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С/х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263,1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Рекреация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1 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2,4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Итого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382,9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77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</a:rPr>
                        <a:t>Боровской сельсовет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Промышленные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3 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5,1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423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Комплексное освоение в целях ИЖС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67 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41,5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С/х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7 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Рекреация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22,1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Итого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2105,7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77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</a:rPr>
                        <a:t>Каменский сельсовет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Промышленные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6 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10,7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5423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Комплексное освоение в целях ИЖС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6 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С/х объекты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3 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2,4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Рекреация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4 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13,7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771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Итого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effectLst/>
                        </a:rPr>
                        <a:t>31,8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793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10614" y="1293370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путеводитель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13805">
            <a:off x="-147985" y="2100887"/>
            <a:ext cx="5335959" cy="3469956"/>
          </a:xfrm>
          <a:prstGeom prst="rect">
            <a:avLst/>
          </a:prstGeom>
          <a:effectLst>
            <a:outerShdw blurRad="203200" dist="38100" dir="8100000" sx="101000" sy="101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26972" y="923605"/>
            <a:ext cx="5419722" cy="1629549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Разработан «</a:t>
            </a:r>
            <a:r>
              <a:rPr lang="ru-RU" sz="2800" dirty="0">
                <a:latin typeface="Arial Narrow" panose="020B0606020202030204" pitchFamily="34" charset="0"/>
                <a:cs typeface="Times New Roman" panose="02020603050405020304" pitchFamily="18" charset="0"/>
              </a:rPr>
              <a:t>Инвестиционный путеводитель», где отображен земельный потенциал всех территорий </a:t>
            </a:r>
            <a:r>
              <a:rPr lang="ru-RU" sz="2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 </a:t>
            </a:r>
            <a:r>
              <a:rPr lang="ru-RU" sz="2800" dirty="0">
                <a:latin typeface="Arial Narrow" panose="020B0606020202030204" pitchFamily="34" charset="0"/>
                <a:cs typeface="Times New Roman" panose="02020603050405020304" pitchFamily="18" charset="0"/>
              </a:rPr>
              <a:t>по трем основным направлениям – промышленность, сельское хозяйство, рекреация и туризм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55479">
            <a:off x="4701331" y="2622975"/>
            <a:ext cx="3078995" cy="21775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255" y="3590315"/>
            <a:ext cx="2961998" cy="209484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6953">
            <a:off x="5835315" y="4384506"/>
            <a:ext cx="2987040" cy="211255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82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770934" y="2155518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Размещение информации в сети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60904" y="1130049"/>
            <a:ext cx="8083117" cy="1924700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Сведения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об инвестиционных площадках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размещена в сети интернет на интерактивных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картах, таких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</a:p>
          <a:p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33" y="3352795"/>
            <a:ext cx="4000000" cy="48254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390821" y="2574524"/>
            <a:ext cx="4810664" cy="3801398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портал Новосибирского района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http://gisinvestor54.ru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Портал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Гис-Приложений Новосибирской области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https://maps.nso.ru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/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1744" y="4286040"/>
            <a:ext cx="1831979" cy="17875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778" y="5291730"/>
            <a:ext cx="813144" cy="108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8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770934" y="2155518"/>
            <a:ext cx="7495504" cy="1977863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/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31" y="98896"/>
            <a:ext cx="757611" cy="8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01082" y="223508"/>
            <a:ext cx="6002762" cy="586946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Сопровождение инвесторов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71600" y="1234599"/>
            <a:ext cx="7173410" cy="1151964"/>
          </a:xfrm>
          <a:prstGeom prst="rect">
            <a:avLst/>
          </a:prstGeom>
        </p:spPr>
        <p:txBody>
          <a:bodyPr vert="horz" lIns="51435" tIns="25718" rIns="51435" bIns="25718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Специалисты администрации и подведомственных учреждений готовы оказать содействие на всех этапах</a:t>
            </a:r>
          </a:p>
          <a:p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336" y="2232405"/>
            <a:ext cx="3121158" cy="31211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88356" y="2654424"/>
            <a:ext cx="4563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поиск инвестиционной площадки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дорожной карты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консультационная поддержка на каждом этапе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подбор мер государственной поддержки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содействие до реализации инвестиционного проекта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29470" y="4984231"/>
            <a:ext cx="2782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Принцип «Единое окно»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8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999</TotalTime>
  <Words>625</Words>
  <Application>Microsoft Office PowerPoint</Application>
  <PresentationFormat>Экран (4:3)</PresentationFormat>
  <Paragraphs>169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Юзер</dc:creator>
  <cp:lastModifiedBy>Полянских Маргарита Александровна</cp:lastModifiedBy>
  <cp:revision>84</cp:revision>
  <cp:lastPrinted>2021-10-14T05:01:35Z</cp:lastPrinted>
  <dcterms:created xsi:type="dcterms:W3CDTF">2021-05-24T03:29:46Z</dcterms:created>
  <dcterms:modified xsi:type="dcterms:W3CDTF">2021-10-14T09:33:02Z</dcterms:modified>
</cp:coreProperties>
</file>