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912" r:id="rId1"/>
  </p:sldMasterIdLst>
  <p:notesMasterIdLst>
    <p:notesMasterId r:id="rId8"/>
  </p:notesMasterIdLst>
  <p:sldIdLst>
    <p:sldId id="256" r:id="rId2"/>
    <p:sldId id="324" r:id="rId3"/>
    <p:sldId id="263" r:id="rId4"/>
    <p:sldId id="326" r:id="rId5"/>
    <p:sldId id="359" r:id="rId6"/>
    <p:sldId id="313" r:id="rId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39">
          <p15:clr>
            <a:srgbClr val="A4A3A4"/>
          </p15:clr>
        </p15:guide>
        <p15:guide id="3" orient="horz" pos="3131">
          <p15:clr>
            <a:srgbClr val="A4A3A4"/>
          </p15:clr>
        </p15:guide>
        <p15:guide id="4" pos="213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Кузьмина Елена Анатольевна" initials="КЕА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144F"/>
    <a:srgbClr val="F74B4B"/>
    <a:srgbClr val="FA9696"/>
    <a:srgbClr val="96C896"/>
    <a:srgbClr val="5DAB5D"/>
    <a:srgbClr val="000000"/>
    <a:srgbClr val="00DA63"/>
    <a:srgbClr val="ADC1EA"/>
    <a:srgbClr val="080808"/>
    <a:srgbClr val="B3A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3" autoAdjust="0"/>
    <p:restoredTop sz="84477" autoAdjust="0"/>
  </p:normalViewPr>
  <p:slideViewPr>
    <p:cSldViewPr>
      <p:cViewPr varScale="1">
        <p:scale>
          <a:sx n="97" d="100"/>
          <a:sy n="97" d="100"/>
        </p:scale>
        <p:origin x="196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2" d="100"/>
          <a:sy n="62" d="100"/>
        </p:scale>
        <p:origin x="-3240" y="-91"/>
      </p:cViewPr>
      <p:guideLst>
        <p:guide orient="horz" pos="3109"/>
        <p:guide pos="2139"/>
        <p:guide orient="horz" pos="3131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30153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430" y="1"/>
            <a:ext cx="2930153" cy="4972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547E7-6AB4-496D-ADA7-E16886605BBE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3763" y="744538"/>
            <a:ext cx="497363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433" y="4722654"/>
            <a:ext cx="5408298" cy="44748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709"/>
            <a:ext cx="2930153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430" y="9443709"/>
            <a:ext cx="2930153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ADF03-A182-4471-BBD3-EA6E2C12CA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69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2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3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7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9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1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6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9" y="5885499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0" y="4581128"/>
            <a:ext cx="9036496" cy="2276872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7400" b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 состоянии конкуренции на рынке услуг общего образования Новосибирской области и достижении ключевых показателей развития на данном рынке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altLang="ru-RU" sz="6400" b="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5500" b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Сергей Владимирович Федорчук</a:t>
            </a:r>
          </a:p>
          <a:p>
            <a:pPr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5500" b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министр образования Новосибирской области</a:t>
            </a:r>
            <a:endParaRPr lang="ru-RU" altLang="ru-RU" sz="5500" b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861048"/>
            <a:ext cx="9036496" cy="648072"/>
          </a:xfrm>
        </p:spPr>
        <p:txBody>
          <a:bodyPr anchor="ctr">
            <a:noAutofit/>
          </a:bodyPr>
          <a:lstStyle/>
          <a:p>
            <a:pPr algn="ctr" fontAlgn="base">
              <a:spcAft>
                <a:spcPct val="0"/>
              </a:spcAft>
            </a:pP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/>
            </a:r>
            <a:b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dirty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/>
            </a:r>
            <a:br>
              <a:rPr lang="ru-RU" sz="2400" b="1" dirty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</a:br>
            <a:r>
              <a:rPr lang="ru-RU" sz="2400" b="1" dirty="0" smtClean="0">
                <a:solidFill>
                  <a:schemeClr val="accent1"/>
                </a:solidFill>
                <a:latin typeface="Tahoma" charset="0"/>
                <a:ea typeface="PingFang SC Regular" charset="0"/>
                <a:cs typeface="Tahoma" charset="0"/>
              </a:rPr>
              <a:t>  </a:t>
            </a:r>
            <a:endParaRPr lang="ru-RU" sz="2400" b="1" dirty="0">
              <a:solidFill>
                <a:schemeClr val="accent1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pic>
        <p:nvPicPr>
          <p:cNvPr id="1027" name="Picture 3" descr="IMG_58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350"/>
            <a:ext cx="7632848" cy="443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50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676225" y="1879243"/>
            <a:ext cx="8027533" cy="1477328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lvl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8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Постановление </a:t>
            </a:r>
            <a:r>
              <a:rPr lang="ru-RU" altLang="ru-RU" sz="18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Губернатора Новосибирской области </a:t>
            </a:r>
            <a:r>
              <a:rPr lang="ru-RU" altLang="ru-RU" sz="18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от 20.12.2019 </a:t>
            </a:r>
            <a:r>
              <a:rPr lang="ru-RU" altLang="ru-RU" sz="1800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№ </a:t>
            </a:r>
            <a:r>
              <a:rPr lang="ru-RU" altLang="ru-RU" sz="18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287 утверждает:</a:t>
            </a:r>
          </a:p>
          <a:p>
            <a:pPr lvl="0" eaLnBrk="1" hangingPunct="1">
              <a:spcBef>
                <a:spcPct val="0"/>
              </a:spcBef>
              <a:buClrTx/>
              <a:buSzTx/>
              <a:buNone/>
              <a:defRPr/>
            </a:pPr>
            <a:endParaRPr lang="ru-RU" altLang="ru-RU" sz="1800" b="1" kern="0" dirty="0" smtClean="0">
              <a:solidFill>
                <a:srgbClr val="A2144F"/>
              </a:solidFill>
              <a:latin typeface="Tahoma" charset="0"/>
              <a:ea typeface="PingFang SC Regular" charset="0"/>
              <a:cs typeface="Tahoma" charset="0"/>
            </a:endParaRPr>
          </a:p>
          <a:p>
            <a:pPr lvl="0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8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Перечень </a:t>
            </a:r>
            <a:r>
              <a:rPr lang="ru-RU" altLang="ru-RU" sz="18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товарных рынков для содействия развитию конкуренции в Новосибирской </a:t>
            </a:r>
            <a:r>
              <a:rPr lang="ru-RU" altLang="ru-RU" sz="18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области</a:t>
            </a:r>
            <a:endParaRPr lang="ru-RU" altLang="ru-RU" sz="1800" b="1" kern="0" dirty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676225" y="3383038"/>
            <a:ext cx="8141746" cy="110799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1) рынок услуг дошкольного образования,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2) рынок услуг общего образования,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3) рынок услуг </a:t>
            </a:r>
            <a:r>
              <a:rPr lang="ru-RU" altLang="ru-RU" sz="18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среднего</a:t>
            </a: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 профессионального образования,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4) рынок услуг дополнительного образования детей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664313" y="4869160"/>
            <a:ext cx="8002375" cy="5847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R="0" lvl="0" indent="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alt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План </a:t>
            </a:r>
            <a:r>
              <a:rPr lang="ru-RU" altLang="ru-RU" sz="16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мероприятий ("дорожную карту") по содействию развитию конкуренции в Новосибирской области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359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5576" y="18359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Правовые основания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7703" y="748746"/>
            <a:ext cx="7874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Стандарт </a:t>
            </a:r>
            <a:r>
              <a:rPr lang="ru-RU" altLang="ru-RU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развития конкуренции в субъектах Российской Федерации, </a:t>
            </a:r>
            <a:r>
              <a:rPr lang="ru-RU" altLang="ru-RU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утвержденный </a:t>
            </a:r>
            <a:r>
              <a:rPr lang="ru-RU" altLang="ru-RU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распоряжением Правительства Российской Федерации от 17.04.2019 </a:t>
            </a:r>
            <a:r>
              <a:rPr lang="ru-RU" altLang="ru-RU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N </a:t>
            </a:r>
            <a:r>
              <a:rPr lang="ru-RU" altLang="ru-RU" b="1" kern="0" dirty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768-р</a:t>
            </a:r>
          </a:p>
        </p:txBody>
      </p:sp>
    </p:spTree>
    <p:extLst>
      <p:ext uri="{BB962C8B-B14F-4D97-AF65-F5344CB8AC3E}">
        <p14:creationId xmlns:p14="http://schemas.microsoft.com/office/powerpoint/2010/main" val="252072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75656" y="1137028"/>
            <a:ext cx="7200000" cy="180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r>
              <a:rPr 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  <a:sym typeface="Calibri" charset="0"/>
              </a:rPr>
              <a:t>В 2020-2021 учебном году получателями субсидии являются</a:t>
            </a:r>
          </a:p>
          <a:p>
            <a:pPr fontAlgn="ctr"/>
            <a:r>
              <a:rPr 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  <a:sym typeface="Calibri" charset="0"/>
              </a:rPr>
              <a:t> </a:t>
            </a:r>
          </a:p>
          <a:p>
            <a:pPr fontAlgn="ctr"/>
            <a:r>
              <a:rPr lang="ru-RU" sz="1600" b="1" kern="0" dirty="0" smtClean="0">
                <a:solidFill>
                  <a:srgbClr val="A2144F"/>
                </a:solidFill>
                <a:latin typeface="Tahoma" charset="0"/>
                <a:ea typeface="Tahoma" pitchFamily="34" charset="0"/>
                <a:cs typeface="Tahoma" charset="0"/>
                <a:sym typeface="Calibri" charset="0"/>
              </a:rPr>
              <a:t>16 негосударственных дошкольных образовательных организаций</a:t>
            </a:r>
          </a:p>
          <a:p>
            <a:pPr fontAlgn="ctr"/>
            <a:r>
              <a:rPr lang="ru-RU" sz="1600" b="1" kern="0" dirty="0" smtClean="0">
                <a:solidFill>
                  <a:srgbClr val="A2144F"/>
                </a:solidFill>
                <a:latin typeface="Tahoma" charset="0"/>
                <a:ea typeface="Tahoma" pitchFamily="34" charset="0"/>
                <a:cs typeface="Tahoma" charset="0"/>
                <a:sym typeface="Calibri" charset="0"/>
              </a:rPr>
              <a:t>15 </a:t>
            </a:r>
            <a:r>
              <a:rPr lang="ru-RU" sz="1600" b="1" kern="0" dirty="0">
                <a:solidFill>
                  <a:srgbClr val="A2144F"/>
                </a:solidFill>
                <a:latin typeface="Tahoma" charset="0"/>
                <a:ea typeface="Tahoma" pitchFamily="34" charset="0"/>
                <a:cs typeface="Tahoma" charset="0"/>
                <a:sym typeface="Calibri" charset="0"/>
              </a:rPr>
              <a:t>негосударственных </a:t>
            </a:r>
            <a:r>
              <a:rPr lang="ru-RU" sz="1600" b="1" kern="0" dirty="0" smtClean="0">
                <a:solidFill>
                  <a:srgbClr val="A2144F"/>
                </a:solidFill>
                <a:latin typeface="Tahoma" charset="0"/>
                <a:ea typeface="Tahoma" pitchFamily="34" charset="0"/>
                <a:cs typeface="Tahoma" charset="0"/>
                <a:sym typeface="Calibri" charset="0"/>
              </a:rPr>
              <a:t>общеобразовательных </a:t>
            </a:r>
            <a:r>
              <a:rPr lang="ru-RU" sz="1600" b="1" kern="0" dirty="0">
                <a:solidFill>
                  <a:srgbClr val="A2144F"/>
                </a:solidFill>
                <a:latin typeface="Tahoma" charset="0"/>
                <a:ea typeface="Tahoma" pitchFamily="34" charset="0"/>
                <a:cs typeface="Tahoma" charset="0"/>
                <a:sym typeface="Calibri" charset="0"/>
              </a:rPr>
              <a:t>организаций</a:t>
            </a:r>
            <a:endParaRPr lang="ru-RU" sz="1200" dirty="0" smtClean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sz="14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09348" y="79805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charset="0"/>
                <a:ea typeface="PingFang SC Regular" charset="0"/>
                <a:cs typeface="Tahoma" charset="0"/>
              </a:rPr>
              <a:t>Результаты за 2019 год и 1 полугодие 2020 года</a:t>
            </a:r>
            <a:endParaRPr lang="ru-RU" sz="2400" b="1" dirty="0">
              <a:solidFill>
                <a:srgbClr val="00206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sp>
        <p:nvSpPr>
          <p:cNvPr id="25" name="Штриховая стрелка вправо 24"/>
          <p:cNvSpPr/>
          <p:nvPr/>
        </p:nvSpPr>
        <p:spPr>
          <a:xfrm>
            <a:off x="467544" y="1556792"/>
            <a:ext cx="880834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467546" y="3023392"/>
            <a:ext cx="878147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467544" y="4725144"/>
            <a:ext cx="859008" cy="720000"/>
          </a:xfrm>
          <a:prstGeom prst="striped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b="1" dirty="0" smtClean="0">
                <a:solidFill>
                  <a:srgbClr val="A2144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ru-RU" b="1" dirty="0">
              <a:solidFill>
                <a:srgbClr val="A2144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2683590"/>
            <a:ext cx="7200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4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В 2020 году из областного бюджета направлено:</a:t>
            </a:r>
          </a:p>
          <a:p>
            <a:pPr fontAlgn="ctr"/>
            <a:endParaRPr lang="ru-RU" sz="800" b="1" kern="0" dirty="0" smtClean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endParaRPr>
          </a:p>
          <a:p>
            <a:pPr fontAlgn="ctr"/>
            <a:r>
              <a:rPr lang="ru-RU" sz="14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на </a:t>
            </a:r>
            <a:r>
              <a:rPr lang="ru-RU" sz="14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реализацию основных общеобразовательных программ в </a:t>
            </a:r>
            <a:r>
              <a:rPr lang="ru-RU" sz="14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негосударственных дошкольных учреждениях </a:t>
            </a:r>
          </a:p>
          <a:p>
            <a:pPr fontAlgn="ctr"/>
            <a:r>
              <a:rPr lang="ru-RU" sz="14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					</a:t>
            </a:r>
            <a:r>
              <a:rPr lang="ru-RU" sz="14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122,9 млн. рублей</a:t>
            </a:r>
          </a:p>
          <a:p>
            <a:pPr fontAlgn="ctr"/>
            <a:r>
              <a:rPr lang="ru-RU" sz="1400" b="1" kern="0" dirty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на реализацию основных общеобразовательных </a:t>
            </a:r>
            <a:r>
              <a:rPr lang="ru-RU" sz="14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программ в негосударственных школах 			</a:t>
            </a:r>
            <a:r>
              <a:rPr lang="ru-RU" sz="14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114,4 млн. рублей</a:t>
            </a:r>
            <a:endParaRPr lang="ru-RU" sz="1400" b="1" kern="0" dirty="0">
              <a:solidFill>
                <a:srgbClr val="A2144F"/>
              </a:solidFill>
              <a:latin typeface="Tahoma" charset="0"/>
              <a:ea typeface="PingFang SC Regular" charset="0"/>
              <a:cs typeface="Tahoma" charset="0"/>
            </a:endParaRPr>
          </a:p>
          <a:p>
            <a:pPr fontAlgn="ctr"/>
            <a:endParaRPr lang="ru-RU" sz="1600" b="1" kern="0" dirty="0">
              <a:solidFill>
                <a:sysClr val="windowText" lastClr="000000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8018" y="4830422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600" b="1" kern="0" dirty="0" smtClean="0">
                <a:solidFill>
                  <a:sysClr val="windowText" lastClr="000000"/>
                </a:solidFill>
                <a:latin typeface="Tahoma" charset="0"/>
                <a:ea typeface="PingFang SC Regular" charset="0"/>
                <a:cs typeface="Tahoma" charset="0"/>
              </a:rPr>
              <a:t>По итогам 2019 года плановые значения ключевых показателей </a:t>
            </a:r>
            <a:r>
              <a:rPr lang="ru-RU" sz="1600" b="1" kern="0" dirty="0" smtClean="0">
                <a:solidFill>
                  <a:srgbClr val="A2144F"/>
                </a:solidFill>
                <a:latin typeface="Tahoma" charset="0"/>
                <a:ea typeface="PingFang SC Regular" charset="0"/>
                <a:cs typeface="Tahoma" charset="0"/>
              </a:rPr>
              <a:t>выполнены</a:t>
            </a:r>
            <a:endParaRPr lang="ru-RU" sz="1600" b="1" kern="0" dirty="0">
              <a:solidFill>
                <a:srgbClr val="A2144F"/>
              </a:solidFill>
              <a:latin typeface="Tahoma" charset="0"/>
              <a:ea typeface="PingFang SC Regular" charset="0"/>
              <a:cs typeface="Tahoma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06472" y="2708920"/>
            <a:ext cx="7709944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0659" y="4168521"/>
            <a:ext cx="7560840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" y="79805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52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18226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340768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ЦЕЛЕВЫХ ЗНАЧЕНИЙ КЛЮЧЕВЫХ ПОКАЗАТЕЛЕЙ, УСТАНОВЛЕННЫХ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«ДОРОЖНОЙ КАРТЕ» В 2020 ГОДУ</a:t>
            </a:r>
            <a:endParaRPr lang="ru-RU" sz="2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1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51038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6725" y="198564"/>
            <a:ext cx="81504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Ключевые показатели</a:t>
            </a: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по которым </a:t>
            </a:r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значения за 2020 год ожидаются ниже запланированных</a:t>
            </a:r>
          </a:p>
          <a:p>
            <a:pPr algn="ctr"/>
            <a:endParaRPr lang="ru-RU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346202"/>
              </p:ext>
            </p:extLst>
          </p:nvPr>
        </p:nvGraphicFramePr>
        <p:xfrm>
          <a:off x="257313" y="1012852"/>
          <a:ext cx="8424936" cy="2665196"/>
        </p:xfrm>
        <a:graphic>
          <a:graphicData uri="http://schemas.openxmlformats.org/drawingml/2006/table">
            <a:tbl>
              <a:tblPr firstRow="1" firstCol="1" bandRow="1"/>
              <a:tblGrid>
                <a:gridCol w="5106775">
                  <a:extLst>
                    <a:ext uri="{9D8B030D-6E8A-4147-A177-3AD203B41FA5}">
                      <a16:colId xmlns:a16="http://schemas.microsoft.com/office/drawing/2014/main" val="2841851417"/>
                    </a:ext>
                  </a:extLst>
                </a:gridCol>
                <a:gridCol w="1829157">
                  <a:extLst>
                    <a:ext uri="{9D8B030D-6E8A-4147-A177-3AD203B41FA5}">
                      <a16:colId xmlns:a16="http://schemas.microsoft.com/office/drawing/2014/main" val="589470625"/>
                    </a:ext>
                  </a:extLst>
                </a:gridCol>
                <a:gridCol w="1489004">
                  <a:extLst>
                    <a:ext uri="{9D8B030D-6E8A-4147-A177-3AD203B41FA5}">
                      <a16:colId xmlns:a16="http://schemas.microsoft.com/office/drawing/2014/main" val="2425540029"/>
                    </a:ext>
                  </a:extLst>
                </a:gridCol>
              </a:tblGrid>
              <a:tr h="6027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Значение,</a:t>
                      </a:r>
                      <a:r>
                        <a:rPr lang="ru-RU" sz="1100" b="1" kern="1200" baseline="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установленное Стандартом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Новосибирской области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084560"/>
                  </a:ext>
                </a:extLst>
              </a:tr>
              <a:tr h="1182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0" kern="1200" dirty="0" smtClean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Доля обучающихся в частных образовательных организациях, реализующих основные общеобразовательные программы - образовательные программы начального общего, основного общего, среднего общего образования, в общем числе обучающихся в образовательных организациях, реализующих основные общеобразовательные программы - образовательные программы начального общего, основного общего, среднего общего образования</a:t>
                      </a:r>
                      <a:endParaRPr lang="ru-RU" sz="1400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1%</a:t>
                      </a:r>
                      <a:endParaRPr lang="ru-RU" sz="1400" b="1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0,5-0,6%</a:t>
                      </a:r>
                      <a:endParaRPr lang="ru-RU" sz="1400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 anchor="ctr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74462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485520"/>
              </p:ext>
            </p:extLst>
          </p:nvPr>
        </p:nvGraphicFramePr>
        <p:xfrm>
          <a:off x="283913" y="4221088"/>
          <a:ext cx="8424936" cy="2086965"/>
        </p:xfrm>
        <a:graphic>
          <a:graphicData uri="http://schemas.openxmlformats.org/drawingml/2006/table">
            <a:tbl>
              <a:tblPr firstRow="1" firstCol="1" bandRow="1"/>
              <a:tblGrid>
                <a:gridCol w="5106775">
                  <a:extLst>
                    <a:ext uri="{9D8B030D-6E8A-4147-A177-3AD203B41FA5}">
                      <a16:colId xmlns:a16="http://schemas.microsoft.com/office/drawing/2014/main" val="3202994696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3890060201"/>
                    </a:ext>
                  </a:extLst>
                </a:gridCol>
                <a:gridCol w="1589969">
                  <a:extLst>
                    <a:ext uri="{9D8B030D-6E8A-4147-A177-3AD203B41FA5}">
                      <a16:colId xmlns:a16="http://schemas.microsoft.com/office/drawing/2014/main" val="1207158294"/>
                    </a:ext>
                  </a:extLst>
                </a:gridCol>
              </a:tblGrid>
              <a:tr h="7787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100" b="1" kern="1200" dirty="0" smtClean="0">
                          <a:solidFill>
                            <a:srgbClr val="002060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Плановые значения на 2020 год</a:t>
                      </a:r>
                      <a:endParaRPr lang="ru-RU" sz="1100" b="1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Ожидаемые значения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2020 года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722644"/>
                  </a:ext>
                </a:extLst>
              </a:tr>
              <a:tr h="11820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частных</a:t>
                      </a:r>
                      <a:r>
                        <a:rPr lang="ru-RU" sz="1400" i="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дошкольных образовательных организаций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i="0" baseline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i="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частных общеобразовательных организаций</a:t>
                      </a:r>
                      <a:endParaRPr lang="ru-RU" sz="1400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ед</a:t>
                      </a: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(17 садов+6 школ)</a:t>
                      </a:r>
                      <a:endParaRPr lang="ru-RU" sz="1200" b="1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ед.</a:t>
                      </a:r>
                      <a:endParaRPr lang="ru-RU" sz="1400" b="1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 ед</a:t>
                      </a: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  <a:endParaRPr lang="en-US" sz="1400" b="1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(16 </a:t>
                      </a:r>
                      <a:r>
                        <a:rPr lang="ru-RU" sz="12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садов</a:t>
                      </a:r>
                      <a:r>
                        <a:rPr lang="ru-RU" sz="1200" b="1" i="0" baseline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+6 школ)</a:t>
                      </a:r>
                      <a:endParaRPr lang="ru-RU" sz="1200" b="1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i="0" dirty="0" smtClean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15-16 ед.</a:t>
                      </a:r>
                      <a:endParaRPr lang="ru-RU" sz="1400" b="1" i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39" marR="9539" marT="7950" marB="0">
                    <a:lnL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81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498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72816"/>
            <a:ext cx="9144000" cy="1944216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ВНИМАНИЕ!</a:t>
            </a: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auto">
          <a:xfrm>
            <a:off x="11753" y="5589240"/>
            <a:ext cx="91377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Министр</a:t>
            </a:r>
            <a:r>
              <a:rPr lang="en-US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образования Новосибирской </a:t>
            </a:r>
            <a:r>
              <a:rPr lang="ru-RU" altLang="ru-RU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области </a:t>
            </a:r>
          </a:p>
          <a:p>
            <a:pPr algn="ctr" eaLnBrk="1" hangingPunct="1"/>
            <a:r>
              <a:rPr lang="ru-RU" altLang="ru-RU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Федорчук С.В.</a:t>
            </a:r>
            <a:endParaRPr lang="ru-RU" altLang="ru-RU" sz="16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35270"/>
            <a:ext cx="5794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79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62">
      <a:dk1>
        <a:srgbClr val="002060"/>
      </a:dk1>
      <a:lt1>
        <a:srgbClr val="FFFFFF"/>
      </a:lt1>
      <a:dk2>
        <a:srgbClr val="002060"/>
      </a:dk2>
      <a:lt2>
        <a:srgbClr val="ADC1EA"/>
      </a:lt2>
      <a:accent1>
        <a:srgbClr val="002060"/>
      </a:accent1>
      <a:accent2>
        <a:srgbClr val="3366CC"/>
      </a:accent2>
      <a:accent3>
        <a:srgbClr val="526DB0"/>
      </a:accent3>
      <a:accent4>
        <a:srgbClr val="989AAC"/>
      </a:accent4>
      <a:accent5>
        <a:srgbClr val="3366CC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5246</TotalTime>
  <Words>334</Words>
  <Application>Microsoft Office PowerPoint</Application>
  <PresentationFormat>Экран 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Calibri</vt:lpstr>
      <vt:lpstr>PingFang SC Regular</vt:lpstr>
      <vt:lpstr>Tahoma</vt:lpstr>
      <vt:lpstr>Times New Roman</vt:lpstr>
      <vt:lpstr>Wingdings</vt:lpstr>
      <vt:lpstr>Главная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внедрения Стандарта развития конкуренции  в Новосибирской области  за 2016 год и планы на 2017 год</dc:title>
  <dc:creator>Кузьмина Елена Анатольевна</dc:creator>
  <cp:lastModifiedBy>Новикова Анна Петровна</cp:lastModifiedBy>
  <cp:revision>371</cp:revision>
  <cp:lastPrinted>2018-03-30T05:03:01Z</cp:lastPrinted>
  <dcterms:created xsi:type="dcterms:W3CDTF">2017-02-14T04:53:13Z</dcterms:created>
  <dcterms:modified xsi:type="dcterms:W3CDTF">2020-09-03T09:07:55Z</dcterms:modified>
</cp:coreProperties>
</file>