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3" r:id="rId1"/>
  </p:sldMasterIdLst>
  <p:notesMasterIdLst>
    <p:notesMasterId r:id="rId14"/>
  </p:notesMasterIdLst>
  <p:handoutMasterIdLst>
    <p:handoutMasterId r:id="rId15"/>
  </p:handoutMasterIdLst>
  <p:sldIdLst>
    <p:sldId id="984" r:id="rId2"/>
    <p:sldId id="1030" r:id="rId3"/>
    <p:sldId id="1031" r:id="rId4"/>
    <p:sldId id="1036" r:id="rId5"/>
    <p:sldId id="1043" r:id="rId6"/>
    <p:sldId id="1045" r:id="rId7"/>
    <p:sldId id="1044" r:id="rId8"/>
    <p:sldId id="1049" r:id="rId9"/>
    <p:sldId id="1048" r:id="rId10"/>
    <p:sldId id="1050" r:id="rId11"/>
    <p:sldId id="1042" r:id="rId12"/>
    <p:sldId id="1037" r:id="rId13"/>
  </p:sldIdLst>
  <p:sldSz cx="9144000" cy="5143500" type="screen16x9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142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288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43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574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5715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2857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000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143" algn="l" defTabSz="914288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1">
          <p15:clr>
            <a:srgbClr val="A4A3A4"/>
          </p15:clr>
        </p15:guide>
        <p15:guide id="2" pos="32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ерепахина Дарья Олеговна" initials="ЧДО" lastIdx="1" clrIdx="0">
    <p:extLst>
      <p:ext uri="{19B8F6BF-5375-455C-9EA6-DF929625EA0E}">
        <p15:presenceInfo xmlns:p15="http://schemas.microsoft.com/office/powerpoint/2012/main" userId="S-1-5-21-2356655543-2162514679-1277178298-157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77B6"/>
    <a:srgbClr val="2C93CA"/>
    <a:srgbClr val="FFC000"/>
    <a:srgbClr val="4F81BD"/>
    <a:srgbClr val="FFDF7F"/>
    <a:srgbClr val="E0881C"/>
    <a:srgbClr val="4D83C2"/>
    <a:srgbClr val="5D8CC2"/>
    <a:srgbClr val="98D853"/>
    <a:srgbClr val="9CD4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6340" autoAdjust="0"/>
  </p:normalViewPr>
  <p:slideViewPr>
    <p:cSldViewPr>
      <p:cViewPr varScale="1">
        <p:scale>
          <a:sx n="99" d="100"/>
          <a:sy n="99" d="100"/>
        </p:scale>
        <p:origin x="72" y="72"/>
      </p:cViewPr>
      <p:guideLst>
        <p:guide orient="horz" pos="1961"/>
        <p:guide pos="3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136" y="-10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E40DB20-F16E-42E5-9404-EA6516FEAA51}" type="datetimeFigureOut">
              <a:rPr lang="ru-RU"/>
              <a:pPr>
                <a:defRPr/>
              </a:pPr>
              <a:t>03.09.2020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65F708F-6581-4988-ABA1-EAD2782F4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03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95DCB7B-5AF5-4897-AD46-2234D7005368}" type="datetimeFigureOut">
              <a:rPr lang="ru-RU"/>
              <a:pPr>
                <a:defRPr/>
              </a:pPr>
              <a:t>03.09.2020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4538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6465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667E993-EA8C-4A1E-94D1-DF2E48F37A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7841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369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601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736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469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67E993-EA8C-4A1E-94D1-DF2E48F37AE1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29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904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68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6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8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3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94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06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9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2" indent="0">
              <a:buNone/>
              <a:defRPr sz="2000" b="1"/>
            </a:lvl2pPr>
            <a:lvl3pPr marL="914288" indent="0">
              <a:buNone/>
              <a:defRPr sz="1800" b="1"/>
            </a:lvl3pPr>
            <a:lvl4pPr marL="1371430" indent="0">
              <a:buNone/>
              <a:defRPr sz="1600" b="1"/>
            </a:lvl4pPr>
            <a:lvl5pPr marL="1828574" indent="0">
              <a:buNone/>
              <a:defRPr sz="1600" b="1"/>
            </a:lvl5pPr>
            <a:lvl6pPr marL="2285715" indent="0">
              <a:buNone/>
              <a:defRPr sz="1600" b="1"/>
            </a:lvl6pPr>
            <a:lvl7pPr marL="2742857" indent="0">
              <a:buNone/>
              <a:defRPr sz="1600" b="1"/>
            </a:lvl7pPr>
            <a:lvl8pPr marL="3200000" indent="0">
              <a:buNone/>
              <a:defRPr sz="1600" b="1"/>
            </a:lvl8pPr>
            <a:lvl9pPr marL="3657143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9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117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430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83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42" indent="0">
              <a:buNone/>
              <a:defRPr sz="2800"/>
            </a:lvl2pPr>
            <a:lvl3pPr marL="914288" indent="0">
              <a:buNone/>
              <a:defRPr sz="2400"/>
            </a:lvl3pPr>
            <a:lvl4pPr marL="1371430" indent="0">
              <a:buNone/>
              <a:defRPr sz="2000"/>
            </a:lvl4pPr>
            <a:lvl5pPr marL="1828574" indent="0">
              <a:buNone/>
              <a:defRPr sz="2000"/>
            </a:lvl5pPr>
            <a:lvl6pPr marL="2285715" indent="0">
              <a:buNone/>
              <a:defRPr sz="2000"/>
            </a:lvl6pPr>
            <a:lvl7pPr marL="2742857" indent="0">
              <a:buNone/>
              <a:defRPr sz="2000"/>
            </a:lvl7pPr>
            <a:lvl8pPr marL="3200000" indent="0">
              <a:buNone/>
              <a:defRPr sz="2000"/>
            </a:lvl8pPr>
            <a:lvl9pPr marL="3657143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71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42" indent="0">
              <a:buNone/>
              <a:defRPr sz="1200"/>
            </a:lvl2pPr>
            <a:lvl3pPr marL="914288" indent="0">
              <a:buNone/>
              <a:defRPr sz="1000"/>
            </a:lvl3pPr>
            <a:lvl4pPr marL="1371430" indent="0">
              <a:buNone/>
              <a:defRPr sz="900"/>
            </a:lvl4pPr>
            <a:lvl5pPr marL="1828574" indent="0">
              <a:buNone/>
              <a:defRPr sz="900"/>
            </a:lvl5pPr>
            <a:lvl6pPr marL="2285715" indent="0">
              <a:buNone/>
              <a:defRPr sz="900"/>
            </a:lvl6pPr>
            <a:lvl7pPr marL="2742857" indent="0">
              <a:buNone/>
              <a:defRPr sz="900"/>
            </a:lvl7pPr>
            <a:lvl8pPr marL="3200000" indent="0">
              <a:buNone/>
              <a:defRPr sz="900"/>
            </a:lvl8pPr>
            <a:lvl9pPr marL="3657143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62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03.09.2020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79"/>
            <a:ext cx="2895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79"/>
            <a:ext cx="2133600" cy="273844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4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5" r:id="rId2"/>
    <p:sldLayoutId id="2147484026" r:id="rId3"/>
    <p:sldLayoutId id="2147484027" r:id="rId4"/>
    <p:sldLayoutId id="2147484028" r:id="rId5"/>
    <p:sldLayoutId id="2147484029" r:id="rId6"/>
    <p:sldLayoutId id="2147484030" r:id="rId7"/>
    <p:sldLayoutId id="2147484031" r:id="rId8"/>
    <p:sldLayoutId id="2147484032" r:id="rId9"/>
    <p:sldLayoutId id="2147484033" r:id="rId10"/>
    <p:sldLayoutId id="2147484034" r:id="rId11"/>
  </p:sldLayoutIdLst>
  <p:txStyles>
    <p:titleStyle>
      <a:lvl1pPr algn="ctr" defTabSz="91428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7" indent="-342857" algn="l" defTabSz="91428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9" indent="-285715" algn="l" defTabSz="91428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8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0" indent="-228570" algn="l" defTabSz="91428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44" indent="-228570" algn="l" defTabSz="91428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8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0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3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0" algn="l" defTabSz="91428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2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8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4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Shape 68"/>
          <p:cNvSpPr/>
          <p:nvPr/>
        </p:nvSpPr>
        <p:spPr>
          <a:xfrm>
            <a:off x="1142192" y="791562"/>
            <a:ext cx="7102216" cy="109168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Autofit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1800" dirty="0" smtClean="0"/>
              <a:t>Анализ достижения целевых показателей по содействию развитию конкуренции в сфере закупок за 2019 год </a:t>
            </a:r>
          </a:p>
          <a:p>
            <a:pPr algn="ctr">
              <a:lnSpc>
                <a:spcPct val="120000"/>
              </a:lnSpc>
            </a:pPr>
            <a:r>
              <a:rPr lang="ru-RU" sz="1800" dirty="0" smtClean="0"/>
              <a:t>и первое полугодие 2020 года</a:t>
            </a:r>
            <a:endParaRPr sz="1800" dirty="0"/>
          </a:p>
        </p:txBody>
      </p:sp>
      <p:sp>
        <p:nvSpPr>
          <p:cNvPr id="15" name="Shape 68"/>
          <p:cNvSpPr/>
          <p:nvPr/>
        </p:nvSpPr>
        <p:spPr>
          <a:xfrm>
            <a:off x="9408392" y="12400335"/>
            <a:ext cx="3682825" cy="333080"/>
          </a:xfrm>
          <a:prstGeom prst="rect">
            <a:avLst/>
          </a:prstGeom>
          <a:ln w="3175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rmAutofit fontScale="40000" lnSpcReduction="20000"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/>
            <a:r>
              <a:rPr lang="ru-RU" sz="4000" dirty="0">
                <a:solidFill>
                  <a:srgbClr val="ECECEC"/>
                </a:solidFill>
              </a:rPr>
              <a:t>Травников Андрей Александрович</a:t>
            </a:r>
            <a:endParaRPr sz="4000" dirty="0">
              <a:solidFill>
                <a:srgbClr val="ECEC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2741" y="3913165"/>
            <a:ext cx="61494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solidFill>
                  <a:schemeClr val="bg1"/>
                </a:solidFill>
                <a:latin typeface="Montserrat-SemiBold"/>
              </a:rPr>
              <a:t>Исполняющий обязанности начальника </a:t>
            </a:r>
            <a:r>
              <a:rPr lang="ru-RU" sz="1100" dirty="0">
                <a:solidFill>
                  <a:schemeClr val="bg1"/>
                </a:solidFill>
                <a:latin typeface="Montserrat-SemiBold"/>
              </a:rPr>
              <a:t>контрольного управления Новосибирской области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27874" y="4443958"/>
            <a:ext cx="27687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Montserrat-SemiBold"/>
              </a:rPr>
              <a:t>Власова Ирина Владимировна</a:t>
            </a:r>
            <a:endParaRPr lang="ru-RU" sz="1400" dirty="0">
              <a:solidFill>
                <a:schemeClr val="bg1"/>
              </a:solidFill>
              <a:latin typeface="Montserrat-SemiBold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60394" y="2274328"/>
            <a:ext cx="1656184" cy="10787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1020" y="2265712"/>
            <a:ext cx="1656184" cy="1080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9530" y="2260192"/>
            <a:ext cx="1656184" cy="1085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0156" y="2274328"/>
            <a:ext cx="1656184" cy="1077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03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10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798779" y="100705"/>
            <a:ext cx="7516126" cy="630942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200" b="1" dirty="0">
                <a:solidFill>
                  <a:schemeClr val="bg1"/>
                </a:solidFill>
              </a:rPr>
              <a:t>Рейтинг размещения и осуществления </a:t>
            </a:r>
            <a:r>
              <a:rPr lang="ru-RU" sz="1200" b="1" dirty="0" smtClean="0">
                <a:solidFill>
                  <a:schemeClr val="bg1"/>
                </a:solidFill>
              </a:rPr>
              <a:t>ОИОГВ и ОМСУ НСО </a:t>
            </a:r>
            <a:r>
              <a:rPr lang="ru-RU" sz="1200" b="1" dirty="0">
                <a:solidFill>
                  <a:schemeClr val="bg1"/>
                </a:solidFill>
              </a:rPr>
              <a:t>Новосибирской области «малых» закупок в электронной форме </a:t>
            </a:r>
            <a:r>
              <a:rPr lang="ru-RU" sz="1200" b="1" dirty="0" smtClean="0">
                <a:solidFill>
                  <a:schemeClr val="bg1"/>
                </a:solidFill>
              </a:rPr>
              <a:t>в динамике</a:t>
            </a:r>
            <a:endParaRPr lang="ru-RU" sz="12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455166"/>
              </p:ext>
            </p:extLst>
          </p:nvPr>
        </p:nvGraphicFramePr>
        <p:xfrm>
          <a:off x="179512" y="837926"/>
          <a:ext cx="6984777" cy="4032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3207">
                  <a:extLst>
                    <a:ext uri="{9D8B030D-6E8A-4147-A177-3AD203B41FA5}">
                      <a16:colId xmlns:a16="http://schemas.microsoft.com/office/drawing/2014/main" val="86259430"/>
                    </a:ext>
                  </a:extLst>
                </a:gridCol>
                <a:gridCol w="937667">
                  <a:extLst>
                    <a:ext uri="{9D8B030D-6E8A-4147-A177-3AD203B41FA5}">
                      <a16:colId xmlns:a16="http://schemas.microsoft.com/office/drawing/2014/main" val="1464488480"/>
                    </a:ext>
                  </a:extLst>
                </a:gridCol>
                <a:gridCol w="823095">
                  <a:extLst>
                    <a:ext uri="{9D8B030D-6E8A-4147-A177-3AD203B41FA5}">
                      <a16:colId xmlns:a16="http://schemas.microsoft.com/office/drawing/2014/main" val="3451757892"/>
                    </a:ext>
                  </a:extLst>
                </a:gridCol>
                <a:gridCol w="905404">
                  <a:extLst>
                    <a:ext uri="{9D8B030D-6E8A-4147-A177-3AD203B41FA5}">
                      <a16:colId xmlns:a16="http://schemas.microsoft.com/office/drawing/2014/main" val="2120395709"/>
                    </a:ext>
                  </a:extLst>
                </a:gridCol>
                <a:gridCol w="905404">
                  <a:extLst>
                    <a:ext uri="{9D8B030D-6E8A-4147-A177-3AD203B41FA5}">
                      <a16:colId xmlns:a16="http://schemas.microsoft.com/office/drawing/2014/main" val="3177840655"/>
                    </a:ext>
                  </a:extLst>
                </a:gridCol>
              </a:tblGrid>
              <a:tr h="43768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Доля </a:t>
                      </a:r>
                      <a:r>
                        <a:rPr lang="ru-RU" sz="1200" b="1" dirty="0" smtClean="0">
                          <a:effectLst/>
                        </a:rPr>
                        <a:t>«малых» закупок</a:t>
                      </a:r>
                      <a:r>
                        <a:rPr lang="ru-RU" sz="1200" b="1" dirty="0">
                          <a:effectLst/>
                        </a:rPr>
                        <a:t>, </a:t>
                      </a:r>
                      <a:r>
                        <a:rPr lang="ru-RU" sz="1200" b="1" dirty="0" smtClean="0">
                          <a:effectLst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rgbClr val="FFC000"/>
                          </a:solidFill>
                          <a:effectLst/>
                        </a:rPr>
                        <a:t>размещенных </a:t>
                      </a:r>
                      <a:r>
                        <a:rPr lang="ru-RU" sz="1200" b="1" dirty="0" smtClean="0">
                          <a:effectLst/>
                        </a:rPr>
                        <a:t>в электронной форме, </a:t>
                      </a:r>
                      <a:r>
                        <a:rPr lang="ru-RU" sz="1200" b="1" dirty="0">
                          <a:effectLst/>
                        </a:rPr>
                        <a:t>% 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Доля </a:t>
                      </a:r>
                      <a:r>
                        <a:rPr lang="ru-RU" sz="1200" b="1" dirty="0" smtClean="0">
                          <a:effectLst/>
                        </a:rPr>
                        <a:t>«малых» закупок</a:t>
                      </a:r>
                      <a:r>
                        <a:rPr lang="ru-RU" sz="1200" b="1" dirty="0">
                          <a:effectLst/>
                        </a:rPr>
                        <a:t>, </a:t>
                      </a:r>
                      <a:r>
                        <a:rPr lang="ru-RU" sz="1200" b="1" dirty="0" smtClean="0">
                          <a:solidFill>
                            <a:srgbClr val="FFC000"/>
                          </a:solidFill>
                          <a:effectLst/>
                        </a:rPr>
                        <a:t>осуществленных </a:t>
                      </a:r>
                      <a:r>
                        <a:rPr lang="ru-RU" sz="1200" b="1" dirty="0" smtClean="0">
                          <a:effectLst/>
                        </a:rPr>
                        <a:t>в электронной форме, </a:t>
                      </a:r>
                      <a:r>
                        <a:rPr lang="ru-RU" sz="1200" b="1" dirty="0">
                          <a:effectLst/>
                        </a:rPr>
                        <a:t>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896377543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1C77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пол. 2020 г.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1C77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1C77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пол. 2020 г.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1C77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9813009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effectLst/>
                          <a:latin typeface="+mn-lt"/>
                        </a:rPr>
                        <a:t>Минпромторг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50,9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48,3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50,7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48,3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773989533"/>
                  </a:ext>
                </a:extLst>
              </a:tr>
              <a:tr h="226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Министерство </a:t>
                      </a:r>
                      <a:r>
                        <a:rPr lang="ru-RU" sz="1200" b="1" dirty="0" smtClean="0">
                          <a:effectLst/>
                          <a:latin typeface="+mn-lt"/>
                        </a:rPr>
                        <a:t>здравоохранения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39,4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43,3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31,2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1531359416"/>
                  </a:ext>
                </a:extLst>
              </a:tr>
              <a:tr h="2907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Минстрой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46,4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43,1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53,4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4260615767"/>
                  </a:ext>
                </a:extLst>
              </a:tr>
              <a:tr h="2261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+mn-lt"/>
                        </a:rPr>
                        <a:t>Министерство культуры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47,2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68,8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2195174829"/>
                  </a:ext>
                </a:extLst>
              </a:tr>
              <a:tr h="1141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Минприроды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20,6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14,7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13,44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1742664308"/>
                  </a:ext>
                </a:extLst>
              </a:tr>
              <a:tr h="1141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по</a:t>
                      </a:r>
                      <a:r>
                        <a:rPr lang="ru-RU" sz="12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ОИОГВ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47,6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33,8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6951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Искитимский</a:t>
                      </a:r>
                      <a:r>
                        <a:rPr lang="ru-RU" sz="12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8,9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2773375402"/>
                  </a:ext>
                </a:extLst>
              </a:tr>
              <a:tr h="303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г. Новосибирск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14,0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12,6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20,8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2837263286"/>
                  </a:ext>
                </a:extLst>
              </a:tr>
              <a:tr h="254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Черепановский район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60,7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64,0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249923534"/>
                  </a:ext>
                </a:extLst>
              </a:tr>
              <a:tr h="254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Купинский</a:t>
                      </a:r>
                      <a:r>
                        <a:rPr lang="ru-RU" sz="12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24,4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20,2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/>
                </a:tc>
                <a:extLst>
                  <a:ext uri="{0D108BD9-81ED-4DB2-BD59-A6C34878D82A}">
                    <a16:rowId xmlns:a16="http://schemas.microsoft.com/office/drawing/2014/main" val="2994887801"/>
                  </a:ext>
                </a:extLst>
              </a:tr>
              <a:tr h="1270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ИТОГО по ОМСУ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21,2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35,0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19,1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31,4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492900"/>
                  </a:ext>
                </a:extLst>
              </a:tr>
              <a:tr h="127038"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+mn-lt"/>
                        </a:rPr>
                        <a:t>ВСЕГО по НСО</a:t>
                      </a:r>
                      <a:endParaRPr lang="ru-RU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25,9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38,3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22,7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33,7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989" marR="34989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732754"/>
                  </a:ext>
                </a:extLst>
              </a:tr>
            </a:tbl>
          </a:graphicData>
        </a:graphic>
      </p:graphicFrame>
      <p:sp>
        <p:nvSpPr>
          <p:cNvPr id="14" name="Овал 13"/>
          <p:cNvSpPr/>
          <p:nvPr/>
        </p:nvSpPr>
        <p:spPr>
          <a:xfrm>
            <a:off x="7450795" y="1611142"/>
            <a:ext cx="1292828" cy="8741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значения </a:t>
            </a:r>
          </a:p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 50%/35%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450795" y="2542233"/>
            <a:ext cx="1292828" cy="87414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значения </a:t>
            </a:r>
          </a:p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год 80%/35%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4950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647564" y="443837"/>
            <a:ext cx="7848872" cy="71273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596915" y="443837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hape 67"/>
          <p:cNvSpPr/>
          <p:nvPr/>
        </p:nvSpPr>
        <p:spPr>
          <a:xfrm>
            <a:off x="269507" y="306307"/>
            <a:ext cx="8694980" cy="892552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endParaRPr lang="ru-RU" sz="1100" b="1" dirty="0">
              <a:solidFill>
                <a:srgbClr val="FFFFFF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ПРЕДЛОЖЕНИЯ по изменению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 Целевых значений показателей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 по содействию развитию конкуренции в сфере закупок </a:t>
            </a:r>
            <a:endParaRPr lang="ru-RU" sz="1400" b="1" dirty="0">
              <a:solidFill>
                <a:schemeClr val="bg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32" y="512902"/>
            <a:ext cx="504056" cy="62670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72650"/>
              </p:ext>
            </p:extLst>
          </p:nvPr>
        </p:nvGraphicFramePr>
        <p:xfrm>
          <a:off x="319132" y="1433673"/>
          <a:ext cx="8595731" cy="30567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6045">
                  <a:extLst>
                    <a:ext uri="{9D8B030D-6E8A-4147-A177-3AD203B41FA5}">
                      <a16:colId xmlns:a16="http://schemas.microsoft.com/office/drawing/2014/main" val="1645163449"/>
                    </a:ext>
                  </a:extLst>
                </a:gridCol>
                <a:gridCol w="883818">
                  <a:extLst>
                    <a:ext uri="{9D8B030D-6E8A-4147-A177-3AD203B41FA5}">
                      <a16:colId xmlns:a16="http://schemas.microsoft.com/office/drawing/2014/main" val="3641581231"/>
                    </a:ext>
                  </a:extLst>
                </a:gridCol>
                <a:gridCol w="883818">
                  <a:extLst>
                    <a:ext uri="{9D8B030D-6E8A-4147-A177-3AD203B41FA5}">
                      <a16:colId xmlns:a16="http://schemas.microsoft.com/office/drawing/2014/main" val="3257331210"/>
                    </a:ext>
                  </a:extLst>
                </a:gridCol>
                <a:gridCol w="1198484">
                  <a:extLst>
                    <a:ext uri="{9D8B030D-6E8A-4147-A177-3AD203B41FA5}">
                      <a16:colId xmlns:a16="http://schemas.microsoft.com/office/drawing/2014/main" val="705662250"/>
                    </a:ext>
                  </a:extLst>
                </a:gridCol>
                <a:gridCol w="1198484">
                  <a:extLst>
                    <a:ext uri="{9D8B030D-6E8A-4147-A177-3AD203B41FA5}">
                      <a16:colId xmlns:a16="http://schemas.microsoft.com/office/drawing/2014/main" val="929642762"/>
                    </a:ext>
                  </a:extLst>
                </a:gridCol>
                <a:gridCol w="1409981">
                  <a:extLst>
                    <a:ext uri="{9D8B030D-6E8A-4147-A177-3AD203B41FA5}">
                      <a16:colId xmlns:a16="http://schemas.microsoft.com/office/drawing/2014/main" val="2277333374"/>
                    </a:ext>
                  </a:extLst>
                </a:gridCol>
                <a:gridCol w="1685101">
                  <a:extLst>
                    <a:ext uri="{9D8B030D-6E8A-4147-A177-3AD203B41FA5}">
                      <a16:colId xmlns:a16="http://schemas.microsoft.com/office/drawing/2014/main" val="385712187"/>
                    </a:ext>
                  </a:extLst>
                </a:gridCol>
              </a:tblGrid>
              <a:tr h="16533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Показатель/ целевое</a:t>
                      </a:r>
                      <a:r>
                        <a:rPr lang="ru-RU" sz="15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значение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закупок у </a:t>
                      </a:r>
                      <a:r>
                        <a:rPr lang="ru-RU" sz="1500" dirty="0" smtClean="0">
                          <a:effectLst/>
                        </a:rPr>
                        <a:t>СМСП </a:t>
                      </a:r>
                      <a:r>
                        <a:rPr lang="ru-RU" sz="1500" dirty="0">
                          <a:effectLst/>
                        </a:rPr>
                        <a:t>по 223-ФЗ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закупок у СМП по 44-ФЗ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Среднее число участников закупок по 223-ФЗ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Среднее число участников закупок по 44-ФЗ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размещенных «малых» закупок в электронной форме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осуществленных «малых» закупок в электронной форме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8266576"/>
                  </a:ext>
                </a:extLst>
              </a:tr>
              <a:tr h="7178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 </a:t>
                      </a:r>
                      <a:r>
                        <a:rPr lang="ru-RU" sz="2000" dirty="0">
                          <a:effectLst/>
                        </a:rPr>
                        <a:t>2020 </a:t>
                      </a:r>
                      <a:r>
                        <a:rPr lang="ru-RU" sz="2000" dirty="0" smtClean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effectLst/>
                        </a:rPr>
                        <a:t>40%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</a:t>
                      </a:r>
                      <a:r>
                        <a:rPr lang="ru-RU" sz="2000" b="1" dirty="0">
                          <a:effectLst/>
                        </a:rPr>
                        <a:t>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</a:p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</a:rPr>
                        <a:t>2 ед.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</a:p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2,8 ед.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80 %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1829500"/>
                  </a:ext>
                </a:extLst>
              </a:tr>
              <a:tr h="685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 </a:t>
                      </a:r>
                      <a:r>
                        <a:rPr lang="ru-RU" sz="2000" dirty="0">
                          <a:effectLst/>
                        </a:rPr>
                        <a:t>2021 </a:t>
                      </a:r>
                      <a:r>
                        <a:rPr lang="ru-RU" sz="2000" dirty="0" smtClean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25 %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  <a:effectLst/>
                        </a:rPr>
                        <a:t>40%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100 %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4494053"/>
                  </a:ext>
                </a:extLst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V="1">
            <a:off x="3343813" y="320876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448622" y="320876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652120" y="320876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948264" y="320876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3347864" y="3867894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604295" y="143570"/>
            <a:ext cx="424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11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</p:spTree>
    <p:extLst>
      <p:ext uri="{BB962C8B-B14F-4D97-AF65-F5344CB8AC3E}">
        <p14:creationId xmlns:p14="http://schemas.microsoft.com/office/powerpoint/2010/main" val="237474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Shape 68"/>
          <p:cNvSpPr/>
          <p:nvPr/>
        </p:nvSpPr>
        <p:spPr>
          <a:xfrm>
            <a:off x="1142192" y="791562"/>
            <a:ext cx="7102216" cy="109168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Autofit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sz="1800" dirty="0" smtClean="0"/>
              <a:t>Анализ достижения целевых показателей по содействию развитию конкуренции в сфере закупок за 2019 год и первое полугодие 2020 года</a:t>
            </a:r>
            <a:endParaRPr sz="1800" dirty="0"/>
          </a:p>
        </p:txBody>
      </p:sp>
      <p:sp>
        <p:nvSpPr>
          <p:cNvPr id="15" name="Shape 68"/>
          <p:cNvSpPr/>
          <p:nvPr/>
        </p:nvSpPr>
        <p:spPr>
          <a:xfrm>
            <a:off x="9408392" y="12400335"/>
            <a:ext cx="3682825" cy="333080"/>
          </a:xfrm>
          <a:prstGeom prst="rect">
            <a:avLst/>
          </a:prstGeom>
          <a:ln w="3175">
            <a:miter lim="4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8100" tIns="38100" rIns="38100" bIns="38100">
            <a:normAutofit fontScale="40000" lnSpcReduction="20000"/>
          </a:bodyPr>
          <a:lstStyle>
            <a:lvl1pPr algn="r">
              <a:lnSpc>
                <a:spcPct val="80000"/>
              </a:lnSpc>
              <a:defRPr sz="10000" b="1">
                <a:solidFill>
                  <a:srgbClr val="393941"/>
                </a:solidFill>
                <a:latin typeface="Montserrat-SemiBold"/>
                <a:ea typeface="Montserrat-SemiBold"/>
                <a:cs typeface="Montserrat-SemiBold"/>
                <a:sym typeface="Montserrat-SemiBold"/>
              </a:defRPr>
            </a:lvl1pPr>
          </a:lstStyle>
          <a:p>
            <a:pPr algn="ctr"/>
            <a:r>
              <a:rPr lang="ru-RU" sz="4000" dirty="0">
                <a:solidFill>
                  <a:srgbClr val="ECECEC"/>
                </a:solidFill>
              </a:rPr>
              <a:t>Травников Андрей Александрович</a:t>
            </a:r>
            <a:endParaRPr sz="4000" dirty="0">
              <a:solidFill>
                <a:srgbClr val="ECECE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2741" y="3913165"/>
            <a:ext cx="184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100" dirty="0">
              <a:solidFill>
                <a:schemeClr val="bg1"/>
              </a:solidFill>
              <a:latin typeface="Montserrat-SemiBold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6116" y="4429138"/>
            <a:ext cx="4373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n-lt"/>
              </a:rPr>
              <a:t>СПАСИБО ЗА ВНИМАНИЕ!</a:t>
            </a:r>
            <a:endParaRPr lang="ru-RU" sz="2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60394" y="2274328"/>
            <a:ext cx="1656184" cy="10787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1020" y="2265712"/>
            <a:ext cx="1656184" cy="10801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49530" y="2260192"/>
            <a:ext cx="1656184" cy="1085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0156" y="2274328"/>
            <a:ext cx="1656184" cy="1077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385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539553" y="205100"/>
            <a:ext cx="7848872" cy="4774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596915" y="443837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hape 67"/>
          <p:cNvSpPr/>
          <p:nvPr/>
        </p:nvSpPr>
        <p:spPr>
          <a:xfrm>
            <a:off x="269508" y="-55198"/>
            <a:ext cx="8694980" cy="754053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FFFFFF"/>
                </a:solidFill>
              </a:rPr>
              <a:t>   </a:t>
            </a:r>
          </a:p>
          <a:p>
            <a:pPr algn="ctr"/>
            <a:endParaRPr lang="ru-RU" sz="1100" b="1" dirty="0">
              <a:solidFill>
                <a:srgbClr val="FFFFFF"/>
              </a:solidFill>
            </a:endParaRPr>
          </a:p>
          <a:p>
            <a:pPr algn="ctr"/>
            <a:r>
              <a:rPr lang="ru-RU" sz="1100" b="1" dirty="0" smtClean="0">
                <a:solidFill>
                  <a:srgbClr val="FFFFFF"/>
                </a:solidFill>
              </a:rPr>
              <a:t>Целевые значения показателей по содействию развитию </a:t>
            </a:r>
          </a:p>
          <a:p>
            <a:pPr algn="ctr"/>
            <a:r>
              <a:rPr lang="ru-RU" sz="1100" b="1" dirty="0" smtClean="0">
                <a:solidFill>
                  <a:srgbClr val="FFFFFF"/>
                </a:solidFill>
              </a:rPr>
              <a:t>конкуренции в сфере закупок </a:t>
            </a:r>
            <a:endParaRPr lang="ru-RU" sz="1100" b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92490" y="13716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2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61" y="195882"/>
            <a:ext cx="504056" cy="626709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548294"/>
              </p:ext>
            </p:extLst>
          </p:nvPr>
        </p:nvGraphicFramePr>
        <p:xfrm>
          <a:off x="319132" y="846347"/>
          <a:ext cx="8595731" cy="3381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6045">
                  <a:extLst>
                    <a:ext uri="{9D8B030D-6E8A-4147-A177-3AD203B41FA5}">
                      <a16:colId xmlns:a16="http://schemas.microsoft.com/office/drawing/2014/main" val="1645163449"/>
                    </a:ext>
                  </a:extLst>
                </a:gridCol>
                <a:gridCol w="883818">
                  <a:extLst>
                    <a:ext uri="{9D8B030D-6E8A-4147-A177-3AD203B41FA5}">
                      <a16:colId xmlns:a16="http://schemas.microsoft.com/office/drawing/2014/main" val="3641581231"/>
                    </a:ext>
                  </a:extLst>
                </a:gridCol>
                <a:gridCol w="883818">
                  <a:extLst>
                    <a:ext uri="{9D8B030D-6E8A-4147-A177-3AD203B41FA5}">
                      <a16:colId xmlns:a16="http://schemas.microsoft.com/office/drawing/2014/main" val="3257331210"/>
                    </a:ext>
                  </a:extLst>
                </a:gridCol>
                <a:gridCol w="1198484">
                  <a:extLst>
                    <a:ext uri="{9D8B030D-6E8A-4147-A177-3AD203B41FA5}">
                      <a16:colId xmlns:a16="http://schemas.microsoft.com/office/drawing/2014/main" val="705662250"/>
                    </a:ext>
                  </a:extLst>
                </a:gridCol>
                <a:gridCol w="1198484">
                  <a:extLst>
                    <a:ext uri="{9D8B030D-6E8A-4147-A177-3AD203B41FA5}">
                      <a16:colId xmlns:a16="http://schemas.microsoft.com/office/drawing/2014/main" val="929642762"/>
                    </a:ext>
                  </a:extLst>
                </a:gridCol>
                <a:gridCol w="1409981">
                  <a:extLst>
                    <a:ext uri="{9D8B030D-6E8A-4147-A177-3AD203B41FA5}">
                      <a16:colId xmlns:a16="http://schemas.microsoft.com/office/drawing/2014/main" val="2277333374"/>
                    </a:ext>
                  </a:extLst>
                </a:gridCol>
                <a:gridCol w="1685101">
                  <a:extLst>
                    <a:ext uri="{9D8B030D-6E8A-4147-A177-3AD203B41FA5}">
                      <a16:colId xmlns:a16="http://schemas.microsoft.com/office/drawing/2014/main" val="385712187"/>
                    </a:ext>
                  </a:extLst>
                </a:gridCol>
              </a:tblGrid>
              <a:tr h="20596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Показатель/ целевое</a:t>
                      </a:r>
                      <a:r>
                        <a:rPr lang="ru-RU" sz="15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значение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закупок у </a:t>
                      </a:r>
                      <a:r>
                        <a:rPr lang="ru-RU" sz="1500" dirty="0" smtClean="0">
                          <a:effectLst/>
                        </a:rPr>
                        <a:t>СМСП </a:t>
                      </a:r>
                      <a:r>
                        <a:rPr lang="ru-RU" sz="1500" dirty="0">
                          <a:effectLst/>
                        </a:rPr>
                        <a:t>по 223-ФЗ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закупок у СМП по 44-ФЗ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Среднее число участников закупок по 223-ФЗ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Среднее число участников закупок по 44-ФЗ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размещенных «малых» закупок в электронной форме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Доля осуществленных «малых» закупок в электронной форме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8266576"/>
                  </a:ext>
                </a:extLst>
              </a:tr>
              <a:tr h="4406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2019 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50 %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9973478"/>
                  </a:ext>
                </a:extLst>
              </a:tr>
              <a:tr h="4406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 </a:t>
                      </a:r>
                      <a:r>
                        <a:rPr lang="ru-RU" sz="2000" dirty="0">
                          <a:effectLst/>
                        </a:rPr>
                        <a:t>2020 </a:t>
                      </a:r>
                      <a:r>
                        <a:rPr lang="ru-RU" sz="2000" dirty="0" smtClean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80 %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1829500"/>
                  </a:ext>
                </a:extLst>
              </a:tr>
              <a:tr h="4406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на </a:t>
                      </a:r>
                      <a:r>
                        <a:rPr lang="ru-RU" sz="2000" dirty="0">
                          <a:effectLst/>
                        </a:rPr>
                        <a:t>2021 </a:t>
                      </a:r>
                      <a:r>
                        <a:rPr lang="ru-RU" sz="2000" dirty="0" smtClean="0">
                          <a:effectLst/>
                        </a:rPr>
                        <a:t>г.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25 %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35 %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</a:rPr>
                        <a:t>3 ед.</a:t>
                      </a:r>
                      <a:endParaRPr lang="ru-RU" sz="20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100 %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</a:rPr>
                        <a:t>35 %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44940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10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ounded Rectangle"/>
          <p:cNvSpPr/>
          <p:nvPr/>
        </p:nvSpPr>
        <p:spPr>
          <a:xfrm>
            <a:off x="395536" y="192844"/>
            <a:ext cx="7776864" cy="37688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8" y="448617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Shape 67"/>
          <p:cNvSpPr/>
          <p:nvPr/>
        </p:nvSpPr>
        <p:spPr>
          <a:xfrm>
            <a:off x="485531" y="98905"/>
            <a:ext cx="8023341" cy="41549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endParaRPr lang="ru-RU" sz="1100" b="1" dirty="0" smtClean="0">
              <a:solidFill>
                <a:srgbClr val="FFFFFF"/>
              </a:solidFill>
            </a:endParaRPr>
          </a:p>
          <a:p>
            <a:pPr algn="ctr"/>
            <a:r>
              <a:rPr lang="ru-RU" sz="1100" b="1" dirty="0" smtClean="0">
                <a:solidFill>
                  <a:srgbClr val="FFFFFF"/>
                </a:solidFill>
              </a:rPr>
              <a:t>Сравнительная таблица результатов ОИОГВ НСО и ОМСУ НСО </a:t>
            </a:r>
            <a:endParaRPr lang="ru-RU" sz="1100" b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00023" y="12198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3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74" y="121988"/>
            <a:ext cx="504056" cy="62670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5531" y="4071542"/>
            <a:ext cx="81189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>
                <a:solidFill>
                  <a:schemeClr val="tx2">
                    <a:lumMod val="75000"/>
                  </a:schemeClr>
                </a:solidFill>
              </a:rPr>
              <a:t>Среднее число участников закупок в конкурентных способах определения поставщика по ОМСУ НСО выше, чем по ОИОГВ </a:t>
            </a: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НСО.</a:t>
            </a:r>
          </a:p>
          <a:p>
            <a:pPr algn="just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Доля </a:t>
            </a:r>
            <a:r>
              <a:rPr lang="ru-RU" sz="1200" b="1" i="1" dirty="0">
                <a:solidFill>
                  <a:schemeClr val="tx2">
                    <a:lumMod val="75000"/>
                  </a:schemeClr>
                </a:solidFill>
              </a:rPr>
              <a:t>закупок, размещенных и осуществленных в электронном магазине выше по ОИОГВ НСО.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804707"/>
              </p:ext>
            </p:extLst>
          </p:nvPr>
        </p:nvGraphicFramePr>
        <p:xfrm>
          <a:off x="337840" y="874573"/>
          <a:ext cx="8482630" cy="3008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5768">
                  <a:extLst>
                    <a:ext uri="{9D8B030D-6E8A-4147-A177-3AD203B41FA5}">
                      <a16:colId xmlns:a16="http://schemas.microsoft.com/office/drawing/2014/main" val="4207743321"/>
                    </a:ext>
                  </a:extLst>
                </a:gridCol>
                <a:gridCol w="599252">
                  <a:extLst>
                    <a:ext uri="{9D8B030D-6E8A-4147-A177-3AD203B41FA5}">
                      <a16:colId xmlns:a16="http://schemas.microsoft.com/office/drawing/2014/main" val="4157546086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2717944568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1639800814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2032695193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2665571949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861034374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4193389591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4088764732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372037319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3613366835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485672292"/>
                    </a:ext>
                  </a:extLst>
                </a:gridCol>
                <a:gridCol w="652510">
                  <a:extLst>
                    <a:ext uri="{9D8B030D-6E8A-4147-A177-3AD203B41FA5}">
                      <a16:colId xmlns:a16="http://schemas.microsoft.com/office/drawing/2014/main" val="2882478023"/>
                    </a:ext>
                  </a:extLst>
                </a:gridCol>
              </a:tblGrid>
              <a:tr h="119312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Заказчик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Доля закупок у </a:t>
                      </a:r>
                      <a:r>
                        <a:rPr lang="ru-RU" sz="1150" dirty="0" smtClean="0">
                          <a:effectLst/>
                        </a:rPr>
                        <a:t>СМСП </a:t>
                      </a:r>
                      <a:r>
                        <a:rPr lang="ru-RU" sz="1150" dirty="0">
                          <a:effectLst/>
                        </a:rPr>
                        <a:t>по 223-ФЗ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Доля закупок у СМП по 44-ФЗ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Среднее число участников закупок по </a:t>
                      </a:r>
                      <a:endParaRPr lang="ru-RU" sz="115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</a:rPr>
                        <a:t>223-ФЗ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Среднее число участников закупок по 44-ФЗ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Доля размещенных «малых» закупок в электронной форме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Доля осуществленных «малых» закупок в электронной форме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404601"/>
                  </a:ext>
                </a:extLst>
              </a:tr>
              <a:tr h="4920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2019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</a:rPr>
                        <a:t>1 </a:t>
                      </a:r>
                      <a:r>
                        <a:rPr lang="ru-RU" sz="1150" dirty="0" smtClean="0">
                          <a:effectLst/>
                        </a:rPr>
                        <a:t>пол. </a:t>
                      </a:r>
                      <a:r>
                        <a:rPr lang="ru-RU" sz="1150" dirty="0">
                          <a:effectLst/>
                        </a:rPr>
                        <a:t>2020 </a:t>
                      </a:r>
                      <a:r>
                        <a:rPr lang="ru-RU" sz="1150" dirty="0" smtClean="0">
                          <a:effectLst/>
                        </a:rPr>
                        <a:t>г.</a:t>
                      </a:r>
                      <a:endParaRPr lang="ru-RU" sz="11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1740953"/>
                  </a:ext>
                </a:extLst>
              </a:tr>
              <a:tr h="374669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Целевое значение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35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ед.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ед.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50 %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80 %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</a:rPr>
                        <a:t>35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4811857"/>
                  </a:ext>
                </a:extLst>
              </a:tr>
              <a:tr h="2458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ОИОГВ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71,7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73,8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43,6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39,2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1,8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2,5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2,8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2,9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rgbClr val="FF0000"/>
                          </a:solidFill>
                          <a:effectLst/>
                        </a:rPr>
                        <a:t>40,5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47,6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33,8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40,3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187047"/>
                  </a:ext>
                </a:extLst>
              </a:tr>
              <a:tr h="2458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ОМСУ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41,5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52,6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47,6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58,6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2,4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3,3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3,0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3,4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21,2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35,0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19,1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31,4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131653"/>
                  </a:ext>
                </a:extLst>
              </a:tr>
              <a:tr h="39205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Итого по НСО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47,7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58,7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45,1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44,6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2,0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2,7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2,9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0" dirty="0">
                          <a:effectLst/>
                        </a:rPr>
                        <a:t>3,1</a:t>
                      </a:r>
                      <a:endParaRPr lang="ru-RU" sz="15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25,9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38,3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22,7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solidFill>
                            <a:srgbClr val="FF0000"/>
                          </a:solidFill>
                          <a:effectLst/>
                        </a:rPr>
                        <a:t>33,7</a:t>
                      </a:r>
                      <a:endParaRPr lang="ru-RU" sz="15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279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5206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4</a:t>
            </a: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857224" y="214296"/>
            <a:ext cx="7516126" cy="55399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Топ лидеров и топ аутсайдеров по достижению показателя «доля закупок у СМСП в рамках Закона №223-ФЗ» </a:t>
            </a:r>
            <a:r>
              <a:rPr lang="ru-RU" b="1" dirty="0" smtClean="0">
                <a:solidFill>
                  <a:srgbClr val="FFFFFF"/>
                </a:solidFill>
              </a:rPr>
              <a:t>ОИОГВ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857238"/>
            <a:ext cx="1013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43702" y="857238"/>
            <a:ext cx="2626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2020 ГОДА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14546" y="2928940"/>
            <a:ext cx="4724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аутсайдеров 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низким % закупок 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4964" y="802341"/>
            <a:ext cx="4573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лидеров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самым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высоким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404377"/>
              </p:ext>
            </p:extLst>
          </p:nvPr>
        </p:nvGraphicFramePr>
        <p:xfrm>
          <a:off x="477630" y="1150211"/>
          <a:ext cx="3878346" cy="169760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0915">
                  <a:extLst>
                    <a:ext uri="{9D8B030D-6E8A-4147-A177-3AD203B41FA5}">
                      <a16:colId xmlns:a16="http://schemas.microsoft.com/office/drawing/2014/main" val="3277024316"/>
                    </a:ext>
                  </a:extLst>
                </a:gridCol>
                <a:gridCol w="557431">
                  <a:extLst>
                    <a:ext uri="{9D8B030D-6E8A-4147-A177-3AD203B41FA5}">
                      <a16:colId xmlns:a16="http://schemas.microsoft.com/office/drawing/2014/main" val="360381086"/>
                    </a:ext>
                  </a:extLst>
                </a:gridCol>
              </a:tblGrid>
              <a:tr h="2905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Минпромторг НСО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50861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Министерство ЖКХиЭ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43800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Государственная инспекция по государственной охране объектов культурного наследия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66609912"/>
                  </a:ext>
                </a:extLst>
              </a:tr>
              <a:tr h="30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Минкульт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89,1%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4242202"/>
                  </a:ext>
                </a:extLst>
              </a:tr>
              <a:tr h="265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Минтранс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89,0%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846006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696321"/>
              </p:ext>
            </p:extLst>
          </p:nvPr>
        </p:nvGraphicFramePr>
        <p:xfrm>
          <a:off x="4802426" y="1150211"/>
          <a:ext cx="3878160" cy="179018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742362">
                  <a:extLst>
                    <a:ext uri="{9D8B030D-6E8A-4147-A177-3AD203B41FA5}">
                      <a16:colId xmlns:a16="http://schemas.microsoft.com/office/drawing/2014/main" val="472205596"/>
                    </a:ext>
                  </a:extLst>
                </a:gridCol>
                <a:gridCol w="1135798">
                  <a:extLst>
                    <a:ext uri="{9D8B030D-6E8A-4147-A177-3AD203B41FA5}">
                      <a16:colId xmlns:a16="http://schemas.microsoft.com/office/drawing/2014/main" val="2033395467"/>
                    </a:ext>
                  </a:extLst>
                </a:gridCol>
              </a:tblGrid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Минпромторг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8592299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делами Губернатора НСО и Правительства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4741128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Государственная инспекция по государственной охране объектов культурного наследия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6678110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Минкульт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3643491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Минобр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4055362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11059"/>
              </p:ext>
            </p:extLst>
          </p:nvPr>
        </p:nvGraphicFramePr>
        <p:xfrm>
          <a:off x="1331639" y="3269898"/>
          <a:ext cx="3024336" cy="1044520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29154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32794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Миннауки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37477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Минцифра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62322" y="4436797"/>
            <a:ext cx="8118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17 ОИОГВ имеют в подведомственности заказчиков, осуществляющих закупки в соответствии с Законом № 223-ФЗ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48294" y="2611832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23%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94945"/>
              </p:ext>
            </p:extLst>
          </p:nvPr>
        </p:nvGraphicFramePr>
        <p:xfrm>
          <a:off x="4802426" y="3265180"/>
          <a:ext cx="3081942" cy="1178778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36186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НСО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ЖКХиЭ НСО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Минстрой НСО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6177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Минцифра</a:t>
                      </a:r>
                      <a:r>
                        <a:rPr lang="ru-RU" sz="11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НСО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sp>
        <p:nvSpPr>
          <p:cNvPr id="20" name="Овал 19"/>
          <p:cNvSpPr/>
          <p:nvPr/>
        </p:nvSpPr>
        <p:spPr>
          <a:xfrm>
            <a:off x="7694964" y="2793478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25%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281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5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857224" y="214296"/>
            <a:ext cx="7516126" cy="55399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Топ лидеров и топ аутсайдеров по достижению показателя «доля закупок у СМСП в рамках Закона №223-ФЗ» </a:t>
            </a:r>
            <a:r>
              <a:rPr lang="ru-RU" b="1" dirty="0" smtClean="0">
                <a:solidFill>
                  <a:srgbClr val="FFFFFF"/>
                </a:solidFill>
              </a:rPr>
              <a:t>ОМСУ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857238"/>
            <a:ext cx="1013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43702" y="857238"/>
            <a:ext cx="2626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2020 ГОДА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339752" y="2699881"/>
            <a:ext cx="4724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аутсайдеров 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низким % закупок 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4964" y="802341"/>
            <a:ext cx="4573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лидеров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самым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высоким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СМСП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504644"/>
              </p:ext>
            </p:extLst>
          </p:nvPr>
        </p:nvGraphicFramePr>
        <p:xfrm>
          <a:off x="477630" y="1150211"/>
          <a:ext cx="3878346" cy="1415819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0915">
                  <a:extLst>
                    <a:ext uri="{9D8B030D-6E8A-4147-A177-3AD203B41FA5}">
                      <a16:colId xmlns:a16="http://schemas.microsoft.com/office/drawing/2014/main" val="3277024316"/>
                    </a:ext>
                  </a:extLst>
                </a:gridCol>
                <a:gridCol w="557431">
                  <a:extLst>
                    <a:ext uri="{9D8B030D-6E8A-4147-A177-3AD203B41FA5}">
                      <a16:colId xmlns:a16="http://schemas.microsoft.com/office/drawing/2014/main" val="360381086"/>
                    </a:ext>
                  </a:extLst>
                </a:gridCol>
              </a:tblGrid>
              <a:tr h="2905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Барабинский район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50861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Черепановский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43800"/>
                  </a:ext>
                </a:extLst>
              </a:tr>
              <a:tr h="266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Колыванский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66609912"/>
                  </a:ext>
                </a:extLst>
              </a:tr>
              <a:tr h="30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61,1%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4242202"/>
                  </a:ext>
                </a:extLst>
              </a:tr>
              <a:tr h="265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Искитимский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47,3%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846006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419930"/>
              </p:ext>
            </p:extLst>
          </p:nvPr>
        </p:nvGraphicFramePr>
        <p:xfrm>
          <a:off x="4802426" y="1150211"/>
          <a:ext cx="3878160" cy="145963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742362">
                  <a:extLst>
                    <a:ext uri="{9D8B030D-6E8A-4147-A177-3AD203B41FA5}">
                      <a16:colId xmlns:a16="http://schemas.microsoft.com/office/drawing/2014/main" val="472205596"/>
                    </a:ext>
                  </a:extLst>
                </a:gridCol>
                <a:gridCol w="1135798">
                  <a:extLst>
                    <a:ext uri="{9D8B030D-6E8A-4147-A177-3AD203B41FA5}">
                      <a16:colId xmlns:a16="http://schemas.microsoft.com/office/drawing/2014/main" val="2033395467"/>
                    </a:ext>
                  </a:extLst>
                </a:gridCol>
              </a:tblGrid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Куйбышевский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8592299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Мошковский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4741128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р.п. Кольцово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6678110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3643491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Черепановский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99,9%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4055362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158896"/>
              </p:ext>
            </p:extLst>
          </p:nvPr>
        </p:nvGraphicFramePr>
        <p:xfrm>
          <a:off x="4802426" y="3014812"/>
          <a:ext cx="3081942" cy="1178778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36186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Искитимский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7,9%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Барабинский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Усть-Таркский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6177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Колыванский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sp>
        <p:nvSpPr>
          <p:cNvPr id="20" name="Овал 19"/>
          <p:cNvSpPr/>
          <p:nvPr/>
        </p:nvSpPr>
        <p:spPr>
          <a:xfrm>
            <a:off x="7652432" y="2537800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25%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427105"/>
              </p:ext>
            </p:extLst>
          </p:nvPr>
        </p:nvGraphicFramePr>
        <p:xfrm>
          <a:off x="1303673" y="3035782"/>
          <a:ext cx="3081942" cy="1178778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36186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Куйбышевский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Карасукский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12,9%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Мошковский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6177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Болотнинский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sp>
        <p:nvSpPr>
          <p:cNvPr id="23" name="Овал 22"/>
          <p:cNvSpPr/>
          <p:nvPr/>
        </p:nvSpPr>
        <p:spPr>
          <a:xfrm>
            <a:off x="178838" y="2539782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23%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925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6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857224" y="214296"/>
            <a:ext cx="7516126" cy="55399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Топ лидеров и топ аутсайдеров по достижению показателя «доля закупок у СМП в рамках Закона №44-ФЗ» </a:t>
            </a:r>
            <a:r>
              <a:rPr lang="ru-RU" b="1" dirty="0" smtClean="0">
                <a:solidFill>
                  <a:srgbClr val="FFFFFF"/>
                </a:solidFill>
              </a:rPr>
              <a:t>ОИОГВ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857238"/>
            <a:ext cx="1013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43702" y="857238"/>
            <a:ext cx="2626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2020 ГОДА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209643" y="2837834"/>
            <a:ext cx="4724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аутсайдеров 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низким % закупок 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4964" y="802341"/>
            <a:ext cx="4573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лидеров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самым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высоким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86988"/>
              </p:ext>
            </p:extLst>
          </p:nvPr>
        </p:nvGraphicFramePr>
        <p:xfrm>
          <a:off x="629386" y="1150016"/>
          <a:ext cx="3878346" cy="143147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0915">
                  <a:extLst>
                    <a:ext uri="{9D8B030D-6E8A-4147-A177-3AD203B41FA5}">
                      <a16:colId xmlns:a16="http://schemas.microsoft.com/office/drawing/2014/main" val="3277024316"/>
                    </a:ext>
                  </a:extLst>
                </a:gridCol>
                <a:gridCol w="557431">
                  <a:extLst>
                    <a:ext uri="{9D8B030D-6E8A-4147-A177-3AD203B41FA5}">
                      <a16:colId xmlns:a16="http://schemas.microsoft.com/office/drawing/2014/main" val="360381086"/>
                    </a:ext>
                  </a:extLst>
                </a:gridCol>
              </a:tblGrid>
              <a:tr h="2905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Управление государственной архивной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службы НСО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50861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Минкульт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98,8%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43800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ветеринарии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97,3%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66609912"/>
                  </a:ext>
                </a:extLst>
              </a:tr>
              <a:tr h="30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жилищная инспекция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95,4%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4242202"/>
                  </a:ext>
                </a:extLst>
              </a:tr>
              <a:tr h="265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Минюст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94,4%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846006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811143"/>
              </p:ext>
            </p:extLst>
          </p:nvPr>
        </p:nvGraphicFramePr>
        <p:xfrm>
          <a:off x="4907577" y="1148731"/>
          <a:ext cx="3878160" cy="160730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742362">
                  <a:extLst>
                    <a:ext uri="{9D8B030D-6E8A-4147-A177-3AD203B41FA5}">
                      <a16:colId xmlns:a16="http://schemas.microsoft.com/office/drawing/2014/main" val="472205596"/>
                    </a:ext>
                  </a:extLst>
                </a:gridCol>
                <a:gridCol w="1135798">
                  <a:extLst>
                    <a:ext uri="{9D8B030D-6E8A-4147-A177-3AD203B41FA5}">
                      <a16:colId xmlns:a16="http://schemas.microsoft.com/office/drawing/2014/main" val="2033395467"/>
                    </a:ext>
                  </a:extLst>
                </a:gridCol>
              </a:tblGrid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Департамент по тарифам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8592299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Контрольное управление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4741128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Министерство физической культуры и спорта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6678110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государственной архивной службы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3643491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Минюст НСО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4055362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53334"/>
              </p:ext>
            </p:extLst>
          </p:nvPr>
        </p:nvGraphicFramePr>
        <p:xfrm>
          <a:off x="1086944" y="3199182"/>
          <a:ext cx="3392116" cy="1530975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485960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906156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0725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труда и социального развития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Минстрой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3427430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МФиНП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информационных проектов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6177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Минцифра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2048"/>
              </p:ext>
            </p:extLst>
          </p:nvPr>
        </p:nvGraphicFramePr>
        <p:xfrm>
          <a:off x="4880530" y="3199182"/>
          <a:ext cx="3124322" cy="1602983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476250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0725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по обеспечению деятельности мировых судей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288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информационных проектов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3427430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Минцифра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6177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МФиНП НСО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17,2%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</a:tbl>
          </a:graphicData>
        </a:graphic>
      </p:graphicFrame>
      <p:sp>
        <p:nvSpPr>
          <p:cNvPr id="28" name="Овал 27"/>
          <p:cNvSpPr/>
          <p:nvPr/>
        </p:nvSpPr>
        <p:spPr>
          <a:xfrm>
            <a:off x="7751732" y="2702884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95657" y="2485106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451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7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857224" y="214296"/>
            <a:ext cx="7516126" cy="553998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300" b="1" dirty="0" smtClean="0">
                <a:solidFill>
                  <a:srgbClr val="FFFFFF"/>
                </a:solidFill>
              </a:rPr>
              <a:t>Топ лидеров и топ аутсайдеров по достижению показателя «доля закупок у СМП в рамках Закона №44-ФЗ» </a:t>
            </a:r>
            <a:r>
              <a:rPr lang="ru-RU" b="1" dirty="0" smtClean="0">
                <a:solidFill>
                  <a:srgbClr val="FFFFFF"/>
                </a:solidFill>
              </a:rPr>
              <a:t>ОМСУ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857238"/>
            <a:ext cx="1013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43702" y="857238"/>
            <a:ext cx="2626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ПОЛУГОДИЕ 2020 ГОДА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339752" y="2699881"/>
            <a:ext cx="47247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аутсайдеров с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 низким % закупок 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4964" y="802341"/>
            <a:ext cx="4573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 лидеров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самым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высоким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СМП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738432"/>
              </p:ext>
            </p:extLst>
          </p:nvPr>
        </p:nvGraphicFramePr>
        <p:xfrm>
          <a:off x="477630" y="1150211"/>
          <a:ext cx="3878346" cy="1415819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0915">
                  <a:extLst>
                    <a:ext uri="{9D8B030D-6E8A-4147-A177-3AD203B41FA5}">
                      <a16:colId xmlns:a16="http://schemas.microsoft.com/office/drawing/2014/main" val="3277024316"/>
                    </a:ext>
                  </a:extLst>
                </a:gridCol>
                <a:gridCol w="557431">
                  <a:extLst>
                    <a:ext uri="{9D8B030D-6E8A-4147-A177-3AD203B41FA5}">
                      <a16:colId xmlns:a16="http://schemas.microsoft.com/office/drawing/2014/main" val="360381086"/>
                    </a:ext>
                  </a:extLst>
                </a:gridCol>
              </a:tblGrid>
              <a:tr h="2905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Карасукский район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90,3%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350861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Болотнинский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82,1%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43800"/>
                  </a:ext>
                </a:extLst>
              </a:tr>
              <a:tr h="266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Венгеровский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81,0%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66609912"/>
                  </a:ext>
                </a:extLst>
              </a:tr>
              <a:tr h="3046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Краснозерский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80,1%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4242202"/>
                  </a:ext>
                </a:extLst>
              </a:tr>
              <a:tr h="265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Барабинский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77,8%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846006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044580"/>
              </p:ext>
            </p:extLst>
          </p:nvPr>
        </p:nvGraphicFramePr>
        <p:xfrm>
          <a:off x="4802426" y="1150211"/>
          <a:ext cx="3878160" cy="145963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742362">
                  <a:extLst>
                    <a:ext uri="{9D8B030D-6E8A-4147-A177-3AD203B41FA5}">
                      <a16:colId xmlns:a16="http://schemas.microsoft.com/office/drawing/2014/main" val="472205596"/>
                    </a:ext>
                  </a:extLst>
                </a:gridCol>
                <a:gridCol w="1135798">
                  <a:extLst>
                    <a:ext uri="{9D8B030D-6E8A-4147-A177-3AD203B41FA5}">
                      <a16:colId xmlns:a16="http://schemas.microsoft.com/office/drawing/2014/main" val="2033395467"/>
                    </a:ext>
                  </a:extLst>
                </a:gridCol>
              </a:tblGrid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Купинский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effectLst/>
                        </a:rPr>
                        <a:t>98,8%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8592299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92,3%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4741128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effectLst/>
                        </a:rPr>
                        <a:t>Усть-Таркский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89,4%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6678110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Колыванский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3643491"/>
                  </a:ext>
                </a:extLst>
              </a:tr>
              <a:tr h="291927"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Кочковский район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86,5%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4055362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360358"/>
              </p:ext>
            </p:extLst>
          </p:nvPr>
        </p:nvGraphicFramePr>
        <p:xfrm>
          <a:off x="4819963" y="3015316"/>
          <a:ext cx="3081942" cy="1500650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36186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Куйбышевский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33,6%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Барабинский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32,6%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Убинский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25,7%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  <a:tr h="2961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Чулымский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13,0%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9654176"/>
                  </a:ext>
                </a:extLst>
              </a:tr>
              <a:tr h="28752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Коченевский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493592"/>
                  </a:ext>
                </a:extLst>
              </a:tr>
            </a:tbl>
          </a:graphicData>
        </a:graphic>
      </p:graphicFrame>
      <p:sp>
        <p:nvSpPr>
          <p:cNvPr id="20" name="Овал 19"/>
          <p:cNvSpPr/>
          <p:nvPr/>
        </p:nvSpPr>
        <p:spPr>
          <a:xfrm>
            <a:off x="7652432" y="2537800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030656"/>
              </p:ext>
            </p:extLst>
          </p:nvPr>
        </p:nvGraphicFramePr>
        <p:xfrm>
          <a:off x="1303673" y="3035782"/>
          <a:ext cx="3081942" cy="917007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2361862">
                  <a:extLst>
                    <a:ext uri="{9D8B030D-6E8A-4147-A177-3AD203B41FA5}">
                      <a16:colId xmlns:a16="http://schemas.microsoft.com/office/drawing/2014/main" val="370366275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15024494"/>
                    </a:ext>
                  </a:extLst>
                </a:gridCol>
              </a:tblGrid>
              <a:tr h="33487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Татарский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34,4%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4393707"/>
                  </a:ext>
                </a:extLst>
              </a:tr>
              <a:tr h="2941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Новосибирский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134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Кыштовский район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20,8%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6877406"/>
                  </a:ext>
                </a:extLst>
              </a:tr>
            </a:tbl>
          </a:graphicData>
        </a:graphic>
      </p:graphicFrame>
      <p:sp>
        <p:nvSpPr>
          <p:cNvPr id="23" name="Овал 22"/>
          <p:cNvSpPr/>
          <p:nvPr/>
        </p:nvSpPr>
        <p:spPr>
          <a:xfrm>
            <a:off x="178838" y="2539782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78838" y="2537800"/>
            <a:ext cx="1356771" cy="77831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на 2019 год  35%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111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 smtClean="0">
                <a:solidFill>
                  <a:srgbClr val="1C77B6"/>
                </a:solidFill>
                <a:latin typeface="Montserrat-Regular"/>
              </a:rPr>
              <a:t>8</a:t>
            </a:r>
            <a:endParaRPr lang="ru-RU" sz="1800" dirty="0">
              <a:solidFill>
                <a:srgbClr val="1C77B6"/>
              </a:solidFill>
              <a:latin typeface="Montserrat-Regular"/>
            </a:endParaRP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798779" y="193038"/>
            <a:ext cx="7516126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рейтинг достижения </a:t>
            </a:r>
            <a:r>
              <a:rPr lang="ru-RU" sz="1200" b="1" dirty="0">
                <a:solidFill>
                  <a:schemeClr val="bg1"/>
                </a:solidFill>
              </a:rPr>
              <a:t>целевого показателя «Среднее число участников </a:t>
            </a:r>
            <a:r>
              <a:rPr lang="ru-RU" sz="1200" b="1" dirty="0" smtClean="0">
                <a:solidFill>
                  <a:schemeClr val="bg1"/>
                </a:solidFill>
              </a:rPr>
              <a:t>закупок </a:t>
            </a:r>
            <a:r>
              <a:rPr lang="ru-RU" sz="1200" b="1" dirty="0">
                <a:solidFill>
                  <a:schemeClr val="bg1"/>
                </a:solidFill>
              </a:rPr>
              <a:t>в рамках </a:t>
            </a:r>
            <a:r>
              <a:rPr lang="ru-RU" sz="1200" b="1" dirty="0" smtClean="0">
                <a:solidFill>
                  <a:schemeClr val="bg1"/>
                </a:solidFill>
              </a:rPr>
              <a:t>закона </a:t>
            </a:r>
            <a:r>
              <a:rPr lang="ru-RU" sz="1200" b="1" dirty="0">
                <a:solidFill>
                  <a:schemeClr val="bg1"/>
                </a:solidFill>
              </a:rPr>
              <a:t>№ </a:t>
            </a:r>
            <a:r>
              <a:rPr lang="ru-RU" sz="1200" b="1" dirty="0" smtClean="0">
                <a:solidFill>
                  <a:schemeClr val="bg1"/>
                </a:solidFill>
              </a:rPr>
              <a:t>223-ФЗ»</a:t>
            </a:r>
            <a:endParaRPr lang="ru-RU" b="1" dirty="0">
              <a:solidFill>
                <a:srgbClr val="FFFFFF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617156"/>
              </p:ext>
            </p:extLst>
          </p:nvPr>
        </p:nvGraphicFramePr>
        <p:xfrm>
          <a:off x="107504" y="824941"/>
          <a:ext cx="4320480" cy="41566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019">
                  <a:extLst>
                    <a:ext uri="{9D8B030D-6E8A-4147-A177-3AD203B41FA5}">
                      <a16:colId xmlns:a16="http://schemas.microsoft.com/office/drawing/2014/main" val="3421741124"/>
                    </a:ext>
                  </a:extLst>
                </a:gridCol>
                <a:gridCol w="3124759">
                  <a:extLst>
                    <a:ext uri="{9D8B030D-6E8A-4147-A177-3AD203B41FA5}">
                      <a16:colId xmlns:a16="http://schemas.microsoft.com/office/drawing/2014/main" val="3557293081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3770877173"/>
                    </a:ext>
                  </a:extLst>
                </a:gridCol>
              </a:tblGrid>
              <a:tr h="4793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ОИОГВ 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показателя, 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099548696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транспорта и дорожного хозяйства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2281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Департамент имущества и земельных отношений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4256670622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Миннауки и инновационной политики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292153439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Минтруда и социального развития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517476562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образования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985001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02292060"/>
                  </a:ext>
                </a:extLst>
              </a:tr>
              <a:tr h="3443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природных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ресурсов и экологии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82569723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культуры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836232617"/>
                  </a:ext>
                </a:extLst>
              </a:tr>
              <a:tr h="16468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291919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Минпромторг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116863288"/>
                  </a:ext>
                </a:extLst>
              </a:tr>
              <a:tr h="3443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МинЖКХ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иЭ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1370649241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Минцифра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6623014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487170"/>
              </p:ext>
            </p:extLst>
          </p:nvPr>
        </p:nvGraphicFramePr>
        <p:xfrm>
          <a:off x="4857553" y="771314"/>
          <a:ext cx="4178943" cy="42931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4558">
                  <a:extLst>
                    <a:ext uri="{9D8B030D-6E8A-4147-A177-3AD203B41FA5}">
                      <a16:colId xmlns:a16="http://schemas.microsoft.com/office/drawing/2014/main" val="3421741124"/>
                    </a:ext>
                  </a:extLst>
                </a:gridCol>
                <a:gridCol w="2906273">
                  <a:extLst>
                    <a:ext uri="{9D8B030D-6E8A-4147-A177-3AD203B41FA5}">
                      <a16:colId xmlns:a16="http://schemas.microsoft.com/office/drawing/2014/main" val="355729308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770877173"/>
                    </a:ext>
                  </a:extLst>
                </a:gridCol>
              </a:tblGrid>
              <a:tr h="4793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ОИОГВ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2020 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показателя, 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099548696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Минпромторг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2281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делами Губернатора НСО и Правительства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НСО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670622"/>
                  </a:ext>
                </a:extLst>
              </a:tr>
              <a:tr h="26564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Миннауки и инновационной политики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153439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Минтруда и социального развития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517476562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образования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985001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здравоохранения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02292060"/>
                  </a:ext>
                </a:extLst>
              </a:tr>
              <a:tr h="3443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культуры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82569723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Департамент имущества и земельных отношений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836232617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291919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экономического развития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116863288"/>
                  </a:ext>
                </a:extLst>
              </a:tr>
              <a:tr h="3443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Министерство природных</a:t>
                      </a:r>
                      <a:r>
                        <a:rPr lang="ru-RU" sz="12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ресурсов и экологии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1370649241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Минстрой 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66230148"/>
                  </a:ext>
                </a:extLst>
              </a:tr>
            </a:tbl>
          </a:graphicData>
        </a:graphic>
      </p:graphicFrame>
      <p:sp>
        <p:nvSpPr>
          <p:cNvPr id="13" name="Овал 12"/>
          <p:cNvSpPr/>
          <p:nvPr/>
        </p:nvSpPr>
        <p:spPr>
          <a:xfrm>
            <a:off x="4355976" y="689494"/>
            <a:ext cx="1292828" cy="65508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</a:t>
            </a:r>
          </a:p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ед.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926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667"/>
          <a:stretch/>
        </p:blipFill>
        <p:spPr>
          <a:xfrm>
            <a:off x="0" y="4869180"/>
            <a:ext cx="9144000" cy="274320"/>
          </a:xfrm>
          <a:prstGeom prst="rect">
            <a:avLst/>
          </a:prstGeom>
        </p:spPr>
      </p:pic>
      <p:cxnSp>
        <p:nvCxnSpPr>
          <p:cNvPr id="21" name="Прямая соединительная линия 20"/>
          <p:cNvCxnSpPr/>
          <p:nvPr/>
        </p:nvCxnSpPr>
        <p:spPr>
          <a:xfrm>
            <a:off x="8604447" y="397824"/>
            <a:ext cx="504056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642451" y="820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dirty="0">
                <a:solidFill>
                  <a:srgbClr val="1C77B6"/>
                </a:solidFill>
                <a:latin typeface="Montserrat-Regular"/>
              </a:rPr>
              <a:t>9</a:t>
            </a:r>
          </a:p>
        </p:txBody>
      </p:sp>
      <p:sp>
        <p:nvSpPr>
          <p:cNvPr id="78" name="Rounded Rectangle"/>
          <p:cNvSpPr/>
          <p:nvPr/>
        </p:nvSpPr>
        <p:spPr>
          <a:xfrm>
            <a:off x="477630" y="136086"/>
            <a:ext cx="8027058" cy="57827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4B2DB"/>
              </a:gs>
              <a:gs pos="100000">
                <a:srgbClr val="4983D0"/>
              </a:gs>
            </a:gsLst>
            <a:lin ang="2277912"/>
          </a:gradFill>
          <a:ln w="12700"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baseline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/>
          </a:p>
        </p:txBody>
      </p:sp>
      <p:pic>
        <p:nvPicPr>
          <p:cNvPr id="79" name="Рисунок 7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5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42858"/>
            <a:ext cx="504056" cy="626709"/>
          </a:xfrm>
          <a:prstGeom prst="rect">
            <a:avLst/>
          </a:prstGeom>
        </p:spPr>
      </p:pic>
      <p:sp>
        <p:nvSpPr>
          <p:cNvPr id="80" name="Shape 67"/>
          <p:cNvSpPr/>
          <p:nvPr/>
        </p:nvSpPr>
        <p:spPr>
          <a:xfrm>
            <a:off x="798779" y="193038"/>
            <a:ext cx="7516126" cy="446276"/>
          </a:xfrm>
          <a:prstGeom prst="rect">
            <a:avLst/>
          </a:prstGeom>
          <a:ln w="3175"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anchor="ctr">
            <a:spAutoFit/>
          </a:bodyPr>
          <a:lstStyle>
            <a:lvl1pPr algn="r">
              <a:defRPr sz="1800" cap="all" spc="360">
                <a:latin typeface="+mn-lt"/>
                <a:ea typeface="+mn-ea"/>
                <a:cs typeface="+mn-cs"/>
                <a:sym typeface="Montserrat-Regular"/>
              </a:defRPr>
            </a:lvl1pPr>
          </a:lstStyle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рейтинг достижения </a:t>
            </a:r>
            <a:r>
              <a:rPr lang="ru-RU" sz="1200" b="1" dirty="0">
                <a:solidFill>
                  <a:schemeClr val="bg1"/>
                </a:solidFill>
              </a:rPr>
              <a:t>целевого показателя «Среднее число участников </a:t>
            </a:r>
            <a:r>
              <a:rPr lang="ru-RU" sz="1200" b="1" dirty="0" smtClean="0">
                <a:solidFill>
                  <a:schemeClr val="bg1"/>
                </a:solidFill>
              </a:rPr>
              <a:t>закупок </a:t>
            </a:r>
            <a:r>
              <a:rPr lang="ru-RU" sz="1200" b="1" dirty="0">
                <a:solidFill>
                  <a:schemeClr val="bg1"/>
                </a:solidFill>
              </a:rPr>
              <a:t>в рамках </a:t>
            </a:r>
            <a:r>
              <a:rPr lang="ru-RU" sz="1200" b="1" dirty="0" smtClean="0">
                <a:solidFill>
                  <a:schemeClr val="bg1"/>
                </a:solidFill>
              </a:rPr>
              <a:t>закона </a:t>
            </a:r>
            <a:r>
              <a:rPr lang="ru-RU" sz="1200" b="1" dirty="0">
                <a:solidFill>
                  <a:schemeClr val="bg1"/>
                </a:solidFill>
              </a:rPr>
              <a:t>№ </a:t>
            </a:r>
            <a:r>
              <a:rPr lang="ru-RU" sz="1200" b="1" dirty="0" smtClean="0">
                <a:solidFill>
                  <a:schemeClr val="bg1"/>
                </a:solidFill>
              </a:rPr>
              <a:t>223-ФЗ»</a:t>
            </a:r>
            <a:endParaRPr lang="ru-RU" b="1" dirty="0">
              <a:solidFill>
                <a:srgbClr val="FFFFFF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023009"/>
              </p:ext>
            </p:extLst>
          </p:nvPr>
        </p:nvGraphicFramePr>
        <p:xfrm>
          <a:off x="107504" y="824941"/>
          <a:ext cx="4320480" cy="4203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019">
                  <a:extLst>
                    <a:ext uri="{9D8B030D-6E8A-4147-A177-3AD203B41FA5}">
                      <a16:colId xmlns:a16="http://schemas.microsoft.com/office/drawing/2014/main" val="3421741124"/>
                    </a:ext>
                  </a:extLst>
                </a:gridCol>
                <a:gridCol w="3124759">
                  <a:extLst>
                    <a:ext uri="{9D8B030D-6E8A-4147-A177-3AD203B41FA5}">
                      <a16:colId xmlns:a16="http://schemas.microsoft.com/office/drawing/2014/main" val="3557293081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3770877173"/>
                    </a:ext>
                  </a:extLst>
                </a:gridCol>
              </a:tblGrid>
              <a:tr h="4793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ОМСУ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показателя, 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099548696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Искитим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2281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Колыванский район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670622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292153439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Новосибирск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517476562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Искитимский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985001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Куйбышевский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02292060"/>
                  </a:ext>
                </a:extLst>
              </a:tr>
              <a:tr h="2626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Ордынский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82569723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Карасукский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836232617"/>
                  </a:ext>
                </a:extLst>
              </a:tr>
              <a:tr h="12074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Бердск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291919"/>
                  </a:ext>
                </a:extLst>
              </a:tr>
              <a:tr h="1292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Татарский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931109060"/>
                  </a:ext>
                </a:extLst>
              </a:tr>
              <a:tr h="1292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Барабинский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662660502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Чистоозерный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116863288"/>
                  </a:ext>
                </a:extLst>
              </a:tr>
              <a:tr h="21025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Мошковский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1370649241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Черепановский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66230148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450792"/>
              </p:ext>
            </p:extLst>
          </p:nvPr>
        </p:nvGraphicFramePr>
        <p:xfrm>
          <a:off x="4857553" y="771314"/>
          <a:ext cx="4178943" cy="35639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4558">
                  <a:extLst>
                    <a:ext uri="{9D8B030D-6E8A-4147-A177-3AD203B41FA5}">
                      <a16:colId xmlns:a16="http://schemas.microsoft.com/office/drawing/2014/main" val="3421741124"/>
                    </a:ext>
                  </a:extLst>
                </a:gridCol>
                <a:gridCol w="2906273">
                  <a:extLst>
                    <a:ext uri="{9D8B030D-6E8A-4147-A177-3AD203B41FA5}">
                      <a16:colId xmlns:a16="http://schemas.microsoft.com/office/drawing/2014/main" val="355729308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770877173"/>
                    </a:ext>
                  </a:extLst>
                </a:gridCol>
              </a:tblGrid>
              <a:tr h="4793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ОМСУ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2020 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показателя, ед.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099548696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Искитимский район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72281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Новосибирск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670622"/>
                  </a:ext>
                </a:extLst>
              </a:tr>
              <a:tr h="1292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Сузунский район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476562"/>
                  </a:ext>
                </a:extLst>
              </a:tr>
              <a:tr h="129223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Искитим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527597521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Черепановский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985001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Карасукский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02292060"/>
                  </a:ext>
                </a:extLst>
              </a:tr>
              <a:tr h="31204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Ордынский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825697235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 п. Кольцово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836232617"/>
                  </a:ext>
                </a:extLst>
              </a:tr>
              <a:tr h="22950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Барабинский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2797291919"/>
                  </a:ext>
                </a:extLst>
              </a:tr>
              <a:tr h="246099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Каргатский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3116863288"/>
                  </a:ext>
                </a:extLst>
              </a:tr>
              <a:tr h="34431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Куйбышевский район</a:t>
                      </a:r>
                      <a:endParaRPr lang="ru-RU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774" marR="46774" marT="0" marB="0" anchor="ctr"/>
                </a:tc>
                <a:extLst>
                  <a:ext uri="{0D108BD9-81ED-4DB2-BD59-A6C34878D82A}">
                    <a16:rowId xmlns:a16="http://schemas.microsoft.com/office/drawing/2014/main" val="1370649241"/>
                  </a:ext>
                </a:extLst>
              </a:tr>
            </a:tbl>
          </a:graphicData>
        </a:graphic>
      </p:graphicFrame>
      <p:sp>
        <p:nvSpPr>
          <p:cNvPr id="13" name="Овал 12"/>
          <p:cNvSpPr/>
          <p:nvPr/>
        </p:nvSpPr>
        <p:spPr>
          <a:xfrm>
            <a:off x="4355976" y="689494"/>
            <a:ext cx="1292828" cy="65508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значение </a:t>
            </a:r>
          </a:p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ед.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819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27497</TotalTime>
  <Words>1544</Words>
  <Application>Microsoft Office PowerPoint</Application>
  <PresentationFormat>Экран (16:9)</PresentationFormat>
  <Paragraphs>574</Paragraphs>
  <Slides>12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Helvetica Light</vt:lpstr>
      <vt:lpstr>Montserrat-Regular</vt:lpstr>
      <vt:lpstr>Montserrat-SemiBold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Власова</dc:creator>
  <cp:lastModifiedBy>Власова Ирина Владимировна</cp:lastModifiedBy>
  <cp:revision>2274</cp:revision>
  <cp:lastPrinted>2020-09-02T05:53:14Z</cp:lastPrinted>
  <dcterms:created xsi:type="dcterms:W3CDTF">2009-04-22T03:24:40Z</dcterms:created>
  <dcterms:modified xsi:type="dcterms:W3CDTF">2020-09-03T10:54:13Z</dcterms:modified>
</cp:coreProperties>
</file>