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06" r:id="rId1"/>
  </p:sldMasterIdLst>
  <p:notesMasterIdLst>
    <p:notesMasterId r:id="rId22"/>
  </p:notesMasterIdLst>
  <p:sldIdLst>
    <p:sldId id="334" r:id="rId2"/>
    <p:sldId id="280" r:id="rId3"/>
    <p:sldId id="336" r:id="rId4"/>
    <p:sldId id="338" r:id="rId5"/>
    <p:sldId id="339" r:id="rId6"/>
    <p:sldId id="340" r:id="rId7"/>
    <p:sldId id="335" r:id="rId8"/>
    <p:sldId id="329" r:id="rId9"/>
    <p:sldId id="342" r:id="rId10"/>
    <p:sldId id="343" r:id="rId11"/>
    <p:sldId id="344" r:id="rId12"/>
    <p:sldId id="345" r:id="rId13"/>
    <p:sldId id="346" r:id="rId14"/>
    <p:sldId id="347" r:id="rId15"/>
    <p:sldId id="350" r:id="rId16"/>
    <p:sldId id="351" r:id="rId17"/>
    <p:sldId id="352" r:id="rId18"/>
    <p:sldId id="341" r:id="rId19"/>
    <p:sldId id="330" r:id="rId20"/>
    <p:sldId id="272" r:id="rId21"/>
  </p:sldIdLst>
  <p:sldSz cx="12192000" cy="6858000"/>
  <p:notesSz cx="6797675" cy="9931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узьмина Елена Анатольевна" initials="КЕА" lastIdx="3" clrIdx="0">
    <p:extLst>
      <p:ext uri="{19B8F6BF-5375-455C-9EA6-DF929625EA0E}">
        <p15:presenceInfo xmlns:p15="http://schemas.microsoft.com/office/powerpoint/2012/main" userId="S-1-5-21-2356655543-2162514679-1277178298-3964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FF3300"/>
    <a:srgbClr val="33CCFF"/>
    <a:srgbClr val="A9CCE9"/>
    <a:srgbClr val="99CCFF"/>
    <a:srgbClr val="0099CC"/>
    <a:srgbClr val="0080C0"/>
    <a:srgbClr val="FF00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230" autoAdjust="0"/>
  </p:normalViewPr>
  <p:slideViewPr>
    <p:cSldViewPr snapToGrid="0">
      <p:cViewPr varScale="1">
        <p:scale>
          <a:sx n="69" d="100"/>
          <a:sy n="69" d="100"/>
        </p:scale>
        <p:origin x="112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300C81-A4AD-4F0D-8637-907378799F1C}" type="datetimeFigureOut">
              <a:rPr lang="ru-RU" smtClean="0"/>
              <a:t>03.09.2020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9486"/>
            <a:ext cx="5438140" cy="3910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3108"/>
            <a:ext cx="2945659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3108"/>
            <a:ext cx="2945659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FECB03-DE07-4E0E-8EC0-E93FA61CFED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0173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ECB03-DE07-4E0E-8EC0-E93FA61CFEDE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63360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ECB03-DE07-4E0E-8EC0-E93FA61CFEDE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51428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ECB03-DE07-4E0E-8EC0-E93FA61CFEDE}" type="slidenum">
              <a:rPr lang="ru-RU" smtClean="0"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49788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ECB03-DE07-4E0E-8EC0-E93FA61CFEDE}" type="slidenum">
              <a:rPr lang="ru-RU" smtClean="0"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5844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59833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F2137-32C2-4CAB-AC90-BF8C34CB101F}" type="datetime1">
              <a:rPr lang="en-US" smtClean="0"/>
              <a:t>9/3/2020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14058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994C1-4226-447D-96C8-319DDA6C7D05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175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6416551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994C1-4226-447D-96C8-319DDA6C7D05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175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1459825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994C1-4226-447D-96C8-319DDA6C7D05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175"/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1034750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994C1-4226-447D-96C8-319DDA6C7D05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175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9343076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994C1-4226-447D-96C8-319DDA6C7D05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175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0883132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480368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480367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480365"/>
            <a:ext cx="3300984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994C1-4226-447D-96C8-319DDA6C7D05}" type="datetimeFigureOut">
              <a:rPr lang="ru-RU" smtClean="0"/>
              <a:t>03.09.2020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3175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8921452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DC811-4236-49B2-9B41-532EF1878250}" type="datetime1">
              <a:rPr lang="en-US" smtClean="0"/>
              <a:t>9/3/2020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84452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63486-7C0C-4B3B-BB06-E0BFDE2E6019}" type="datetime1">
              <a:rPr lang="en-US" smtClean="0"/>
              <a:t>9/3/2020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18499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65A60-62F8-454F-AFA1-3CEFCDC374D2}" type="datetime1">
              <a:rPr lang="en-US" smtClean="0"/>
              <a:t>9/3/2020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4281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Внутренние блоки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9444799" y="13421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BDF0214C-F6F7-4FDC-9B40-A1A554F35A3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73124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08F1C-6F3F-40B8-837C-049135F3F6B8}" type="datetime1">
              <a:rPr lang="en-US" smtClean="0"/>
              <a:t>9/3/2020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5509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589879"/>
            <a:ext cx="9590550" cy="150705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2E44D-0F5D-4F05-B06F-ADB9A7D984B1}" type="datetime1">
              <a:rPr lang="en-US" smtClean="0"/>
              <a:t>9/3/2020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92300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4C823-11E5-40EC-A242-B17D5EAE2E86}" type="datetime1">
              <a:rPr lang="en-US" smtClean="0"/>
              <a:t>9/3/2020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6833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6FFD2-AB1B-4A0D-A5F7-432AE05C90B1}" type="datetime1">
              <a:rPr lang="en-US" smtClean="0"/>
              <a:t>9/3/2020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9413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1B27C-0D98-44BA-8485-AAC8BA227860}" type="datetime1">
              <a:rPr lang="en-US" smtClean="0"/>
              <a:t>9/3/2020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675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2E033-69F9-46F1-A087-CE9BB548243A}" type="datetime1">
              <a:rPr lang="en-US" smtClean="0"/>
              <a:t>9/3/2020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164251" y="6248400"/>
            <a:ext cx="753545" cy="365125"/>
          </a:xfrm>
        </p:spPr>
        <p:txBody>
          <a:bodyPr/>
          <a:lstStyle/>
          <a:p>
            <a:fld id="{90644A5E-EBFD-4C4E-9212-C59F6EC8FE3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7986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63711-D848-488E-ACC4-9E59095DAEE1}" type="datetime1">
              <a:rPr lang="en-US" smtClean="0"/>
              <a:t>9/3/2020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B9095-82F9-4E19-BF68-6BF14F7AD6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0295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2E033-69F9-46F1-A087-CE9BB548243A}" type="datetime1">
              <a:rPr lang="en-US" smtClean="0"/>
              <a:t>9/3/2020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213F5-124C-4934-8ACF-BCE6A1098F6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1671870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8E36636D-D922-432D-A958-524484B5923D}" type="datetimeFigureOut">
              <a:rPr lang="en-US" dirty="0"/>
              <a:pPr/>
              <a:t>9/3/2020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pPr marL="3175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448094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107" r:id="rId1"/>
    <p:sldLayoutId id="2147484108" r:id="rId2"/>
    <p:sldLayoutId id="2147484109" r:id="rId3"/>
    <p:sldLayoutId id="2147484110" r:id="rId4"/>
    <p:sldLayoutId id="2147484111" r:id="rId5"/>
    <p:sldLayoutId id="2147484112" r:id="rId6"/>
    <p:sldLayoutId id="2147484113" r:id="rId7"/>
    <p:sldLayoutId id="2147484114" r:id="rId8"/>
    <p:sldLayoutId id="2147484115" r:id="rId9"/>
    <p:sldLayoutId id="2147484116" r:id="rId10"/>
    <p:sldLayoutId id="2147484117" r:id="rId11"/>
    <p:sldLayoutId id="2147484118" r:id="rId12"/>
    <p:sldLayoutId id="2147484119" r:id="rId13"/>
    <p:sldLayoutId id="2147484120" r:id="rId14"/>
    <p:sldLayoutId id="2147484121" r:id="rId15"/>
    <p:sldLayoutId id="2147484122" r:id="rId16"/>
    <p:sldLayoutId id="2147484123" r:id="rId17"/>
    <p:sldLayoutId id="2147483758" r:id="rId18"/>
    <p:sldLayoutId id="2147483798" r:id="rId19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264160"/>
            <a:ext cx="11663680" cy="630936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68555" y="2214716"/>
            <a:ext cx="1041760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+mj-lt"/>
                <a:ea typeface="ＭＳ Ｐゴシック" panose="020B0600070205080204" pitchFamily="34" charset="-128"/>
                <a:cs typeface="Tahoma" panose="020B0604030504040204" pitchFamily="34" charset="0"/>
              </a:rPr>
              <a:t>О</a:t>
            </a:r>
            <a:r>
              <a:rPr lang="ru-RU" sz="3600" b="1" dirty="0" smtClean="0">
                <a:latin typeface="+mj-lt"/>
                <a:ea typeface="ＭＳ Ｐゴシック" panose="020B0600070205080204" pitchFamily="34" charset="-128"/>
                <a:cs typeface="Tahoma" panose="020B0604030504040204" pitchFamily="34" charset="0"/>
              </a:rPr>
              <a:t>б актуализации плана мероприятий («дорожной карты») по содействию развитию конкуренции в Новосибирской области </a:t>
            </a:r>
            <a:endParaRPr lang="ru-RU" sz="3600" b="1" dirty="0">
              <a:latin typeface="+mj-lt"/>
              <a:ea typeface="ＭＳ Ｐゴシック" panose="020B0600070205080204" pitchFamily="34" charset="-128"/>
              <a:cs typeface="Tahoma" panose="020B0604030504040204" pitchFamily="34" charset="0"/>
            </a:endParaRPr>
          </a:p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5873169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/>
              <a:t>г. Новосибирск</a:t>
            </a:r>
          </a:p>
          <a:p>
            <a:pPr algn="ctr"/>
            <a:r>
              <a:rPr lang="en-US" sz="1600" dirty="0"/>
              <a:t>mineconom@nso.ru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517058" y="4827639"/>
            <a:ext cx="6508955" cy="58993"/>
          </a:xfrm>
          <a:prstGeom prst="line">
            <a:avLst/>
          </a:prstGeom>
          <a:ln w="15875"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56601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281629" y="1516438"/>
            <a:ext cx="357894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>
                <a:solidFill>
                  <a:srgbClr val="00FFFF"/>
                </a:solidFill>
              </a:rPr>
              <a:t>ФАКТИЧЕСКИЕ ЗНАЧЕНИЯ КЛЮЧЕВЫХ ПОКАЗАТЕЛЕЙ В 2019 ГОДУ ПРЕВЫСИЛИ ЦЕЛЕВЫЕ ЗНАЧЕНИЯ КЛЮЧЕВЫХ </a:t>
            </a:r>
            <a:r>
              <a:rPr lang="ru-RU" dirty="0" smtClean="0">
                <a:solidFill>
                  <a:srgbClr val="00FFFF"/>
                </a:solidFill>
              </a:rPr>
              <a:t>ПОКАЗАТЕЛЕЙ</a:t>
            </a:r>
          </a:p>
          <a:p>
            <a:pPr lvl="0" algn="ctr"/>
            <a:r>
              <a:rPr lang="ru-RU" dirty="0" smtClean="0">
                <a:solidFill>
                  <a:srgbClr val="00FFFF"/>
                </a:solidFill>
              </a:rPr>
              <a:t> </a:t>
            </a:r>
            <a:r>
              <a:rPr lang="ru-RU" dirty="0">
                <a:solidFill>
                  <a:srgbClr val="00FFFF"/>
                </a:solidFill>
              </a:rPr>
              <a:t>НА 2020 ГОД</a:t>
            </a:r>
            <a:r>
              <a:rPr lang="ru-RU" sz="2000" b="1" dirty="0">
                <a:solidFill>
                  <a:srgbClr val="00FFFF"/>
                </a:solidFill>
                <a:ea typeface="ＭＳ Ｐゴシック" panose="020B0600070205080204" pitchFamily="34" charset="-128"/>
                <a:cs typeface="Tahoma" panose="020B0604030504040204" pitchFamily="34" charset="0"/>
              </a:rPr>
              <a:t> 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190270" y="3689367"/>
            <a:ext cx="3727525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C000"/>
                </a:solidFill>
              </a:rPr>
              <a:t>9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ru-RU" b="1" dirty="0" smtClean="0">
                <a:solidFill>
                  <a:srgbClr val="FFC000"/>
                </a:solidFill>
              </a:rPr>
              <a:t>ТОВАРНЫХ РЫНКОВ</a:t>
            </a:r>
          </a:p>
          <a:p>
            <a:pPr algn="ctr"/>
            <a:endParaRPr lang="ru-RU" b="1" dirty="0" smtClean="0">
              <a:solidFill>
                <a:srgbClr val="FFC00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FFC000"/>
                </a:solidFill>
              </a:rPr>
              <a:t>10 </a:t>
            </a:r>
            <a:r>
              <a:rPr lang="ru-RU" b="1" dirty="0" smtClean="0">
                <a:solidFill>
                  <a:srgbClr val="FFC000"/>
                </a:solidFill>
              </a:rPr>
              <a:t>КЛЮЧЕВЫХ ПОКАЗАТЕЛЕЙ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0278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9076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75938" y="365794"/>
            <a:ext cx="8495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FFFF"/>
                </a:solidFill>
              </a:rPr>
              <a:t>МИНИСТЕРСТВО ОБРАЗОВАНИЯ НОВОСИБИРСКОЙ ОБЛАСТИ </a:t>
            </a:r>
            <a:endParaRPr lang="ru-RU" sz="2000" b="1" dirty="0">
              <a:solidFill>
                <a:srgbClr val="00FF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75938" y="833901"/>
            <a:ext cx="70278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C000"/>
                </a:solidFill>
              </a:rPr>
              <a:t>РЫНОК УСЛУГ СРЕДНЕГО ПРОФЕССИОНАЛЬНОГО ОБРАЗОВАНИЯ</a:t>
            </a:r>
            <a:endParaRPr lang="ru-RU" b="1" dirty="0">
              <a:solidFill>
                <a:srgbClr val="FFC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3434450"/>
              </p:ext>
            </p:extLst>
          </p:nvPr>
        </p:nvGraphicFramePr>
        <p:xfrm>
          <a:off x="675938" y="1671340"/>
          <a:ext cx="10865085" cy="99896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253603">
                  <a:extLst>
                    <a:ext uri="{9D8B030D-6E8A-4147-A177-3AD203B41FA5}">
                      <a16:colId xmlns:a16="http://schemas.microsoft.com/office/drawing/2014/main" val="1019468024"/>
                    </a:ext>
                  </a:extLst>
                </a:gridCol>
                <a:gridCol w="1509353">
                  <a:extLst>
                    <a:ext uri="{9D8B030D-6E8A-4147-A177-3AD203B41FA5}">
                      <a16:colId xmlns:a16="http://schemas.microsoft.com/office/drawing/2014/main" val="4117834981"/>
                    </a:ext>
                  </a:extLst>
                </a:gridCol>
                <a:gridCol w="1509353">
                  <a:extLst>
                    <a:ext uri="{9D8B030D-6E8A-4147-A177-3AD203B41FA5}">
                      <a16:colId xmlns:a16="http://schemas.microsoft.com/office/drawing/2014/main" val="3631068806"/>
                    </a:ext>
                  </a:extLst>
                </a:gridCol>
                <a:gridCol w="1351372">
                  <a:extLst>
                    <a:ext uri="{9D8B030D-6E8A-4147-A177-3AD203B41FA5}">
                      <a16:colId xmlns:a16="http://schemas.microsoft.com/office/drawing/2014/main" val="3013224999"/>
                    </a:ext>
                  </a:extLst>
                </a:gridCol>
                <a:gridCol w="1120702">
                  <a:extLst>
                    <a:ext uri="{9D8B030D-6E8A-4147-A177-3AD203B41FA5}">
                      <a16:colId xmlns:a16="http://schemas.microsoft.com/office/drawing/2014/main" val="2538720742"/>
                    </a:ext>
                  </a:extLst>
                </a:gridCol>
                <a:gridCol w="1120702">
                  <a:extLst>
                    <a:ext uri="{9D8B030D-6E8A-4147-A177-3AD203B41FA5}">
                      <a16:colId xmlns:a16="http://schemas.microsoft.com/office/drawing/2014/main" val="478553580"/>
                    </a:ext>
                  </a:extLst>
                </a:gridCol>
              </a:tblGrid>
              <a:tr h="19452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НАИМЕНОВАНИЕ ПОКАЗАТЕЛЯ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ПОКАЗАТЕЛЬ В ДК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C000"/>
                          </a:solidFill>
                          <a:effectLst/>
                        </a:rPr>
                        <a:t>ПОКАЗАТЕЛЬ ПО ИТОГАМ 2019 ГОДА</a:t>
                      </a:r>
                      <a:endParaRPr lang="ru-RU" sz="1400" b="0" dirty="0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ЗАПЛАНИРОВАННЫЕ ПОКАЗАТЕЛИ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1904135"/>
                  </a:ext>
                </a:extLst>
              </a:tr>
              <a:tr h="2209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01</a:t>
                      </a:r>
                      <a:r>
                        <a:rPr lang="ru-RU" sz="1400" dirty="0" smtClean="0"/>
                        <a:t>.01.2021</a:t>
                      </a:r>
                      <a:endParaRPr lang="ru-RU" sz="1400" b="0" dirty="0"/>
                    </a:p>
                  </a:txBody>
                  <a:tcPr marL="26867" marR="268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01.01.2022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01.01.2021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01.01.2022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extLst>
                  <a:ext uri="{0D108BD9-81ED-4DB2-BD59-A6C34878D82A}">
                    <a16:rowId xmlns:a16="http://schemas.microsoft.com/office/drawing/2014/main" val="3622608110"/>
                  </a:ext>
                </a:extLst>
              </a:tr>
              <a:tr h="3141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Количество частных организаций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4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4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FFC000"/>
                          </a:solidFill>
                          <a:effectLst/>
                        </a:rPr>
                        <a:t>6</a:t>
                      </a:r>
                      <a:endParaRPr lang="ru-RU" sz="1400" dirty="0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6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6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 anchor="ctr"/>
                </a:tc>
                <a:extLst>
                  <a:ext uri="{0D108BD9-81ED-4DB2-BD59-A6C34878D82A}">
                    <a16:rowId xmlns:a16="http://schemas.microsoft.com/office/drawing/2014/main" val="1165295155"/>
                  </a:ext>
                </a:extLst>
              </a:tr>
            </a:tbl>
          </a:graphicData>
        </a:graphic>
      </p:graphicFrame>
      <p:pic>
        <p:nvPicPr>
          <p:cNvPr id="2050" name="Picture 2" descr="Разрабатывается новая модель среднего профессионального образования |  Аналитический центр при Правительстве Российской Федер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638" y="2955854"/>
            <a:ext cx="5368384" cy="3292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В России зафиксирован рост популярности среднего профессионального  образован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938" y="2955854"/>
            <a:ext cx="5398551" cy="3292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64868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644A5E-EBFD-4C4E-9212-C59F6EC8FE35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>
                  <a:outerShdw blurRad="50800" dist="38100" dir="2700000" algn="tl" rotWithShape="0">
                    <a:srgbClr val="0E57C4">
                      <a:alpha val="43000"/>
                    </a:srgbClr>
                  </a:outerShdw>
                </a:effectLst>
                <a:uLnTx/>
                <a:uFillTx/>
                <a:latin typeface="Calisto MT" panose="020406030505050303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>
                <a:outerShdw blurRad="50800" dist="38100" dir="2700000" algn="tl" rotWithShape="0">
                  <a:srgbClr val="0E57C4">
                    <a:alpha val="43000"/>
                  </a:srgbClr>
                </a:outerShdw>
              </a:effectLst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5938" y="365794"/>
            <a:ext cx="8495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МИНИСТЕРСТВО ЗДРАВООХРАНЕНИЯ НОВОСИБИРСКОЙ ОБЛАСТИ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75938" y="833901"/>
            <a:ext cx="813177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sto MT" panose="02040603050505030304"/>
              </a:rPr>
              <a:t>РЫНОК </a:t>
            </a:r>
            <a:r>
              <a:rPr lang="ru-RU" b="1" dirty="0" smtClean="0">
                <a:solidFill>
                  <a:srgbClr val="FFC000"/>
                </a:solidFill>
              </a:rPr>
              <a:t>УСЛУГ РОЗНИЧНОЙ ТОРГОВЛИ ЛЕКАРСТВЕННЫМИ ПРЕПАРАТАМИ,</a:t>
            </a:r>
          </a:p>
          <a:p>
            <a:pPr lvl="0"/>
            <a:r>
              <a:rPr lang="ru-RU" b="1" dirty="0" smtClean="0">
                <a:solidFill>
                  <a:srgbClr val="FFC000"/>
                </a:solidFill>
              </a:rPr>
              <a:t>МЕДИЦИНСКИМИ ИЗДЕЛИЯМИ И СОПУТСТВУЮЩИМИ ТОВАРАМИ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2877286"/>
              </p:ext>
            </p:extLst>
          </p:nvPr>
        </p:nvGraphicFramePr>
        <p:xfrm>
          <a:off x="675938" y="1671340"/>
          <a:ext cx="10865085" cy="159797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253603">
                  <a:extLst>
                    <a:ext uri="{9D8B030D-6E8A-4147-A177-3AD203B41FA5}">
                      <a16:colId xmlns:a16="http://schemas.microsoft.com/office/drawing/2014/main" val="1019468024"/>
                    </a:ext>
                  </a:extLst>
                </a:gridCol>
                <a:gridCol w="1509353">
                  <a:extLst>
                    <a:ext uri="{9D8B030D-6E8A-4147-A177-3AD203B41FA5}">
                      <a16:colId xmlns:a16="http://schemas.microsoft.com/office/drawing/2014/main" val="4117834981"/>
                    </a:ext>
                  </a:extLst>
                </a:gridCol>
                <a:gridCol w="1509353">
                  <a:extLst>
                    <a:ext uri="{9D8B030D-6E8A-4147-A177-3AD203B41FA5}">
                      <a16:colId xmlns:a16="http://schemas.microsoft.com/office/drawing/2014/main" val="3631068806"/>
                    </a:ext>
                  </a:extLst>
                </a:gridCol>
                <a:gridCol w="1351372">
                  <a:extLst>
                    <a:ext uri="{9D8B030D-6E8A-4147-A177-3AD203B41FA5}">
                      <a16:colId xmlns:a16="http://schemas.microsoft.com/office/drawing/2014/main" val="3013224999"/>
                    </a:ext>
                  </a:extLst>
                </a:gridCol>
                <a:gridCol w="1120702">
                  <a:extLst>
                    <a:ext uri="{9D8B030D-6E8A-4147-A177-3AD203B41FA5}">
                      <a16:colId xmlns:a16="http://schemas.microsoft.com/office/drawing/2014/main" val="2538720742"/>
                    </a:ext>
                  </a:extLst>
                </a:gridCol>
                <a:gridCol w="1120702">
                  <a:extLst>
                    <a:ext uri="{9D8B030D-6E8A-4147-A177-3AD203B41FA5}">
                      <a16:colId xmlns:a16="http://schemas.microsoft.com/office/drawing/2014/main" val="478553580"/>
                    </a:ext>
                  </a:extLst>
                </a:gridCol>
              </a:tblGrid>
              <a:tr h="19452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НАИМЕНОВАНИЕ ПОКАЗАТЕЛЯ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ПОКАЗАТЕЛЬ В ДК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C000"/>
                          </a:solidFill>
                          <a:effectLst/>
                        </a:rPr>
                        <a:t>ПОКАЗАТЕЛЬ ПО ИТОГАМ 2019 ГОДА</a:t>
                      </a:r>
                      <a:endParaRPr lang="ru-RU" sz="1400" b="0" dirty="0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ЗАПЛАНИРОВАННЫЕ ПОКАЗАТЕЛИ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1904135"/>
                  </a:ext>
                </a:extLst>
              </a:tr>
              <a:tr h="2209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01</a:t>
                      </a:r>
                      <a:r>
                        <a:rPr lang="ru-RU" sz="1400" dirty="0" smtClean="0"/>
                        <a:t>.01.2021</a:t>
                      </a:r>
                      <a:endParaRPr lang="ru-RU" sz="1400" b="0" dirty="0"/>
                    </a:p>
                  </a:txBody>
                  <a:tcPr marL="26867" marR="268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01.01.2022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01.01.2021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01.01.2022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extLst>
                  <a:ext uri="{0D108BD9-81ED-4DB2-BD59-A6C34878D82A}">
                    <a16:rowId xmlns:a16="http://schemas.microsoft.com/office/drawing/2014/main" val="3622608110"/>
                  </a:ext>
                </a:extLst>
              </a:tr>
              <a:tr h="3141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организаций частной формы собственности в сфере услуг розничной торговли лекарственными препаратами, медицинскими изделиями и сопутствующими товарами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89,8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89,8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90,4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90,4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90,4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65295155"/>
                  </a:ext>
                </a:extLst>
              </a:tr>
            </a:tbl>
          </a:graphicData>
        </a:graphic>
      </p:graphicFrame>
      <p:pic>
        <p:nvPicPr>
          <p:cNvPr id="3074" name="Picture 2" descr="Аптека. За стеклом | Пикаб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938" y="3348922"/>
            <a:ext cx="5233249" cy="3383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Муниципальная аптечная сеть Новосибирска прокомментировала «незаконные  увольнения» сотруднико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7342" y="3348923"/>
            <a:ext cx="5523681" cy="3383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29824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644A5E-EBFD-4C4E-9212-C59F6EC8FE35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>
                  <a:outerShdw blurRad="50800" dist="38100" dir="2700000" algn="tl" rotWithShape="0">
                    <a:srgbClr val="0E57C4">
                      <a:alpha val="43000"/>
                    </a:srgbClr>
                  </a:outerShdw>
                </a:effectLst>
                <a:uLnTx/>
                <a:uFillTx/>
                <a:latin typeface="Calisto MT" panose="020406030505050303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>
                <a:outerShdw blurRad="50800" dist="38100" dir="2700000" algn="tl" rotWithShape="0">
                  <a:srgbClr val="0E57C4">
                    <a:alpha val="43000"/>
                  </a:srgbClr>
                </a:outerShdw>
              </a:effectLst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7951" y="639601"/>
            <a:ext cx="109457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МИНИСТЕРСТВО ТРУДА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 И СОЦИАЛЬНОГО РАЗВИТИЯ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 НОВОСИБИРСКОЙ ОБЛАСТИ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7950" y="1207527"/>
            <a:ext cx="803544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solidFill>
                  <a:srgbClr val="FFC000"/>
                </a:solidFill>
              </a:rPr>
              <a:t>РЫНОК ПСИХОЛОГО-ПЕДАГОГИЧЕСКОГО СОПРОВОЖДЕНИЯ ДЕТЕЙ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solidFill>
                  <a:srgbClr val="FFC000"/>
                </a:solidFill>
              </a:rPr>
              <a:t>С ОГРАНИЧЕННЫМИ ВОЗМОЖНОСТЯМИ ЗДОРОВЬЯ</a:t>
            </a:r>
          </a:p>
          <a:p>
            <a:pPr lvl="0"/>
            <a:r>
              <a:rPr lang="ru-RU" dirty="0">
                <a:solidFill>
                  <a:srgbClr val="FFC000"/>
                </a:solidFill>
              </a:rPr>
              <a:t> 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6223364"/>
              </p:ext>
            </p:extLst>
          </p:nvPr>
        </p:nvGraphicFramePr>
        <p:xfrm>
          <a:off x="675937" y="2221946"/>
          <a:ext cx="10865084" cy="344703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253603">
                  <a:extLst>
                    <a:ext uri="{9D8B030D-6E8A-4147-A177-3AD203B41FA5}">
                      <a16:colId xmlns:a16="http://schemas.microsoft.com/office/drawing/2014/main" val="1019468024"/>
                    </a:ext>
                  </a:extLst>
                </a:gridCol>
                <a:gridCol w="1918055">
                  <a:extLst>
                    <a:ext uri="{9D8B030D-6E8A-4147-A177-3AD203B41FA5}">
                      <a16:colId xmlns:a16="http://schemas.microsoft.com/office/drawing/2014/main" val="4117834981"/>
                    </a:ext>
                  </a:extLst>
                </a:gridCol>
                <a:gridCol w="1100650">
                  <a:extLst>
                    <a:ext uri="{9D8B030D-6E8A-4147-A177-3AD203B41FA5}">
                      <a16:colId xmlns:a16="http://schemas.microsoft.com/office/drawing/2014/main" val="3631068806"/>
                    </a:ext>
                  </a:extLst>
                </a:gridCol>
                <a:gridCol w="1351372">
                  <a:extLst>
                    <a:ext uri="{9D8B030D-6E8A-4147-A177-3AD203B41FA5}">
                      <a16:colId xmlns:a16="http://schemas.microsoft.com/office/drawing/2014/main" val="3013224999"/>
                    </a:ext>
                  </a:extLst>
                </a:gridCol>
                <a:gridCol w="1120702">
                  <a:extLst>
                    <a:ext uri="{9D8B030D-6E8A-4147-A177-3AD203B41FA5}">
                      <a16:colId xmlns:a16="http://schemas.microsoft.com/office/drawing/2014/main" val="2538720742"/>
                    </a:ext>
                  </a:extLst>
                </a:gridCol>
                <a:gridCol w="1120702">
                  <a:extLst>
                    <a:ext uri="{9D8B030D-6E8A-4147-A177-3AD203B41FA5}">
                      <a16:colId xmlns:a16="http://schemas.microsoft.com/office/drawing/2014/main" val="478553580"/>
                    </a:ext>
                  </a:extLst>
                </a:gridCol>
              </a:tblGrid>
              <a:tr h="19452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НАИМЕНОВАНИЕ ПОКАЗАТЕЛЯ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ПОКАЗАТЕЛЬ В ДК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C000"/>
                          </a:solidFill>
                          <a:effectLst/>
                        </a:rPr>
                        <a:t>ПОКАЗАТЕЛЬ ПО ИТОГАМ 2019 ГОДА</a:t>
                      </a:r>
                      <a:endParaRPr lang="ru-RU" sz="1400" b="0" dirty="0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ЗАПЛАНИРОВАННЫЕ ПОКАЗАТЕЛИ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1904135"/>
                  </a:ext>
                </a:extLst>
              </a:tr>
              <a:tr h="2209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01</a:t>
                      </a:r>
                      <a:r>
                        <a:rPr lang="ru-RU" sz="1400" dirty="0" smtClean="0"/>
                        <a:t>.01.2021</a:t>
                      </a:r>
                      <a:endParaRPr lang="ru-RU" sz="1400" b="0" dirty="0"/>
                    </a:p>
                  </a:txBody>
                  <a:tcPr marL="26867" marR="268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01.01.2022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01.01.2021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01.01.2022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extLst>
                  <a:ext uri="{0D108BD9-81ED-4DB2-BD59-A6C34878D82A}">
                    <a16:rowId xmlns:a16="http://schemas.microsoft.com/office/drawing/2014/main" val="362260811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организаций частной формы собственности в сфере услуг психолого-педагогического сопровождения детей с ограниченными возможностями 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здоровья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22,7</a:t>
                      </a: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22,7</a:t>
                      </a: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FFC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22,7</a:t>
                      </a: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22,8</a:t>
                      </a: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22,8</a:t>
                      </a:r>
                    </a:p>
                  </a:txBody>
                  <a:tcPr marL="26867" marR="26867" marT="0" marB="0" anchor="ctr"/>
                </a:tc>
                <a:extLst>
                  <a:ext uri="{0D108BD9-81ED-4DB2-BD59-A6C34878D82A}">
                    <a16:rowId xmlns:a16="http://schemas.microsoft.com/office/drawing/2014/main" val="116529515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детей с ограниченными возможностями здоровья (в возрасте до 3 лет), получающих услуги ранней диагностики, социализации и реабилитации в частных организациях сферы услуг психолого-педагогического сопровождения детей, в общей численности детей с ограниченными возможностями здоровья (в возрасте до 3 лет), получающих услуги ранней диагностики, социализации и 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реабилитации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FFC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8,12</a:t>
                      </a: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10,1</a:t>
                      </a: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10,1</a:t>
                      </a:r>
                    </a:p>
                  </a:txBody>
                  <a:tcPr marL="26867" marR="26867" marT="0" marB="0" anchor="ctr"/>
                </a:tc>
                <a:extLst>
                  <a:ext uri="{0D108BD9-81ED-4DB2-BD59-A6C34878D82A}">
                    <a16:rowId xmlns:a16="http://schemas.microsoft.com/office/drawing/2014/main" val="178713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26357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644A5E-EBFD-4C4E-9212-C59F6EC8FE35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>
                  <a:outerShdw blurRad="50800" dist="38100" dir="2700000" algn="tl" rotWithShape="0">
                    <a:srgbClr val="0E57C4">
                      <a:alpha val="43000"/>
                    </a:srgbClr>
                  </a:outerShdw>
                </a:effectLst>
                <a:uLnTx/>
                <a:uFillTx/>
                <a:latin typeface="Calisto MT" panose="020406030505050303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>
                <a:outerShdw blurRad="50800" dist="38100" dir="2700000" algn="tl" rotWithShape="0">
                  <a:srgbClr val="0E57C4">
                    <a:alpha val="43000"/>
                  </a:srgbClr>
                </a:outerShdw>
              </a:effectLst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1703" y="259399"/>
            <a:ext cx="109418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Calisto MT" panose="02040603050505030304"/>
              </a:rPr>
              <a:t>МИНИСТЕРСТВО ЖИЛИЩНО-КОММУНАЛЬНОГО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Calisto MT" panose="02040603050505030304"/>
              </a:rPr>
              <a:t> ХОЗЯЙСТВА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Calisto MT" panose="02040603050505030304"/>
              </a:rPr>
              <a:t> </a:t>
            </a:r>
            <a:r>
              <a:rPr lang="ru-RU" sz="2000" b="1" dirty="0" smtClean="0">
                <a:solidFill>
                  <a:srgbClr val="00FFFF"/>
                </a:solidFill>
                <a:latin typeface="Calisto MT" panose="02040603050505030304"/>
              </a:rPr>
              <a:t>И ЭНЕРГЕТИКИ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Calisto MT" panose="02040603050505030304"/>
              </a:rPr>
              <a:t>НОВОСИБИРСКОЙ ОБЛАСТИ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Calisto MT" panose="02040603050505030304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58643" y="854232"/>
            <a:ext cx="2359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srgbClr val="FFC000"/>
                </a:solidFill>
                <a:latin typeface="Calisto MT" panose="02040603050505030304"/>
              </a:rPr>
              <a:t> </a:t>
            </a:r>
            <a:endParaRPr lang="ru-RU" dirty="0">
              <a:solidFill>
                <a:srgbClr val="FFC000"/>
              </a:solidFill>
              <a:latin typeface="Calisto MT" panose="02040603050505030304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6933681"/>
              </p:ext>
            </p:extLst>
          </p:nvPr>
        </p:nvGraphicFramePr>
        <p:xfrm>
          <a:off x="451703" y="1418891"/>
          <a:ext cx="11211262" cy="459555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401108">
                  <a:extLst>
                    <a:ext uri="{9D8B030D-6E8A-4147-A177-3AD203B41FA5}">
                      <a16:colId xmlns:a16="http://schemas.microsoft.com/office/drawing/2014/main" val="1019468024"/>
                    </a:ext>
                  </a:extLst>
                </a:gridCol>
                <a:gridCol w="1561693">
                  <a:extLst>
                    <a:ext uri="{9D8B030D-6E8A-4147-A177-3AD203B41FA5}">
                      <a16:colId xmlns:a16="http://schemas.microsoft.com/office/drawing/2014/main" val="4117834981"/>
                    </a:ext>
                  </a:extLst>
                </a:gridCol>
                <a:gridCol w="1561693">
                  <a:extLst>
                    <a:ext uri="{9D8B030D-6E8A-4147-A177-3AD203B41FA5}">
                      <a16:colId xmlns:a16="http://schemas.microsoft.com/office/drawing/2014/main" val="3631068806"/>
                    </a:ext>
                  </a:extLst>
                </a:gridCol>
                <a:gridCol w="1398234">
                  <a:extLst>
                    <a:ext uri="{9D8B030D-6E8A-4147-A177-3AD203B41FA5}">
                      <a16:colId xmlns:a16="http://schemas.microsoft.com/office/drawing/2014/main" val="3013224999"/>
                    </a:ext>
                  </a:extLst>
                </a:gridCol>
                <a:gridCol w="1159565">
                  <a:extLst>
                    <a:ext uri="{9D8B030D-6E8A-4147-A177-3AD203B41FA5}">
                      <a16:colId xmlns:a16="http://schemas.microsoft.com/office/drawing/2014/main" val="2538720742"/>
                    </a:ext>
                  </a:extLst>
                </a:gridCol>
                <a:gridCol w="1128969">
                  <a:extLst>
                    <a:ext uri="{9D8B030D-6E8A-4147-A177-3AD203B41FA5}">
                      <a16:colId xmlns:a16="http://schemas.microsoft.com/office/drawing/2014/main" val="478553580"/>
                    </a:ext>
                  </a:extLst>
                </a:gridCol>
              </a:tblGrid>
              <a:tr h="19452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НАИМЕНОВАНИЕ ПОКАЗАТЕЛЯ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ПОКАЗАТЕЛЬ В ДК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C000"/>
                          </a:solidFill>
                          <a:effectLst/>
                        </a:rPr>
                        <a:t>ПОКАЗАТЕЛЬ ПО ИТОГАМ 2019 ГОДА</a:t>
                      </a:r>
                      <a:endParaRPr lang="ru-RU" sz="1400" b="0" dirty="0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ЗАПЛАНИРОВАННЫЕ ПОКАЗАТЕЛИ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1904135"/>
                  </a:ext>
                </a:extLst>
              </a:tr>
              <a:tr h="4874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01</a:t>
                      </a:r>
                      <a:r>
                        <a:rPr lang="ru-RU" sz="1400" dirty="0" smtClean="0"/>
                        <a:t>.01.2021</a:t>
                      </a:r>
                      <a:endParaRPr lang="ru-RU" sz="1400" b="0" dirty="0"/>
                    </a:p>
                  </a:txBody>
                  <a:tcPr marL="26867" marR="268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01.01.2022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01.01.2021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01.01.2022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extLst>
                  <a:ext uri="{0D108BD9-81ED-4DB2-BD59-A6C34878D82A}">
                    <a16:rowId xmlns:a16="http://schemas.microsoft.com/office/drawing/2014/main" val="3622608110"/>
                  </a:ext>
                </a:extLst>
              </a:tr>
              <a:tr h="342424">
                <a:tc gridSpan="6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noProof="0" dirty="0" smtClean="0">
                          <a:solidFill>
                            <a:srgbClr val="FFC000"/>
                          </a:solidFill>
                          <a:latin typeface="+mn-lt"/>
                          <a:ea typeface="+mn-ea"/>
                          <a:cs typeface="+mn-cs"/>
                        </a:rPr>
                        <a:t>РЫНОК </a:t>
                      </a:r>
                      <a:r>
                        <a:rPr lang="ru-RU" sz="1800" b="1" kern="1200" dirty="0" smtClean="0">
                          <a:solidFill>
                            <a:srgbClr val="FFC000"/>
                          </a:solidFill>
                          <a:latin typeface="+mn-lt"/>
                          <a:ea typeface="+mn-ea"/>
                          <a:cs typeface="+mn-cs"/>
                        </a:rPr>
                        <a:t>ТЕПЛОСНАБЖЕНИЯ (ПРОИЗВОДСТВО ТЕПЛОВОЙ ЭНЕРГИИ)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6867" marR="26867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6867" marR="26867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6867" marR="26867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6867" marR="26867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6867" marR="26867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6867" marR="26867" marT="0" marB="0"/>
                </a:tc>
                <a:extLst>
                  <a:ext uri="{0D108BD9-81ED-4DB2-BD59-A6C34878D82A}">
                    <a16:rowId xmlns:a16="http://schemas.microsoft.com/office/drawing/2014/main" val="1165295155"/>
                  </a:ext>
                </a:extLst>
              </a:tr>
              <a:tr h="8108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организаций частной формы собственности в сфере теплоснабжения (производство тепловой энергии)</a:t>
                      </a: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81,4</a:t>
                      </a: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81,4</a:t>
                      </a: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FFC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88</a:t>
                      </a: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88,5</a:t>
                      </a: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</a:t>
                      </a:r>
                    </a:p>
                  </a:txBody>
                  <a:tcPr marL="26867" marR="26867" marT="0" marB="0" anchor="ctr"/>
                </a:tc>
                <a:extLst>
                  <a:ext uri="{0D108BD9-81ED-4DB2-BD59-A6C34878D82A}">
                    <a16:rowId xmlns:a16="http://schemas.microsoft.com/office/drawing/2014/main" val="2050127785"/>
                  </a:ext>
                </a:extLst>
              </a:tr>
              <a:tr h="171212">
                <a:tc gridSpan="6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rgbClr val="FFC000"/>
                          </a:solidFill>
                          <a:latin typeface="+mn-lt"/>
                          <a:ea typeface="+mn-ea"/>
                          <a:cs typeface="+mn-cs"/>
                        </a:rPr>
                        <a:t>РЫНОК УСЛУГ ПО СБОРУ И ТРАНСПОРТИРОВАНИЮ ТВЕРДЫХ КОММУНАЛЬНЫХ ОТХОДОВ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6867" marR="26867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6867" marR="26867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6867" marR="26867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6867" marR="26867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6867" marR="26867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6867" marR="26867" marT="0" marB="0"/>
                </a:tc>
                <a:extLst>
                  <a:ext uri="{0D108BD9-81ED-4DB2-BD59-A6C34878D82A}">
                    <a16:rowId xmlns:a16="http://schemas.microsoft.com/office/drawing/2014/main" val="1198879406"/>
                  </a:ext>
                </a:extLst>
              </a:tr>
              <a:tr h="760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организаций частной формы собственности в сфере услуг по сбору и транспортированию твердых коммунальных отходов</a:t>
                      </a: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94</a:t>
                      </a: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FFC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95,3</a:t>
                      </a: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95,5</a:t>
                      </a: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95,7</a:t>
                      </a:r>
                    </a:p>
                  </a:txBody>
                  <a:tcPr marL="26867" marR="26867" marT="0" marB="0" anchor="ctr"/>
                </a:tc>
                <a:extLst>
                  <a:ext uri="{0D108BD9-81ED-4DB2-BD59-A6C34878D82A}">
                    <a16:rowId xmlns:a16="http://schemas.microsoft.com/office/drawing/2014/main" val="3553107977"/>
                  </a:ext>
                </a:extLst>
              </a:tr>
              <a:tr h="152189">
                <a:tc gridSpan="6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rgbClr val="FFC000"/>
                          </a:solidFill>
                          <a:latin typeface="+mn-lt"/>
                          <a:ea typeface="+mn-ea"/>
                          <a:cs typeface="+mn-cs"/>
                        </a:rPr>
                        <a:t>РЫНОК ВЫПОЛНЕНИЯ РАБОТ ПО БЛАГОУСТРОЙСТВУ ГОРОДСКОЙ СРЕДЫ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6867" marR="26867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6867" marR="26867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6867" marR="26867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6867" marR="26867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6867" marR="26867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6867" marR="26867" marT="0" marB="0"/>
                </a:tc>
                <a:extLst>
                  <a:ext uri="{0D108BD9-81ED-4DB2-BD59-A6C34878D82A}">
                    <a16:rowId xmlns:a16="http://schemas.microsoft.com/office/drawing/2014/main" val="17580973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организаций частной формы собственности в сфере выполнения работ по благоустройству городской среды</a:t>
                      </a: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93</a:t>
                      </a: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FFC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93,8</a:t>
                      </a: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94</a:t>
                      </a: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</a:p>
                  </a:txBody>
                  <a:tcPr marL="26867" marR="26867" marT="0" marB="0" anchor="ctr"/>
                </a:tc>
                <a:extLst>
                  <a:ext uri="{0D108BD9-81ED-4DB2-BD59-A6C34878D82A}">
                    <a16:rowId xmlns:a16="http://schemas.microsoft.com/office/drawing/2014/main" val="3892088325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904094" y="3755562"/>
            <a:ext cx="2359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42119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644A5E-EBFD-4C4E-9212-C59F6EC8FE35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>
                  <a:outerShdw blurRad="50800" dist="38100" dir="2700000" algn="tl" rotWithShape="0">
                    <a:srgbClr val="0E57C4">
                      <a:alpha val="43000"/>
                    </a:srgbClr>
                  </a:outerShdw>
                </a:effectLst>
                <a:uLnTx/>
                <a:uFillTx/>
                <a:latin typeface="Calisto MT" panose="020406030505050303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>
                <a:outerShdw blurRad="50800" dist="38100" dir="2700000" algn="tl" rotWithShape="0">
                  <a:srgbClr val="0E57C4">
                    <a:alpha val="43000"/>
                  </a:srgbClr>
                </a:outerShdw>
              </a:effectLst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5937" y="365794"/>
            <a:ext cx="109457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ГОРОДСКАЯ ЖИЛИЩНАЯ ИНСПЕКЦИЯ  НОВОСИБИРСКОЙ ОБЛАСТИ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75938" y="833901"/>
            <a:ext cx="9173409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sto MT" panose="02040603050505030304"/>
              </a:rPr>
              <a:t>РЫНОК </a:t>
            </a:r>
            <a:r>
              <a:rPr lang="ru-RU" b="1" dirty="0" smtClean="0">
                <a:solidFill>
                  <a:srgbClr val="FFC000"/>
                </a:solidFill>
              </a:rPr>
              <a:t>ВЫПОЛНЕНИЯ РАБОТ ПО СОДЕРЖАНИЮ И ТЕКУЩЕМУ РЕМОНТУ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solidFill>
                  <a:srgbClr val="FFC000"/>
                </a:solidFill>
              </a:rPr>
              <a:t>ОБЩЕГО ИМУЩЕСТВА СОБСТВЕННИКОВ ПОМЕЩЕНИЙ В МНОГОКВАРТИРНОМ ДОМЕ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sto MT" panose="02040603050505030304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 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055273"/>
              </p:ext>
            </p:extLst>
          </p:nvPr>
        </p:nvGraphicFramePr>
        <p:xfrm>
          <a:off x="643953" y="1697464"/>
          <a:ext cx="10865084" cy="179819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253603">
                  <a:extLst>
                    <a:ext uri="{9D8B030D-6E8A-4147-A177-3AD203B41FA5}">
                      <a16:colId xmlns:a16="http://schemas.microsoft.com/office/drawing/2014/main" val="1019468024"/>
                    </a:ext>
                  </a:extLst>
                </a:gridCol>
                <a:gridCol w="1918055">
                  <a:extLst>
                    <a:ext uri="{9D8B030D-6E8A-4147-A177-3AD203B41FA5}">
                      <a16:colId xmlns:a16="http://schemas.microsoft.com/office/drawing/2014/main" val="4117834981"/>
                    </a:ext>
                  </a:extLst>
                </a:gridCol>
                <a:gridCol w="1100650">
                  <a:extLst>
                    <a:ext uri="{9D8B030D-6E8A-4147-A177-3AD203B41FA5}">
                      <a16:colId xmlns:a16="http://schemas.microsoft.com/office/drawing/2014/main" val="3631068806"/>
                    </a:ext>
                  </a:extLst>
                </a:gridCol>
                <a:gridCol w="1351372">
                  <a:extLst>
                    <a:ext uri="{9D8B030D-6E8A-4147-A177-3AD203B41FA5}">
                      <a16:colId xmlns:a16="http://schemas.microsoft.com/office/drawing/2014/main" val="3013224999"/>
                    </a:ext>
                  </a:extLst>
                </a:gridCol>
                <a:gridCol w="1120702">
                  <a:extLst>
                    <a:ext uri="{9D8B030D-6E8A-4147-A177-3AD203B41FA5}">
                      <a16:colId xmlns:a16="http://schemas.microsoft.com/office/drawing/2014/main" val="2538720742"/>
                    </a:ext>
                  </a:extLst>
                </a:gridCol>
                <a:gridCol w="1120702">
                  <a:extLst>
                    <a:ext uri="{9D8B030D-6E8A-4147-A177-3AD203B41FA5}">
                      <a16:colId xmlns:a16="http://schemas.microsoft.com/office/drawing/2014/main" val="478553580"/>
                    </a:ext>
                  </a:extLst>
                </a:gridCol>
              </a:tblGrid>
              <a:tr h="19452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НАИМЕНОВАНИЕ ПОКАЗАТЕЛЯ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ПОКАЗАТЕЛЬ В ДК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C000"/>
                          </a:solidFill>
                          <a:effectLst/>
                        </a:rPr>
                        <a:t>ПОКАЗАТЕЛЬ ПО ИТОГАМ 2019 ГОДА</a:t>
                      </a:r>
                      <a:endParaRPr lang="ru-RU" sz="1400" b="0" dirty="0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ЗАПЛАНИРОВАННЫЕ ПОКАЗАТЕЛИ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1904135"/>
                  </a:ext>
                </a:extLst>
              </a:tr>
              <a:tr h="2209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01</a:t>
                      </a:r>
                      <a:r>
                        <a:rPr lang="ru-RU" sz="1400" dirty="0" smtClean="0"/>
                        <a:t>.01.2021</a:t>
                      </a:r>
                      <a:endParaRPr lang="ru-RU" sz="1400" b="0" dirty="0"/>
                    </a:p>
                  </a:txBody>
                  <a:tcPr marL="26867" marR="268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01.01.2022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01.01.2021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01.01.2022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extLst>
                  <a:ext uri="{0D108BD9-81ED-4DB2-BD59-A6C34878D82A}">
                    <a16:rowId xmlns:a16="http://schemas.microsoft.com/office/drawing/2014/main" val="3622608110"/>
                  </a:ext>
                </a:extLst>
              </a:tr>
              <a:tr h="1006444"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организаций частной формы собственности в сфере выполнения работ по содержанию и текущему ремонту общего имущества собственников помещений </a:t>
                      </a:r>
                      <a:endParaRPr lang="ru-RU" sz="14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4572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многоквартирном доме</a:t>
                      </a: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93,3</a:t>
                      </a: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93,5</a:t>
                      </a: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FFC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94,5</a:t>
                      </a: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94,6</a:t>
                      </a: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94,7</a:t>
                      </a:r>
                    </a:p>
                  </a:txBody>
                  <a:tcPr marL="26867" marR="26867" marT="0" marB="0" anchor="ctr"/>
                </a:tc>
                <a:extLst>
                  <a:ext uri="{0D108BD9-81ED-4DB2-BD59-A6C34878D82A}">
                    <a16:rowId xmlns:a16="http://schemas.microsoft.com/office/drawing/2014/main" val="1165295155"/>
                  </a:ext>
                </a:extLst>
              </a:tr>
            </a:tbl>
          </a:graphicData>
        </a:graphic>
      </p:graphicFrame>
      <p:pic>
        <p:nvPicPr>
          <p:cNvPr id="10244" name="Picture 4" descr="Кровельные работы — Статьи от «СамАсфальт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953" y="3623033"/>
            <a:ext cx="5373389" cy="299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В Смоленской области в 2020 году капитальный ремонт проведут в 263 домах -  Власть | Информагентство &quot;О чем говорит Смоленск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8833" y="3623033"/>
            <a:ext cx="5360204" cy="299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44586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644A5E-EBFD-4C4E-9212-C59F6EC8FE35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>
                  <a:outerShdw blurRad="50800" dist="38100" dir="2700000" algn="tl" rotWithShape="0">
                    <a:srgbClr val="0E57C4">
                      <a:alpha val="43000"/>
                    </a:srgbClr>
                  </a:outerShdw>
                </a:effectLst>
                <a:uLnTx/>
                <a:uFillTx/>
                <a:latin typeface="Calisto MT" panose="020406030505050303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>
                <a:outerShdw blurRad="50800" dist="38100" dir="2700000" algn="tl" rotWithShape="0">
                  <a:srgbClr val="0E57C4">
                    <a:alpha val="43000"/>
                  </a:srgbClr>
                </a:outerShdw>
              </a:effectLst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5937" y="365794"/>
            <a:ext cx="109457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МИНИСТЕРСТВО СТРОИТЕЛЬСТВА  НОВОСИБИРСКОЙ ОБЛАСТИ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75937" y="833901"/>
            <a:ext cx="882202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sto MT" panose="02040603050505030304"/>
              </a:rPr>
              <a:t>РЫНОК </a:t>
            </a:r>
            <a:r>
              <a:rPr lang="ru-RU" b="1" dirty="0" smtClean="0">
                <a:solidFill>
                  <a:srgbClr val="FFC000"/>
                </a:solidFill>
              </a:rPr>
              <a:t>ЖИЛИЩНОГО СТРОИТЕЛЬСТВА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solidFill>
                  <a:srgbClr val="FFC000"/>
                </a:solidFill>
              </a:rPr>
              <a:t>(за исключением московского фонда реновации жилой застройки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solidFill>
                  <a:srgbClr val="FFC000"/>
                </a:solidFill>
              </a:rPr>
              <a:t> и индивидуального жилищного строительства)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 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0682210"/>
              </p:ext>
            </p:extLst>
          </p:nvPr>
        </p:nvGraphicFramePr>
        <p:xfrm>
          <a:off x="675937" y="1879908"/>
          <a:ext cx="10865084" cy="203688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253603">
                  <a:extLst>
                    <a:ext uri="{9D8B030D-6E8A-4147-A177-3AD203B41FA5}">
                      <a16:colId xmlns:a16="http://schemas.microsoft.com/office/drawing/2014/main" val="1019468024"/>
                    </a:ext>
                  </a:extLst>
                </a:gridCol>
                <a:gridCol w="1918055">
                  <a:extLst>
                    <a:ext uri="{9D8B030D-6E8A-4147-A177-3AD203B41FA5}">
                      <a16:colId xmlns:a16="http://schemas.microsoft.com/office/drawing/2014/main" val="4117834981"/>
                    </a:ext>
                  </a:extLst>
                </a:gridCol>
                <a:gridCol w="1100650">
                  <a:extLst>
                    <a:ext uri="{9D8B030D-6E8A-4147-A177-3AD203B41FA5}">
                      <a16:colId xmlns:a16="http://schemas.microsoft.com/office/drawing/2014/main" val="3631068806"/>
                    </a:ext>
                  </a:extLst>
                </a:gridCol>
                <a:gridCol w="1351372">
                  <a:extLst>
                    <a:ext uri="{9D8B030D-6E8A-4147-A177-3AD203B41FA5}">
                      <a16:colId xmlns:a16="http://schemas.microsoft.com/office/drawing/2014/main" val="3013224999"/>
                    </a:ext>
                  </a:extLst>
                </a:gridCol>
                <a:gridCol w="1120702">
                  <a:extLst>
                    <a:ext uri="{9D8B030D-6E8A-4147-A177-3AD203B41FA5}">
                      <a16:colId xmlns:a16="http://schemas.microsoft.com/office/drawing/2014/main" val="2538720742"/>
                    </a:ext>
                  </a:extLst>
                </a:gridCol>
                <a:gridCol w="1120702">
                  <a:extLst>
                    <a:ext uri="{9D8B030D-6E8A-4147-A177-3AD203B41FA5}">
                      <a16:colId xmlns:a16="http://schemas.microsoft.com/office/drawing/2014/main" val="478553580"/>
                    </a:ext>
                  </a:extLst>
                </a:gridCol>
              </a:tblGrid>
              <a:tr h="19452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НАИМЕНОВАНИЕ ПОКАЗАТЕЛЯ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ПОКАЗАТЕЛЬ В ДК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C000"/>
                          </a:solidFill>
                          <a:effectLst/>
                        </a:rPr>
                        <a:t>ПОКАЗАТЕЛЬ ПО ИТОГАМ 2019 ГОДА</a:t>
                      </a:r>
                      <a:endParaRPr lang="ru-RU" sz="1400" b="0" dirty="0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ЗАПЛАНИРОВАННЫЕ ПОКАЗАТЕЛИ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1904135"/>
                  </a:ext>
                </a:extLst>
              </a:tr>
              <a:tr h="5738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01</a:t>
                      </a:r>
                      <a:r>
                        <a:rPr lang="ru-RU" sz="1400" dirty="0" smtClean="0"/>
                        <a:t>.01.2021</a:t>
                      </a:r>
                      <a:endParaRPr lang="ru-RU" sz="1400" b="0" dirty="0"/>
                    </a:p>
                  </a:txBody>
                  <a:tcPr marL="26867" marR="268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01.01.2022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01.01.2021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01.01.2022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extLst>
                  <a:ext uri="{0D108BD9-81ED-4DB2-BD59-A6C34878D82A}">
                    <a16:rowId xmlns:a16="http://schemas.microsoft.com/office/drawing/2014/main" val="3622608110"/>
                  </a:ext>
                </a:extLst>
              </a:tr>
              <a:tr h="10064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организаций частной формы собственности в сфере жилищного строительства (за исключением Московского фонда реновации жилой застройки и индивидуального жилищного строительства)</a:t>
                      </a: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97</a:t>
                      </a: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</a:t>
                      </a: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FFC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99,8</a:t>
                      </a: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99,8</a:t>
                      </a: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99,9</a:t>
                      </a:r>
                    </a:p>
                  </a:txBody>
                  <a:tcPr marL="26867" marR="26867" marT="0" marB="0" anchor="ctr"/>
                </a:tc>
                <a:extLst>
                  <a:ext uri="{0D108BD9-81ED-4DB2-BD59-A6C34878D82A}">
                    <a16:rowId xmlns:a16="http://schemas.microsoft.com/office/drawing/2014/main" val="1165295155"/>
                  </a:ext>
                </a:extLst>
              </a:tr>
            </a:tbl>
          </a:graphicData>
        </a:graphic>
      </p:graphicFrame>
      <p:pic>
        <p:nvPicPr>
          <p:cNvPr id="9218" name="Picture 2" descr="Жилищное строительство в России может сократиться на 20%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937" y="3988940"/>
            <a:ext cx="5351238" cy="2769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Топ-5 доступных квартир в новостройках Казани: самые дешевые - 1,5 млн  рублей | Новости Казани. Авто новости Казани. Новости бизнеса в Казан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8479" y="4010287"/>
            <a:ext cx="5432542" cy="2748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70516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644A5E-EBFD-4C4E-9212-C59F6EC8FE35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>
                  <a:outerShdw blurRad="50800" dist="38100" dir="2700000" algn="tl" rotWithShape="0">
                    <a:srgbClr val="0E57C4">
                      <a:alpha val="43000"/>
                    </a:srgbClr>
                  </a:outerShdw>
                </a:effectLst>
                <a:uLnTx/>
                <a:uFillTx/>
                <a:latin typeface="Calisto MT" panose="020406030505050303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>
                <a:outerShdw blurRad="50800" dist="38100" dir="2700000" algn="tl" rotWithShape="0">
                  <a:srgbClr val="0E57C4">
                    <a:alpha val="43000"/>
                  </a:srgbClr>
                </a:outerShdw>
              </a:effectLst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5937" y="365794"/>
            <a:ext cx="109457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МИНИСТЕРСТВО СЕЛЬСКОГО ХОЗЯЙСТВА  НОВОСИБИРСКОЙ ОБЛАСТИ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75937" y="875663"/>
            <a:ext cx="2895473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sto MT" panose="02040603050505030304"/>
              </a:rPr>
              <a:t>РЫНОК </a:t>
            </a:r>
            <a:r>
              <a:rPr lang="ru-RU" b="1" dirty="0" smtClean="0">
                <a:solidFill>
                  <a:srgbClr val="FFC000"/>
                </a:solidFill>
              </a:rPr>
              <a:t>СЕМЕНОВОДСТВА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 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5081090"/>
              </p:ext>
            </p:extLst>
          </p:nvPr>
        </p:nvGraphicFramePr>
        <p:xfrm>
          <a:off x="716291" y="1441826"/>
          <a:ext cx="10865084" cy="154723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253603">
                  <a:extLst>
                    <a:ext uri="{9D8B030D-6E8A-4147-A177-3AD203B41FA5}">
                      <a16:colId xmlns:a16="http://schemas.microsoft.com/office/drawing/2014/main" val="1019468024"/>
                    </a:ext>
                  </a:extLst>
                </a:gridCol>
                <a:gridCol w="1918055">
                  <a:extLst>
                    <a:ext uri="{9D8B030D-6E8A-4147-A177-3AD203B41FA5}">
                      <a16:colId xmlns:a16="http://schemas.microsoft.com/office/drawing/2014/main" val="4117834981"/>
                    </a:ext>
                  </a:extLst>
                </a:gridCol>
                <a:gridCol w="1100650">
                  <a:extLst>
                    <a:ext uri="{9D8B030D-6E8A-4147-A177-3AD203B41FA5}">
                      <a16:colId xmlns:a16="http://schemas.microsoft.com/office/drawing/2014/main" val="3631068806"/>
                    </a:ext>
                  </a:extLst>
                </a:gridCol>
                <a:gridCol w="1351372">
                  <a:extLst>
                    <a:ext uri="{9D8B030D-6E8A-4147-A177-3AD203B41FA5}">
                      <a16:colId xmlns:a16="http://schemas.microsoft.com/office/drawing/2014/main" val="3013224999"/>
                    </a:ext>
                  </a:extLst>
                </a:gridCol>
                <a:gridCol w="1120702">
                  <a:extLst>
                    <a:ext uri="{9D8B030D-6E8A-4147-A177-3AD203B41FA5}">
                      <a16:colId xmlns:a16="http://schemas.microsoft.com/office/drawing/2014/main" val="2538720742"/>
                    </a:ext>
                  </a:extLst>
                </a:gridCol>
                <a:gridCol w="1120702">
                  <a:extLst>
                    <a:ext uri="{9D8B030D-6E8A-4147-A177-3AD203B41FA5}">
                      <a16:colId xmlns:a16="http://schemas.microsoft.com/office/drawing/2014/main" val="478553580"/>
                    </a:ext>
                  </a:extLst>
                </a:gridCol>
              </a:tblGrid>
              <a:tr h="396428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НАИМЕНОВАНИЕ ПОКАЗАТЕЛЯ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ПОКАЗАТЕЛЬ В ДК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C000"/>
                          </a:solidFill>
                          <a:effectLst/>
                        </a:rPr>
                        <a:t>ПОКАЗАТЕЛЬ ПО ИТОГАМ 2019 ГОДА</a:t>
                      </a:r>
                      <a:endParaRPr lang="ru-RU" sz="1400" b="0" dirty="0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ЗАПЛАНИРОВАННЫЕ ПОКАЗАТЕЛИ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1904135"/>
                  </a:ext>
                </a:extLst>
              </a:tr>
              <a:tr h="1982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01</a:t>
                      </a:r>
                      <a:r>
                        <a:rPr lang="ru-RU" sz="1400" dirty="0" smtClean="0"/>
                        <a:t>.01.2021</a:t>
                      </a:r>
                      <a:endParaRPr lang="ru-RU" sz="1400" b="0" dirty="0"/>
                    </a:p>
                  </a:txBody>
                  <a:tcPr marL="26867" marR="268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01.01.2022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01.01.2021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01.01.2022</a:t>
                      </a:r>
                      <a:endParaRPr lang="ru-RU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867" marR="26867" marT="0" marB="0"/>
                </a:tc>
                <a:extLst>
                  <a:ext uri="{0D108BD9-81ED-4DB2-BD59-A6C34878D82A}">
                    <a16:rowId xmlns:a16="http://schemas.microsoft.com/office/drawing/2014/main" val="3622608110"/>
                  </a:ext>
                </a:extLst>
              </a:tr>
              <a:tr h="8738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Доля организаций частной формы собственности на рынке семеноводства</a:t>
                      </a: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</a:t>
                      </a: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</a:t>
                      </a: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FFC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83,3</a:t>
                      </a: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83,3</a:t>
                      </a:r>
                    </a:p>
                  </a:txBody>
                  <a:tcPr marL="26867" marR="2686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83,3</a:t>
                      </a:r>
                    </a:p>
                  </a:txBody>
                  <a:tcPr marL="26867" marR="26867" marT="0" marB="0" anchor="ctr"/>
                </a:tc>
                <a:extLst>
                  <a:ext uri="{0D108BD9-81ED-4DB2-BD59-A6C34878D82A}">
                    <a16:rowId xmlns:a16="http://schemas.microsoft.com/office/drawing/2014/main" val="1165295155"/>
                  </a:ext>
                </a:extLst>
              </a:tr>
            </a:tbl>
          </a:graphicData>
        </a:graphic>
      </p:graphicFrame>
      <p:pic>
        <p:nvPicPr>
          <p:cNvPr id="8196" name="Picture 4" descr="В Тамбовской области развивают семеноводство - Agrovesti.net | АП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91" y="3196152"/>
            <a:ext cx="5294216" cy="3234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Системы и комплексы машин для селекции и семеноводств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6623" y="3196152"/>
            <a:ext cx="5374399" cy="3234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25857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18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7481" y="1620907"/>
            <a:ext cx="367726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FFFF"/>
                </a:solidFill>
              </a:rPr>
              <a:t>ИНФОРМАЦИЯ </a:t>
            </a:r>
          </a:p>
          <a:p>
            <a:pPr algn="ctr"/>
            <a:r>
              <a:rPr lang="ru-RU" dirty="0" smtClean="0">
                <a:solidFill>
                  <a:srgbClr val="00FFFF"/>
                </a:solidFill>
              </a:rPr>
              <a:t>ПО ТОВАРНЫМ РЫНКАМ ПОДЛЕЖИТ ОБЯЗАТЕЛЬНОЙ АКТУАЛИЗАЦИИ</a:t>
            </a:r>
          </a:p>
          <a:p>
            <a:endParaRPr lang="ru-RU" dirty="0" smtClean="0">
              <a:solidFill>
                <a:srgbClr val="00FFFF"/>
              </a:solidFill>
            </a:endParaRPr>
          </a:p>
          <a:p>
            <a:endParaRPr lang="ru-RU" dirty="0">
              <a:solidFill>
                <a:srgbClr val="00FFFF"/>
              </a:solidFill>
            </a:endParaRPr>
          </a:p>
          <a:p>
            <a:pPr algn="ctr"/>
            <a:r>
              <a:rPr lang="ru-RU" dirty="0">
                <a:solidFill>
                  <a:srgbClr val="FFC000"/>
                </a:solidFill>
              </a:rPr>
              <a:t>ВСЕ ДАННЫЕ ПО СОГЛАСОВАНИЮ С ОИОГВ НСО СКОРРЕКТИРОВАНЫ </a:t>
            </a:r>
          </a:p>
          <a:p>
            <a:pPr algn="ctr"/>
            <a:r>
              <a:rPr lang="ru-RU" dirty="0">
                <a:solidFill>
                  <a:srgbClr val="FFC000"/>
                </a:solidFill>
              </a:rPr>
              <a:t>С УЧЕТОМ ОТЧЕТНЫХ ДАННЫХ  2019 </a:t>
            </a:r>
            <a:r>
              <a:rPr lang="ru-RU" dirty="0" smtClean="0">
                <a:solidFill>
                  <a:srgbClr val="FFC000"/>
                </a:solidFill>
              </a:rPr>
              <a:t>ГОДА</a:t>
            </a:r>
            <a:endParaRPr lang="ru-RU" dirty="0">
              <a:solidFill>
                <a:srgbClr val="FFC000"/>
              </a:solidFill>
            </a:endParaRPr>
          </a:p>
          <a:p>
            <a:r>
              <a:rPr lang="ru-RU" dirty="0" smtClean="0">
                <a:solidFill>
                  <a:srgbClr val="00FFFF"/>
                </a:solidFill>
              </a:rPr>
              <a:t>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697" y="0"/>
            <a:ext cx="78953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9992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6478" y="253857"/>
            <a:ext cx="110691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FFFF"/>
                </a:solidFill>
                <a:latin typeface="+mj-lt"/>
                <a:ea typeface="ＭＳ Ｐゴシック" panose="020B0600070205080204" pitchFamily="34" charset="-128"/>
                <a:cs typeface="Tahoma" panose="020B0604030504040204" pitchFamily="34" charset="0"/>
              </a:rPr>
              <a:t>РАСШИРЕНИЕ ПЕРЕЧНЯ ТОВАРНЫХ РЫНКОВ С УЧЕТОМ </a:t>
            </a:r>
            <a:r>
              <a:rPr lang="ru-RU" sz="2000" b="1" dirty="0" smtClean="0">
                <a:solidFill>
                  <a:srgbClr val="00FFFF"/>
                </a:solidFill>
                <a:latin typeface="+mj-lt"/>
                <a:ea typeface="ＭＳ Ｐゴシック" panose="020B0600070205080204" pitchFamily="34" charset="-128"/>
                <a:cs typeface="Tahoma" panose="020B0604030504040204" pitchFamily="34" charset="0"/>
              </a:rPr>
              <a:t>РЕГИОНАЛЬНОЙ</a:t>
            </a:r>
            <a:r>
              <a:rPr lang="en-US" sz="2000" b="1" dirty="0" smtClean="0">
                <a:solidFill>
                  <a:srgbClr val="00FFFF"/>
                </a:solidFill>
                <a:latin typeface="+mj-lt"/>
                <a:ea typeface="ＭＳ Ｐゴシック" panose="020B0600070205080204" pitchFamily="34" charset="-128"/>
                <a:cs typeface="Tahoma" panose="020B0604030504040204" pitchFamily="34" charset="0"/>
              </a:rPr>
              <a:t> </a:t>
            </a:r>
            <a:r>
              <a:rPr lang="ru-RU" sz="2000" b="1" dirty="0" smtClean="0">
                <a:solidFill>
                  <a:srgbClr val="00FFFF"/>
                </a:solidFill>
                <a:latin typeface="+mj-lt"/>
                <a:ea typeface="ＭＳ Ｐゴシック" panose="020B0600070205080204" pitchFamily="34" charset="-128"/>
                <a:cs typeface="Tahoma" panose="020B0604030504040204" pitchFamily="34" charset="0"/>
              </a:rPr>
              <a:t>СПЕЦИФИКИ</a:t>
            </a:r>
            <a:endParaRPr lang="ru-RU" sz="2000" b="1" dirty="0" smtClean="0">
              <a:solidFill>
                <a:srgbClr val="00FFFF"/>
              </a:solidFill>
              <a:latin typeface="+mj-lt"/>
              <a:ea typeface="ＭＳ Ｐゴシック" panose="020B0600070205080204" pitchFamily="34" charset="-128"/>
              <a:cs typeface="Tahoma" panose="020B0604030504040204" pitchFamily="34" charset="0"/>
            </a:endParaRPr>
          </a:p>
          <a:p>
            <a:r>
              <a:rPr lang="ru-RU" sz="2000" b="1" dirty="0" smtClean="0">
                <a:solidFill>
                  <a:srgbClr val="FFC000"/>
                </a:solidFill>
                <a:latin typeface="+mj-lt"/>
                <a:ea typeface="ＭＳ Ｐゴシック" panose="020B0600070205080204" pitchFamily="34" charset="-128"/>
                <a:cs typeface="Tahoma" panose="020B0604030504040204" pitchFamily="34" charset="0"/>
              </a:rPr>
              <a:t>РЫНОК ТУРИСТИЧЕСКИХ УСЛУГ</a:t>
            </a:r>
          </a:p>
          <a:p>
            <a:pPr algn="ctr"/>
            <a:endParaRPr lang="ru-RU" sz="2000" b="1" dirty="0">
              <a:solidFill>
                <a:srgbClr val="00FFFF"/>
              </a:solidFill>
              <a:latin typeface="+mj-lt"/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54478" y="1147600"/>
            <a:ext cx="54372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dirty="0" smtClean="0">
              <a:solidFill>
                <a:srgbClr val="FFC000"/>
              </a:solidFill>
            </a:endParaRPr>
          </a:p>
          <a:p>
            <a:pPr algn="ctr"/>
            <a:endParaRPr lang="ru-RU" sz="1600" dirty="0">
              <a:solidFill>
                <a:srgbClr val="FFC000"/>
              </a:solidFill>
            </a:endParaRPr>
          </a:p>
        </p:txBody>
      </p:sp>
      <p:pic>
        <p:nvPicPr>
          <p:cNvPr id="5122" name="Picture 2" descr="http://turizmnso.ru/upload/iblock/fc8/fc8bb4b7cc70416e16172882cf31f99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567" y="4143374"/>
            <a:ext cx="12262567" cy="2714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6478" y="1416281"/>
            <a:ext cx="1106915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00FFFF"/>
              </a:buClr>
              <a:buFont typeface="Arial" panose="020B0604020202020204" pitchFamily="34" charset="0"/>
              <a:buChar char="•"/>
            </a:pPr>
            <a:r>
              <a:rPr lang="ru-RU" sz="1600" dirty="0" smtClean="0">
                <a:ea typeface="ＭＳ Ｐゴシック" panose="020B0600070205080204" pitchFamily="34" charset="-128"/>
                <a:cs typeface="Tahoma" panose="020B0604030504040204" pitchFamily="34" charset="0"/>
              </a:rPr>
              <a:t>исходная</a:t>
            </a:r>
            <a:r>
              <a:rPr lang="en-US" sz="1600" dirty="0">
                <a:ea typeface="ＭＳ Ｐゴシック" panose="020B0600070205080204" pitchFamily="34" charset="-128"/>
                <a:cs typeface="Tahoma" panose="020B0604030504040204" pitchFamily="34" charset="0"/>
              </a:rPr>
              <a:t> </a:t>
            </a:r>
            <a:r>
              <a:rPr lang="ru-RU" sz="1600" dirty="0" smtClean="0">
                <a:ea typeface="ＭＳ Ｐゴシック" panose="020B0600070205080204" pitchFamily="34" charset="-128"/>
                <a:cs typeface="Tahoma" panose="020B0604030504040204" pitchFamily="34" charset="0"/>
              </a:rPr>
              <a:t>фактическая</a:t>
            </a:r>
            <a:r>
              <a:rPr lang="en-US" sz="1600" dirty="0" smtClean="0">
                <a:ea typeface="ＭＳ Ｐゴシック" panose="020B0600070205080204" pitchFamily="34" charset="-128"/>
                <a:cs typeface="Tahoma" panose="020B0604030504040204" pitchFamily="34" charset="0"/>
              </a:rPr>
              <a:t> </a:t>
            </a:r>
            <a:r>
              <a:rPr lang="ru-RU" sz="1600" dirty="0" smtClean="0">
                <a:ea typeface="ＭＳ Ｐゴシック" panose="020B0600070205080204" pitchFamily="34" charset="-128"/>
                <a:cs typeface="Tahoma" panose="020B0604030504040204" pitchFamily="34" charset="0"/>
              </a:rPr>
              <a:t>информация</a:t>
            </a:r>
            <a:r>
              <a:rPr lang="en-US" sz="1600" dirty="0" smtClean="0">
                <a:ea typeface="ＭＳ Ｐゴシック" panose="020B0600070205080204" pitchFamily="34" charset="-128"/>
                <a:cs typeface="Tahoma" panose="020B0604030504040204" pitchFamily="34" charset="0"/>
              </a:rPr>
              <a:t> </a:t>
            </a:r>
            <a:r>
              <a:rPr lang="ru-RU" sz="1600" dirty="0" smtClean="0">
                <a:ea typeface="ＭＳ Ｐゴシック" panose="020B0600070205080204" pitchFamily="34" charset="-128"/>
                <a:cs typeface="Tahoma" panose="020B0604030504040204" pitchFamily="34" charset="0"/>
              </a:rPr>
              <a:t>в</a:t>
            </a:r>
            <a:r>
              <a:rPr lang="en-US" sz="1600" dirty="0" smtClean="0">
                <a:ea typeface="ＭＳ Ｐゴシック" panose="020B0600070205080204" pitchFamily="34" charset="-128"/>
                <a:cs typeface="Tahoma" panose="020B0604030504040204" pitchFamily="34" charset="0"/>
              </a:rPr>
              <a:t> </a:t>
            </a:r>
            <a:r>
              <a:rPr lang="ru-RU" sz="1600" dirty="0" smtClean="0">
                <a:ea typeface="ＭＳ Ｐゴシック" panose="020B0600070205080204" pitchFamily="34" charset="-128"/>
                <a:cs typeface="Tahoma" panose="020B0604030504040204" pitchFamily="34" charset="0"/>
              </a:rPr>
              <a:t>отношении</a:t>
            </a:r>
            <a:r>
              <a:rPr lang="en-US" sz="1600" dirty="0" smtClean="0">
                <a:ea typeface="ＭＳ Ｐゴシック" panose="020B0600070205080204" pitchFamily="34" charset="-128"/>
                <a:cs typeface="Tahoma" panose="020B0604030504040204" pitchFamily="34" charset="0"/>
              </a:rPr>
              <a:t> </a:t>
            </a:r>
            <a:r>
              <a:rPr lang="ru-RU" sz="1600" dirty="0" smtClean="0">
                <a:ea typeface="ＭＳ Ｐゴシック" panose="020B0600070205080204" pitchFamily="34" charset="-128"/>
                <a:cs typeface="Tahoma" panose="020B0604030504040204" pitchFamily="34" charset="0"/>
              </a:rPr>
              <a:t>ситуации,</a:t>
            </a:r>
            <a:r>
              <a:rPr lang="en-US" sz="1600" dirty="0" smtClean="0">
                <a:ea typeface="ＭＳ Ｐゴシック" panose="020B0600070205080204" pitchFamily="34" charset="-128"/>
                <a:cs typeface="Tahoma" panose="020B0604030504040204" pitchFamily="34" charset="0"/>
              </a:rPr>
              <a:t> </a:t>
            </a:r>
            <a:r>
              <a:rPr lang="ru-RU" sz="1600" dirty="0" smtClean="0">
                <a:ea typeface="ＭＳ Ｐゴシック" panose="020B0600070205080204" pitchFamily="34" charset="-128"/>
                <a:cs typeface="Tahoma" panose="020B0604030504040204" pitchFamily="34" charset="0"/>
              </a:rPr>
              <a:t>сложившейся</a:t>
            </a:r>
            <a:r>
              <a:rPr lang="en-US" sz="1600" dirty="0" smtClean="0">
                <a:ea typeface="ＭＳ Ｐゴシック" panose="020B0600070205080204" pitchFamily="34" charset="-128"/>
                <a:cs typeface="Tahoma" panose="020B0604030504040204" pitchFamily="34" charset="0"/>
              </a:rPr>
              <a:t> </a:t>
            </a:r>
            <a:r>
              <a:rPr lang="ru-RU" sz="1600" dirty="0" smtClean="0">
                <a:ea typeface="ＭＳ Ｐゴシック" panose="020B0600070205080204" pitchFamily="34" charset="-128"/>
                <a:cs typeface="Tahoma" panose="020B0604030504040204" pitchFamily="34" charset="0"/>
              </a:rPr>
              <a:t>на</a:t>
            </a:r>
            <a:r>
              <a:rPr lang="en-US" sz="1600" dirty="0" smtClean="0">
                <a:ea typeface="ＭＳ Ｐゴシック" panose="020B0600070205080204" pitchFamily="34" charset="-128"/>
                <a:cs typeface="Tahoma" panose="020B0604030504040204" pitchFamily="34" charset="0"/>
              </a:rPr>
              <a:t> </a:t>
            </a:r>
            <a:r>
              <a:rPr lang="ru-RU" sz="1600" dirty="0" smtClean="0">
                <a:ea typeface="ＭＳ Ｐゴシック" panose="020B0600070205080204" pitchFamily="34" charset="-128"/>
                <a:cs typeface="Tahoma" panose="020B0604030504040204" pitchFamily="34" charset="0"/>
              </a:rPr>
              <a:t>рынке</a:t>
            </a:r>
            <a:r>
              <a:rPr lang="en-US" sz="1600" dirty="0" smtClean="0">
                <a:ea typeface="ＭＳ Ｐゴシック" panose="020B0600070205080204" pitchFamily="34" charset="-128"/>
                <a:cs typeface="Tahoma" panose="020B0604030504040204" pitchFamily="34" charset="0"/>
              </a:rPr>
              <a:t> </a:t>
            </a:r>
            <a:r>
              <a:rPr lang="ru-RU" sz="1600" dirty="0" smtClean="0">
                <a:ea typeface="ＭＳ Ｐゴシック" panose="020B0600070205080204" pitchFamily="34" charset="-128"/>
                <a:cs typeface="Tahoma" panose="020B0604030504040204" pitchFamily="34" charset="0"/>
              </a:rPr>
              <a:t>туристических</a:t>
            </a:r>
            <a:r>
              <a:rPr lang="en-US" sz="1600" dirty="0" smtClean="0">
                <a:ea typeface="ＭＳ Ｐゴシック" panose="020B0600070205080204" pitchFamily="34" charset="-128"/>
                <a:cs typeface="Tahoma" panose="020B0604030504040204" pitchFamily="34" charset="0"/>
              </a:rPr>
              <a:t> </a:t>
            </a:r>
            <a:r>
              <a:rPr lang="ru-RU" sz="1600" dirty="0" smtClean="0">
                <a:ea typeface="ＭＳ Ｐゴシック" panose="020B0600070205080204" pitchFamily="34" charset="-128"/>
                <a:cs typeface="Tahoma" panose="020B0604030504040204" pitchFamily="34" charset="0"/>
              </a:rPr>
              <a:t>услуг </a:t>
            </a:r>
            <a:r>
              <a:rPr lang="ru-RU" sz="1600" dirty="0">
                <a:ea typeface="ＭＳ Ｐゴシック" panose="020B0600070205080204" pitchFamily="34" charset="-128"/>
                <a:cs typeface="Tahoma" panose="020B0604030504040204" pitchFamily="34" charset="0"/>
              </a:rPr>
              <a:t>и ее </a:t>
            </a:r>
            <a:r>
              <a:rPr lang="ru-RU" sz="1600" dirty="0" smtClean="0">
                <a:ea typeface="ＭＳ Ｐゴシック" panose="020B0600070205080204" pitchFamily="34" charset="-128"/>
                <a:cs typeface="Tahoma" panose="020B0604030504040204" pitchFamily="34" charset="0"/>
              </a:rPr>
              <a:t>проблематики</a:t>
            </a:r>
          </a:p>
          <a:p>
            <a:pPr marL="285750" indent="-285750" algn="just">
              <a:buClr>
                <a:srgbClr val="00FFFF"/>
              </a:buClr>
              <a:buFont typeface="Arial" panose="020B0604020202020204" pitchFamily="34" charset="0"/>
              <a:buChar char="•"/>
            </a:pPr>
            <a:endParaRPr lang="ru-RU" sz="1600" dirty="0">
              <a:ea typeface="ＭＳ Ｐゴシック" panose="020B0600070205080204" pitchFamily="34" charset="-128"/>
              <a:cs typeface="Tahoma" panose="020B0604030504040204" pitchFamily="34" charset="0"/>
            </a:endParaRPr>
          </a:p>
          <a:p>
            <a:pPr marL="285750" indent="-285750" algn="just">
              <a:buClr>
                <a:srgbClr val="00FFFF"/>
              </a:buClr>
              <a:buFont typeface="Arial" panose="020B0604020202020204" pitchFamily="34" charset="0"/>
              <a:buChar char="•"/>
            </a:pPr>
            <a:r>
              <a:rPr lang="ru-RU" sz="1600" smtClean="0">
                <a:ea typeface="ＭＳ Ｐゴシック" panose="020B0600070205080204" pitchFamily="34" charset="-128"/>
                <a:cs typeface="Tahoma" panose="020B0604030504040204" pitchFamily="34" charset="0"/>
              </a:rPr>
              <a:t>сведения </a:t>
            </a:r>
            <a:r>
              <a:rPr lang="ru-RU" sz="1600" dirty="0">
                <a:ea typeface="ＭＳ Ｐゴシック" panose="020B0600070205080204" pitchFamily="34" charset="-128"/>
                <a:cs typeface="Tahoma" panose="020B0604030504040204" pitchFamily="34" charset="0"/>
              </a:rPr>
              <a:t>о мероприятиях (с указанием срока их разработки и реализации), обеспечивающих достижение установленных результатов (целей</a:t>
            </a:r>
            <a:r>
              <a:rPr lang="ru-RU" sz="1600" dirty="0" smtClean="0">
                <a:ea typeface="ＭＳ Ｐゴシック" panose="020B0600070205080204" pitchFamily="34" charset="-128"/>
                <a:cs typeface="Tahoma" panose="020B0604030504040204" pitchFamily="34" charset="0"/>
              </a:rPr>
              <a:t>)</a:t>
            </a:r>
          </a:p>
          <a:p>
            <a:pPr marL="285750" indent="-285750" algn="just">
              <a:buClr>
                <a:srgbClr val="00FFFF"/>
              </a:buClr>
              <a:buFont typeface="Arial" panose="020B0604020202020204" pitchFamily="34" charset="0"/>
              <a:buChar char="•"/>
            </a:pPr>
            <a:endParaRPr lang="ru-RU" sz="1600" dirty="0">
              <a:ea typeface="ＭＳ Ｐゴシック" panose="020B0600070205080204" pitchFamily="34" charset="-128"/>
              <a:cs typeface="Tahoma" panose="020B0604030504040204" pitchFamily="34" charset="0"/>
            </a:endParaRPr>
          </a:p>
          <a:p>
            <a:pPr marL="285750" indent="-285750" algn="just">
              <a:buClr>
                <a:srgbClr val="00FFFF"/>
              </a:buClr>
              <a:buFont typeface="Arial" panose="020B0604020202020204" pitchFamily="34" charset="0"/>
              <a:buChar char="•"/>
            </a:pPr>
            <a:r>
              <a:rPr lang="ru-RU" sz="1600" dirty="0">
                <a:ea typeface="ＭＳ Ｐゴシック" panose="020B0600070205080204" pitchFamily="34" charset="-128"/>
                <a:cs typeface="Tahoma" panose="020B0604030504040204" pitchFamily="34" charset="0"/>
              </a:rPr>
              <a:t>результаты (цели) и ключевые показатели развития </a:t>
            </a:r>
            <a:r>
              <a:rPr lang="ru-RU" sz="1600" dirty="0" smtClean="0">
                <a:ea typeface="ＭＳ Ｐゴシック" panose="020B0600070205080204" pitchFamily="34" charset="-128"/>
                <a:cs typeface="Tahoma" panose="020B0604030504040204" pitchFamily="34" charset="0"/>
              </a:rPr>
              <a:t>конкуренции</a:t>
            </a:r>
          </a:p>
          <a:p>
            <a:pPr marL="285750" indent="-285750" algn="just">
              <a:buClr>
                <a:srgbClr val="00FFFF"/>
              </a:buClr>
              <a:buFont typeface="Arial" panose="020B0604020202020204" pitchFamily="34" charset="0"/>
              <a:buChar char="•"/>
            </a:pPr>
            <a:endParaRPr lang="ru-RU" sz="1600" dirty="0">
              <a:ea typeface="ＭＳ Ｐゴシック" panose="020B0600070205080204" pitchFamily="34" charset="-128"/>
              <a:cs typeface="Tahoma" panose="020B0604030504040204" pitchFamily="34" charset="0"/>
            </a:endParaRPr>
          </a:p>
          <a:p>
            <a:pPr marL="285750" indent="-285750" algn="just">
              <a:buClr>
                <a:srgbClr val="00FFFF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ea typeface="ＭＳ Ｐゴシック" panose="020B0600070205080204" pitchFamily="34" charset="-128"/>
                <a:cs typeface="Tahoma" panose="020B0604030504040204" pitchFamily="34" charset="0"/>
              </a:rPr>
              <a:t>c</a:t>
            </a:r>
            <a:r>
              <a:rPr lang="ru-RU" sz="1600" dirty="0" smtClean="0">
                <a:ea typeface="ＭＳ Ｐゴシック" panose="020B0600070205080204" pitchFamily="34" charset="-128"/>
                <a:cs typeface="Tahoma" panose="020B0604030504040204" pitchFamily="34" charset="0"/>
              </a:rPr>
              <a:t>ведения</a:t>
            </a:r>
            <a:r>
              <a:rPr lang="en-US" sz="1600" dirty="0" smtClean="0">
                <a:ea typeface="ＭＳ Ｐゴシック" panose="020B0600070205080204" pitchFamily="34" charset="-128"/>
                <a:cs typeface="Tahoma" panose="020B0604030504040204" pitchFamily="34" charset="0"/>
              </a:rPr>
              <a:t> </a:t>
            </a:r>
            <a:r>
              <a:rPr lang="ru-RU" sz="1600" dirty="0" smtClean="0">
                <a:ea typeface="ＭＳ Ｐゴシック" panose="020B0600070205080204" pitchFamily="34" charset="-128"/>
                <a:cs typeface="Tahoma" panose="020B0604030504040204" pitchFamily="34" charset="0"/>
              </a:rPr>
              <a:t>о</a:t>
            </a:r>
            <a:r>
              <a:rPr lang="en-US" sz="1600" dirty="0" smtClean="0">
                <a:ea typeface="ＭＳ Ｐゴシック" panose="020B0600070205080204" pitchFamily="34" charset="-128"/>
                <a:cs typeface="Tahoma" panose="020B0604030504040204" pitchFamily="34" charset="0"/>
              </a:rPr>
              <a:t> </a:t>
            </a:r>
            <a:r>
              <a:rPr lang="ru-RU" sz="1600" dirty="0" smtClean="0">
                <a:ea typeface="ＭＳ Ｐゴシック" panose="020B0600070205080204" pitchFamily="34" charset="-128"/>
                <a:cs typeface="Tahoma" panose="020B0604030504040204" pitchFamily="34" charset="0"/>
              </a:rPr>
              <a:t>исполнителях и</a:t>
            </a:r>
            <a:r>
              <a:rPr lang="en-US" sz="1600" dirty="0" smtClean="0">
                <a:ea typeface="ＭＳ Ｐゴシック" panose="020B0600070205080204" pitchFamily="34" charset="-128"/>
                <a:cs typeface="Tahoma" panose="020B0604030504040204" pitchFamily="34" charset="0"/>
              </a:rPr>
              <a:t> </a:t>
            </a:r>
            <a:r>
              <a:rPr lang="ru-RU" sz="1600" dirty="0" smtClean="0">
                <a:ea typeface="ＭＳ Ｐゴシック" panose="020B0600070205080204" pitchFamily="34" charset="-128"/>
                <a:cs typeface="Tahoma" panose="020B0604030504040204" pitchFamily="34" charset="0"/>
              </a:rPr>
              <a:t>соисполнителях</a:t>
            </a:r>
            <a:r>
              <a:rPr lang="ru-RU" sz="1600" dirty="0">
                <a:ea typeface="ＭＳ Ｐゴシック" panose="020B0600070205080204" pitchFamily="34" charset="-128"/>
                <a:cs typeface="Tahoma" panose="020B0604030504040204" pitchFamily="34" charset="0"/>
              </a:rPr>
              <a:t>, ответственных за разработку и реализацию мероприятий, обеспечивающих достижение установленных результатов (целей</a:t>
            </a:r>
            <a:r>
              <a:rPr lang="ru-RU" sz="1600" dirty="0" smtClean="0">
                <a:ea typeface="ＭＳ Ｐゴシック" panose="020B0600070205080204" pitchFamily="34" charset="-128"/>
                <a:cs typeface="Tahoma" panose="020B0604030504040204" pitchFamily="34" charset="0"/>
              </a:rPr>
              <a:t>)</a:t>
            </a:r>
            <a:endParaRPr lang="ru-RU" sz="1600" dirty="0">
              <a:ea typeface="ＭＳ Ｐゴシック" panose="020B0600070205080204" pitchFamily="34" charset="-128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9607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961595" y="497676"/>
            <a:ext cx="318368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FFFF"/>
                </a:solidFill>
                <a:latin typeface="+mj-lt"/>
                <a:ea typeface="ＭＳ Ｐゴシック" panose="020B0600070205080204" pitchFamily="34" charset="-128"/>
                <a:cs typeface="Tahoma" panose="020B0604030504040204" pitchFamily="34" charset="0"/>
              </a:rPr>
              <a:t>ПРАВОВЫЕ ОСНОВЫ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62039" y="1102164"/>
            <a:ext cx="10617200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00FFFF"/>
              </a:buClr>
              <a:buFont typeface="Wingdings" panose="05000000000000000000" pitchFamily="2" charset="2"/>
              <a:buChar char="§"/>
            </a:pPr>
            <a:endParaRPr lang="ru-RU" sz="1600" dirty="0"/>
          </a:p>
          <a:p>
            <a:pPr marL="285750" indent="-285750">
              <a:buClr>
                <a:srgbClr val="00FFFF"/>
              </a:buClr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FFC000"/>
                </a:solidFill>
              </a:rPr>
              <a:t>Распоряжение </a:t>
            </a:r>
            <a:r>
              <a:rPr lang="ru-RU" dirty="0">
                <a:solidFill>
                  <a:srgbClr val="FFC000"/>
                </a:solidFill>
              </a:rPr>
              <a:t>Правительства РФ от 17.04.2019 </a:t>
            </a:r>
            <a:r>
              <a:rPr lang="ru-RU" dirty="0" smtClean="0">
                <a:solidFill>
                  <a:srgbClr val="FFC000"/>
                </a:solidFill>
              </a:rPr>
              <a:t>№ </a:t>
            </a:r>
            <a:r>
              <a:rPr lang="ru-RU" dirty="0">
                <a:solidFill>
                  <a:srgbClr val="FFC000"/>
                </a:solidFill>
              </a:rPr>
              <a:t>768-р</a:t>
            </a:r>
            <a:r>
              <a:rPr lang="ru-RU" dirty="0"/>
              <a:t> «Об утверждении стандарта развития конкуренции в субъектах Российской </a:t>
            </a:r>
            <a:r>
              <a:rPr lang="ru-RU" dirty="0" smtClean="0"/>
              <a:t>Федерации»</a:t>
            </a:r>
          </a:p>
          <a:p>
            <a:pPr marL="285750" indent="-285750">
              <a:buClr>
                <a:srgbClr val="00FFFF"/>
              </a:buClr>
              <a:buFont typeface="Wingdings" panose="05000000000000000000" pitchFamily="2" charset="2"/>
              <a:buChar char="§"/>
            </a:pPr>
            <a:endParaRPr lang="ru-RU" dirty="0" smtClean="0"/>
          </a:p>
          <a:p>
            <a:pPr marL="285750" indent="-285750">
              <a:buClr>
                <a:srgbClr val="00FFFF"/>
              </a:buClr>
              <a:buFont typeface="Wingdings" panose="05000000000000000000" pitchFamily="2" charset="2"/>
              <a:buChar char="§"/>
            </a:pPr>
            <a:endParaRPr lang="ru-RU" dirty="0"/>
          </a:p>
          <a:p>
            <a:pPr marL="285750" indent="-285750" algn="just">
              <a:buClr>
                <a:srgbClr val="00FFFF"/>
              </a:buClr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FFC000"/>
                </a:solidFill>
              </a:rPr>
              <a:t>Перечень </a:t>
            </a:r>
            <a:r>
              <a:rPr lang="ru-RU" dirty="0">
                <a:solidFill>
                  <a:srgbClr val="FFC000"/>
                </a:solidFill>
              </a:rPr>
              <a:t>поручений по итогам заседания Госсовета </a:t>
            </a:r>
            <a:r>
              <a:rPr lang="ru-RU" dirty="0"/>
              <a:t>по вопросу развития </a:t>
            </a:r>
            <a:r>
              <a:rPr lang="ru-RU" dirty="0" smtClean="0"/>
              <a:t>конкуренции,</a:t>
            </a:r>
          </a:p>
          <a:p>
            <a:pPr algn="just">
              <a:buClr>
                <a:srgbClr val="00FFFF"/>
              </a:buClr>
            </a:pPr>
            <a:r>
              <a:rPr lang="ru-RU" dirty="0"/>
              <a:t> </a:t>
            </a:r>
            <a:r>
              <a:rPr lang="ru-RU" dirty="0" smtClean="0"/>
              <a:t>    утвержденный </a:t>
            </a:r>
            <a:r>
              <a:rPr lang="ru-RU" dirty="0"/>
              <a:t>Президентом РФ 15.05.2018 №</a:t>
            </a:r>
            <a:r>
              <a:rPr lang="ru-RU" dirty="0" smtClean="0"/>
              <a:t> Пр-817ГС</a:t>
            </a:r>
          </a:p>
          <a:p>
            <a:pPr marL="285750" indent="-285750" algn="just">
              <a:buClr>
                <a:srgbClr val="00FFFF"/>
              </a:buClr>
              <a:buFont typeface="Wingdings" panose="05000000000000000000" pitchFamily="2" charset="2"/>
              <a:buChar char="§"/>
            </a:pPr>
            <a:endParaRPr lang="ru-RU" dirty="0"/>
          </a:p>
          <a:p>
            <a:pPr marL="285750" indent="-285750">
              <a:buClr>
                <a:srgbClr val="00FFFF"/>
              </a:buClr>
              <a:buFont typeface="Wingdings" panose="05000000000000000000" pitchFamily="2" charset="2"/>
              <a:buChar char="§"/>
            </a:pPr>
            <a:endParaRPr lang="ru-RU" dirty="0"/>
          </a:p>
          <a:p>
            <a:pPr marL="285750" indent="-285750">
              <a:buClr>
                <a:srgbClr val="00FFFF"/>
              </a:buClr>
              <a:buFont typeface="Wingdings" panose="05000000000000000000" pitchFamily="2" charset="2"/>
              <a:buChar char="§"/>
            </a:pPr>
            <a:r>
              <a:rPr lang="ru-RU" dirty="0">
                <a:solidFill>
                  <a:srgbClr val="FFC000"/>
                </a:solidFill>
              </a:rPr>
              <a:t>Постановление Губернатора Новосибирской области от 20.12.2019 </a:t>
            </a:r>
            <a:r>
              <a:rPr lang="ru-RU" dirty="0" smtClean="0">
                <a:solidFill>
                  <a:srgbClr val="FFC000"/>
                </a:solidFill>
              </a:rPr>
              <a:t>№ 287 </a:t>
            </a:r>
            <a:r>
              <a:rPr lang="ru-RU" dirty="0" smtClean="0"/>
              <a:t>«Об </a:t>
            </a:r>
            <a:r>
              <a:rPr lang="ru-RU" dirty="0"/>
              <a:t>утверждении перечня товарных рынков для содействия развитию конкуренции и плана мероприятий </a:t>
            </a:r>
            <a:r>
              <a:rPr lang="ru-RU" dirty="0" smtClean="0"/>
              <a:t>(«дорожной карты») </a:t>
            </a:r>
            <a:r>
              <a:rPr lang="ru-RU" dirty="0"/>
              <a:t>по содействию развитию конкуренции в Новосибирской </a:t>
            </a:r>
            <a:r>
              <a:rPr lang="ru-RU" dirty="0" smtClean="0"/>
              <a:t>области»</a:t>
            </a:r>
            <a:endParaRPr lang="ru-RU" dirty="0"/>
          </a:p>
          <a:p>
            <a:pPr marL="285750" indent="-285750">
              <a:buClr>
                <a:srgbClr val="00FFFF"/>
              </a:buClr>
              <a:buFont typeface="Wingdings" panose="05000000000000000000" pitchFamily="2" charset="2"/>
              <a:buChar char="§"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16157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 rot="5400000">
            <a:off x="-520863" y="520862"/>
            <a:ext cx="6331354" cy="5289631"/>
          </a:xfrm>
          <a:custGeom>
            <a:avLst/>
            <a:gdLst>
              <a:gd name="connsiteX0" fmla="*/ 0 w 6331354"/>
              <a:gd name="connsiteY0" fmla="*/ 5289631 h 5289631"/>
              <a:gd name="connsiteX1" fmla="*/ 0 w 6331354"/>
              <a:gd name="connsiteY1" fmla="*/ 0 h 5289631"/>
              <a:gd name="connsiteX2" fmla="*/ 6331354 w 6331354"/>
              <a:gd name="connsiteY2" fmla="*/ 5289631 h 5289631"/>
              <a:gd name="connsiteX3" fmla="*/ 0 w 6331354"/>
              <a:gd name="connsiteY3" fmla="*/ 5289631 h 5289631"/>
              <a:gd name="connsiteX0" fmla="*/ 0 w 6331354"/>
              <a:gd name="connsiteY0" fmla="*/ 5289631 h 5289631"/>
              <a:gd name="connsiteX1" fmla="*/ 0 w 6331354"/>
              <a:gd name="connsiteY1" fmla="*/ 0 h 5289631"/>
              <a:gd name="connsiteX2" fmla="*/ 6331354 w 6331354"/>
              <a:gd name="connsiteY2" fmla="*/ 5289631 h 5289631"/>
              <a:gd name="connsiteX3" fmla="*/ 0 w 6331354"/>
              <a:gd name="connsiteY3" fmla="*/ 5289631 h 5289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354" h="5289631">
                <a:moveTo>
                  <a:pt x="0" y="5289631"/>
                </a:moveTo>
                <a:lnTo>
                  <a:pt x="0" y="0"/>
                </a:lnTo>
                <a:lnTo>
                  <a:pt x="6331354" y="5289631"/>
                </a:lnTo>
                <a:lnTo>
                  <a:pt x="0" y="528963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800" kern="1200" dirty="0" smtClean="0"/>
          </a:p>
        </p:txBody>
      </p:sp>
      <p:sp>
        <p:nvSpPr>
          <p:cNvPr id="6" name="Прямоугольный треугольник 5"/>
          <p:cNvSpPr/>
          <p:nvPr/>
        </p:nvSpPr>
        <p:spPr>
          <a:xfrm rot="16200000">
            <a:off x="5587246" y="253245"/>
            <a:ext cx="6857999" cy="6351510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3775" tIns="303775" rIns="303775" bIns="303775" numCol="1" spcCol="1270" rtlCol="0" anchor="ctr" anchorCtr="0">
            <a:noAutofit/>
          </a:bodyPr>
          <a:lstStyle/>
          <a:p>
            <a:pPr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800" kern="1200" dirty="0" smtClean="0"/>
          </a:p>
        </p:txBody>
      </p:sp>
      <p:pic>
        <p:nvPicPr>
          <p:cNvPr id="7" name="Picture 4" descr="http://www.nso.ru/default_logo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206375"/>
            <a:ext cx="550862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730250" y="249921"/>
            <a:ext cx="35755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МИНИСТЕРСТВО ЭКОНОМИЧЕСКОГО РАЗВИТИЯ НОВОСИБИРСКОЙ ОБЛАСТИ</a:t>
            </a:r>
            <a:endParaRPr lang="ru-RU" sz="1600" dirty="0"/>
          </a:p>
        </p:txBody>
      </p:sp>
      <p:cxnSp>
        <p:nvCxnSpPr>
          <p:cNvPr id="11" name="Прямая соединительная линия 10"/>
          <p:cNvCxnSpPr>
            <a:stCxn id="4" idx="1"/>
            <a:endCxn id="4" idx="2"/>
          </p:cNvCxnSpPr>
          <p:nvPr/>
        </p:nvCxnSpPr>
        <p:spPr>
          <a:xfrm flipH="1">
            <a:off x="-2" y="1"/>
            <a:ext cx="5289632" cy="6331354"/>
          </a:xfrm>
          <a:prstGeom prst="line">
            <a:avLst/>
          </a:prstGeom>
          <a:ln w="38100"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5840490" y="-1"/>
            <a:ext cx="6351510" cy="6858000"/>
          </a:xfrm>
          <a:prstGeom prst="line">
            <a:avLst/>
          </a:prstGeom>
          <a:ln w="38100"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8186259" y="4791840"/>
            <a:ext cx="40057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http://econom.nso.ru/</a:t>
            </a:r>
            <a:endParaRPr lang="ru-RU" dirty="0" smtClean="0"/>
          </a:p>
          <a:p>
            <a:pPr algn="ctr"/>
            <a:r>
              <a:rPr lang="en-US" dirty="0" smtClean="0"/>
              <a:t>www.invest.nso.ru</a:t>
            </a:r>
            <a:endParaRPr lang="en-US" dirty="0"/>
          </a:p>
          <a:p>
            <a:pPr algn="ctr"/>
            <a:r>
              <a:rPr lang="en-US" dirty="0"/>
              <a:t>www.facebook.com/mineconomnso  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483779" y="4363485"/>
            <a:ext cx="37082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БЛАГОДАРИМ ЗА ВНИМАНИЕ!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0952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56753" y="735299"/>
            <a:ext cx="109138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FFFF"/>
                </a:solidFill>
                <a:latin typeface="+mj-lt"/>
                <a:ea typeface="ＭＳ Ｐゴシック" panose="020B0600070205080204" pitchFamily="34" charset="-128"/>
                <a:cs typeface="Tahoma" panose="020B0604030504040204" pitchFamily="34" charset="0"/>
              </a:rPr>
              <a:t>ПУНКТ 22 СТАНДАРТА:</a:t>
            </a:r>
          </a:p>
          <a:p>
            <a:r>
              <a:rPr lang="ru-RU" dirty="0" smtClean="0"/>
              <a:t>Перечень </a:t>
            </a:r>
            <a:r>
              <a:rPr lang="ru-RU" dirty="0"/>
              <a:t>товарных рынков разрабатывается на основе анализа результатов мониторинга. При этом в него </a:t>
            </a:r>
            <a:r>
              <a:rPr lang="ru-RU" dirty="0">
                <a:solidFill>
                  <a:srgbClr val="FFC000"/>
                </a:solidFill>
              </a:rPr>
              <a:t>ежегодно вносятся изменения</a:t>
            </a:r>
            <a:r>
              <a:rPr lang="ru-RU" dirty="0"/>
              <a:t> с учетом результатов указанного анализа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9936" y="2444488"/>
            <a:ext cx="108154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FFFF"/>
                </a:solidFill>
                <a:latin typeface="+mj-lt"/>
                <a:ea typeface="ＭＳ Ｐゴシック" panose="020B0600070205080204" pitchFamily="34" charset="-128"/>
                <a:cs typeface="Tahoma" panose="020B0604030504040204" pitchFamily="34" charset="0"/>
              </a:rPr>
              <a:t>ПУНКТ 27 СТАНДАРТА:</a:t>
            </a:r>
          </a:p>
          <a:p>
            <a:r>
              <a:rPr lang="ru-RU" dirty="0" smtClean="0"/>
              <a:t>В «дорожную карту» </a:t>
            </a:r>
            <a:r>
              <a:rPr lang="ru-RU" dirty="0">
                <a:solidFill>
                  <a:srgbClr val="FFC000"/>
                </a:solidFill>
              </a:rPr>
              <a:t>ежегодно вносятся изменения </a:t>
            </a:r>
            <a:r>
              <a:rPr lang="ru-RU" dirty="0"/>
              <a:t>с учетом анализа результатов мониторинга и получаемой информации. Не допускается включение в </a:t>
            </a:r>
            <a:r>
              <a:rPr lang="ru-RU" dirty="0" smtClean="0"/>
              <a:t>«дорожную карту» </a:t>
            </a:r>
            <a:r>
              <a:rPr lang="ru-RU" dirty="0"/>
              <a:t>фактически выполненных мероприятий с достигнутыми ключевыми показателями.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589936" y="5663381"/>
            <a:ext cx="10677620" cy="19664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Капля 9"/>
          <p:cNvSpPr/>
          <p:nvPr/>
        </p:nvSpPr>
        <p:spPr>
          <a:xfrm>
            <a:off x="1297857" y="5154521"/>
            <a:ext cx="914400" cy="914400"/>
          </a:xfrm>
          <a:prstGeom prst="teardrop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2019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13" name="Капля 12"/>
          <p:cNvSpPr/>
          <p:nvPr/>
        </p:nvSpPr>
        <p:spPr>
          <a:xfrm>
            <a:off x="5589639" y="5151437"/>
            <a:ext cx="914400" cy="914400"/>
          </a:xfrm>
          <a:prstGeom prst="teardrop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2020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14" name="Капля 13"/>
          <p:cNvSpPr/>
          <p:nvPr/>
        </p:nvSpPr>
        <p:spPr>
          <a:xfrm>
            <a:off x="9670025" y="5225845"/>
            <a:ext cx="914400" cy="914400"/>
          </a:xfrm>
          <a:prstGeom prst="teardrop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2021</a:t>
            </a:r>
            <a:endParaRPr lang="ru-RU" sz="1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9816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3" name="Заголовок 4"/>
          <p:cNvSpPr txBox="1">
            <a:spLocks/>
          </p:cNvSpPr>
          <p:nvPr/>
        </p:nvSpPr>
        <p:spPr>
          <a:xfrm>
            <a:off x="144121" y="224965"/>
            <a:ext cx="11887201" cy="1169043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R="0" lvl="0" indent="0" defTabSz="457200" fontAlgn="auto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200" b="1" dirty="0" smtClean="0">
                <a:solidFill>
                  <a:srgbClr val="00FFFF"/>
                </a:solidFill>
                <a:ea typeface="ＭＳ Ｐゴシック" panose="020B0600070205080204" pitchFamily="34" charset="-128"/>
                <a:cs typeface="Tahoma" panose="020B0604030504040204" pitchFamily="34" charset="0"/>
              </a:rPr>
              <a:t>33 ТОВАРНЫХ РЫНКА </a:t>
            </a:r>
            <a:r>
              <a:rPr lang="ru-RU" sz="2200" b="1" dirty="0">
                <a:solidFill>
                  <a:srgbClr val="00FFFF"/>
                </a:solidFill>
                <a:ea typeface="ＭＳ Ｐゴシック" panose="020B0600070205080204" pitchFamily="34" charset="-128"/>
                <a:cs typeface="Tahoma" panose="020B0604030504040204" pitchFamily="34" charset="0"/>
              </a:rPr>
              <a:t>ДЛЯ СОДЕЙСТВИЯ </a:t>
            </a:r>
            <a:r>
              <a:rPr lang="ru-RU" sz="2200" b="1" dirty="0" smtClean="0">
                <a:solidFill>
                  <a:srgbClr val="00FFFF"/>
                </a:solidFill>
                <a:ea typeface="ＭＳ Ｐゴシック" panose="020B0600070205080204" pitchFamily="34" charset="-128"/>
                <a:cs typeface="Tahoma" panose="020B0604030504040204" pitchFamily="34" charset="0"/>
              </a:rPr>
              <a:t>РАЗВИТИЮ КОНКУРЕНЦИИ </a:t>
            </a:r>
            <a:endParaRPr lang="ru-RU" sz="2200" b="1" dirty="0">
              <a:solidFill>
                <a:srgbClr val="00FFFF"/>
              </a:solidFill>
              <a:ea typeface="ＭＳ Ｐゴシック" panose="020B0600070205080204" pitchFamily="34" charset="-128"/>
              <a:cs typeface="Tahoma" panose="020B0604030504040204" pitchFamily="34" charset="0"/>
            </a:endParaRPr>
          </a:p>
          <a:p>
            <a:pPr marR="0" lvl="0" indent="0" defTabSz="457200" fontAlgn="auto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200" b="1" dirty="0" smtClean="0">
                <a:solidFill>
                  <a:srgbClr val="00FFFF"/>
                </a:solidFill>
                <a:ea typeface="ＭＳ Ｐゴシック" panose="020B0600070205080204" pitchFamily="34" charset="-128"/>
                <a:cs typeface="Tahoma" panose="020B0604030504040204" pitchFamily="34" charset="0"/>
              </a:rPr>
              <a:t>И КЛЮЧЕВЫЕ ПОКАЗАТЕЛИ  </a:t>
            </a:r>
            <a:r>
              <a:rPr lang="ru-RU" sz="1600" b="1" dirty="0" smtClean="0">
                <a:solidFill>
                  <a:srgbClr val="FFC000"/>
                </a:solidFill>
                <a:latin typeface="+mn-lt"/>
                <a:ea typeface="+mn-ea"/>
                <a:cs typeface="+mn-cs"/>
              </a:rPr>
              <a:t>П</a:t>
            </a:r>
            <a:r>
              <a:rPr lang="ru-RU" sz="1600" b="1" dirty="0">
                <a:solidFill>
                  <a:srgbClr val="FFC000"/>
                </a:solidFill>
                <a:latin typeface="+mn-lt"/>
                <a:ea typeface="+mn-ea"/>
                <a:cs typeface="+mn-cs"/>
              </a:rPr>
              <a:t>О ДОЛЕ ЧАСТНЫХ ОРГАНИЗАЦИЙ НА ЭТИХ РЫНКАХ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407" y="1631840"/>
            <a:ext cx="3460830" cy="2538003"/>
          </a:xfrm>
          <a:prstGeom prst="rect">
            <a:avLst/>
          </a:prstGeom>
        </p:spPr>
      </p:pic>
      <p:pic>
        <p:nvPicPr>
          <p:cNvPr id="5" name="Picture 6" descr="Картинки по запросу теплоснабжение новосибирс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913" y="1634520"/>
            <a:ext cx="3987481" cy="2532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2861" y="1613591"/>
            <a:ext cx="4178461" cy="25744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121" y="4297998"/>
            <a:ext cx="3460831" cy="2379723"/>
          </a:xfrm>
          <a:prstGeom prst="rect">
            <a:avLst/>
          </a:prstGeom>
        </p:spPr>
      </p:pic>
      <p:pic>
        <p:nvPicPr>
          <p:cNvPr id="8" name="Picture 2" descr="Картинки по запросу аквакультура новосибирск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914" y="4297998"/>
            <a:ext cx="3987481" cy="237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52861" y="4315690"/>
            <a:ext cx="4178461" cy="2362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7599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5</a:t>
            </a:fld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1803018"/>
              </p:ext>
            </p:extLst>
          </p:nvPr>
        </p:nvGraphicFramePr>
        <p:xfrm>
          <a:off x="324464" y="117998"/>
          <a:ext cx="11572568" cy="6626911"/>
        </p:xfrm>
        <a:graphic>
          <a:graphicData uri="http://schemas.openxmlformats.org/drawingml/2006/table">
            <a:tbl>
              <a:tblPr firstRow="1" firstCol="1" bandRow="1"/>
              <a:tblGrid>
                <a:gridCol w="3066354">
                  <a:extLst>
                    <a:ext uri="{9D8B030D-6E8A-4147-A177-3AD203B41FA5}">
                      <a16:colId xmlns:a16="http://schemas.microsoft.com/office/drawing/2014/main" val="2022178445"/>
                    </a:ext>
                  </a:extLst>
                </a:gridCol>
                <a:gridCol w="4698839">
                  <a:extLst>
                    <a:ext uri="{9D8B030D-6E8A-4147-A177-3AD203B41FA5}">
                      <a16:colId xmlns:a16="http://schemas.microsoft.com/office/drawing/2014/main" val="503157933"/>
                    </a:ext>
                  </a:extLst>
                </a:gridCol>
                <a:gridCol w="3807375">
                  <a:extLst>
                    <a:ext uri="{9D8B030D-6E8A-4147-A177-3AD203B41FA5}">
                      <a16:colId xmlns:a16="http://schemas.microsoft.com/office/drawing/2014/main" val="4173023064"/>
                    </a:ext>
                  </a:extLst>
                </a:gridCol>
              </a:tblGrid>
              <a:tr h="92624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 Рынок услуг дошкольного </a:t>
                      </a:r>
                      <a:r>
                        <a:rPr lang="ru-RU" sz="14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образования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C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1,9%;</a:t>
                      </a:r>
                      <a:r>
                        <a:rPr lang="ru-RU" sz="1400" b="1" baseline="0" dirty="0" smtClean="0">
                          <a:solidFill>
                            <a:srgbClr val="FFC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C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23 организации</a:t>
                      </a:r>
                      <a:endParaRPr lang="ru-RU" sz="1400" b="1" dirty="0">
                        <a:solidFill>
                          <a:srgbClr val="FFC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7. Рынок психолого-педагогического сопровождения </a:t>
                      </a:r>
                      <a:r>
                        <a:rPr lang="ru-RU" sz="14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детей</a:t>
                      </a:r>
                      <a:r>
                        <a:rPr lang="ru-RU" sz="1400" b="0" baseline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4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 </a:t>
                      </a:r>
                      <a:r>
                        <a:rPr lang="ru-RU" sz="14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ограниченными возможностями </a:t>
                      </a:r>
                      <a:r>
                        <a:rPr lang="ru-RU" sz="14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здоровья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C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22,7% и 10%</a:t>
                      </a:r>
                      <a:endParaRPr lang="ru-RU" sz="1400" b="1" dirty="0">
                        <a:solidFill>
                          <a:srgbClr val="FFC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13. Рынок поставки сжиженного газа в баллонах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C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FFC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7492599"/>
                  </a:ext>
                </a:extLst>
              </a:tr>
              <a:tr h="915396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 Рынок услуг общего </a:t>
                      </a:r>
                      <a:r>
                        <a:rPr lang="ru-RU" sz="14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образования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C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0,55%;</a:t>
                      </a:r>
                      <a:r>
                        <a:rPr lang="ru-RU" sz="1400" b="1" baseline="0" dirty="0" smtClean="0">
                          <a:solidFill>
                            <a:srgbClr val="FFC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C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17 организаций</a:t>
                      </a:r>
                      <a:endParaRPr lang="ru-RU" sz="1400" b="1" dirty="0">
                        <a:solidFill>
                          <a:srgbClr val="FFC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 anchor="ctr">
                    <a:lnL>
                      <a:noFill/>
                    </a:lnL>
                    <a:lnR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8. Рынок социальных услуг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C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30%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14. Рынок купли-продажи электрической энергии (мощности) на розничном рынке электрической энергии (мощности)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C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407524"/>
                  </a:ext>
                </a:extLst>
              </a:tr>
              <a:tr h="136887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 Рынок услуг среднего профессионального образования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C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12%;</a:t>
                      </a:r>
                      <a:r>
                        <a:rPr lang="ru-RU" sz="1400" b="1" baseline="0" dirty="0" smtClean="0">
                          <a:solidFill>
                            <a:srgbClr val="FFC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C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  <a:r>
                        <a:rPr lang="en-US" sz="1400" b="1" dirty="0" smtClean="0">
                          <a:solidFill>
                            <a:srgbClr val="FFC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rgbClr val="FFC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организации</a:t>
                      </a:r>
                      <a:endParaRPr lang="ru-RU" sz="1400" b="1" dirty="0">
                        <a:solidFill>
                          <a:srgbClr val="FFC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9. </a:t>
                      </a:r>
                      <a:r>
                        <a:rPr lang="ru-RU" sz="14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Рынок теплоснабжения (производство тепловой энергии)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C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90%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15. Рынок производства электрической энергии (мощности) на розничном рынке электрической энергии (мощности), включая производство электрической энергии (мощности) в режиме </a:t>
                      </a:r>
                      <a:r>
                        <a:rPr lang="ru-RU" sz="1400" b="0" dirty="0" err="1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когенерации</a:t>
                      </a:r>
                      <a:endParaRPr lang="ru-RU" sz="1400" b="0" dirty="0"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C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2155577"/>
                  </a:ext>
                </a:extLst>
              </a:tr>
              <a:tr h="1099514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 Рынок услуг дополнительного </a:t>
                      </a:r>
                      <a:r>
                        <a:rPr lang="ru-RU" sz="14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образования детей</a:t>
                      </a:r>
                      <a:endParaRPr lang="ru-RU" sz="1400" b="0" dirty="0"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C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5%</a:t>
                      </a: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10. Рынок услуг по сбору и транспортированию </a:t>
                      </a:r>
                      <a:endParaRPr lang="ru-RU" sz="1400" b="0" dirty="0" smtClean="0"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твердых </a:t>
                      </a:r>
                      <a:r>
                        <a:rPr lang="ru-RU" sz="14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коммунальных отходов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C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95%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16. Рынок оказания услуг по перевозке пассажиров автомобильным транспортом по муниципальным маршрутам регулярных перевозок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C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89,5%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5937306"/>
                  </a:ext>
                </a:extLst>
              </a:tr>
              <a:tr h="1142135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5. Рынок услуг детского отдыха и оздоровления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C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25%</a:t>
                      </a: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11. Рынок выполнения работ по благоустройству городской среды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C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95%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17. Рынок оказания услуг по перевозке пассажиров автомобильным транспортом по межмуниципальным маршрутам регулярных перевозок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C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98%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4667831"/>
                  </a:ext>
                </a:extLst>
              </a:tr>
              <a:tr h="1142135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6. Рынок услуг розничной торговли лекарственными препаратами, медицинскими изделиями и сопутствующими товарами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C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89,8%</a:t>
                      </a:r>
                      <a:endParaRPr lang="ru-RU" sz="1400" b="1" dirty="0">
                        <a:solidFill>
                          <a:srgbClr val="FFC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12. Рынок выполнения работ по содержанию и текущему ремонту общего имущества собственников </a:t>
                      </a:r>
                      <a:r>
                        <a:rPr lang="ru-RU" sz="14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помещений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4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 многоквартирном доме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C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93,5%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18. Рынок оказания услуг по перевозке пассажиров и багажа легковым такси на территории Новосибирской области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C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0518300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3027742" y="4463845"/>
          <a:ext cx="208280" cy="365760"/>
        </p:xfrm>
        <a:graphic>
          <a:graphicData uri="http://schemas.openxmlformats.org/drawingml/2006/table">
            <a:tbl>
              <a:tblPr/>
              <a:tblGrid>
                <a:gridCol w="208280">
                  <a:extLst>
                    <a:ext uri="{9D8B030D-6E8A-4147-A177-3AD203B41FA5}">
                      <a16:colId xmlns:a16="http://schemas.microsoft.com/office/drawing/2014/main" val="350660468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rgbClr val="00FFFF"/>
                      </a:solidFill>
                      <a:prstDash val="solid"/>
                    </a:lnL>
                    <a:lnR w="12700" cmpd="sng">
                      <a:solidFill>
                        <a:srgbClr val="00FFFF"/>
                      </a:solidFill>
                      <a:prstDash val="solid"/>
                    </a:lnR>
                    <a:lnT w="12700" cmpd="sng">
                      <a:solidFill>
                        <a:srgbClr val="00FFFF"/>
                      </a:solidFill>
                      <a:prstDash val="solid"/>
                    </a:lnT>
                    <a:lnB w="12700" cmpd="sng">
                      <a:solidFill>
                        <a:srgbClr val="00FFFF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30775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73805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6</a:t>
            </a:fld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4410283"/>
              </p:ext>
            </p:extLst>
          </p:nvPr>
        </p:nvGraphicFramePr>
        <p:xfrm>
          <a:off x="412282" y="294968"/>
          <a:ext cx="11415924" cy="6253315"/>
        </p:xfrm>
        <a:graphic>
          <a:graphicData uri="http://schemas.openxmlformats.org/drawingml/2006/table">
            <a:tbl>
              <a:tblPr firstRow="1" firstCol="1" bandRow="1"/>
              <a:tblGrid>
                <a:gridCol w="3024848">
                  <a:extLst>
                    <a:ext uri="{9D8B030D-6E8A-4147-A177-3AD203B41FA5}">
                      <a16:colId xmlns:a16="http://schemas.microsoft.com/office/drawing/2014/main" val="2022178445"/>
                    </a:ext>
                  </a:extLst>
                </a:gridCol>
                <a:gridCol w="4635237">
                  <a:extLst>
                    <a:ext uri="{9D8B030D-6E8A-4147-A177-3AD203B41FA5}">
                      <a16:colId xmlns:a16="http://schemas.microsoft.com/office/drawing/2014/main" val="503157933"/>
                    </a:ext>
                  </a:extLst>
                </a:gridCol>
                <a:gridCol w="3755839">
                  <a:extLst>
                    <a:ext uri="{9D8B030D-6E8A-4147-A177-3AD203B41FA5}">
                      <a16:colId xmlns:a16="http://schemas.microsoft.com/office/drawing/2014/main" val="4173023064"/>
                    </a:ext>
                  </a:extLst>
                </a:gridCol>
              </a:tblGrid>
              <a:tr h="1747755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19. 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Рынок услуг связи, в том числе услуг по предоставлению широкополосного доступа к информационно-телекоммуникационной сети «Интернет»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C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20% и 98%</a:t>
                      </a:r>
                      <a:endParaRPr lang="ru-RU" sz="1400" b="1" dirty="0">
                        <a:solidFill>
                          <a:srgbClr val="FFC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24. Рынок племенного животноводства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C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92%</a:t>
                      </a:r>
                      <a:endParaRPr lang="ru-RU" sz="1400" b="1" dirty="0">
                        <a:solidFill>
                          <a:srgbClr val="FFC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29. Рынок добычи общераспространенных полезных ископаемых на участках недр местного значения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C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  <a:endParaRPr lang="ru-RU" sz="1400" b="1" dirty="0">
                        <a:solidFill>
                          <a:srgbClr val="FFC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7492599"/>
                  </a:ext>
                </a:extLst>
              </a:tr>
              <a:tr h="1747755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20. 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Рынок жилищного строительства (за исключением Московского фонда реновации жилой застройки и индивидуального жилищного строительства)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rgbClr val="FFC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99%</a:t>
                      </a: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25. Рынок семеноводства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C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80%</a:t>
                      </a:r>
                      <a:endParaRPr lang="ru-RU" sz="1400" b="1" dirty="0">
                        <a:solidFill>
                          <a:srgbClr val="FFC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30. Рынок легкой промышленности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C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  <a:endParaRPr lang="ru-RU" sz="1400" b="1" dirty="0">
                        <a:solidFill>
                          <a:srgbClr val="FFC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407524"/>
                  </a:ext>
                </a:extLst>
              </a:tr>
              <a:tr h="125066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21. 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Рынок строительства объектов капитального строительства, за исключением жилищного и дорожного строительства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C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  <a:endParaRPr lang="ru-RU" sz="1400" b="1" dirty="0">
                        <a:solidFill>
                          <a:srgbClr val="FFC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26.</a:t>
                      </a:r>
                      <a:r>
                        <a:rPr lang="ru-RU" sz="1400" b="1" baseline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14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Рынок вылова водных биоресурсов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C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  <a:endParaRPr lang="ru-RU" sz="1400" b="1" dirty="0">
                        <a:solidFill>
                          <a:srgbClr val="FFC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31. Рынок обработки древесины и производства изделий из дерева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C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97,7%</a:t>
                      </a:r>
                      <a:endParaRPr lang="ru-RU" sz="1400" b="1" dirty="0">
                        <a:solidFill>
                          <a:srgbClr val="FFC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2155577"/>
                  </a:ext>
                </a:extLst>
              </a:tr>
              <a:tr h="75357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22. 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Рынок дорожной деятельности (за исключением проектирования)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FFC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  <a:endParaRPr lang="ru-RU" sz="1400" b="1" kern="1200" dirty="0">
                        <a:solidFill>
                          <a:srgbClr val="FFC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27. Рынок переработки водных биоресурсов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C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  <a:endParaRPr lang="ru-RU" sz="1400" b="1" dirty="0">
                        <a:solidFill>
                          <a:srgbClr val="FFC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32. Рынок производства кирпича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C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  <a:endParaRPr lang="ru-RU" sz="1400" b="1" dirty="0">
                        <a:solidFill>
                          <a:srgbClr val="FFC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5937306"/>
                  </a:ext>
                </a:extLst>
              </a:tr>
              <a:tr h="75357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23. 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Рынок архитектурно-строительного проектирования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rgbClr val="FFC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99,5%</a:t>
                      </a:r>
                    </a:p>
                  </a:txBody>
                  <a:tcPr marL="31570" marR="31570" marT="7285" marB="0">
                    <a:lnL>
                      <a:noFill/>
                    </a:lnL>
                    <a:lnR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28. Рынок товарной </a:t>
                      </a:r>
                      <a:r>
                        <a:rPr lang="ru-RU" sz="1400" b="0" dirty="0" err="1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аквакультуры</a:t>
                      </a:r>
                      <a:endParaRPr lang="ru-RU" sz="1400" b="0" dirty="0" smtClean="0"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C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  <a:endParaRPr lang="ru-RU" sz="1400" b="1" dirty="0">
                        <a:solidFill>
                          <a:srgbClr val="FFC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33. Рынок производства бетона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C000"/>
                          </a:solidFill>
                          <a:effectLst/>
                          <a:latin typeface="+mn-lt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100%</a:t>
                      </a:r>
                      <a:endParaRPr lang="ru-RU" sz="1400" b="1" dirty="0">
                        <a:solidFill>
                          <a:srgbClr val="FFC000"/>
                        </a:solidFill>
                        <a:effectLst/>
                        <a:latin typeface="+mn-lt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31570" marR="31570" marT="7285" marB="0">
                    <a:lnL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46678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51682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Овал 15"/>
          <p:cNvSpPr/>
          <p:nvPr/>
        </p:nvSpPr>
        <p:spPr>
          <a:xfrm>
            <a:off x="526026" y="1448871"/>
            <a:ext cx="252000" cy="252000"/>
          </a:xfrm>
          <a:prstGeom prst="ellipse">
            <a:avLst/>
          </a:prstGeom>
          <a:solidFill>
            <a:schemeClr val="tx1"/>
          </a:solidFill>
          <a:ln w="952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</a:rPr>
              <a:t>1</a:t>
            </a:r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526026" y="2706095"/>
            <a:ext cx="252000" cy="252000"/>
          </a:xfrm>
          <a:prstGeom prst="ellipse">
            <a:avLst/>
          </a:prstGeom>
          <a:solidFill>
            <a:schemeClr val="tx1"/>
          </a:solidFill>
          <a:ln w="952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1">
                    <a:lumMod val="75000"/>
                  </a:schemeClr>
                </a:solidFill>
              </a:rPr>
              <a:t>2</a:t>
            </a:r>
          </a:p>
        </p:txBody>
      </p:sp>
      <p:sp>
        <p:nvSpPr>
          <p:cNvPr id="18" name="Овал 17"/>
          <p:cNvSpPr/>
          <p:nvPr/>
        </p:nvSpPr>
        <p:spPr>
          <a:xfrm>
            <a:off x="526026" y="5182902"/>
            <a:ext cx="252000" cy="252000"/>
          </a:xfrm>
          <a:prstGeom prst="ellipse">
            <a:avLst/>
          </a:prstGeom>
          <a:solidFill>
            <a:schemeClr val="tx1"/>
          </a:solidFill>
          <a:ln w="952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1">
                    <a:lumMod val="75000"/>
                  </a:schemeClr>
                </a:solidFill>
              </a:rPr>
              <a:t>3</a:t>
            </a:r>
          </a:p>
        </p:txBody>
      </p:sp>
      <p:sp>
        <p:nvSpPr>
          <p:cNvPr id="21" name="Заголовок 4"/>
          <p:cNvSpPr txBox="1">
            <a:spLocks/>
          </p:cNvSpPr>
          <p:nvPr/>
        </p:nvSpPr>
        <p:spPr>
          <a:xfrm>
            <a:off x="152399" y="93277"/>
            <a:ext cx="11887201" cy="1169043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457200"/>
            <a:r>
              <a:rPr lang="ru-RU" sz="1800" b="1" dirty="0">
                <a:solidFill>
                  <a:srgbClr val="00FFFF"/>
                </a:solidFill>
                <a:latin typeface="+mn-lt"/>
                <a:ea typeface="+mn-ea"/>
                <a:cs typeface="+mn-cs"/>
              </a:rPr>
              <a:t>ЦЕЛИ ПЛАНА МЕРОПРИЯТИЙ («ДОРОЖНОЙ КАРТЫ») </a:t>
            </a:r>
            <a:r>
              <a:rPr lang="ru-RU" sz="1800" b="1" dirty="0" smtClean="0">
                <a:solidFill>
                  <a:srgbClr val="00FFFF"/>
                </a:solidFill>
                <a:latin typeface="+mn-lt"/>
                <a:ea typeface="+mn-ea"/>
                <a:cs typeface="+mn-cs"/>
              </a:rPr>
              <a:t>ПО </a:t>
            </a:r>
            <a:r>
              <a:rPr lang="ru-RU" sz="1800" b="1" dirty="0">
                <a:solidFill>
                  <a:srgbClr val="00FFFF"/>
                </a:solidFill>
                <a:latin typeface="+mn-lt"/>
                <a:ea typeface="+mn-ea"/>
                <a:cs typeface="+mn-cs"/>
              </a:rPr>
              <a:t>СОДЕЙСТВИЮ РАЗВИТИЮ КОНКУРЕНЦИИ </a:t>
            </a:r>
            <a:endParaRPr lang="ru-RU" sz="1800" b="1" dirty="0" smtClean="0">
              <a:solidFill>
                <a:srgbClr val="00FFFF"/>
              </a:solidFill>
              <a:latin typeface="+mn-lt"/>
              <a:ea typeface="+mn-ea"/>
              <a:cs typeface="+mn-cs"/>
            </a:endParaRPr>
          </a:p>
          <a:p>
            <a:pPr lvl="0" defTabSz="457200"/>
            <a:r>
              <a:rPr lang="ru-RU" sz="1800" b="1" dirty="0" smtClean="0">
                <a:solidFill>
                  <a:srgbClr val="00FFFF"/>
                </a:solidFill>
                <a:latin typeface="+mn-lt"/>
                <a:ea typeface="+mn-ea"/>
                <a:cs typeface="+mn-cs"/>
              </a:rPr>
              <a:t>В </a:t>
            </a:r>
            <a:r>
              <a:rPr lang="ru-RU" sz="1800" b="1" dirty="0">
                <a:solidFill>
                  <a:srgbClr val="00FFFF"/>
                </a:solidFill>
                <a:latin typeface="+mn-lt"/>
                <a:ea typeface="+mn-ea"/>
                <a:cs typeface="+mn-cs"/>
              </a:rPr>
              <a:t>НОВОСИБИРСКОЙ ОБЛАСТИ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24233" y="1347223"/>
            <a:ext cx="99404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C000"/>
                </a:solidFill>
              </a:rPr>
              <a:t>повышение удовлетворенности потребителей </a:t>
            </a:r>
            <a:r>
              <a:rPr lang="ru-RU" dirty="0"/>
              <a:t>за счет расширения ассортимента товаров, работ, услуг, повышения их качества и снижения </a:t>
            </a:r>
            <a:r>
              <a:rPr lang="ru-RU" dirty="0" smtClean="0"/>
              <a:t>цен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53731" y="2586928"/>
            <a:ext cx="1062375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повышение </a:t>
            </a:r>
            <a:r>
              <a:rPr lang="ru-RU" dirty="0">
                <a:solidFill>
                  <a:srgbClr val="FFC000"/>
                </a:solidFill>
              </a:rPr>
              <a:t>экономической эффективности и конкурентоспособности хозяйствующих субъектов Новосибирской области, </a:t>
            </a:r>
            <a:r>
              <a:rPr lang="ru-RU" dirty="0"/>
              <a:t>в том числе за счет обеспечения равного доступа к товарам и услугам субъектов естественных монополий, государственным и муниципальным услугам, необходимым для ведения предпринимательской деятельности в Новосибирской области, стимулирования инновационной активности хозяйствующих субъектов региона, повышения доли наукоемких товаров и услуг в структуре производства, развития рынков высокотехнологичной </a:t>
            </a:r>
            <a:r>
              <a:rPr lang="ru-RU" dirty="0" smtClean="0"/>
              <a:t>продукции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953730" y="5050078"/>
            <a:ext cx="1049101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C000"/>
                </a:solidFill>
              </a:rPr>
              <a:t>стабильный рост и развитие многоукладной экономики, развитие технологий, снижение издержек в масштабе национальной экономики, снижение социальной напряженности в обществе, обеспечение национальной </a:t>
            </a:r>
            <a:r>
              <a:rPr lang="ru-RU" dirty="0" smtClean="0">
                <a:solidFill>
                  <a:srgbClr val="FFC000"/>
                </a:solidFill>
              </a:rPr>
              <a:t>безопасности</a:t>
            </a:r>
            <a:endParaRPr lang="ru-RU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1481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546345" y="1204860"/>
            <a:ext cx="104461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FFFF"/>
                </a:solidFill>
              </a:rPr>
              <a:t>«ДОРОЖНАЯ КАРТА» ПРИЗВАНА СТИМУЛИРОВАТЬ ОРГАНЫ </a:t>
            </a:r>
            <a:r>
              <a:rPr lang="ru-RU" dirty="0">
                <a:solidFill>
                  <a:srgbClr val="00FFFF"/>
                </a:solidFill>
              </a:rPr>
              <a:t>И</a:t>
            </a:r>
            <a:r>
              <a:rPr lang="ru-RU" dirty="0" smtClean="0">
                <a:solidFill>
                  <a:srgbClr val="00FFFF"/>
                </a:solidFill>
              </a:rPr>
              <a:t>СПОЛНИТЕЛЬНОЙ ВЛАСТИ </a:t>
            </a:r>
            <a:r>
              <a:rPr lang="ru-RU" dirty="0" smtClean="0">
                <a:solidFill>
                  <a:srgbClr val="FFC000"/>
                </a:solidFill>
              </a:rPr>
              <a:t>ЗАБЛАГОВРЕМЕННО ОПРЕДЕЛЯТЬ ЦЕЛИ И ЗАДАЧИ ПО РАЗВИТИЮ КОНКУРЕНЦИИ НА КОНКРЕТНЫЙ ПЕРИОД ВРЕМЕНИ И РАЗРАБАТЫВАТЬ МЕРОПРИЯТИЯ ПО ИХ ДОСТИЖЕНИЮ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5" name="Picture 2" descr="http://cluster-nso.ru/wp-content/themes/CKR/img/ckr/ckr_ba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03783"/>
            <a:ext cx="12192000" cy="295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9709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0" name="Picture 16" descr="KPI: что учесть, как измерить и выставить — Work.u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874887"/>
            <a:ext cx="12192000" cy="2950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44A5E-EBFD-4C4E-9212-C59F6EC8FE35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35280" y="1563795"/>
            <a:ext cx="10383520" cy="565355"/>
          </a:xfrm>
          <a:prstGeom prst="rect">
            <a:avLst/>
          </a:prstGeom>
        </p:spPr>
        <p:txBody>
          <a:bodyPr/>
          <a:lstStyle/>
          <a:p>
            <a:pPr marL="285750" lvl="0" indent="-285750">
              <a:buClr>
                <a:srgbClr val="00FFFF"/>
              </a:buClr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FFC000"/>
                </a:solidFill>
              </a:rPr>
              <a:t>Расширение перечня товарных рынков</a:t>
            </a:r>
          </a:p>
          <a:p>
            <a:pPr marL="285750" lvl="0" indent="-285750">
              <a:buClr>
                <a:srgbClr val="00FFFF"/>
              </a:buClr>
              <a:buFont typeface="Arial" panose="020B0604020202020204" pitchFamily="34" charset="0"/>
              <a:buChar char="•"/>
            </a:pPr>
            <a:endParaRPr lang="ru-RU" dirty="0" smtClean="0">
              <a:solidFill>
                <a:srgbClr val="FFC000"/>
              </a:solidFill>
            </a:endParaRPr>
          </a:p>
          <a:p>
            <a:pPr marL="285750" indent="-285750">
              <a:buClr>
                <a:srgbClr val="00FFFF"/>
              </a:buClr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FFC000"/>
                </a:solidFill>
              </a:rPr>
              <a:t>Определение ключевых </a:t>
            </a:r>
            <a:r>
              <a:rPr lang="ru-RU" dirty="0" smtClean="0">
                <a:solidFill>
                  <a:srgbClr val="FFC000"/>
                </a:solidFill>
              </a:rPr>
              <a:t>показателей</a:t>
            </a:r>
          </a:p>
          <a:p>
            <a:pPr marL="285750" indent="-285750">
              <a:buClr>
                <a:srgbClr val="00FFFF"/>
              </a:buClr>
              <a:buFont typeface="Arial" panose="020B0604020202020204" pitchFamily="34" charset="0"/>
              <a:buChar char="•"/>
            </a:pPr>
            <a:endParaRPr lang="ru-RU" dirty="0" smtClean="0">
              <a:solidFill>
                <a:srgbClr val="FFC000"/>
              </a:solidFill>
            </a:endParaRPr>
          </a:p>
          <a:p>
            <a:pPr marL="285750" indent="-285750">
              <a:buClr>
                <a:srgbClr val="00FFFF"/>
              </a:buClr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FFC000"/>
                </a:solidFill>
              </a:rPr>
              <a:t>Формирование </a:t>
            </a:r>
            <a:r>
              <a:rPr lang="ru-RU" dirty="0" smtClean="0">
                <a:solidFill>
                  <a:srgbClr val="FFC000"/>
                </a:solidFill>
              </a:rPr>
              <a:t>мероприятий </a:t>
            </a:r>
            <a:r>
              <a:rPr lang="ru-RU" dirty="0">
                <a:solidFill>
                  <a:srgbClr val="FFC000"/>
                </a:solidFill>
              </a:rPr>
              <a:t>необходимых для достижения запланированных </a:t>
            </a:r>
            <a:r>
              <a:rPr lang="ru-RU" dirty="0" smtClean="0">
                <a:solidFill>
                  <a:srgbClr val="FFC000"/>
                </a:solidFill>
              </a:rPr>
              <a:t>результатов</a:t>
            </a:r>
            <a:endParaRPr lang="ru-RU" dirty="0">
              <a:solidFill>
                <a:srgbClr val="FFC000"/>
              </a:solidFill>
            </a:endParaRPr>
          </a:p>
          <a:p>
            <a:endParaRPr lang="ru-RU" dirty="0">
              <a:solidFill>
                <a:prstClr val="white"/>
              </a:solidFill>
            </a:endParaRPr>
          </a:p>
          <a:p>
            <a:pPr lvl="0"/>
            <a:endParaRPr lang="ru-RU" dirty="0" smtClean="0"/>
          </a:p>
          <a:p>
            <a:pPr lvl="0"/>
            <a:endParaRPr lang="ru-RU" dirty="0"/>
          </a:p>
        </p:txBody>
      </p:sp>
      <p:sp>
        <p:nvSpPr>
          <p:cNvPr id="31" name="Заголовок 4"/>
          <p:cNvSpPr txBox="1">
            <a:spLocks/>
          </p:cNvSpPr>
          <p:nvPr/>
        </p:nvSpPr>
        <p:spPr>
          <a:xfrm>
            <a:off x="335280" y="394752"/>
            <a:ext cx="11023600" cy="1169043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457200"/>
            <a:r>
              <a:rPr lang="ru-RU" sz="2000" b="1" dirty="0">
                <a:solidFill>
                  <a:srgbClr val="00FFFF"/>
                </a:solidFill>
                <a:latin typeface="+mn-lt"/>
                <a:ea typeface="+mn-ea"/>
                <a:cs typeface="+mn-cs"/>
              </a:rPr>
              <a:t>АКТУАЛИЗАЦИЯ ПОСТАНОВЛЕНИЯ ГУБЕРНАТОРА НОВОСИБИРСКОЙ ОБЛАСТИ ОТ 20.12.2019 </a:t>
            </a:r>
            <a:r>
              <a:rPr lang="ru-RU" sz="2000" b="1" dirty="0" smtClean="0">
                <a:solidFill>
                  <a:srgbClr val="00FFFF"/>
                </a:solidFill>
                <a:latin typeface="+mn-lt"/>
                <a:ea typeface="+mn-ea"/>
                <a:cs typeface="+mn-cs"/>
              </a:rPr>
              <a:t>№ </a:t>
            </a:r>
            <a:r>
              <a:rPr lang="ru-RU" sz="2000" b="1" dirty="0">
                <a:solidFill>
                  <a:srgbClr val="00FFFF"/>
                </a:solidFill>
                <a:latin typeface="+mn-lt"/>
                <a:ea typeface="+mn-ea"/>
                <a:cs typeface="+mn-cs"/>
              </a:rPr>
              <a:t>287</a:t>
            </a:r>
            <a:r>
              <a:rPr lang="ru-RU" sz="1800" dirty="0">
                <a:solidFill>
                  <a:srgbClr val="FFC000"/>
                </a:solidFill>
                <a:latin typeface="+mn-lt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4231448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ланец">
  <a:themeElements>
    <a:clrScheme name="Другая 11">
      <a:dk1>
        <a:srgbClr val="0E57C4"/>
      </a:dk1>
      <a:lt1>
        <a:sysClr val="window" lastClr="FFFFFF"/>
      </a:lt1>
      <a:dk2>
        <a:srgbClr val="242852"/>
      </a:dk2>
      <a:lt2>
        <a:srgbClr val="ACCBF9"/>
      </a:lt2>
      <a:accent1>
        <a:srgbClr val="3477B2"/>
      </a:accent1>
      <a:accent2>
        <a:srgbClr val="072B62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ланец">
      <a:maj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анец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" id="{C3F70B94-7CE9-428E-ADC1-3269CC2C3385}" vid="{FF747C5C-A8E8-4833-9E55-3D08FE4E487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4322</TotalTime>
  <Words>1413</Words>
  <Application>Microsoft Office PowerPoint</Application>
  <PresentationFormat>Широкоэкранный</PresentationFormat>
  <Paragraphs>313</Paragraphs>
  <Slides>20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30" baseType="lpstr">
      <vt:lpstr>ＭＳ Ｐゴシック</vt:lpstr>
      <vt:lpstr>Arial</vt:lpstr>
      <vt:lpstr>Calibri</vt:lpstr>
      <vt:lpstr>Calisto MT</vt:lpstr>
      <vt:lpstr>Tahoma</vt:lpstr>
      <vt:lpstr>Times New Roman</vt:lpstr>
      <vt:lpstr>Trebuchet MS</vt:lpstr>
      <vt:lpstr>Wingdings</vt:lpstr>
      <vt:lpstr>Wingdings 2</vt:lpstr>
      <vt:lpstr>Сланец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PNO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утверждении перечня товарных рынков для содействия развитию конкуренции и плана мероприятий («дорожной карты») по содействию развитию конкуренции в Новосибирской области</dc:title>
  <dc:creator>Кузьмина Елена Анатольевна</dc:creator>
  <cp:lastModifiedBy>Кузьмина Елена Анатольевна</cp:lastModifiedBy>
  <cp:revision>303</cp:revision>
  <cp:lastPrinted>2020-09-03T02:33:30Z</cp:lastPrinted>
  <dcterms:created xsi:type="dcterms:W3CDTF">2019-10-29T07:27:17Z</dcterms:created>
  <dcterms:modified xsi:type="dcterms:W3CDTF">2020-09-03T03:41:18Z</dcterms:modified>
</cp:coreProperties>
</file>