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68" r:id="rId1"/>
    <p:sldMasterId id="2147484081" r:id="rId2"/>
  </p:sldMasterIdLst>
  <p:notesMasterIdLst>
    <p:notesMasterId r:id="rId17"/>
  </p:notesMasterIdLst>
  <p:handoutMasterIdLst>
    <p:handoutMasterId r:id="rId18"/>
  </p:handoutMasterIdLst>
  <p:sldIdLst>
    <p:sldId id="414" r:id="rId3"/>
    <p:sldId id="353" r:id="rId4"/>
    <p:sldId id="373" r:id="rId5"/>
    <p:sldId id="402" r:id="rId6"/>
    <p:sldId id="403" r:id="rId7"/>
    <p:sldId id="405" r:id="rId8"/>
    <p:sldId id="386" r:id="rId9"/>
    <p:sldId id="408" r:id="rId10"/>
    <p:sldId id="404" r:id="rId11"/>
    <p:sldId id="369" r:id="rId12"/>
    <p:sldId id="406" r:id="rId13"/>
    <p:sldId id="411" r:id="rId14"/>
    <p:sldId id="412" r:id="rId15"/>
    <p:sldId id="400" r:id="rId16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7DC"/>
    <a:srgbClr val="C87EDC"/>
    <a:srgbClr val="56AE8A"/>
    <a:srgbClr val="7A0000"/>
    <a:srgbClr val="E3BDED"/>
    <a:srgbClr val="F76657"/>
    <a:srgbClr val="8BD58B"/>
    <a:srgbClr val="AB3BC9"/>
    <a:srgbClr val="D3E8F5"/>
    <a:srgbClr val="D08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39" autoAdjust="0"/>
  </p:normalViewPr>
  <p:slideViewPr>
    <p:cSldViewPr>
      <p:cViewPr varScale="1">
        <p:scale>
          <a:sx n="115" d="100"/>
          <a:sy n="115" d="100"/>
        </p:scale>
        <p:origin x="-68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44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2614074803149605"/>
          <c:w val="0.82741141732283463"/>
          <c:h val="0.6617448326771653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субсидий, млн 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9075400151947034E-3"/>
                  <c:y val="-3.125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accent1">
                            <a:lumMod val="10000"/>
                          </a:schemeClr>
                        </a:solidFill>
                      </a:rPr>
                      <a:t>51,5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3159604039506274E-2"/>
                  <c:y val="-3.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815080030389441E-2"/>
                  <c:y val="-3.43752460629921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accent1">
                        <a:lumMod val="1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8 месяцев 2020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51.5</c:v>
                </c:pt>
                <c:pt idx="1">
                  <c:v>64.8</c:v>
                </c:pt>
                <c:pt idx="2">
                  <c:v>64.400000000000006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9620352"/>
        <c:axId val="99621888"/>
        <c:axId val="0"/>
      </c:bar3DChart>
      <c:catAx>
        <c:axId val="99620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99621888"/>
        <c:crosses val="autoZero"/>
        <c:auto val="1"/>
        <c:lblAlgn val="ctr"/>
        <c:lblOffset val="100"/>
        <c:noMultiLvlLbl val="0"/>
      </c:catAx>
      <c:valAx>
        <c:axId val="996218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96203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370956137148787"/>
          <c:y val="0.42594931102362199"/>
          <c:w val="0.26765716507689619"/>
          <c:h val="0.21060137795275588"/>
        </c:manualLayout>
      </c:layout>
      <c:overlay val="0"/>
      <c:txPr>
        <a:bodyPr/>
        <a:lstStyle/>
        <a:p>
          <a:pPr>
            <a:defRPr sz="16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987D1-BCE0-4875-A76F-EA20BD32A75E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63FFA0-F594-47AD-9C39-6F4AB98B93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333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D664C-0BD4-4677-92F9-FBCC3D75E914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A2152-B842-4064-B7D1-5F62D803D1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73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A2152-B842-4064-B7D1-5F62D803D1E9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408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A2152-B842-4064-B7D1-5F62D803D1E9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408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A2152-B842-4064-B7D1-5F62D803D1E9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0408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A2152-B842-4064-B7D1-5F62D803D1E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408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A2152-B842-4064-B7D1-5F62D803D1E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4087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A2152-B842-4064-B7D1-5F62D803D1E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47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1" y="1054516"/>
            <a:ext cx="6172199" cy="1688684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929398"/>
            <a:ext cx="6172200" cy="84250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165860"/>
            <a:ext cx="4222308" cy="29146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165860"/>
            <a:ext cx="2075688" cy="2914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165860"/>
            <a:ext cx="4224528" cy="291465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 userDrawn="1"/>
        </p:nvSpPr>
        <p:spPr>
          <a:xfrm>
            <a:off x="467544" y="339502"/>
            <a:ext cx="2008747" cy="4504918"/>
          </a:xfrm>
          <a:custGeom>
            <a:avLst/>
            <a:gdLst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17" fmla="*/ 777240 w 1417320"/>
              <a:gd name="connsiteY17" fmla="*/ 3855720 h 3855720"/>
              <a:gd name="connsiteX18" fmla="*/ 777240 w 1417320"/>
              <a:gd name="connsiteY18" fmla="*/ 3855720 h 3855720"/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17" fmla="*/ 777240 w 1417320"/>
              <a:gd name="connsiteY17" fmla="*/ 3855720 h 3855720"/>
              <a:gd name="connsiteX18" fmla="*/ 777240 w 1417320"/>
              <a:gd name="connsiteY18" fmla="*/ 3855720 h 3855720"/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17" fmla="*/ 777240 w 1417320"/>
              <a:gd name="connsiteY17" fmla="*/ 3855720 h 3855720"/>
              <a:gd name="connsiteX18" fmla="*/ 777240 w 1417320"/>
              <a:gd name="connsiteY18" fmla="*/ 3855720 h 3855720"/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17" fmla="*/ 777240 w 1417320"/>
              <a:gd name="connsiteY17" fmla="*/ 3855720 h 3855720"/>
              <a:gd name="connsiteX18" fmla="*/ 777240 w 1417320"/>
              <a:gd name="connsiteY18" fmla="*/ 3855720 h 3855720"/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17" fmla="*/ 777240 w 1417320"/>
              <a:gd name="connsiteY17" fmla="*/ 3855720 h 3855720"/>
              <a:gd name="connsiteX18" fmla="*/ 777240 w 1417320"/>
              <a:gd name="connsiteY18" fmla="*/ 3855720 h 3855720"/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17" fmla="*/ 777240 w 1417320"/>
              <a:gd name="connsiteY17" fmla="*/ 3855720 h 3855720"/>
              <a:gd name="connsiteX0" fmla="*/ 624840 w 1417320"/>
              <a:gd name="connsiteY0" fmla="*/ 800100 h 3912161"/>
              <a:gd name="connsiteX1" fmla="*/ 624840 w 1417320"/>
              <a:gd name="connsiteY1" fmla="*/ 617220 h 3912161"/>
              <a:gd name="connsiteX2" fmla="*/ 800100 w 1417320"/>
              <a:gd name="connsiteY2" fmla="*/ 617220 h 3912161"/>
              <a:gd name="connsiteX3" fmla="*/ 800100 w 1417320"/>
              <a:gd name="connsiteY3" fmla="*/ 876300 h 3912161"/>
              <a:gd name="connsiteX4" fmla="*/ 449580 w 1417320"/>
              <a:gd name="connsiteY4" fmla="*/ 876300 h 3912161"/>
              <a:gd name="connsiteX5" fmla="*/ 449580 w 1417320"/>
              <a:gd name="connsiteY5" fmla="*/ 571500 h 3912161"/>
              <a:gd name="connsiteX6" fmla="*/ 266700 w 1417320"/>
              <a:gd name="connsiteY6" fmla="*/ 571500 h 3912161"/>
              <a:gd name="connsiteX7" fmla="*/ 723900 w 1417320"/>
              <a:gd name="connsiteY7" fmla="*/ 114300 h 3912161"/>
              <a:gd name="connsiteX8" fmla="*/ 1165860 w 1417320"/>
              <a:gd name="connsiteY8" fmla="*/ 556260 h 3912161"/>
              <a:gd name="connsiteX9" fmla="*/ 1013460 w 1417320"/>
              <a:gd name="connsiteY9" fmla="*/ 556260 h 3912161"/>
              <a:gd name="connsiteX10" fmla="*/ 1013460 w 1417320"/>
              <a:gd name="connsiteY10" fmla="*/ 960120 h 3912161"/>
              <a:gd name="connsiteX11" fmla="*/ 0 w 1417320"/>
              <a:gd name="connsiteY11" fmla="*/ 960120 h 3912161"/>
              <a:gd name="connsiteX12" fmla="*/ 0 w 1417320"/>
              <a:gd name="connsiteY12" fmla="*/ 0 h 3912161"/>
              <a:gd name="connsiteX13" fmla="*/ 1417320 w 1417320"/>
              <a:gd name="connsiteY13" fmla="*/ 0 h 3912161"/>
              <a:gd name="connsiteX14" fmla="*/ 1417320 w 1417320"/>
              <a:gd name="connsiteY14" fmla="*/ 1074420 h 3912161"/>
              <a:gd name="connsiteX15" fmla="*/ 746760 w 1417320"/>
              <a:gd name="connsiteY15" fmla="*/ 1074420 h 3912161"/>
              <a:gd name="connsiteX16" fmla="*/ 746760 w 1417320"/>
              <a:gd name="connsiteY16" fmla="*/ 3855720 h 3912161"/>
              <a:gd name="connsiteX17" fmla="*/ 1132014 w 1417320"/>
              <a:gd name="connsiteY17" fmla="*/ 3912161 h 3912161"/>
              <a:gd name="connsiteX0" fmla="*/ 624840 w 1417320"/>
              <a:gd name="connsiteY0" fmla="*/ 800100 h 3855720"/>
              <a:gd name="connsiteX1" fmla="*/ 624840 w 1417320"/>
              <a:gd name="connsiteY1" fmla="*/ 617220 h 3855720"/>
              <a:gd name="connsiteX2" fmla="*/ 800100 w 1417320"/>
              <a:gd name="connsiteY2" fmla="*/ 617220 h 3855720"/>
              <a:gd name="connsiteX3" fmla="*/ 800100 w 1417320"/>
              <a:gd name="connsiteY3" fmla="*/ 876300 h 3855720"/>
              <a:gd name="connsiteX4" fmla="*/ 449580 w 1417320"/>
              <a:gd name="connsiteY4" fmla="*/ 876300 h 3855720"/>
              <a:gd name="connsiteX5" fmla="*/ 449580 w 1417320"/>
              <a:gd name="connsiteY5" fmla="*/ 571500 h 3855720"/>
              <a:gd name="connsiteX6" fmla="*/ 266700 w 1417320"/>
              <a:gd name="connsiteY6" fmla="*/ 571500 h 3855720"/>
              <a:gd name="connsiteX7" fmla="*/ 723900 w 1417320"/>
              <a:gd name="connsiteY7" fmla="*/ 114300 h 3855720"/>
              <a:gd name="connsiteX8" fmla="*/ 1165860 w 1417320"/>
              <a:gd name="connsiteY8" fmla="*/ 556260 h 3855720"/>
              <a:gd name="connsiteX9" fmla="*/ 1013460 w 1417320"/>
              <a:gd name="connsiteY9" fmla="*/ 556260 h 3855720"/>
              <a:gd name="connsiteX10" fmla="*/ 1013460 w 1417320"/>
              <a:gd name="connsiteY10" fmla="*/ 960120 h 3855720"/>
              <a:gd name="connsiteX11" fmla="*/ 0 w 1417320"/>
              <a:gd name="connsiteY11" fmla="*/ 960120 h 3855720"/>
              <a:gd name="connsiteX12" fmla="*/ 0 w 1417320"/>
              <a:gd name="connsiteY12" fmla="*/ 0 h 3855720"/>
              <a:gd name="connsiteX13" fmla="*/ 1417320 w 1417320"/>
              <a:gd name="connsiteY13" fmla="*/ 0 h 3855720"/>
              <a:gd name="connsiteX14" fmla="*/ 1417320 w 1417320"/>
              <a:gd name="connsiteY14" fmla="*/ 1074420 h 3855720"/>
              <a:gd name="connsiteX15" fmla="*/ 746760 w 1417320"/>
              <a:gd name="connsiteY15" fmla="*/ 1074420 h 3855720"/>
              <a:gd name="connsiteX16" fmla="*/ 746760 w 1417320"/>
              <a:gd name="connsiteY16" fmla="*/ 3855720 h 3855720"/>
              <a:gd name="connsiteX0" fmla="*/ 624840 w 2109415"/>
              <a:gd name="connsiteY0" fmla="*/ 800100 h 3855720"/>
              <a:gd name="connsiteX1" fmla="*/ 624840 w 2109415"/>
              <a:gd name="connsiteY1" fmla="*/ 617220 h 3855720"/>
              <a:gd name="connsiteX2" fmla="*/ 800100 w 2109415"/>
              <a:gd name="connsiteY2" fmla="*/ 617220 h 3855720"/>
              <a:gd name="connsiteX3" fmla="*/ 800100 w 2109415"/>
              <a:gd name="connsiteY3" fmla="*/ 876300 h 3855720"/>
              <a:gd name="connsiteX4" fmla="*/ 449580 w 2109415"/>
              <a:gd name="connsiteY4" fmla="*/ 876300 h 3855720"/>
              <a:gd name="connsiteX5" fmla="*/ 449580 w 2109415"/>
              <a:gd name="connsiteY5" fmla="*/ 571500 h 3855720"/>
              <a:gd name="connsiteX6" fmla="*/ 266700 w 2109415"/>
              <a:gd name="connsiteY6" fmla="*/ 571500 h 3855720"/>
              <a:gd name="connsiteX7" fmla="*/ 723900 w 2109415"/>
              <a:gd name="connsiteY7" fmla="*/ 114300 h 3855720"/>
              <a:gd name="connsiteX8" fmla="*/ 1165860 w 2109415"/>
              <a:gd name="connsiteY8" fmla="*/ 556260 h 3855720"/>
              <a:gd name="connsiteX9" fmla="*/ 1013460 w 2109415"/>
              <a:gd name="connsiteY9" fmla="*/ 556260 h 3855720"/>
              <a:gd name="connsiteX10" fmla="*/ 1013460 w 2109415"/>
              <a:gd name="connsiteY10" fmla="*/ 960120 h 3855720"/>
              <a:gd name="connsiteX11" fmla="*/ 0 w 2109415"/>
              <a:gd name="connsiteY11" fmla="*/ 960120 h 3855720"/>
              <a:gd name="connsiteX12" fmla="*/ 0 w 2109415"/>
              <a:gd name="connsiteY12" fmla="*/ 0 h 3855720"/>
              <a:gd name="connsiteX13" fmla="*/ 1417320 w 2109415"/>
              <a:gd name="connsiteY13" fmla="*/ 0 h 3855720"/>
              <a:gd name="connsiteX14" fmla="*/ 1417320 w 2109415"/>
              <a:gd name="connsiteY14" fmla="*/ 1074420 h 3855720"/>
              <a:gd name="connsiteX15" fmla="*/ 2109415 w 2109415"/>
              <a:gd name="connsiteY15" fmla="*/ 1074420 h 3855720"/>
              <a:gd name="connsiteX16" fmla="*/ 746760 w 2109415"/>
              <a:gd name="connsiteY16" fmla="*/ 3855720 h 3855720"/>
              <a:gd name="connsiteX0" fmla="*/ 624840 w 2125540"/>
              <a:gd name="connsiteY0" fmla="*/ 800100 h 4766844"/>
              <a:gd name="connsiteX1" fmla="*/ 624840 w 2125540"/>
              <a:gd name="connsiteY1" fmla="*/ 617220 h 4766844"/>
              <a:gd name="connsiteX2" fmla="*/ 800100 w 2125540"/>
              <a:gd name="connsiteY2" fmla="*/ 617220 h 4766844"/>
              <a:gd name="connsiteX3" fmla="*/ 800100 w 2125540"/>
              <a:gd name="connsiteY3" fmla="*/ 876300 h 4766844"/>
              <a:gd name="connsiteX4" fmla="*/ 449580 w 2125540"/>
              <a:gd name="connsiteY4" fmla="*/ 876300 h 4766844"/>
              <a:gd name="connsiteX5" fmla="*/ 449580 w 2125540"/>
              <a:gd name="connsiteY5" fmla="*/ 571500 h 4766844"/>
              <a:gd name="connsiteX6" fmla="*/ 266700 w 2125540"/>
              <a:gd name="connsiteY6" fmla="*/ 571500 h 4766844"/>
              <a:gd name="connsiteX7" fmla="*/ 723900 w 2125540"/>
              <a:gd name="connsiteY7" fmla="*/ 114300 h 4766844"/>
              <a:gd name="connsiteX8" fmla="*/ 1165860 w 2125540"/>
              <a:gd name="connsiteY8" fmla="*/ 556260 h 4766844"/>
              <a:gd name="connsiteX9" fmla="*/ 1013460 w 2125540"/>
              <a:gd name="connsiteY9" fmla="*/ 556260 h 4766844"/>
              <a:gd name="connsiteX10" fmla="*/ 1013460 w 2125540"/>
              <a:gd name="connsiteY10" fmla="*/ 960120 h 4766844"/>
              <a:gd name="connsiteX11" fmla="*/ 0 w 2125540"/>
              <a:gd name="connsiteY11" fmla="*/ 960120 h 4766844"/>
              <a:gd name="connsiteX12" fmla="*/ 0 w 2125540"/>
              <a:gd name="connsiteY12" fmla="*/ 0 h 4766844"/>
              <a:gd name="connsiteX13" fmla="*/ 1417320 w 2125540"/>
              <a:gd name="connsiteY13" fmla="*/ 0 h 4766844"/>
              <a:gd name="connsiteX14" fmla="*/ 1417320 w 2125540"/>
              <a:gd name="connsiteY14" fmla="*/ 1074420 h 4766844"/>
              <a:gd name="connsiteX15" fmla="*/ 2109415 w 2125540"/>
              <a:gd name="connsiteY15" fmla="*/ 1074420 h 4766844"/>
              <a:gd name="connsiteX16" fmla="*/ 2125540 w 2125540"/>
              <a:gd name="connsiteY16" fmla="*/ 4766844 h 4766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25540" h="4766844">
                <a:moveTo>
                  <a:pt x="624840" y="800100"/>
                </a:moveTo>
                <a:lnTo>
                  <a:pt x="624840" y="617220"/>
                </a:lnTo>
                <a:lnTo>
                  <a:pt x="800100" y="617220"/>
                </a:lnTo>
                <a:lnTo>
                  <a:pt x="800100" y="876300"/>
                </a:lnTo>
                <a:lnTo>
                  <a:pt x="449580" y="876300"/>
                </a:lnTo>
                <a:lnTo>
                  <a:pt x="449580" y="571500"/>
                </a:lnTo>
                <a:lnTo>
                  <a:pt x="266700" y="571500"/>
                </a:lnTo>
                <a:lnTo>
                  <a:pt x="723900" y="114300"/>
                </a:lnTo>
                <a:lnTo>
                  <a:pt x="1165860" y="556260"/>
                </a:lnTo>
                <a:lnTo>
                  <a:pt x="1013460" y="556260"/>
                </a:lnTo>
                <a:lnTo>
                  <a:pt x="1013460" y="960120"/>
                </a:lnTo>
                <a:lnTo>
                  <a:pt x="0" y="960120"/>
                </a:lnTo>
                <a:lnTo>
                  <a:pt x="0" y="0"/>
                </a:lnTo>
                <a:lnTo>
                  <a:pt x="1417320" y="0"/>
                </a:lnTo>
                <a:lnTo>
                  <a:pt x="1417320" y="1074420"/>
                </a:lnTo>
                <a:lnTo>
                  <a:pt x="2109415" y="1074420"/>
                </a:lnTo>
                <a:lnTo>
                  <a:pt x="2125540" y="4766844"/>
                </a:lnTo>
              </a:path>
            </a:pathLst>
          </a:custGeom>
          <a:ln w="38100">
            <a:solidFill>
              <a:schemeClr val="bg1"/>
            </a:solidFill>
          </a:ln>
          <a:effectLst>
            <a:outerShdw blurRad="25400" dist="127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latinLnBrk="1"/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632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153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99545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9046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691680" y="123478"/>
            <a:ext cx="745232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691680" y="699542"/>
            <a:ext cx="745232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31060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251520" y="3051423"/>
            <a:ext cx="2016224" cy="172819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2452564" y="3051423"/>
            <a:ext cx="2016224" cy="172819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4657800" y="3051423"/>
            <a:ext cx="2016224" cy="172819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6863036" y="3051423"/>
            <a:ext cx="2016224" cy="172819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1520" y="1264881"/>
            <a:ext cx="2016224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452564" y="1271413"/>
            <a:ext cx="2016224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57800" y="1277945"/>
            <a:ext cx="2016224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63036" y="1284477"/>
            <a:ext cx="2016224" cy="1764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986299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195736" y="1096157"/>
            <a:ext cx="6408712" cy="48728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2195736" y="1680605"/>
            <a:ext cx="5940000" cy="48728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2195736" y="2265053"/>
            <a:ext cx="5472000" cy="48728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7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 w="63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 sz="280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987824" y="123478"/>
            <a:ext cx="615617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0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987824" y="699542"/>
            <a:ext cx="615617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25671" y="648554"/>
            <a:ext cx="2908176" cy="3521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 rot="20700000">
            <a:off x="870629" y="786724"/>
            <a:ext cx="1677203" cy="25907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356507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1510"/>
            <a:ext cx="2664296" cy="265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076170" y="521952"/>
            <a:ext cx="2447664" cy="1662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8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710" y="2389300"/>
            <a:ext cx="2664296" cy="265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084168" y="2499742"/>
            <a:ext cx="2447664" cy="1662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31919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1203598"/>
            <a:ext cx="6660232" cy="25922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732240" y="0"/>
            <a:ext cx="241176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4802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159002"/>
            <a:ext cx="4224528" cy="2914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694140" y="447700"/>
            <a:ext cx="1944216" cy="43204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29910" y="2207890"/>
            <a:ext cx="1944216" cy="25602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565681" y="2207890"/>
            <a:ext cx="1944216" cy="25602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01452" y="2207890"/>
            <a:ext cx="1944216" cy="25602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39247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rgbClr val="4784A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rgbClr val="4784A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6066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30027" y="400075"/>
            <a:ext cx="27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940152" y="400075"/>
            <a:ext cx="2698204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230327" y="2567980"/>
            <a:ext cx="270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21064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150937" y="128809"/>
            <a:ext cx="3168352" cy="280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457972" y="128811"/>
            <a:ext cx="2052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3457972" y="1604809"/>
            <a:ext cx="2052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150937" y="3075806"/>
            <a:ext cx="2052000" cy="1944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2330226" y="3075806"/>
            <a:ext cx="3175223" cy="1944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19018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771800" y="1404764"/>
            <a:ext cx="6372200" cy="30243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68309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7480790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68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104138"/>
            <a:ext cx="6172200" cy="1597914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914650"/>
            <a:ext cx="6172200" cy="6858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7" y="457200"/>
            <a:ext cx="3616325" cy="800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436894"/>
            <a:ext cx="3646966" cy="216107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5" y="1436911"/>
            <a:ext cx="3639311" cy="21610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4767263"/>
            <a:ext cx="5102352" cy="27384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457201"/>
            <a:ext cx="3615734" cy="8000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437085"/>
            <a:ext cx="3638550" cy="484584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45508"/>
            <a:ext cx="3638550" cy="21621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6" y="1437085"/>
            <a:ext cx="3660775" cy="484584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145507"/>
            <a:ext cx="3651250" cy="216217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4767263"/>
            <a:ext cx="5102352" cy="27384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163658"/>
            <a:ext cx="1828800" cy="273844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1" y="1440657"/>
            <a:ext cx="3654425" cy="216693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7" y="454819"/>
            <a:ext cx="3629025" cy="78105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40657"/>
            <a:ext cx="3629025" cy="135969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4767263"/>
            <a:ext cx="5102352" cy="27384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450056"/>
            <a:ext cx="2074862" cy="14859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3" y="1238250"/>
            <a:ext cx="5627687" cy="31655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460773"/>
            <a:ext cx="3741738" cy="6822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4767263"/>
            <a:ext cx="5102352" cy="273844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3000">
              <a:schemeClr val="tx2">
                <a:lumMod val="20000"/>
                <a:lumOff val="80000"/>
              </a:schemeClr>
            </a:gs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path path="circle">
            <a:fillToRect l="50000" t="2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165860"/>
            <a:ext cx="2073348" cy="1484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160277"/>
            <a:ext cx="4222308" cy="291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42101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03.09.2020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4767263"/>
            <a:ext cx="5102352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4767263"/>
            <a:ext cx="1137684" cy="27384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alpha val="6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46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tx2">
                <a:lumMod val="20000"/>
                <a:lumOff val="80000"/>
              </a:schemeClr>
            </a:gs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path path="circle">
            <a:fillToRect l="50000" t="2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560" y="843557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перспективах развития конкуренции </a:t>
            </a:r>
            <a:endParaRPr lang="ru-RU" sz="2400" b="1" dirty="0" smtClean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рынке социальных услуг </a:t>
            </a:r>
            <a:endParaRPr lang="ru-RU" sz="2400" b="1" dirty="0" smtClean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  <a:endParaRPr lang="ru-RU" sz="24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3507854"/>
            <a:ext cx="79928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Фролов Ярослав Александрович</a:t>
            </a:r>
          </a:p>
          <a:p>
            <a:pPr algn="r">
              <a:spcBef>
                <a:spcPct val="0"/>
              </a:spcBef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министр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труда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социального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развития </a:t>
            </a:r>
          </a:p>
          <a:p>
            <a:pPr algn="r">
              <a:spcBef>
                <a:spcPct val="0"/>
              </a:spcBef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Новосибирской области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98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7666" y="2971359"/>
            <a:ext cx="2321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Информационная, консультационная </a:t>
            </a:r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поддержка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80112" y="1421944"/>
            <a:ext cx="2321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Разработка совместных проектов и программ</a:t>
            </a:r>
          </a:p>
          <a:p>
            <a:pPr algn="ctr"/>
            <a:endParaRPr lang="ko-KR" altLang="en-US" sz="1400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62251" y="1454630"/>
            <a:ext cx="23210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Содействие развитию кадрового потенциала </a:t>
            </a:r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СО НКО</a:t>
            </a:r>
            <a:endParaRPr lang="ko-KR" altLang="en-US" sz="1400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2785" y="2944801"/>
            <a:ext cx="25937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Методическая помощь по реализации проектов </a:t>
            </a:r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СОНКО </a:t>
            </a:r>
            <a:r>
              <a:rPr lang="ru-RU" altLang="ko-KR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с привлечением средств федерального, регионального и муниципальных бюджетов</a:t>
            </a:r>
            <a:endParaRPr lang="ru-RU" altLang="ko-KR" sz="1400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Block Arc 30"/>
          <p:cNvSpPr/>
          <p:nvPr/>
        </p:nvSpPr>
        <p:spPr>
          <a:xfrm>
            <a:off x="2688676" y="1791276"/>
            <a:ext cx="3772124" cy="3772124"/>
          </a:xfrm>
          <a:prstGeom prst="blockArc">
            <a:avLst>
              <a:gd name="adj1" fmla="val 9019130"/>
              <a:gd name="adj2" fmla="val 12564162"/>
              <a:gd name="adj3" fmla="val 28598"/>
            </a:avLst>
          </a:pr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tx2">
                  <a:lumMod val="50000"/>
                </a:schemeClr>
              </a:gs>
            </a:gsLst>
            <a:lin ang="8100000" scaled="1"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1" name="Block Arc 31"/>
          <p:cNvSpPr/>
          <p:nvPr/>
        </p:nvSpPr>
        <p:spPr>
          <a:xfrm>
            <a:off x="2688676" y="1823962"/>
            <a:ext cx="3772124" cy="3772124"/>
          </a:xfrm>
          <a:prstGeom prst="blockArc">
            <a:avLst>
              <a:gd name="adj1" fmla="val 12817329"/>
              <a:gd name="adj2" fmla="val 16088307"/>
              <a:gd name="adj3" fmla="val 28480"/>
            </a:avLst>
          </a:pr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tx2">
                  <a:lumMod val="50000"/>
                </a:schemeClr>
              </a:gs>
            </a:gsLst>
            <a:lin ang="8100000" scaled="1"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2" name="Block Arc 32"/>
          <p:cNvSpPr/>
          <p:nvPr/>
        </p:nvSpPr>
        <p:spPr>
          <a:xfrm flipH="1">
            <a:off x="2688676" y="1823962"/>
            <a:ext cx="3772124" cy="3772124"/>
          </a:xfrm>
          <a:prstGeom prst="blockArc">
            <a:avLst>
              <a:gd name="adj1" fmla="val 9019130"/>
              <a:gd name="adj2" fmla="val 12564162"/>
              <a:gd name="adj3" fmla="val 28598"/>
            </a:avLst>
          </a:pr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tx2">
                  <a:lumMod val="50000"/>
                </a:schemeClr>
              </a:gs>
            </a:gsLst>
            <a:lin ang="3000000" scaled="0"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3" name="Block Arc 33"/>
          <p:cNvSpPr/>
          <p:nvPr/>
        </p:nvSpPr>
        <p:spPr>
          <a:xfrm flipH="1">
            <a:off x="2688676" y="1823962"/>
            <a:ext cx="3772124" cy="3772124"/>
          </a:xfrm>
          <a:prstGeom prst="blockArc">
            <a:avLst>
              <a:gd name="adj1" fmla="val 12817329"/>
              <a:gd name="adj2" fmla="val 16060189"/>
              <a:gd name="adj3" fmla="val 28289"/>
            </a:avLst>
          </a:pr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tx2">
                  <a:lumMod val="50000"/>
                </a:schemeClr>
              </a:gs>
            </a:gsLst>
            <a:lin ang="3600000" scaled="0"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4" name="Oval 3"/>
          <p:cNvSpPr/>
          <p:nvPr/>
        </p:nvSpPr>
        <p:spPr>
          <a:xfrm>
            <a:off x="3854658" y="2989944"/>
            <a:ext cx="1440160" cy="1440160"/>
          </a:xfrm>
          <a:prstGeom prst="ellipse">
            <a:avLst/>
          </a:prstGeom>
          <a:gradFill>
            <a:gsLst>
              <a:gs pos="1000">
                <a:schemeClr val="accent1">
                  <a:lumMod val="90000"/>
                </a:schemeClr>
              </a:gs>
              <a:gs pos="100000">
                <a:schemeClr val="tx2">
                  <a:lumMod val="50000"/>
                </a:schemeClr>
              </a:gs>
            </a:gsLst>
            <a:lin ang="8100000" scaled="1"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48395" y="3313980"/>
            <a:ext cx="1080120" cy="792087"/>
          </a:xfrm>
          <a:prstGeom prst="rect">
            <a:avLst/>
          </a:prstGeom>
          <a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7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5875" cap="flat" cmpd="sng" algn="ctr">
            <a:noFill/>
            <a:prstDash val="solid"/>
          </a:ln>
          <a:effectLst/>
        </p:spPr>
        <p:txBody>
          <a:bodyPr lIns="77925" tIns="38963" rIns="77925" bIns="38963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65895"/>
            <a:ext cx="648072" cy="622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65895"/>
            <a:ext cx="628650" cy="530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793" y="2225676"/>
            <a:ext cx="560303" cy="50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Parallelogram 15">
            <a:extLst>
              <a:ext uri="{FF2B5EF4-FFF2-40B4-BE49-F238E27FC236}">
                <a16:creationId xmlns="" xmlns:a16="http://schemas.microsoft.com/office/drawing/2014/main" id="{24ABDD0B-564D-4579-ACF2-A3B23447A0E6}"/>
              </a:ext>
            </a:extLst>
          </p:cNvPr>
          <p:cNvSpPr/>
          <p:nvPr/>
        </p:nvSpPr>
        <p:spPr>
          <a:xfrm rot="16200000">
            <a:off x="3631089" y="2247857"/>
            <a:ext cx="504345" cy="576066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39552" y="195485"/>
            <a:ext cx="8064896" cy="6225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39552" y="339502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Направления работы по повышению конкурентоспособности </a:t>
            </a:r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НКО </a:t>
            </a:r>
            <a:endParaRPr lang="ru-RU" sz="16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3953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712730" y="1496845"/>
            <a:ext cx="52158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just">
              <a:buFontTx/>
              <a:buChar char="-"/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развитию эффективных практик социального сопровождения семей с детьми, нуждающихся в социальной помощи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развитию эффективных практик активной поддержки родителей, воспитывающих детей-инвалидов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формированию современной инфраструктуры служб ранней помощи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развитию системы подготовки к самостоятельной жизни воспитанников организаций для детей-сирот и детей, оставшихся без попечения родителей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развитию системы обеспечения безопасного </a:t>
            </a: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детства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развитию </a:t>
            </a: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технологий, альтернативных предоставлению услуг в стационарной форме социального обслуживания детям-инвалидам и детям с ограниченными возможностями здоровья 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организации продуктивной социально значимой деятельности несовершеннолетних, находящихся в конфликте с законом</a:t>
            </a:r>
          </a:p>
          <a:p>
            <a:pPr marL="171450" lvl="0" indent="-171450" algn="just">
              <a:buFontTx/>
              <a:buChar char="-"/>
            </a:pPr>
            <a:r>
              <a:rPr lang="ru-RU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развитию эффективных социальных практик, направленных на сокращение бедности семей с детьми и улучшение условий жизнедеятельности детей в таких семьях </a:t>
            </a:r>
            <a:endParaRPr lang="en-US" altLang="ko-KR" sz="1200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6867" y="949394"/>
            <a:ext cx="2880320" cy="2145724"/>
            <a:chOff x="1331640" y="1203598"/>
            <a:chExt cx="2880320" cy="2145724"/>
          </a:xfrm>
        </p:grpSpPr>
        <p:sp>
          <p:nvSpPr>
            <p:cNvPr id="5" name="Rectangle 10"/>
            <p:cNvSpPr/>
            <p:nvPr/>
          </p:nvSpPr>
          <p:spPr>
            <a:xfrm>
              <a:off x="1763688" y="1275606"/>
              <a:ext cx="2448272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8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" name="Oval 8"/>
            <p:cNvSpPr/>
            <p:nvPr/>
          </p:nvSpPr>
          <p:spPr>
            <a:xfrm>
              <a:off x="1331640" y="1203598"/>
              <a:ext cx="576064" cy="5760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8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96746" y="1779662"/>
              <a:ext cx="225249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latinLnBrk="1">
                <a:buFontTx/>
                <a:buChar char="-"/>
              </a:pPr>
              <a:r>
                <a:rPr lang="ru-RU" altLang="ko-KR" sz="1200" dirty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</a:t>
              </a:r>
              <a:r>
                <a:rPr lang="ru-RU" altLang="ko-KR" sz="1200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ужих детей не бывает</a:t>
              </a:r>
            </a:p>
            <a:p>
              <a:pPr marL="171450" indent="-171450" latinLnBrk="1">
                <a:buFontTx/>
                <a:buChar char="-"/>
              </a:pPr>
              <a:r>
                <a:rPr lang="ru-RU" altLang="ko-KR" sz="1200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Первые ступеньки к развитию</a:t>
              </a:r>
            </a:p>
            <a:p>
              <a:pPr marL="171450" indent="-171450" latinLnBrk="1">
                <a:buFontTx/>
                <a:buChar char="-"/>
              </a:pPr>
              <a:r>
                <a:rPr lang="ru-RU" altLang="ko-KR" sz="1200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 равные возможности</a:t>
              </a:r>
            </a:p>
            <a:p>
              <a:pPr marL="171450" indent="-171450" latinLnBrk="1">
                <a:buFontTx/>
                <a:buChar char="-"/>
              </a:pPr>
              <a:r>
                <a:rPr lang="ru-RU" altLang="ko-KR" sz="1200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Мир добрый к детям</a:t>
              </a:r>
            </a:p>
            <a:p>
              <a:pPr marL="171450" indent="-171450" latinLnBrk="1">
                <a:buFontTx/>
                <a:buChar char="-"/>
              </a:pPr>
              <a:r>
                <a:rPr lang="ru-RU" altLang="ko-KR" sz="1200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интересах детей</a:t>
              </a:r>
            </a:p>
            <a:p>
              <a:pPr marL="171450" indent="-171450" latinLnBrk="1">
                <a:buFontTx/>
                <a:buChar char="-"/>
              </a:pPr>
              <a:r>
                <a:rPr lang="ru-RU" altLang="ko-KR" sz="1200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Право на выбор</a:t>
              </a:r>
            </a:p>
            <a:p>
              <a:pPr marL="171450" indent="-171450" latinLnBrk="1">
                <a:buFontTx/>
                <a:buChar char="-"/>
              </a:pPr>
              <a:endParaRPr lang="en-US" altLang="ko-KR" sz="1200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96747" y="1337741"/>
              <a:ext cx="22524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ru-RU" altLang="ko-KR" sz="1600" b="1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</a:t>
              </a:r>
              <a:endParaRPr lang="ko-KR" altLang="en-US" sz="1600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46246" y="1285736"/>
              <a:ext cx="5541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ru-RU" altLang="ko-KR" sz="2000" b="1" dirty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ko-KR" altLang="en-US" sz="2000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928754" y="958826"/>
            <a:ext cx="3240360" cy="576064"/>
            <a:chOff x="4788024" y="1203598"/>
            <a:chExt cx="3240360" cy="576064"/>
          </a:xfrm>
        </p:grpSpPr>
        <p:sp>
          <p:nvSpPr>
            <p:cNvPr id="4" name="Rectangle 11"/>
            <p:cNvSpPr/>
            <p:nvPr/>
          </p:nvSpPr>
          <p:spPr>
            <a:xfrm>
              <a:off x="5241174" y="1275606"/>
              <a:ext cx="2787210" cy="4320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8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7" name="Oval 9"/>
            <p:cNvSpPr/>
            <p:nvPr/>
          </p:nvSpPr>
          <p:spPr>
            <a:xfrm>
              <a:off x="4788024" y="1203598"/>
              <a:ext cx="576064" cy="57606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7000"/>
                  </a:schemeClr>
                </a:gs>
                <a:gs pos="100000">
                  <a:schemeClr val="bg1"/>
                </a:gs>
              </a:gsLst>
              <a:lin ang="8100000" scaled="1"/>
              <a:tileRect/>
            </a:gra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latinLnBrk="1"/>
              <a:endParaRPr lang="ko-KR" altLang="en-US" sz="280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64088" y="1337741"/>
              <a:ext cx="2295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ru-RU" altLang="ko-KR" sz="1600" b="1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комплексов мер</a:t>
              </a:r>
              <a:endParaRPr lang="ko-KR" altLang="en-US" sz="1600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88024" y="1285736"/>
              <a:ext cx="5541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latinLnBrk="1"/>
              <a:r>
                <a:rPr lang="ru-RU" altLang="ko-KR" sz="2000" b="1" dirty="0" smtClean="0">
                  <a:solidFill>
                    <a:schemeClr val="bg2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ko-KR" altLang="en-US" sz="2000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179512" y="166872"/>
            <a:ext cx="8640959" cy="6887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205869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и комплексы мер, получившие грант Фонда поддержки детей, находящихся в трудной жизненной ситуации, реализуемые совместно с СО НКО</a:t>
            </a:r>
            <a:endParaRPr lang="ru-RU" sz="16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3" y="3579862"/>
            <a:ext cx="3096343" cy="1077218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Соисполнителями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сополучателями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средств гранта </a:t>
            </a:r>
            <a:r>
              <a:rPr lang="ru-RU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разное время были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около 20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НКО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608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4"/>
          <p:cNvSpPr>
            <a:spLocks noChangeArrowheads="1"/>
          </p:cNvSpPr>
          <p:nvPr/>
        </p:nvSpPr>
        <p:spPr bwMode="gray">
          <a:xfrm flipV="1">
            <a:off x="1835696" y="2843901"/>
            <a:ext cx="1625775" cy="1312025"/>
          </a:xfrm>
          <a:prstGeom prst="can">
            <a:avLst>
              <a:gd name="adj" fmla="val 23795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31" name="AutoShape 5"/>
          <p:cNvSpPr>
            <a:spLocks noChangeArrowheads="1"/>
          </p:cNvSpPr>
          <p:nvPr/>
        </p:nvSpPr>
        <p:spPr bwMode="gray">
          <a:xfrm flipV="1">
            <a:off x="3696980" y="2378065"/>
            <a:ext cx="1615140" cy="1777861"/>
          </a:xfrm>
          <a:prstGeom prst="can">
            <a:avLst>
              <a:gd name="adj" fmla="val 23314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6"/>
          <p:cNvSpPr>
            <a:spLocks noChangeArrowheads="1"/>
          </p:cNvSpPr>
          <p:nvPr/>
        </p:nvSpPr>
        <p:spPr bwMode="gray">
          <a:xfrm flipV="1">
            <a:off x="5549149" y="1923754"/>
            <a:ext cx="1615139" cy="2232172"/>
          </a:xfrm>
          <a:prstGeom prst="can">
            <a:avLst>
              <a:gd name="adj" fmla="val 22946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3" name="Group 7"/>
          <p:cNvGrpSpPr>
            <a:grpSpLocks/>
          </p:cNvGrpSpPr>
          <p:nvPr/>
        </p:nvGrpSpPr>
        <p:grpSpPr bwMode="auto">
          <a:xfrm>
            <a:off x="3696980" y="2363657"/>
            <a:ext cx="1615140" cy="315040"/>
            <a:chOff x="1003" y="2400"/>
            <a:chExt cx="1089" cy="336"/>
          </a:xfrm>
        </p:grpSpPr>
        <p:sp>
          <p:nvSpPr>
            <p:cNvPr id="54" name="Oval 8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Oval 9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10"/>
          <p:cNvGrpSpPr>
            <a:grpSpLocks/>
          </p:cNvGrpSpPr>
          <p:nvPr/>
        </p:nvGrpSpPr>
        <p:grpSpPr bwMode="auto">
          <a:xfrm>
            <a:off x="5547629" y="1913189"/>
            <a:ext cx="1615140" cy="315040"/>
            <a:chOff x="1003" y="2400"/>
            <a:chExt cx="1089" cy="336"/>
          </a:xfrm>
        </p:grpSpPr>
        <p:sp>
          <p:nvSpPr>
            <p:cNvPr id="52" name="Oval 11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12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5" name="Group 16"/>
          <p:cNvGrpSpPr>
            <a:grpSpLocks/>
          </p:cNvGrpSpPr>
          <p:nvPr/>
        </p:nvGrpSpPr>
        <p:grpSpPr bwMode="auto">
          <a:xfrm>
            <a:off x="1846331" y="2813165"/>
            <a:ext cx="1615140" cy="315040"/>
            <a:chOff x="1003" y="2400"/>
            <a:chExt cx="1089" cy="336"/>
          </a:xfrm>
        </p:grpSpPr>
        <p:sp>
          <p:nvSpPr>
            <p:cNvPr id="50" name="Oval 17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18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6" name="Group 25"/>
          <p:cNvGrpSpPr>
            <a:grpSpLocks/>
          </p:cNvGrpSpPr>
          <p:nvPr/>
        </p:nvGrpSpPr>
        <p:grpSpPr bwMode="auto">
          <a:xfrm>
            <a:off x="5719324" y="1203599"/>
            <a:ext cx="1204897" cy="877676"/>
            <a:chOff x="887" y="2040"/>
            <a:chExt cx="433" cy="422"/>
          </a:xfrm>
        </p:grpSpPr>
        <p:pic>
          <p:nvPicPr>
            <p:cNvPr id="47" name="Picture 26" descr="circuler_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48" name="Oval 27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5000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9" name="Picture 28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37" name="Rectangle 29"/>
          <p:cNvSpPr>
            <a:spLocks noChangeArrowheads="1"/>
          </p:cNvSpPr>
          <p:nvPr/>
        </p:nvSpPr>
        <p:spPr bwMode="gray">
          <a:xfrm>
            <a:off x="5888174" y="1440302"/>
            <a:ext cx="9108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2000" b="1" dirty="0" smtClean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29,6%</a:t>
            </a:r>
            <a:endParaRPr lang="en-US" sz="2000" b="1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31"/>
          <p:cNvGrpSpPr>
            <a:grpSpLocks/>
          </p:cNvGrpSpPr>
          <p:nvPr/>
        </p:nvGrpSpPr>
        <p:grpSpPr bwMode="auto">
          <a:xfrm>
            <a:off x="3894504" y="1640358"/>
            <a:ext cx="1203378" cy="873136"/>
            <a:chOff x="887" y="2040"/>
            <a:chExt cx="433" cy="422"/>
          </a:xfrm>
        </p:grpSpPr>
        <p:pic>
          <p:nvPicPr>
            <p:cNvPr id="44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45" name="Oval 33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5000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6" name="Picture 34" descr="Picture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39" name="Rectangle 35"/>
          <p:cNvSpPr>
            <a:spLocks noChangeArrowheads="1"/>
          </p:cNvSpPr>
          <p:nvPr/>
        </p:nvSpPr>
        <p:spPr bwMode="gray">
          <a:xfrm>
            <a:off x="4051360" y="1881220"/>
            <a:ext cx="9108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2000" b="1" dirty="0" smtClean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21,0%</a:t>
            </a:r>
            <a:endParaRPr lang="en-US" sz="2000" b="1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Group 37"/>
          <p:cNvGrpSpPr>
            <a:grpSpLocks/>
          </p:cNvGrpSpPr>
          <p:nvPr/>
        </p:nvGrpSpPr>
        <p:grpSpPr bwMode="auto">
          <a:xfrm>
            <a:off x="2059050" y="2083368"/>
            <a:ext cx="1203378" cy="895002"/>
            <a:chOff x="887" y="2040"/>
            <a:chExt cx="433" cy="422"/>
          </a:xfrm>
        </p:grpSpPr>
        <p:pic>
          <p:nvPicPr>
            <p:cNvPr id="41" name="Picture 38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42" name="Oval 39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5000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6" name="Rectangle 35"/>
          <p:cNvSpPr>
            <a:spLocks noChangeArrowheads="1"/>
          </p:cNvSpPr>
          <p:nvPr/>
        </p:nvSpPr>
        <p:spPr bwMode="gray">
          <a:xfrm>
            <a:off x="2170853" y="2308464"/>
            <a:ext cx="10039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2000" b="1" dirty="0" smtClean="0">
                <a:solidFill>
                  <a:srgbClr val="FE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28,6%</a:t>
            </a:r>
            <a:endParaRPr lang="en-US" sz="2000" b="1" dirty="0">
              <a:solidFill>
                <a:srgbClr val="FE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539552" y="195485"/>
            <a:ext cx="8064896" cy="6225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39552" y="339502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Ключевой показатель развития рынка социальных услуг</a:t>
            </a:r>
            <a:endParaRPr lang="ru-RU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187624" y="4312503"/>
            <a:ext cx="705678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Доля </a:t>
            </a:r>
            <a:r>
              <a:rPr lang="ru-RU" sz="1500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негосударственных организаций социального обслуживания, предоставляющих социальные </a:t>
            </a: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услуги, </a:t>
            </a:r>
            <a:r>
              <a:rPr lang="ru-RU" sz="1500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общего числа организаций всех форм </a:t>
            </a:r>
            <a:r>
              <a:rPr lang="ru-RU" sz="15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собственности</a:t>
            </a:r>
            <a:endParaRPr lang="ru-RU" sz="1500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146984" y="3435846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2018 год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995936" y="3128205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2019 год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888174" y="2764335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2020 год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843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683568" y="1131590"/>
            <a:ext cx="8208913" cy="2952328"/>
            <a:chOff x="1507332" y="2297112"/>
            <a:chExt cx="6373596" cy="2333631"/>
          </a:xfrm>
        </p:grpSpPr>
        <p:sp>
          <p:nvSpPr>
            <p:cNvPr id="2" name="AutoShape 2"/>
            <p:cNvSpPr>
              <a:spLocks noChangeArrowheads="1"/>
            </p:cNvSpPr>
            <p:nvPr/>
          </p:nvSpPr>
          <p:spPr bwMode="gray">
            <a:xfrm>
              <a:off x="1566862" y="4226309"/>
              <a:ext cx="6258156" cy="377429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5EAEFF"/>
              </a:solidFill>
              <a:round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defTabSz="685800">
                <a:defRPr/>
              </a:pPr>
              <a:endParaRPr lang="ru-RU" sz="1400" kern="0">
                <a:solidFill>
                  <a:prstClr val="white"/>
                </a:solidFill>
              </a:endParaRPr>
            </a:p>
          </p:txBody>
        </p:sp>
        <p:sp>
          <p:nvSpPr>
            <p:cNvPr id="3" name="AutoShape 3"/>
            <p:cNvSpPr>
              <a:spLocks noChangeArrowheads="1"/>
            </p:cNvSpPr>
            <p:nvPr/>
          </p:nvSpPr>
          <p:spPr bwMode="gray">
            <a:xfrm>
              <a:off x="1566862" y="3597659"/>
              <a:ext cx="6258156" cy="377429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0080FF"/>
              </a:solidFill>
              <a:round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defTabSz="685800">
                <a:defRPr/>
              </a:pPr>
              <a:endParaRPr lang="ru-RU" sz="1400" kern="0">
                <a:solidFill>
                  <a:prstClr val="white"/>
                </a:solidFill>
              </a:endParaRPr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gray">
            <a:xfrm>
              <a:off x="1566862" y="2969009"/>
              <a:ext cx="6258156" cy="377429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31B6FD"/>
              </a:solidFill>
              <a:round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defTabSz="685800">
                <a:defRPr/>
              </a:pPr>
              <a:endParaRPr lang="ru-RU" sz="1400" kern="0">
                <a:solidFill>
                  <a:prstClr val="white"/>
                </a:solidFill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1566862" y="2339169"/>
              <a:ext cx="6258156" cy="377428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4584D3"/>
              </a:solidFill>
              <a:round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defTabSz="685800">
                <a:defRPr/>
              </a:pPr>
              <a:endParaRPr lang="ru-RU" sz="1400" kern="0">
                <a:solidFill>
                  <a:prstClr val="white"/>
                </a:solidFill>
              </a:endParaRPr>
            </a:p>
          </p:txBody>
        </p:sp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1507332" y="2326072"/>
              <a:ext cx="392906" cy="395288"/>
              <a:chOff x="720" y="1488"/>
              <a:chExt cx="806" cy="808"/>
            </a:xfrm>
          </p:grpSpPr>
          <p:sp>
            <p:nvSpPr>
              <p:cNvPr id="7" name="Oval 8"/>
              <p:cNvSpPr>
                <a:spLocks noChangeArrowheads="1"/>
              </p:cNvSpPr>
              <p:nvPr/>
            </p:nvSpPr>
            <p:spPr bwMode="gray">
              <a:xfrm>
                <a:off x="720" y="1490"/>
                <a:ext cx="806" cy="806"/>
              </a:xfrm>
              <a:prstGeom prst="ellipse">
                <a:avLst/>
              </a:prstGeom>
              <a:solidFill>
                <a:srgbClr val="4584D3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685800">
                  <a:defRPr/>
                </a:pPr>
                <a:endParaRPr lang="ru-RU" sz="1400" kern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8" name="Picture 9" descr="drop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721" y="1488"/>
                <a:ext cx="800" cy="800"/>
              </a:xfrm>
              <a:prstGeom prst="rect">
                <a:avLst/>
              </a:prstGeom>
              <a:noFill/>
            </p:spPr>
          </p:pic>
        </p:grpSp>
        <p:sp>
          <p:nvSpPr>
            <p:cNvPr id="9" name="Text Box 10"/>
            <p:cNvSpPr txBox="1">
              <a:spLocks noChangeArrowheads="1"/>
            </p:cNvSpPr>
            <p:nvPr/>
          </p:nvSpPr>
          <p:spPr bwMode="gray">
            <a:xfrm>
              <a:off x="1566862" y="2297112"/>
              <a:ext cx="245269" cy="407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8580" tIns="34290" rIns="68580" bIns="3429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1507332" y="2955913"/>
              <a:ext cx="392906" cy="395288"/>
              <a:chOff x="1188" y="1705"/>
              <a:chExt cx="330" cy="332"/>
            </a:xfrm>
          </p:grpSpPr>
          <p:sp>
            <p:nvSpPr>
              <p:cNvPr id="11" name="Oval 12"/>
              <p:cNvSpPr>
                <a:spLocks noChangeArrowheads="1"/>
              </p:cNvSpPr>
              <p:nvPr/>
            </p:nvSpPr>
            <p:spPr bwMode="gray">
              <a:xfrm>
                <a:off x="1188" y="1706"/>
                <a:ext cx="330" cy="331"/>
              </a:xfrm>
              <a:prstGeom prst="ellipse">
                <a:avLst/>
              </a:prstGeom>
              <a:solidFill>
                <a:srgbClr val="31B6FD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685800">
                  <a:defRPr/>
                </a:pPr>
                <a:endParaRPr lang="ru-RU" sz="1400" kern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2" name="Picture 13" descr="drop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1190" y="1705"/>
                <a:ext cx="328" cy="329"/>
              </a:xfrm>
              <a:prstGeom prst="rect">
                <a:avLst/>
              </a:prstGeom>
              <a:noFill/>
            </p:spPr>
          </p:pic>
        </p:grpSp>
        <p:sp>
          <p:nvSpPr>
            <p:cNvPr id="13" name="Text Box 14"/>
            <p:cNvSpPr txBox="1">
              <a:spLocks noChangeArrowheads="1"/>
            </p:cNvSpPr>
            <p:nvPr/>
          </p:nvSpPr>
          <p:spPr bwMode="gray">
            <a:xfrm>
              <a:off x="1573031" y="2940287"/>
              <a:ext cx="259556" cy="407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8580" tIns="34290" rIns="68580" bIns="3429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1507332" y="3584563"/>
              <a:ext cx="392906" cy="395288"/>
              <a:chOff x="1188" y="2112"/>
              <a:chExt cx="330" cy="332"/>
            </a:xfrm>
          </p:grpSpPr>
          <p:sp>
            <p:nvSpPr>
              <p:cNvPr id="15" name="Oval 16"/>
              <p:cNvSpPr>
                <a:spLocks noChangeArrowheads="1"/>
              </p:cNvSpPr>
              <p:nvPr/>
            </p:nvSpPr>
            <p:spPr bwMode="gray">
              <a:xfrm>
                <a:off x="1188" y="2113"/>
                <a:ext cx="330" cy="331"/>
              </a:xfrm>
              <a:prstGeom prst="ellipse">
                <a:avLst/>
              </a:prstGeom>
              <a:solidFill>
                <a:srgbClr val="0080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685800">
                  <a:defRPr/>
                </a:pPr>
                <a:endParaRPr lang="ru-RU" sz="1400" kern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6" name="Picture 17" descr="drop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1190" y="2112"/>
                <a:ext cx="328" cy="329"/>
              </a:xfrm>
              <a:prstGeom prst="rect">
                <a:avLst/>
              </a:prstGeom>
              <a:noFill/>
            </p:spPr>
          </p:pic>
        </p:grpSp>
        <p:sp>
          <p:nvSpPr>
            <p:cNvPr id="17" name="Text Box 18"/>
            <p:cNvSpPr txBox="1">
              <a:spLocks noChangeArrowheads="1"/>
            </p:cNvSpPr>
            <p:nvPr/>
          </p:nvSpPr>
          <p:spPr bwMode="gray">
            <a:xfrm>
              <a:off x="1587293" y="3564174"/>
              <a:ext cx="235744" cy="407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8580" tIns="34290" rIns="68580" bIns="3429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grpSp>
          <p:nvGrpSpPr>
            <p:cNvPr id="18" name="Group 19"/>
            <p:cNvGrpSpPr>
              <a:grpSpLocks/>
            </p:cNvGrpSpPr>
            <p:nvPr/>
          </p:nvGrpSpPr>
          <p:grpSpPr bwMode="auto">
            <a:xfrm>
              <a:off x="1507332" y="4213213"/>
              <a:ext cx="392906" cy="395288"/>
              <a:chOff x="1188" y="2532"/>
              <a:chExt cx="330" cy="332"/>
            </a:xfrm>
          </p:grpSpPr>
          <p:sp>
            <p:nvSpPr>
              <p:cNvPr id="19" name="Oval 20"/>
              <p:cNvSpPr>
                <a:spLocks noChangeArrowheads="1"/>
              </p:cNvSpPr>
              <p:nvPr/>
            </p:nvSpPr>
            <p:spPr bwMode="gray">
              <a:xfrm>
                <a:off x="1188" y="2533"/>
                <a:ext cx="330" cy="331"/>
              </a:xfrm>
              <a:prstGeom prst="ellipse">
                <a:avLst/>
              </a:prstGeom>
              <a:solidFill>
                <a:srgbClr val="5EAE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685800">
                  <a:defRPr/>
                </a:pPr>
                <a:endParaRPr lang="ru-RU" sz="1400" kern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20" name="Picture 21" descr="drop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1190" y="2532"/>
                <a:ext cx="328" cy="329"/>
              </a:xfrm>
              <a:prstGeom prst="rect">
                <a:avLst/>
              </a:prstGeom>
              <a:noFill/>
            </p:spPr>
          </p:pic>
        </p:grpSp>
        <p:sp>
          <p:nvSpPr>
            <p:cNvPr id="21" name="Text Box 22"/>
            <p:cNvSpPr txBox="1">
              <a:spLocks noChangeArrowheads="1"/>
            </p:cNvSpPr>
            <p:nvPr/>
          </p:nvSpPr>
          <p:spPr bwMode="gray">
            <a:xfrm>
              <a:off x="1566862" y="4197587"/>
              <a:ext cx="245269" cy="407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68580" tIns="34290" rIns="68580" bIns="3429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gray">
            <a:xfrm>
              <a:off x="1938338" y="2354647"/>
              <a:ext cx="5650503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prstClr val="black"/>
                </a:buClr>
              </a:pPr>
              <a:r>
                <a:rPr lang="ru-RU" sz="1200" b="1" dirty="0" smtClean="0">
                  <a:solidFill>
                    <a:schemeClr val="accent1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Невысокая стоимость тарифов на социальные услуги  </a:t>
              </a:r>
              <a:endParaRPr lang="en-US" sz="12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gray">
            <a:xfrm>
              <a:off x="1938338" y="2984488"/>
              <a:ext cx="5585990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342900" indent="-342900">
                <a:spcBef>
                  <a:spcPct val="50000"/>
                </a:spcBef>
                <a:buClr>
                  <a:prstClr val="black"/>
                </a:buClr>
              </a:pPr>
              <a:r>
                <a:rPr lang="ru-RU" sz="1200" b="1" dirty="0" smtClean="0">
                  <a:solidFill>
                    <a:schemeClr val="accent1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Недостаточность ресурсов для обеспечения финансовой поддержки СО НКО</a:t>
              </a:r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gray">
            <a:xfrm>
              <a:off x="1894066" y="3582878"/>
              <a:ext cx="5986862" cy="438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>
                <a:spcBef>
                  <a:spcPct val="50000"/>
                </a:spcBef>
                <a:buClr>
                  <a:prstClr val="black"/>
                </a:buClr>
              </a:pPr>
              <a:r>
                <a:rPr lang="ru-RU" sz="1200" b="1" dirty="0" smtClean="0">
                  <a:solidFill>
                    <a:schemeClr val="accent1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Низкая конкурентоспособность СО НКО: отсутствие необходимой материально-технической базы, стабильного кадрового состава</a:t>
              </a:r>
              <a:endParaRPr lang="en-US" sz="12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gray">
            <a:xfrm>
              <a:off x="1812131" y="4192161"/>
              <a:ext cx="6068797" cy="438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68580" tIns="34290" rIns="68580" bIns="34290">
              <a:spAutoFit/>
            </a:bodyPr>
            <a:lstStyle/>
            <a:p>
              <a:pPr marL="144000">
                <a:spcBef>
                  <a:spcPct val="50000"/>
                </a:spcBef>
                <a:buClr>
                  <a:prstClr val="black"/>
                </a:buClr>
              </a:pPr>
              <a:r>
                <a:rPr lang="ru-RU" sz="1200" b="1" dirty="0" smtClean="0">
                  <a:solidFill>
                    <a:schemeClr val="accent1">
                      <a:lumMod val="1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Отсутствие отработанного эффективного взаимодействия с другими организациями и ведомствами</a:t>
              </a:r>
              <a:endParaRPr lang="en-US" sz="12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539552" y="195485"/>
            <a:ext cx="8064896" cy="6225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53905" y="306707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Трудности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развития рынка социальных услуг </a:t>
            </a:r>
            <a:endParaRPr lang="ru-RU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801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36096" y="1059582"/>
            <a:ext cx="3384376" cy="1754326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Новосибирская область –  пилотный регион по апробации механизмов реализации Федерального закона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189-ФЗ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2021 года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07504" y="76908"/>
            <a:ext cx="5145494" cy="4896544"/>
            <a:chOff x="107504" y="76908"/>
            <a:chExt cx="5145494" cy="489654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7504" y="76908"/>
              <a:ext cx="5145494" cy="4896544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107504" y="843558"/>
              <a:ext cx="5145494" cy="4104456"/>
              <a:chOff x="2570" y="609294"/>
              <a:chExt cx="6009590" cy="4842776"/>
            </a:xfrm>
          </p:grpSpPr>
          <p:pic>
            <p:nvPicPr>
              <p:cNvPr id="2" name="Рисунок 1"/>
              <p:cNvPicPr>
                <a:picLocks noChangeAspect="1"/>
              </p:cNvPicPr>
              <p:nvPr/>
            </p:nvPicPr>
            <p:blipFill rotWithShape="1">
              <a:blip r:embed="rId3"/>
              <a:srcRect l="34397" t="17639" r="34844" b="16507"/>
              <a:stretch/>
            </p:blipFill>
            <p:spPr>
              <a:xfrm>
                <a:off x="2663788" y="1419622"/>
                <a:ext cx="3348372" cy="4032448"/>
              </a:xfrm>
              <a:prstGeom prst="rect">
                <a:avLst/>
              </a:prstGeom>
            </p:spPr>
          </p:pic>
          <p:pic>
            <p:nvPicPr>
              <p:cNvPr id="7" name="Рисунок 6"/>
              <p:cNvPicPr>
                <a:picLocks noChangeAspect="1"/>
              </p:cNvPicPr>
              <p:nvPr/>
            </p:nvPicPr>
            <p:blipFill rotWithShape="1">
              <a:blip r:embed="rId4"/>
              <a:srcRect l="40549" t="34595" r="22439" b="47568"/>
              <a:stretch/>
            </p:blipFill>
            <p:spPr>
              <a:xfrm>
                <a:off x="2627784" y="609295"/>
                <a:ext cx="3384376" cy="917392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 rotWithShape="1">
              <a:blip r:embed="rId4"/>
              <a:srcRect l="21650" t="31800" r="59844" b="8752"/>
              <a:stretch/>
            </p:blipFill>
            <p:spPr>
              <a:xfrm>
                <a:off x="2570" y="609294"/>
                <a:ext cx="2680082" cy="4842775"/>
              </a:xfrm>
              <a:prstGeom prst="rect">
                <a:avLst/>
              </a:prstGeom>
            </p:spPr>
          </p:pic>
        </p:grp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81" t="36600" r="2692" b="20102"/>
            <a:stretch/>
          </p:blipFill>
          <p:spPr>
            <a:xfrm>
              <a:off x="179512" y="78941"/>
              <a:ext cx="3227941" cy="8216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24095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7000">
              <a:schemeClr val="tx2">
                <a:lumMod val="20000"/>
                <a:lumOff val="80000"/>
              </a:schemeClr>
            </a:gs>
            <a:gs pos="0">
              <a:schemeClr val="bg1"/>
            </a:gs>
            <a:gs pos="100000">
              <a:schemeClr val="accent2">
                <a:lumMod val="20000"/>
                <a:lumOff val="80000"/>
              </a:schemeClr>
            </a:gs>
          </a:gsLst>
          <a:path path="circle">
            <a:fillToRect l="50000" t="20000" r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755576" y="2546598"/>
            <a:ext cx="7776864" cy="11052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334202"/>
            <a:ext cx="8400122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4969" y="468237"/>
            <a:ext cx="856817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7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28.12.2013 </a:t>
            </a:r>
            <a:r>
              <a:rPr lang="ru-RU" sz="17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442-ФЗ</a:t>
            </a:r>
            <a:endParaRPr lang="ru-RU" sz="17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7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7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основах социального обслуживания граждан в Российской </a:t>
            </a:r>
            <a:r>
              <a:rPr lang="ru-RU" sz="17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Федерации»</a:t>
            </a:r>
            <a:endParaRPr lang="ru-RU" sz="17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1181" y="2683735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поставщик </a:t>
            </a:r>
            <a:r>
              <a:rPr lang="ru-RU" sz="16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социальных услуг </a:t>
            </a:r>
            <a:r>
              <a:rPr lang="ru-RU" sz="1600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юридическое лицо независимо от его организационно-правовой формы и (или) индивидуальный предприниматель, осуществляющие социальное </a:t>
            </a:r>
            <a:r>
              <a:rPr lang="ru-RU" sz="1600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обслуживание</a:t>
            </a:r>
            <a:endParaRPr lang="ru-RU" sz="1600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702199"/>
            <a:ext cx="1299395" cy="369332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Статья 3</a:t>
            </a:r>
            <a:endParaRPr lang="ru-RU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982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3" y="987574"/>
            <a:ext cx="8374644" cy="410445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5875" cap="flat" cmpd="sng" algn="ctr">
            <a:solidFill>
              <a:srgbClr val="873624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80692" y="1491630"/>
            <a:ext cx="5913498" cy="50405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noFill/>
            <a:prstDash val="solid"/>
          </a:ln>
          <a:effectLst>
            <a:softEdge rad="1016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www.m</a:t>
            </a:r>
            <a:r>
              <a:rPr lang="en-US" sz="2800" u="sng" kern="0" dirty="0">
                <a:solidFill>
                  <a:schemeClr val="accent1">
                    <a:lumMod val="25000"/>
                  </a:schemeClr>
                </a:solidFill>
                <a:latin typeface="Arial Black" panose="020B0A04020102020204" pitchFamily="34" charset="0"/>
              </a:rPr>
              <a:t>t</a:t>
            </a:r>
            <a:r>
              <a:rPr kumimoji="0" lang="en-US" sz="2800" b="0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sr.nso.ru</a:t>
            </a:r>
            <a:r>
              <a:rPr kumimoji="0" lang="ru-RU" sz="2800" b="0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/</a:t>
            </a:r>
            <a:r>
              <a:rPr kumimoji="0" lang="en-US" sz="2800" b="0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page/1382</a:t>
            </a:r>
            <a:endParaRPr kumimoji="0" lang="ru-RU" sz="2800" b="0" i="0" u="sng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2967794"/>
            <a:ext cx="6624735" cy="1440159"/>
          </a:xfrm>
          <a:prstGeom prst="roundRect">
            <a:avLst/>
          </a:prstGeom>
          <a:gradFill>
            <a:gsLst>
              <a:gs pos="43000">
                <a:schemeClr val="tx2">
                  <a:lumMod val="20000"/>
                  <a:lumOff val="80000"/>
                </a:schemeClr>
              </a:gs>
              <a:gs pos="0">
                <a:schemeClr val="bg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path path="circle">
              <a:fillToRect l="50000" t="20000" r="100000" b="100000"/>
            </a:path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реестр поставщиков социальных услуг Новосибирской области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включены 145 организаций, 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 числе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56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НКО и 1 коммерческая организация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2734" y="188008"/>
            <a:ext cx="8400122" cy="58354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2204" y="267494"/>
            <a:ext cx="7333739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Реестр поставщиков социальных услуг Новосибирской области</a:t>
            </a:r>
            <a:endParaRPr lang="ru-RU" sz="17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277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184068" y="2713401"/>
            <a:ext cx="108012" cy="12144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rPr>
              <a:t> 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117390" y="1018108"/>
            <a:ext cx="3677216" cy="3267654"/>
            <a:chOff x="825581" y="1752600"/>
            <a:chExt cx="3601182" cy="3614067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 rot="16200000" flipV="1">
              <a:off x="2801144" y="3763169"/>
              <a:ext cx="2125663" cy="727075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8DC765">
                    <a:gamma/>
                    <a:shade val="46275"/>
                    <a:invGamma/>
                  </a:srgbClr>
                </a:gs>
                <a:gs pos="100000">
                  <a:srgbClr val="8DC765">
                    <a:alpha val="7000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 rot="16200000" flipV="1">
              <a:off x="3313906" y="2291557"/>
              <a:ext cx="1109663" cy="717550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0070C0"/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gray">
            <a:xfrm rot="16200000" flipV="1">
              <a:off x="1869922" y="4123990"/>
              <a:ext cx="1631949" cy="725487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8DC765">
                    <a:gamma/>
                    <a:shade val="46275"/>
                    <a:invGamma/>
                  </a:srgbClr>
                </a:gs>
                <a:gs pos="100000">
                  <a:srgbClr val="8DC765">
                    <a:alpha val="7000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 rot="16200000" flipV="1">
              <a:off x="2135829" y="2899233"/>
              <a:ext cx="1109663" cy="715962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0070C0"/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2" name="AutoShape 12"/>
            <p:cNvSpPr>
              <a:spLocks noChangeArrowheads="1"/>
            </p:cNvSpPr>
            <p:nvPr/>
          </p:nvSpPr>
          <p:spPr bwMode="gray">
            <a:xfrm rot="16200000" flipV="1">
              <a:off x="864156" y="4455066"/>
              <a:ext cx="1099300" cy="723901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8DC765">
                    <a:gamma/>
                    <a:shade val="46275"/>
                    <a:invGamma/>
                  </a:srgbClr>
                </a:gs>
                <a:gs pos="100000">
                  <a:srgbClr val="8DC765">
                    <a:alpha val="7000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3" name="AutoShape 13"/>
            <p:cNvSpPr>
              <a:spLocks noChangeArrowheads="1"/>
            </p:cNvSpPr>
            <p:nvPr/>
          </p:nvSpPr>
          <p:spPr bwMode="gray">
            <a:xfrm rot="16200000" flipV="1">
              <a:off x="986769" y="3584576"/>
              <a:ext cx="860424" cy="717550"/>
            </a:xfrm>
            <a:prstGeom prst="cube">
              <a:avLst>
                <a:gd name="adj" fmla="val 23792"/>
              </a:avLst>
            </a:prstGeom>
            <a:gradFill rotWithShape="1">
              <a:gsLst>
                <a:gs pos="0">
                  <a:srgbClr val="0070C0"/>
                </a:gs>
                <a:gs pos="100000">
                  <a:schemeClr val="tx2">
                    <a:lumMod val="40000"/>
                    <a:lumOff val="60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 flipH="1">
              <a:off x="960438" y="2674938"/>
              <a:ext cx="3022600" cy="2432050"/>
            </a:xfrm>
            <a:custGeom>
              <a:avLst/>
              <a:gdLst/>
              <a:ahLst/>
              <a:cxnLst>
                <a:cxn ang="0">
                  <a:pos x="120" y="288"/>
                </a:cxn>
                <a:cxn ang="0">
                  <a:pos x="546" y="945"/>
                </a:cxn>
                <a:cxn ang="0">
                  <a:pos x="1257" y="972"/>
                </a:cxn>
                <a:cxn ang="0">
                  <a:pos x="1755" y="1413"/>
                </a:cxn>
                <a:cxn ang="0">
                  <a:pos x="1287" y="924"/>
                </a:cxn>
                <a:cxn ang="0">
                  <a:pos x="600" y="867"/>
                </a:cxn>
                <a:cxn ang="0">
                  <a:pos x="237" y="210"/>
                </a:cxn>
                <a:cxn ang="0">
                  <a:pos x="354" y="129"/>
                </a:cxn>
                <a:cxn ang="0">
                  <a:pos x="6" y="0"/>
                </a:cxn>
                <a:cxn ang="0">
                  <a:pos x="0" y="393"/>
                </a:cxn>
                <a:cxn ang="0">
                  <a:pos x="120" y="288"/>
                </a:cxn>
              </a:cxnLst>
              <a:rect l="0" t="0" r="r" b="b"/>
              <a:pathLst>
                <a:path w="1755" h="1413">
                  <a:moveTo>
                    <a:pt x="120" y="288"/>
                  </a:moveTo>
                  <a:lnTo>
                    <a:pt x="546" y="945"/>
                  </a:lnTo>
                  <a:lnTo>
                    <a:pt x="1257" y="972"/>
                  </a:lnTo>
                  <a:lnTo>
                    <a:pt x="1755" y="1413"/>
                  </a:lnTo>
                  <a:lnTo>
                    <a:pt x="1287" y="924"/>
                  </a:lnTo>
                  <a:lnTo>
                    <a:pt x="600" y="867"/>
                  </a:lnTo>
                  <a:lnTo>
                    <a:pt x="237" y="210"/>
                  </a:lnTo>
                  <a:lnTo>
                    <a:pt x="354" y="129"/>
                  </a:lnTo>
                  <a:lnTo>
                    <a:pt x="6" y="0"/>
                  </a:lnTo>
                  <a:lnTo>
                    <a:pt x="0" y="393"/>
                  </a:lnTo>
                  <a:lnTo>
                    <a:pt x="120" y="288"/>
                  </a:lnTo>
                  <a:close/>
                </a:path>
              </a:pathLst>
            </a:custGeom>
            <a:solidFill>
              <a:srgbClr val="4F271C">
                <a:alpha val="30000"/>
              </a:srgb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gray">
            <a:xfrm>
              <a:off x="825581" y="3152381"/>
              <a:ext cx="1116053" cy="3744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2018 год</a:t>
              </a:r>
              <a:endParaRPr lang="en-US" sz="1600" b="1" dirty="0">
                <a:solidFill>
                  <a:schemeClr val="accent1">
                    <a:lumMod val="10000"/>
                  </a:schemeClr>
                </a:solidFill>
                <a:latin typeface="Arial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gray">
            <a:xfrm>
              <a:off x="2071453" y="2236788"/>
              <a:ext cx="1116053" cy="3744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2019 год</a:t>
              </a:r>
              <a:endParaRPr lang="en-US" sz="1600" b="1" dirty="0">
                <a:solidFill>
                  <a:schemeClr val="accent1">
                    <a:lumMod val="10000"/>
                  </a:schemeClr>
                </a:solidFill>
                <a:latin typeface="Arial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gray">
            <a:xfrm>
              <a:off x="3310710" y="1752600"/>
              <a:ext cx="1116053" cy="37444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1600" b="1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2020 год</a:t>
              </a:r>
              <a:endParaRPr lang="en-US" sz="1600" b="1" dirty="0">
                <a:solidFill>
                  <a:schemeClr val="accent1">
                    <a:lumMod val="10000"/>
                  </a:schemeClr>
                </a:solidFill>
                <a:latin typeface="Arial" charset="0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gray">
            <a:xfrm>
              <a:off x="1039846" y="3709873"/>
              <a:ext cx="638175" cy="5786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400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37</a:t>
              </a:r>
            </a:p>
            <a:p>
              <a:pPr algn="ctr"/>
              <a:r>
                <a:rPr lang="ru-RU" sz="1400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НКО</a:t>
              </a:r>
              <a:endParaRPr lang="en-US" sz="1400" dirty="0">
                <a:solidFill>
                  <a:schemeClr val="accent1">
                    <a:lumMod val="10000"/>
                  </a:schemeClr>
                </a:solidFill>
                <a:latin typeface="Arial" charset="0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gray">
            <a:xfrm>
              <a:off x="2312731" y="2971902"/>
              <a:ext cx="639762" cy="5786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400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45 НКО</a:t>
              </a:r>
              <a:endParaRPr lang="en-US" sz="1400" dirty="0">
                <a:solidFill>
                  <a:schemeClr val="accent1">
                    <a:lumMod val="10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gray">
            <a:xfrm>
              <a:off x="3474141" y="2334768"/>
              <a:ext cx="638175" cy="5786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sz="1400" dirty="0" smtClean="0">
                  <a:solidFill>
                    <a:schemeClr val="accent1">
                      <a:lumMod val="10000"/>
                    </a:schemeClr>
                  </a:solidFill>
                  <a:latin typeface="Arial" charset="0"/>
                </a:rPr>
                <a:t>56 НКО</a:t>
              </a:r>
              <a:endParaRPr lang="en-US" sz="1400" dirty="0">
                <a:solidFill>
                  <a:schemeClr val="accent1">
                    <a:lumMod val="10000"/>
                  </a:schemeClr>
                </a:solidFill>
                <a:latin typeface="Arial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971600" y="4404836"/>
            <a:ext cx="12658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126 организаций</a:t>
            </a:r>
            <a:endParaRPr lang="ru-RU" sz="13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09224" y="4406046"/>
            <a:ext cx="12658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134 организации</a:t>
            </a:r>
            <a:endParaRPr lang="ru-RU" sz="13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07122" y="4381759"/>
            <a:ext cx="12658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145 организаций</a:t>
            </a:r>
            <a:endParaRPr lang="ru-RU" sz="13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5536" y="123478"/>
            <a:ext cx="8400122" cy="64807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0225" y="282270"/>
            <a:ext cx="7934223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поставщиков социальных услуг в Новосибирской области</a:t>
            </a:r>
            <a:endParaRPr lang="ru-RU" sz="17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30416" y="2567985"/>
            <a:ext cx="31740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 Негосударственные организации социального обслуживания</a:t>
            </a:r>
          </a:p>
          <a:p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Государственные и муниципальные организации социального обслуживания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84068" y="3153794"/>
            <a:ext cx="108012" cy="11040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2348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39552" y="195486"/>
            <a:ext cx="8064896" cy="53367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046286"/>
              </p:ext>
            </p:extLst>
          </p:nvPr>
        </p:nvGraphicFramePr>
        <p:xfrm>
          <a:off x="467544" y="797552"/>
          <a:ext cx="8352928" cy="41264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076"/>
                <a:gridCol w="3984445"/>
                <a:gridCol w="820377"/>
                <a:gridCol w="894957"/>
                <a:gridCol w="1044116"/>
                <a:gridCol w="894957"/>
              </a:tblGrid>
              <a:tr h="26553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44000"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услуги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измерения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Тариф (рублей)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148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Типы учреждений (отделений)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148"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Стационарные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Полустационарные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</a:t>
                      </a:r>
                      <a:r>
                        <a:rPr lang="ru-RU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дому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52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Оказание содействия в проведении оздоровительных мероприятий, в том числе содействие в организации оздоровления и санаторно-курортного лечения согласно медицинским показаниям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2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2.15.1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оказание помощи в выполнении физических упражнений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занятие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2.15.2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фитотерапия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процедура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9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2.15.3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витаминотерапия, иммунотерапия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процедура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1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2.15.4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содействие в организации оздоровления и санаторно-курортного лечения согласно медицинским показаниям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пакет документов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2.16.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Проведение занятий по адаптивной физической культуре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5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2.16.1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подбор индивидуального физкультурно-оздоровительного комплекса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комплекс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2.16.2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гимнастика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занятие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2.17.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Содействие в прохождении лечения от алкогольной и наркотической зависимости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услуга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Социально-психологические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8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Психологическая диагностика и обследование личности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3.1.1.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тестирование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 часа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3.1.2.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составление индивидуального плана социально-психологической реабилитации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пакет документов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Социально-психологическое консультирование, в том числе по вопросам внутрисемейных отношений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3.2.1.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консультация психолога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 часа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Психологический тренинг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 часа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495" marR="3495" marT="34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83568" y="231491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Предельные максимальные тарифы на социальные услуги, предоставляемые поставщиками социальных услуг получателям социальных услуг на территории Новосибирской области </a:t>
            </a:r>
            <a:endParaRPr lang="ru-RU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752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47"/>
          <p:cNvGrpSpPr>
            <a:grpSpLocks/>
          </p:cNvGrpSpPr>
          <p:nvPr/>
        </p:nvGrpSpPr>
        <p:grpSpPr bwMode="auto">
          <a:xfrm>
            <a:off x="3220665" y="2643758"/>
            <a:ext cx="5311775" cy="458787"/>
            <a:chOff x="1235" y="2765"/>
            <a:chExt cx="3346" cy="289"/>
          </a:xfrm>
        </p:grpSpPr>
        <p:sp>
          <p:nvSpPr>
            <p:cNvPr id="38" name="AutoShape 25"/>
            <p:cNvSpPr>
              <a:spLocks noChangeArrowheads="1"/>
            </p:cNvSpPr>
            <p:nvPr/>
          </p:nvSpPr>
          <p:spPr bwMode="gray">
            <a:xfrm>
              <a:off x="1235" y="2766"/>
              <a:ext cx="3346" cy="288"/>
            </a:xfrm>
            <a:prstGeom prst="roundRect">
              <a:avLst>
                <a:gd name="adj" fmla="val 7292"/>
              </a:avLst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1" name="Text Box 27"/>
            <p:cNvSpPr txBox="1">
              <a:spLocks noChangeArrowheads="1"/>
            </p:cNvSpPr>
            <p:nvPr/>
          </p:nvSpPr>
          <p:spPr bwMode="white">
            <a:xfrm>
              <a:off x="1647" y="2765"/>
              <a:ext cx="293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457200" indent="-457200" algn="ctr">
                <a:spcBef>
                  <a:spcPct val="50000"/>
                </a:spcBef>
                <a:buClr>
                  <a:schemeClr val="tx1"/>
                </a:buClr>
              </a:pPr>
              <a:r>
                <a:rPr lang="ru-RU" sz="11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Благотворительный </a:t>
              </a:r>
              <a:r>
                <a:rPr lang="ru-RU" sz="11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фонд «</a:t>
              </a:r>
              <a:r>
                <a:rPr lang="ru-RU" sz="11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Социально-реабилитационный </a:t>
              </a:r>
              <a:r>
                <a:rPr lang="ru-RU" sz="11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центр «Горизонт </a:t>
              </a:r>
              <a:r>
                <a:rPr lang="ru-RU" sz="11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Надежды»</a:t>
              </a:r>
              <a:endParaRPr lang="en-US" sz="11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Oval 41"/>
          <p:cNvSpPr>
            <a:spLocks noChangeArrowheads="1"/>
          </p:cNvSpPr>
          <p:nvPr/>
        </p:nvSpPr>
        <p:spPr bwMode="gray">
          <a:xfrm>
            <a:off x="3275856" y="2699140"/>
            <a:ext cx="397813" cy="390624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eaVert" wrap="none" anchor="ctr"/>
          <a:lstStyle/>
          <a:p>
            <a:endParaRPr lang="ru-RU" dirty="0"/>
          </a:p>
        </p:txBody>
      </p:sp>
      <p:sp>
        <p:nvSpPr>
          <p:cNvPr id="55" name="AutoShape 35"/>
          <p:cNvSpPr>
            <a:spLocks noChangeArrowheads="1"/>
          </p:cNvSpPr>
          <p:nvPr/>
        </p:nvSpPr>
        <p:spPr bwMode="gray">
          <a:xfrm>
            <a:off x="3220665" y="4346798"/>
            <a:ext cx="5311775" cy="457200"/>
          </a:xfrm>
          <a:prstGeom prst="roundRect">
            <a:avLst>
              <a:gd name="adj" fmla="val 7292"/>
            </a:avLst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 w="9525">
            <a:solidFill>
              <a:srgbClr val="FFFFFF">
                <a:alpha val="39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9" name="Oval 41"/>
          <p:cNvSpPr>
            <a:spLocks noChangeArrowheads="1"/>
          </p:cNvSpPr>
          <p:nvPr/>
        </p:nvSpPr>
        <p:spPr bwMode="gray">
          <a:xfrm>
            <a:off x="3284169" y="4388576"/>
            <a:ext cx="397813" cy="390624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eaVert" wrap="none" anchor="ctr"/>
          <a:lstStyle/>
          <a:p>
            <a:endParaRPr lang="ru-RU" dirty="0"/>
          </a:p>
        </p:txBody>
      </p:sp>
      <p:pic>
        <p:nvPicPr>
          <p:cNvPr id="2" name="Picture 2" descr="D:\UserData\fna\Рабочий стол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03798"/>
            <a:ext cx="2684077" cy="20496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76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95536" y="123478"/>
            <a:ext cx="8400122" cy="51273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3288" y="195486"/>
            <a:ext cx="622811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Выплата компенсации поставщикам социальных услуг</a:t>
            </a:r>
            <a:endParaRPr lang="ru-RU" sz="17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490" y="861157"/>
            <a:ext cx="80822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01.09.2020 компенсация за оказанные социальные услуги предоставлена 5 организациям </a:t>
            </a:r>
            <a:endParaRPr lang="ru-RU" sz="1400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3220665" y="1304776"/>
            <a:ext cx="5311775" cy="473075"/>
            <a:chOff x="1213" y="1756"/>
            <a:chExt cx="3346" cy="298"/>
          </a:xfrm>
        </p:grpSpPr>
        <p:sp>
          <p:nvSpPr>
            <p:cNvPr id="16" name="AutoShape 5"/>
            <p:cNvSpPr>
              <a:spLocks noChangeArrowheads="1"/>
            </p:cNvSpPr>
            <p:nvPr/>
          </p:nvSpPr>
          <p:spPr bwMode="gray">
            <a:xfrm>
              <a:off x="1213" y="1756"/>
              <a:ext cx="3346" cy="288"/>
            </a:xfrm>
            <a:prstGeom prst="roundRect">
              <a:avLst>
                <a:gd name="adj" fmla="val 7292"/>
              </a:avLst>
            </a:prstGeom>
            <a:gradFill rotWithShape="1">
              <a:gsLst>
                <a:gs pos="0">
                  <a:schemeClr val="accent2">
                    <a:gamma/>
                    <a:shade val="47451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white">
            <a:xfrm>
              <a:off x="1680" y="1783"/>
              <a:ext cx="2589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chemeClr val="tx1"/>
                </a:buClr>
              </a:pPr>
              <a:r>
                <a:rPr lang="ru-RU" sz="11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Автономная некоммерческая организация поддержки незащищенных слоев населения «Шанс»</a:t>
              </a:r>
              <a:endParaRPr lang="en-US" sz="11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48"/>
          <p:cNvGrpSpPr>
            <a:grpSpLocks/>
          </p:cNvGrpSpPr>
          <p:nvPr/>
        </p:nvGrpSpPr>
        <p:grpSpPr bwMode="auto">
          <a:xfrm>
            <a:off x="3220665" y="1904057"/>
            <a:ext cx="5311775" cy="523877"/>
            <a:chOff x="1214" y="2481"/>
            <a:chExt cx="3346" cy="330"/>
          </a:xfrm>
          <a:gradFill>
            <a:gsLst>
              <a:gs pos="0">
                <a:schemeClr val="tx1">
                  <a:lumMod val="50000"/>
                  <a:lumOff val="50000"/>
                </a:schemeClr>
              </a:gs>
              <a:gs pos="4200">
                <a:srgbClr val="828484"/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</p:grpSpPr>
        <p:sp>
          <p:nvSpPr>
            <p:cNvPr id="27" name="AutoShape 15"/>
            <p:cNvSpPr>
              <a:spLocks noChangeArrowheads="1"/>
            </p:cNvSpPr>
            <p:nvPr/>
          </p:nvSpPr>
          <p:spPr bwMode="gray">
            <a:xfrm>
              <a:off x="1214" y="2481"/>
              <a:ext cx="3346" cy="330"/>
            </a:xfrm>
            <a:prstGeom prst="roundRect">
              <a:avLst>
                <a:gd name="adj" fmla="val 7292"/>
              </a:avLst>
            </a:prstGeom>
            <a:grp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white">
            <a:xfrm>
              <a:off x="1723" y="2493"/>
              <a:ext cx="2547" cy="2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457200" indent="-457200">
                <a:spcBef>
                  <a:spcPct val="50000"/>
                </a:spcBef>
                <a:buClr>
                  <a:schemeClr val="tx1"/>
                </a:buClr>
              </a:pPr>
              <a:r>
                <a:rPr lang="ru-RU" sz="11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Автономная </a:t>
              </a:r>
              <a:r>
                <a:rPr lang="ru-RU" sz="11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некоммерческая организация </a:t>
              </a:r>
              <a:r>
                <a:rPr lang="ru-RU" sz="11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Центр </a:t>
              </a:r>
              <a:r>
                <a:rPr lang="ru-RU" sz="11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социального обеспечения «Омега плюс» </a:t>
              </a:r>
              <a:endParaRPr lang="en-US" sz="11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0" name="Group 46"/>
          <p:cNvGrpSpPr>
            <a:grpSpLocks/>
          </p:cNvGrpSpPr>
          <p:nvPr/>
        </p:nvGrpSpPr>
        <p:grpSpPr bwMode="auto">
          <a:xfrm>
            <a:off x="3220665" y="2675289"/>
            <a:ext cx="5311775" cy="1398588"/>
            <a:chOff x="1255" y="2748"/>
            <a:chExt cx="3346" cy="881"/>
          </a:xfrm>
        </p:grpSpPr>
        <p:sp>
          <p:nvSpPr>
            <p:cNvPr id="49" name="AutoShape 35"/>
            <p:cNvSpPr>
              <a:spLocks noChangeArrowheads="1"/>
            </p:cNvSpPr>
            <p:nvPr/>
          </p:nvSpPr>
          <p:spPr bwMode="gray">
            <a:xfrm>
              <a:off x="1255" y="3144"/>
              <a:ext cx="3346" cy="485"/>
            </a:xfrm>
            <a:prstGeom prst="roundRect">
              <a:avLst>
                <a:gd name="adj" fmla="val 7292"/>
              </a:avLst>
            </a:prstGeom>
            <a:gradFill rotWithShape="1">
              <a:gsLst>
                <a:gs pos="0">
                  <a:schemeClr val="hlink">
                    <a:gamma/>
                    <a:shade val="5098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solidFill>
                <a:srgbClr val="FFFFFF">
                  <a:alpha val="39999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42" name="Text Box 37"/>
            <p:cNvSpPr txBox="1">
              <a:spLocks noChangeArrowheads="1"/>
            </p:cNvSpPr>
            <p:nvPr/>
          </p:nvSpPr>
          <p:spPr bwMode="white">
            <a:xfrm>
              <a:off x="1627" y="3144"/>
              <a:ext cx="2974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buClr>
                  <a:schemeClr val="tx1"/>
                </a:buClr>
              </a:pPr>
              <a:r>
                <a:rPr lang="ru-RU" sz="11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Новосибирская </a:t>
              </a:r>
              <a:r>
                <a:rPr lang="ru-RU" sz="11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межрегиональная общественная организация инвалидов «Ассоциация «ИНТЕГРАЦИЯ» Общероссийской общественной организации инвалидов - Российского союза инвалидов</a:t>
              </a:r>
              <a:endParaRPr lang="en-US" sz="11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 Box 43"/>
            <p:cNvSpPr txBox="1">
              <a:spLocks noChangeArrowheads="1"/>
            </p:cNvSpPr>
            <p:nvPr/>
          </p:nvSpPr>
          <p:spPr bwMode="auto">
            <a:xfrm>
              <a:off x="1277" y="2748"/>
              <a:ext cx="29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0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6" name="Text Box 37"/>
          <p:cNvSpPr txBox="1">
            <a:spLocks noChangeArrowheads="1"/>
          </p:cNvSpPr>
          <p:nvPr/>
        </p:nvSpPr>
        <p:spPr bwMode="white">
          <a:xfrm>
            <a:off x="4017590" y="4361191"/>
            <a:ext cx="399891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Автономная </a:t>
            </a:r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некоммерческая организация Центр социальной поддержки «</a:t>
            </a:r>
            <a:r>
              <a:rPr lang="ru-RU" sz="11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Родник»</a:t>
            </a:r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 Box 43"/>
          <p:cNvSpPr txBox="1">
            <a:spLocks noChangeArrowheads="1"/>
          </p:cNvSpPr>
          <p:nvPr/>
        </p:nvSpPr>
        <p:spPr bwMode="auto">
          <a:xfrm>
            <a:off x="3327029" y="4356999"/>
            <a:ext cx="326568" cy="363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Oval 41"/>
          <p:cNvSpPr>
            <a:spLocks noChangeArrowheads="1"/>
          </p:cNvSpPr>
          <p:nvPr/>
        </p:nvSpPr>
        <p:spPr bwMode="gray">
          <a:xfrm>
            <a:off x="3275856" y="1347614"/>
            <a:ext cx="397813" cy="390624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eaVert" wrap="none" anchor="ctr"/>
          <a:lstStyle/>
          <a:p>
            <a:endParaRPr lang="ru-RU" dirty="0"/>
          </a:p>
        </p:txBody>
      </p:sp>
      <p:sp>
        <p:nvSpPr>
          <p:cNvPr id="68" name="Text Box 33"/>
          <p:cNvSpPr txBox="1">
            <a:spLocks noChangeArrowheads="1"/>
          </p:cNvSpPr>
          <p:nvPr/>
        </p:nvSpPr>
        <p:spPr bwMode="auto">
          <a:xfrm>
            <a:off x="3308870" y="1317997"/>
            <a:ext cx="3270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Oval 41"/>
          <p:cNvSpPr>
            <a:spLocks noChangeArrowheads="1"/>
          </p:cNvSpPr>
          <p:nvPr/>
        </p:nvSpPr>
        <p:spPr bwMode="gray">
          <a:xfrm>
            <a:off x="3275856" y="1965102"/>
            <a:ext cx="397813" cy="390624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eaVert" wrap="none" anchor="ctr"/>
          <a:lstStyle/>
          <a:p>
            <a:endParaRPr lang="ru-RU" dirty="0"/>
          </a:p>
        </p:txBody>
      </p:sp>
      <p:sp>
        <p:nvSpPr>
          <p:cNvPr id="70" name="Text Box 33"/>
          <p:cNvSpPr txBox="1">
            <a:spLocks noChangeArrowheads="1"/>
          </p:cNvSpPr>
          <p:nvPr/>
        </p:nvSpPr>
        <p:spPr bwMode="auto">
          <a:xfrm>
            <a:off x="3309108" y="1955616"/>
            <a:ext cx="344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Oval 41"/>
          <p:cNvSpPr>
            <a:spLocks noChangeArrowheads="1"/>
          </p:cNvSpPr>
          <p:nvPr/>
        </p:nvSpPr>
        <p:spPr bwMode="gray">
          <a:xfrm>
            <a:off x="3275856" y="3477270"/>
            <a:ext cx="397813" cy="390624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vert="eaVert" wrap="none" anchor="ctr"/>
          <a:lstStyle/>
          <a:p>
            <a:endParaRPr lang="ru-RU" dirty="0"/>
          </a:p>
        </p:txBody>
      </p:sp>
      <p:sp>
        <p:nvSpPr>
          <p:cNvPr id="73" name="Text Box 43"/>
          <p:cNvSpPr txBox="1">
            <a:spLocks noChangeArrowheads="1"/>
          </p:cNvSpPr>
          <p:nvPr/>
        </p:nvSpPr>
        <p:spPr bwMode="auto">
          <a:xfrm>
            <a:off x="3239591" y="3467844"/>
            <a:ext cx="468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8277" y="1518052"/>
            <a:ext cx="26686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ko-KR" sz="1600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сумма компенсаций в 2020 году</a:t>
            </a:r>
          </a:p>
          <a:p>
            <a:pPr algn="ctr"/>
            <a:r>
              <a:rPr lang="ru-RU" altLang="ko-KR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934,2 </a:t>
            </a:r>
            <a:r>
              <a:rPr lang="ru-RU" altLang="ko-KR" sz="1600" b="1" dirty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рублей</a:t>
            </a:r>
            <a:endParaRPr lang="ko-KR" altLang="en-US" sz="16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164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xmlns="" id="{8FC57294-E526-4B3D-A2A2-0619C8458C3D}"/>
              </a:ext>
            </a:extLst>
          </p:cNvPr>
          <p:cNvSpPr/>
          <p:nvPr/>
        </p:nvSpPr>
        <p:spPr>
          <a:xfrm>
            <a:off x="5437238" y="1419622"/>
            <a:ext cx="3607426" cy="240285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Freeform 8"/>
          <p:cNvSpPr>
            <a:spLocks/>
          </p:cNvSpPr>
          <p:nvPr/>
        </p:nvSpPr>
        <p:spPr bwMode="gray">
          <a:xfrm rot="10800000">
            <a:off x="1187624" y="968745"/>
            <a:ext cx="2899736" cy="2251075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191" y="591"/>
              </a:cxn>
              <a:cxn ang="0">
                <a:pos x="190" y="672"/>
              </a:cxn>
              <a:cxn ang="0">
                <a:pos x="194" y="672"/>
              </a:cxn>
              <a:cxn ang="0">
                <a:pos x="205" y="672"/>
              </a:cxn>
              <a:cxn ang="0">
                <a:pos x="225" y="671"/>
              </a:cxn>
              <a:cxn ang="0">
                <a:pos x="250" y="667"/>
              </a:cxn>
              <a:cxn ang="0">
                <a:pos x="281" y="662"/>
              </a:cxn>
              <a:cxn ang="0">
                <a:pos x="316" y="653"/>
              </a:cxn>
              <a:cxn ang="0">
                <a:pos x="356" y="641"/>
              </a:cxn>
              <a:cxn ang="0">
                <a:pos x="399" y="626"/>
              </a:cxn>
              <a:cxn ang="0">
                <a:pos x="444" y="605"/>
              </a:cxn>
              <a:cxn ang="0">
                <a:pos x="492" y="578"/>
              </a:cxn>
              <a:cxn ang="0">
                <a:pos x="540" y="547"/>
              </a:cxn>
              <a:cxn ang="0">
                <a:pos x="587" y="508"/>
              </a:cxn>
              <a:cxn ang="0">
                <a:pos x="635" y="463"/>
              </a:cxn>
              <a:cxn ang="0">
                <a:pos x="689" y="405"/>
              </a:cxn>
              <a:cxn ang="0">
                <a:pos x="737" y="350"/>
              </a:cxn>
              <a:cxn ang="0">
                <a:pos x="780" y="298"/>
              </a:cxn>
              <a:cxn ang="0">
                <a:pos x="816" y="249"/>
              </a:cxn>
              <a:cxn ang="0">
                <a:pos x="847" y="204"/>
              </a:cxn>
              <a:cxn ang="0">
                <a:pos x="873" y="164"/>
              </a:cxn>
              <a:cxn ang="0">
                <a:pos x="895" y="126"/>
              </a:cxn>
              <a:cxn ang="0">
                <a:pos x="913" y="94"/>
              </a:cxn>
              <a:cxn ang="0">
                <a:pos x="926" y="66"/>
              </a:cxn>
              <a:cxn ang="0">
                <a:pos x="936" y="42"/>
              </a:cxn>
              <a:cxn ang="0">
                <a:pos x="944" y="24"/>
              </a:cxn>
              <a:cxn ang="0">
                <a:pos x="949" y="12"/>
              </a:cxn>
              <a:cxn ang="0">
                <a:pos x="952" y="2"/>
              </a:cxn>
              <a:cxn ang="0">
                <a:pos x="952" y="0"/>
              </a:cxn>
              <a:cxn ang="0">
                <a:pos x="952" y="4"/>
              </a:cxn>
              <a:cxn ang="0">
                <a:pos x="950" y="17"/>
              </a:cxn>
              <a:cxn ang="0">
                <a:pos x="948" y="36"/>
              </a:cxn>
              <a:cxn ang="0">
                <a:pos x="942" y="62"/>
              </a:cxn>
              <a:cxn ang="0">
                <a:pos x="936" y="93"/>
              </a:cxn>
              <a:cxn ang="0">
                <a:pos x="927" y="130"/>
              </a:cxn>
              <a:cxn ang="0">
                <a:pos x="914" y="172"/>
              </a:cxn>
              <a:cxn ang="0">
                <a:pos x="899" y="217"/>
              </a:cxn>
              <a:cxn ang="0">
                <a:pos x="881" y="264"/>
              </a:cxn>
              <a:cxn ang="0">
                <a:pos x="857" y="315"/>
              </a:cxn>
              <a:cxn ang="0">
                <a:pos x="830" y="368"/>
              </a:cxn>
              <a:cxn ang="0">
                <a:pos x="798" y="421"/>
              </a:cxn>
              <a:cxn ang="0">
                <a:pos x="762" y="475"/>
              </a:cxn>
              <a:cxn ang="0">
                <a:pos x="719" y="529"/>
              </a:cxn>
              <a:cxn ang="0">
                <a:pos x="671" y="582"/>
              </a:cxn>
              <a:cxn ang="0">
                <a:pos x="613" y="637"/>
              </a:cxn>
              <a:cxn ang="0">
                <a:pos x="555" y="685"/>
              </a:cxn>
              <a:cxn ang="0">
                <a:pos x="500" y="726"/>
              </a:cxn>
              <a:cxn ang="0">
                <a:pos x="447" y="761"/>
              </a:cxn>
              <a:cxn ang="0">
                <a:pos x="396" y="790"/>
              </a:cxn>
              <a:cxn ang="0">
                <a:pos x="350" y="813"/>
              </a:cxn>
              <a:cxn ang="0">
                <a:pos x="307" y="831"/>
              </a:cxn>
              <a:cxn ang="0">
                <a:pos x="270" y="845"/>
              </a:cxn>
              <a:cxn ang="0">
                <a:pos x="238" y="855"/>
              </a:cxn>
              <a:cxn ang="0">
                <a:pos x="212" y="862"/>
              </a:cxn>
              <a:cxn ang="0">
                <a:pos x="192" y="866"/>
              </a:cxn>
              <a:cxn ang="0">
                <a:pos x="181" y="868"/>
              </a:cxn>
              <a:cxn ang="0">
                <a:pos x="176" y="868"/>
              </a:cxn>
              <a:cxn ang="0">
                <a:pos x="167" y="947"/>
              </a:cxn>
              <a:cxn ang="0">
                <a:pos x="0" y="756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solidFill>
            <a:schemeClr val="folHlink"/>
          </a:soli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080808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/>
          <a:lstStyle/>
          <a:p>
            <a:endParaRPr lang="ru-RU" dirty="0"/>
          </a:p>
        </p:txBody>
      </p:sp>
      <p:sp>
        <p:nvSpPr>
          <p:cNvPr id="6" name="AutoShape 11"/>
          <p:cNvSpPr>
            <a:spLocks noChangeArrowheads="1"/>
          </p:cNvSpPr>
          <p:nvPr/>
        </p:nvSpPr>
        <p:spPr bwMode="ltGray">
          <a:xfrm rot="16200000" flipV="1">
            <a:off x="1463639" y="3605174"/>
            <a:ext cx="1066824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F0CD74">
                  <a:gamma/>
                  <a:shade val="75686"/>
                  <a:invGamma/>
                </a:srgbClr>
              </a:gs>
              <a:gs pos="100000">
                <a:srgbClr val="F0CD74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ltGray">
          <a:xfrm rot="16200000" flipV="1">
            <a:off x="2142158" y="3207817"/>
            <a:ext cx="1944687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BDACE6">
                  <a:gamma/>
                  <a:shade val="75686"/>
                  <a:invGamma/>
                </a:srgbClr>
              </a:gs>
              <a:gs pos="100000">
                <a:srgbClr val="BDACE6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gray">
          <a:xfrm rot="16200000" flipV="1">
            <a:off x="3417752" y="3259272"/>
            <a:ext cx="1841771" cy="46672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74ABC6">
                  <a:gamma/>
                  <a:shade val="75686"/>
                  <a:invGamma/>
                </a:srgbClr>
              </a:gs>
              <a:gs pos="100000">
                <a:srgbClr val="74ABC6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gray">
          <a:xfrm>
            <a:off x="1506189" y="4484869"/>
            <a:ext cx="82016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год</a:t>
            </a:r>
            <a:endParaRPr lang="en-US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gray">
          <a:xfrm>
            <a:off x="2685890" y="4495337"/>
            <a:ext cx="82016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год</a:t>
            </a:r>
            <a:endParaRPr lang="en-US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gray">
          <a:xfrm>
            <a:off x="3532719" y="4484869"/>
            <a:ext cx="172220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месяцев 2020 года</a:t>
            </a:r>
            <a:endParaRPr lang="en-US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black">
          <a:xfrm>
            <a:off x="1538294" y="2616299"/>
            <a:ext cx="101748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272,9</a:t>
            </a:r>
          </a:p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тыс. руб.</a:t>
            </a:r>
            <a:endParaRPr lang="en-US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black">
          <a:xfrm>
            <a:off x="2416175" y="2938413"/>
            <a:ext cx="438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FEFEFE"/>
                </a:solidFill>
              </a:rPr>
              <a:t>70</a:t>
            </a: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black">
          <a:xfrm>
            <a:off x="2618140" y="1969096"/>
            <a:ext cx="101748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1227,6</a:t>
            </a:r>
          </a:p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тыс. руб.</a:t>
            </a:r>
            <a:endParaRPr lang="en-US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black">
          <a:xfrm>
            <a:off x="3982151" y="1863450"/>
            <a:ext cx="101748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934,2</a:t>
            </a:r>
          </a:p>
          <a:p>
            <a:pPr algn="ctr"/>
            <a:r>
              <a:rPr lang="ru-RU" sz="12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тыс. руб.</a:t>
            </a:r>
            <a:endParaRPr lang="en-US" sz="12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9552" y="195485"/>
            <a:ext cx="8064896" cy="6225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267494"/>
            <a:ext cx="79928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Компенсации, предоставленные поставщикам социальных услуг, за оказанные социальные услуги</a:t>
            </a:r>
            <a:endParaRPr lang="ru-RU" sz="13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0232" y="1544810"/>
            <a:ext cx="2192898" cy="2092881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Компенсации выплачиваются поставщикам </a:t>
            </a: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социальных услуг, предоставляющим гражданам социальные услуги, предусмотренные индивидуальной программой предоставления социальных </a:t>
            </a: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услуг, </a:t>
            </a:r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включенным в реестр поставщиков социальных услуг в Новосибирской области, но не участвующим в выполнении государственного задания (заказа)</a:t>
            </a:r>
          </a:p>
        </p:txBody>
      </p:sp>
      <p:sp>
        <p:nvSpPr>
          <p:cNvPr id="25" name="Прямоугольник: скругленные верхние углы 156">
            <a:extLst>
              <a:ext uri="{FF2B5EF4-FFF2-40B4-BE49-F238E27FC236}">
                <a16:creationId xmlns:a16="http://schemas.microsoft.com/office/drawing/2014/main" xmlns="" id="{C522B3D6-90BD-4590-B400-5AE3A875C888}"/>
              </a:ext>
            </a:extLst>
          </p:cNvPr>
          <p:cNvSpPr/>
          <p:nvPr/>
        </p:nvSpPr>
        <p:spPr>
          <a:xfrm rot="5400000">
            <a:off x="5158312" y="1643127"/>
            <a:ext cx="1532164" cy="1759708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44540" y="1881288"/>
            <a:ext cx="154368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закон от 28.12.2013 № 442-ФЗ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основах социального обслуживания граждан в Российской Федерации»</a:t>
            </a:r>
            <a:endParaRPr lang="ru-RU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33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82626" y="1357642"/>
            <a:ext cx="7778747" cy="1718163"/>
            <a:chOff x="1708837" y="2368548"/>
            <a:chExt cx="5726325" cy="2235201"/>
          </a:xfrm>
        </p:grpSpPr>
        <p:sp>
          <p:nvSpPr>
            <p:cNvPr id="8" name="Полилиния 7"/>
            <p:cNvSpPr/>
            <p:nvPr/>
          </p:nvSpPr>
          <p:spPr>
            <a:xfrm rot="21600000">
              <a:off x="1708837" y="2368548"/>
              <a:ext cx="1060431" cy="2235201"/>
            </a:xfrm>
            <a:custGeom>
              <a:avLst/>
              <a:gdLst>
                <a:gd name="connsiteX0" fmla="*/ 111345 w 1060430"/>
                <a:gd name="connsiteY0" fmla="*/ 0 h 2235200"/>
                <a:gd name="connsiteX1" fmla="*/ 949085 w 1060430"/>
                <a:gd name="connsiteY1" fmla="*/ 0 h 2235200"/>
                <a:gd name="connsiteX2" fmla="*/ 1060430 w 1060430"/>
                <a:gd name="connsiteY2" fmla="*/ 111345 h 2235200"/>
                <a:gd name="connsiteX3" fmla="*/ 1060430 w 1060430"/>
                <a:gd name="connsiteY3" fmla="*/ 2235200 h 2235200"/>
                <a:gd name="connsiteX4" fmla="*/ 1060430 w 1060430"/>
                <a:gd name="connsiteY4" fmla="*/ 2235200 h 2235200"/>
                <a:gd name="connsiteX5" fmla="*/ 0 w 1060430"/>
                <a:gd name="connsiteY5" fmla="*/ 2235200 h 2235200"/>
                <a:gd name="connsiteX6" fmla="*/ 0 w 1060430"/>
                <a:gd name="connsiteY6" fmla="*/ 2235200 h 2235200"/>
                <a:gd name="connsiteX7" fmla="*/ 0 w 1060430"/>
                <a:gd name="connsiteY7" fmla="*/ 111345 h 2235200"/>
                <a:gd name="connsiteX8" fmla="*/ 111345 w 1060430"/>
                <a:gd name="connsiteY8" fmla="*/ 0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0430" h="2235200">
                  <a:moveTo>
                    <a:pt x="949085" y="2235200"/>
                  </a:moveTo>
                  <a:lnTo>
                    <a:pt x="111345" y="2235200"/>
                  </a:lnTo>
                  <a:cubicBezTo>
                    <a:pt x="49851" y="2235200"/>
                    <a:pt x="0" y="2185349"/>
                    <a:pt x="0" y="2123855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060430" y="0"/>
                  </a:lnTo>
                  <a:lnTo>
                    <a:pt x="1060430" y="0"/>
                  </a:lnTo>
                  <a:lnTo>
                    <a:pt x="1060430" y="2123855"/>
                  </a:lnTo>
                  <a:cubicBezTo>
                    <a:pt x="1060430" y="2185349"/>
                    <a:pt x="1010579" y="2235200"/>
                    <a:pt x="949085" y="2235200"/>
                  </a:cubicBezTo>
                  <a:close/>
                </a:path>
              </a:pathLst>
            </a:custGeom>
            <a:effectLst>
              <a:outerShdw blurRad="50800" dist="2794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629" tIns="128017" rIns="160628" bIns="160628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 rot="21600000">
              <a:off x="2875310" y="2368548"/>
              <a:ext cx="1060431" cy="2235201"/>
            </a:xfrm>
            <a:custGeom>
              <a:avLst/>
              <a:gdLst>
                <a:gd name="connsiteX0" fmla="*/ 111345 w 1060430"/>
                <a:gd name="connsiteY0" fmla="*/ 0 h 2235200"/>
                <a:gd name="connsiteX1" fmla="*/ 949085 w 1060430"/>
                <a:gd name="connsiteY1" fmla="*/ 0 h 2235200"/>
                <a:gd name="connsiteX2" fmla="*/ 1060430 w 1060430"/>
                <a:gd name="connsiteY2" fmla="*/ 111345 h 2235200"/>
                <a:gd name="connsiteX3" fmla="*/ 1060430 w 1060430"/>
                <a:gd name="connsiteY3" fmla="*/ 2235200 h 2235200"/>
                <a:gd name="connsiteX4" fmla="*/ 1060430 w 1060430"/>
                <a:gd name="connsiteY4" fmla="*/ 2235200 h 2235200"/>
                <a:gd name="connsiteX5" fmla="*/ 0 w 1060430"/>
                <a:gd name="connsiteY5" fmla="*/ 2235200 h 2235200"/>
                <a:gd name="connsiteX6" fmla="*/ 0 w 1060430"/>
                <a:gd name="connsiteY6" fmla="*/ 2235200 h 2235200"/>
                <a:gd name="connsiteX7" fmla="*/ 0 w 1060430"/>
                <a:gd name="connsiteY7" fmla="*/ 111345 h 2235200"/>
                <a:gd name="connsiteX8" fmla="*/ 111345 w 1060430"/>
                <a:gd name="connsiteY8" fmla="*/ 0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0430" h="2235200">
                  <a:moveTo>
                    <a:pt x="949085" y="2235200"/>
                  </a:moveTo>
                  <a:lnTo>
                    <a:pt x="111345" y="2235200"/>
                  </a:lnTo>
                  <a:cubicBezTo>
                    <a:pt x="49851" y="2235200"/>
                    <a:pt x="0" y="2185349"/>
                    <a:pt x="0" y="2123855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060430" y="0"/>
                  </a:lnTo>
                  <a:lnTo>
                    <a:pt x="1060430" y="0"/>
                  </a:lnTo>
                  <a:lnTo>
                    <a:pt x="1060430" y="2123855"/>
                  </a:lnTo>
                  <a:cubicBezTo>
                    <a:pt x="1060430" y="2185349"/>
                    <a:pt x="1010579" y="2235200"/>
                    <a:pt x="949085" y="2235200"/>
                  </a:cubicBezTo>
                  <a:close/>
                </a:path>
              </a:pathLst>
            </a:custGeom>
            <a:effectLst>
              <a:outerShdw blurRad="50800" dist="2794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629" tIns="128017" rIns="160628" bIns="160628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 rot="21600000">
              <a:off x="4041784" y="2368548"/>
              <a:ext cx="1060431" cy="2235201"/>
            </a:xfrm>
            <a:custGeom>
              <a:avLst/>
              <a:gdLst>
                <a:gd name="connsiteX0" fmla="*/ 111345 w 1060430"/>
                <a:gd name="connsiteY0" fmla="*/ 0 h 2235200"/>
                <a:gd name="connsiteX1" fmla="*/ 949085 w 1060430"/>
                <a:gd name="connsiteY1" fmla="*/ 0 h 2235200"/>
                <a:gd name="connsiteX2" fmla="*/ 1060430 w 1060430"/>
                <a:gd name="connsiteY2" fmla="*/ 111345 h 2235200"/>
                <a:gd name="connsiteX3" fmla="*/ 1060430 w 1060430"/>
                <a:gd name="connsiteY3" fmla="*/ 2235200 h 2235200"/>
                <a:gd name="connsiteX4" fmla="*/ 1060430 w 1060430"/>
                <a:gd name="connsiteY4" fmla="*/ 2235200 h 2235200"/>
                <a:gd name="connsiteX5" fmla="*/ 0 w 1060430"/>
                <a:gd name="connsiteY5" fmla="*/ 2235200 h 2235200"/>
                <a:gd name="connsiteX6" fmla="*/ 0 w 1060430"/>
                <a:gd name="connsiteY6" fmla="*/ 2235200 h 2235200"/>
                <a:gd name="connsiteX7" fmla="*/ 0 w 1060430"/>
                <a:gd name="connsiteY7" fmla="*/ 111345 h 2235200"/>
                <a:gd name="connsiteX8" fmla="*/ 111345 w 1060430"/>
                <a:gd name="connsiteY8" fmla="*/ 0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0430" h="2235200">
                  <a:moveTo>
                    <a:pt x="949085" y="2235200"/>
                  </a:moveTo>
                  <a:lnTo>
                    <a:pt x="111345" y="2235200"/>
                  </a:lnTo>
                  <a:cubicBezTo>
                    <a:pt x="49851" y="2235200"/>
                    <a:pt x="0" y="2185349"/>
                    <a:pt x="0" y="2123855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060430" y="0"/>
                  </a:lnTo>
                  <a:lnTo>
                    <a:pt x="1060430" y="0"/>
                  </a:lnTo>
                  <a:lnTo>
                    <a:pt x="1060430" y="2123855"/>
                  </a:lnTo>
                  <a:cubicBezTo>
                    <a:pt x="1060430" y="2185349"/>
                    <a:pt x="1010579" y="2235200"/>
                    <a:pt x="949085" y="2235200"/>
                  </a:cubicBezTo>
                  <a:close/>
                </a:path>
              </a:pathLst>
            </a:custGeom>
            <a:effectLst>
              <a:outerShdw blurRad="50800" dist="2794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628" tIns="128017" rIns="160629" bIns="160628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 rot="21600000">
              <a:off x="5208258" y="2368548"/>
              <a:ext cx="1060431" cy="2235201"/>
            </a:xfrm>
            <a:custGeom>
              <a:avLst/>
              <a:gdLst>
                <a:gd name="connsiteX0" fmla="*/ 111345 w 1060430"/>
                <a:gd name="connsiteY0" fmla="*/ 0 h 2235200"/>
                <a:gd name="connsiteX1" fmla="*/ 949085 w 1060430"/>
                <a:gd name="connsiteY1" fmla="*/ 0 h 2235200"/>
                <a:gd name="connsiteX2" fmla="*/ 1060430 w 1060430"/>
                <a:gd name="connsiteY2" fmla="*/ 111345 h 2235200"/>
                <a:gd name="connsiteX3" fmla="*/ 1060430 w 1060430"/>
                <a:gd name="connsiteY3" fmla="*/ 2235200 h 2235200"/>
                <a:gd name="connsiteX4" fmla="*/ 1060430 w 1060430"/>
                <a:gd name="connsiteY4" fmla="*/ 2235200 h 2235200"/>
                <a:gd name="connsiteX5" fmla="*/ 0 w 1060430"/>
                <a:gd name="connsiteY5" fmla="*/ 2235200 h 2235200"/>
                <a:gd name="connsiteX6" fmla="*/ 0 w 1060430"/>
                <a:gd name="connsiteY6" fmla="*/ 2235200 h 2235200"/>
                <a:gd name="connsiteX7" fmla="*/ 0 w 1060430"/>
                <a:gd name="connsiteY7" fmla="*/ 111345 h 2235200"/>
                <a:gd name="connsiteX8" fmla="*/ 111345 w 1060430"/>
                <a:gd name="connsiteY8" fmla="*/ 0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0430" h="2235200">
                  <a:moveTo>
                    <a:pt x="949085" y="2235200"/>
                  </a:moveTo>
                  <a:lnTo>
                    <a:pt x="111345" y="2235200"/>
                  </a:lnTo>
                  <a:cubicBezTo>
                    <a:pt x="49851" y="2235200"/>
                    <a:pt x="0" y="2185349"/>
                    <a:pt x="0" y="2123855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060430" y="0"/>
                  </a:lnTo>
                  <a:lnTo>
                    <a:pt x="1060430" y="0"/>
                  </a:lnTo>
                  <a:lnTo>
                    <a:pt x="1060430" y="2123855"/>
                  </a:lnTo>
                  <a:cubicBezTo>
                    <a:pt x="1060430" y="2185349"/>
                    <a:pt x="1010579" y="2235200"/>
                    <a:pt x="949085" y="2235200"/>
                  </a:cubicBezTo>
                  <a:close/>
                </a:path>
              </a:pathLst>
            </a:custGeom>
            <a:effectLst>
              <a:outerShdw blurRad="50800" dist="2794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628" tIns="128017" rIns="160629" bIns="160628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 rot="21600000">
              <a:off x="6374731" y="2368548"/>
              <a:ext cx="1060431" cy="2235201"/>
            </a:xfrm>
            <a:custGeom>
              <a:avLst/>
              <a:gdLst>
                <a:gd name="connsiteX0" fmla="*/ 111345 w 1060430"/>
                <a:gd name="connsiteY0" fmla="*/ 0 h 2235200"/>
                <a:gd name="connsiteX1" fmla="*/ 949085 w 1060430"/>
                <a:gd name="connsiteY1" fmla="*/ 0 h 2235200"/>
                <a:gd name="connsiteX2" fmla="*/ 1060430 w 1060430"/>
                <a:gd name="connsiteY2" fmla="*/ 111345 h 2235200"/>
                <a:gd name="connsiteX3" fmla="*/ 1060430 w 1060430"/>
                <a:gd name="connsiteY3" fmla="*/ 2235200 h 2235200"/>
                <a:gd name="connsiteX4" fmla="*/ 1060430 w 1060430"/>
                <a:gd name="connsiteY4" fmla="*/ 2235200 h 2235200"/>
                <a:gd name="connsiteX5" fmla="*/ 0 w 1060430"/>
                <a:gd name="connsiteY5" fmla="*/ 2235200 h 2235200"/>
                <a:gd name="connsiteX6" fmla="*/ 0 w 1060430"/>
                <a:gd name="connsiteY6" fmla="*/ 2235200 h 2235200"/>
                <a:gd name="connsiteX7" fmla="*/ 0 w 1060430"/>
                <a:gd name="connsiteY7" fmla="*/ 111345 h 2235200"/>
                <a:gd name="connsiteX8" fmla="*/ 111345 w 1060430"/>
                <a:gd name="connsiteY8" fmla="*/ 0 h 223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0430" h="2235200">
                  <a:moveTo>
                    <a:pt x="949085" y="2235200"/>
                  </a:moveTo>
                  <a:lnTo>
                    <a:pt x="111345" y="2235200"/>
                  </a:lnTo>
                  <a:cubicBezTo>
                    <a:pt x="49851" y="2235200"/>
                    <a:pt x="0" y="2185349"/>
                    <a:pt x="0" y="2123855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060430" y="0"/>
                  </a:lnTo>
                  <a:lnTo>
                    <a:pt x="1060430" y="0"/>
                  </a:lnTo>
                  <a:lnTo>
                    <a:pt x="1060430" y="2123855"/>
                  </a:lnTo>
                  <a:cubicBezTo>
                    <a:pt x="1060430" y="2185349"/>
                    <a:pt x="1010579" y="2235200"/>
                    <a:pt x="949085" y="2235200"/>
                  </a:cubicBezTo>
                  <a:close/>
                </a:path>
              </a:pathLst>
            </a:custGeom>
            <a:effectLst>
              <a:outerShdw blurRad="50800" dist="2794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628" tIns="128017" rIns="160629" bIns="160628" numCol="1" spcCol="1270" anchor="t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800" kern="12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83220" y="1491630"/>
            <a:ext cx="14405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реабилитации и адаптации инвалидов </a:t>
            </a:r>
          </a:p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67184" y="1491630"/>
            <a:ext cx="14045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услуги для граждан без определённого места жительства</a:t>
            </a:r>
            <a:endParaRPr lang="ru-RU" sz="11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51745" y="1491630"/>
            <a:ext cx="143786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Социальное обслуживание граждан пожилого возраста</a:t>
            </a:r>
            <a:endParaRPr lang="ru-RU" sz="11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71751" y="1491630"/>
            <a:ext cx="14045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психологической помощи семьям с детьми</a:t>
            </a:r>
            <a:endParaRPr lang="ru-RU" sz="11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19924" y="1483317"/>
            <a:ext cx="14405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по формированию мотивации к здоровому образу жизни</a:t>
            </a:r>
            <a:endParaRPr lang="ru-RU" sz="11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39552" y="195485"/>
            <a:ext cx="8280920" cy="6225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10836" y="337485"/>
            <a:ext cx="84096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услуги, оказываемые СО НКО в рамках субсидиарной поддержки</a:t>
            </a:r>
            <a:endParaRPr lang="ru-RU" sz="16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714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489329007"/>
              </p:ext>
            </p:extLst>
          </p:nvPr>
        </p:nvGraphicFramePr>
        <p:xfrm>
          <a:off x="899592" y="771550"/>
          <a:ext cx="75608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539552" y="195485"/>
            <a:ext cx="8064896" cy="62255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rtlCol="0" anchor="ctr"/>
          <a:lstStyle/>
          <a:p>
            <a:pPr marL="0" marR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9552" y="339502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субсидий, переданных СО НКО на оказание услуг</a:t>
            </a:r>
            <a:endParaRPr lang="ru-RU" sz="1600" b="1" dirty="0">
              <a:solidFill>
                <a:schemeClr val="accent1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7140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Другая 4">
      <a:dk1>
        <a:sysClr val="windowText" lastClr="000000"/>
      </a:dk1>
      <a:lt1>
        <a:sysClr val="window" lastClr="FFFFFF"/>
      </a:lt1>
      <a:dk2>
        <a:srgbClr val="83D3FD"/>
      </a:dk2>
      <a:lt2>
        <a:srgbClr val="C6E7FC"/>
      </a:lt2>
      <a:accent1>
        <a:srgbClr val="C6E7FC"/>
      </a:accent1>
      <a:accent2>
        <a:srgbClr val="0B87D5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>
    <a:spDef>
      <a:spPr>
        <a:solidFill>
          <a:srgbClr val="68D6D8"/>
        </a:solidFill>
        <a:ln w="12700" cap="flat" cmpd="sng" algn="ctr">
          <a:noFill/>
          <a:prstDash val="solid"/>
          <a:miter lim="800000"/>
        </a:ln>
        <a:effectLst/>
      </a:spPr>
      <a:bodyPr rtlCol="0" anchor="ctr"/>
      <a:lstStyle>
        <a:defPPr marL="0" marR="0" indent="0" algn="ctr" defTabSz="914377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prstClr val="white"/>
            </a:solidFill>
            <a:effectLst/>
            <a:uLnTx/>
            <a:uFillTx/>
            <a:latin typeface="Arial"/>
            <a:ea typeface="Arial Unicode MS"/>
            <a:cs typeface="+mn-cs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Contents Slide Master">
  <a:themeElements>
    <a:clrScheme name="ALLPPT-COLOR-A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784A1"/>
      </a:accent1>
      <a:accent2>
        <a:srgbClr val="4784A1"/>
      </a:accent2>
      <a:accent3>
        <a:srgbClr val="4784A1"/>
      </a:accent3>
      <a:accent4>
        <a:srgbClr val="4784A1"/>
      </a:accent4>
      <a:accent5>
        <a:srgbClr val="4784A1"/>
      </a:accent5>
      <a:accent6>
        <a:srgbClr val="4784A1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784A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TM01859861[[fn=Выставка]]</Template>
  <TotalTime>6763</TotalTime>
  <Words>878</Words>
  <Application>Microsoft Office PowerPoint</Application>
  <PresentationFormat>Экран (16:9)</PresentationFormat>
  <Paragraphs>221</Paragraphs>
  <Slides>14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Tradeshow</vt:lpstr>
      <vt:lpstr>Contents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Вивденко Зоя Олеговна</dc:creator>
  <cp:lastModifiedBy>Москалева Екатерина Михайловна</cp:lastModifiedBy>
  <cp:revision>671</cp:revision>
  <cp:lastPrinted>2020-09-03T10:55:10Z</cp:lastPrinted>
  <dcterms:modified xsi:type="dcterms:W3CDTF">2020-09-03T11:52:59Z</dcterms:modified>
</cp:coreProperties>
</file>