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1"/>
  </p:notesMasterIdLst>
  <p:sldIdLst>
    <p:sldId id="271" r:id="rId4"/>
    <p:sldId id="257" r:id="rId5"/>
    <p:sldId id="258" r:id="rId6"/>
    <p:sldId id="265" r:id="rId7"/>
    <p:sldId id="263" r:id="rId8"/>
    <p:sldId id="270" r:id="rId9"/>
    <p:sldId id="272" r:id="rId1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6A38"/>
    <a:srgbClr val="C89F6C"/>
    <a:srgbClr val="FFFFFF"/>
    <a:srgbClr val="3333FF"/>
    <a:srgbClr val="000000"/>
    <a:srgbClr val="EAD4AC"/>
    <a:srgbClr val="E1C187"/>
    <a:srgbClr val="F8AF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 autoAdjust="0"/>
    <p:restoredTop sz="94680" autoAdjust="0"/>
  </p:normalViewPr>
  <p:slideViewPr>
    <p:cSldViewPr>
      <p:cViewPr varScale="1">
        <p:scale>
          <a:sx n="105" d="100"/>
          <a:sy n="105" d="100"/>
        </p:scale>
        <p:origin x="730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9837E-7270-4614-9E96-A89362C4DE11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B87A2-477B-40FE-A4D3-4FCB364FDE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6975AF-01B6-440F-A6CF-4802E70C7A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3221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B87A2-477B-40FE-A4D3-4FCB364FDE1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53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B87A2-477B-40FE-A4D3-4FCB364FDE1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356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B87A2-477B-40FE-A4D3-4FCB364FDE1A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FA94E-D4AE-4243-BE42-D476DEF150D2}" type="datetime1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4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9007-7BB1-46EA-AB04-257A3B895B4A}" type="datetime1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77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3A5AE-38F6-443E-8B42-696D1C41D351}" type="datetime1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089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4304C-573E-42B7-80B1-C32F19C87F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527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6F28-DA0F-406F-ABE3-19AF63CB0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4184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690B2-2A0C-4672-B419-A4BA947A1D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7616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3EC47-B0CD-4C03-A394-F04FBC8F34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666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8990F-4B37-4AAD-9692-A506FB67F9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063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FBE1D-8B78-40E9-AAC2-7AD2ED1DF9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942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40B67-29E8-45D0-891A-33446AC7D8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04965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EEB73-D5C6-4730-BC60-780AE9A2BF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3484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6A3F2-0E6A-43D9-AEFB-0EADF67A54BD}" type="datetime1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2059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122A8-C879-454C-ABC6-63958F264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71811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C24EC-6AC7-46B3-AB5F-E7807DA2BA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421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935CE-1DD7-42F8-9428-BD380CF905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19563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0413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504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826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5527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1115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906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352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5DD79-263C-460D-BAA6-471CEBD1E441}" type="datetime1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5218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4761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4496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877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1" y="273845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380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482B-41FC-4CCE-9864-B5CF24187EAA}" type="datetime1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015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C182-2CC6-441C-B09C-076464AD395A}" type="datetime1">
              <a:rPr lang="ru-RU" smtClean="0"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485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B6C36-4101-47D4-A6B3-7E5F75E75748}" type="datetime1">
              <a:rPr lang="ru-RU" smtClean="0"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894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9F381-B088-4473-B81D-137923CB0345}" type="datetime1">
              <a:rPr lang="ru-RU" smtClean="0"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714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AE4D-A4D4-4427-B053-62DD804A08F5}" type="datetime1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567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E99D-96DC-4E0E-8650-C7E77A1B191B}" type="datetime1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355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4405A-6240-4ABA-ACB3-BE2BE492C813}" type="datetime1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465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FE52EEF-6721-44C1-8984-44B44BE75C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982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892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783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675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566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00F6D-93DB-44C5-B85A-9E8D685F4E3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915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54"/>
            <a:ext cx="4366206" cy="51536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6516" y="4596975"/>
            <a:ext cx="139515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>
              <a:defRPr sz="1800" b="1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defRPr>
            </a:lvl1pPr>
          </a:lstStyle>
          <a:p>
            <a:pPr algn="l" defTabSz="91437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/>
              <a:t>Новосибирск</a:t>
            </a:r>
          </a:p>
          <a:p>
            <a:pPr algn="l" defTabSz="91437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/>
              <a:t>март </a:t>
            </a:r>
            <a:r>
              <a:rPr lang="ru-RU" sz="1200" dirty="0"/>
              <a:t>2021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CA869C1-E635-4591-8356-721CD853C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9" y="1966509"/>
            <a:ext cx="5760640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О ПЛАНЕ РАБОТЫ СОВЕТА ПО СОДЕЙСТВИЮ РАЗВИТИЮ</a:t>
            </a:r>
            <a:r>
              <a:rPr lang="en-US" sz="1500" b="1" dirty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500" b="1" dirty="0" smtClean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КОНКУРЕНЦИИ </a:t>
            </a:r>
            <a:endParaRPr lang="en-US" sz="1500" b="1" dirty="0" smtClean="0">
              <a:solidFill>
                <a:srgbClr val="9E6F44"/>
              </a:solidFill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algn="ctr"/>
            <a:r>
              <a:rPr lang="ru-RU" sz="1500" b="1" dirty="0" smtClean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В НОВОСИБИРСКОЙ ОБЛАСТИ НА 2022 ГОД</a:t>
            </a:r>
          </a:p>
          <a:p>
            <a:pPr algn="ctr" defTabSz="91437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b="1" dirty="0" smtClean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prstClr val="white"/>
                </a:solidFill>
                <a:latin typeface="Calibri"/>
              </a:rPr>
              <a:t>ГОД</a:t>
            </a:r>
            <a:endParaRPr lang="ru-RU" altLang="ru-RU" b="1" dirty="0">
              <a:solidFill>
                <a:srgbClr val="9E6F44"/>
              </a:solidFill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5" y="159650"/>
            <a:ext cx="1983022" cy="71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7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" y="285734"/>
            <a:ext cx="91440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ПРАВОВОЕ ОСНОВАНИЕ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-1" y="806069"/>
            <a:ext cx="90902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Совет по содействию развитию конкуренции в Новосибирской области</a:t>
            </a:r>
            <a:endPara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является совещательным органом, созданным при Губернаторе Новосибирской области </a:t>
            </a:r>
            <a:endPara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целях предварительного рассмотрения вопросов и подготовки предложений, </a:t>
            </a:r>
            <a:endPara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направленных на создание условий для развития конкуренции</a:t>
            </a:r>
            <a:endPara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товарных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рынках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Новосибирской области</a:t>
            </a:r>
            <a:endParaRPr lang="ru-RU" sz="12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2001235"/>
            <a:ext cx="90902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ru-RU" alt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09.10.2015 № 210 </a:t>
            </a:r>
            <a:endParaRPr lang="en-US" altLang="ru-RU" sz="12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alt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Совете по содействию развитию конкуренции в Новосибирской области»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АП</a:t>
            </a:r>
          </a:p>
          <a:p>
            <a:pPr algn="ctr"/>
            <a:r>
              <a:rPr lang="ru-RU" sz="9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ВКЛЮЧЕНИЕ В РЕЕСТР</a:t>
            </a:r>
            <a:endParaRPr lang="ru-RU" sz="9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623" y="56690"/>
            <a:ext cx="1983956" cy="71601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35802"/>
            <a:ext cx="446261" cy="4462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1403648" y="2605486"/>
            <a:ext cx="7488832" cy="2282811"/>
          </a:xfrm>
          <a:prstGeom prst="rect">
            <a:avLst/>
          </a:prstGeom>
        </p:spPr>
        <p:txBody>
          <a:bodyPr/>
          <a:lstStyle/>
          <a:p>
            <a:pPr lvl="0" rtl="0"/>
            <a:r>
              <a:rPr lang="ru-RU" sz="1200" b="1" dirty="0" smtClean="0">
                <a:solidFill>
                  <a:srgbClr val="946A3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ЗАДАЧИ:</a:t>
            </a:r>
            <a:endParaRPr lang="ru-RU" sz="1200" dirty="0">
              <a:solidFill>
                <a:srgbClr val="946A38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rtl="0"/>
            <a:endParaRPr lang="ru-RU" sz="12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rtl="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Выработка рекомендаций по совершенствованию конкурентной политики Новосибирской области</a:t>
            </a:r>
            <a:endParaRPr lang="ru-RU" sz="1200" b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rtl="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ru-RU" sz="12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rtl="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развития конкуренции на товарных рынках в Новосибирской области</a:t>
            </a:r>
            <a:endParaRPr lang="ru-RU" sz="1200" b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rtl="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ru-RU" sz="12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rtl="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Повышение эффективности межведомственной работы по развитию конкуренции в Новосибирской области и муниципальных образованиях Новосибирской области</a:t>
            </a:r>
            <a:endParaRPr lang="ru-RU" sz="1200" b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98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342419" y="3228525"/>
            <a:ext cx="2095833" cy="41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04.03.2021</a:t>
            </a:r>
          </a:p>
          <a:p>
            <a:pPr lvl="0"/>
            <a:r>
              <a:rPr lang="ru-RU" sz="1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рассмотрено 3 вопроса</a:t>
            </a:r>
            <a:endParaRPr lang="ru-RU" sz="1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52736" y="249492"/>
            <a:ext cx="70385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Порядок проведения заседаний Совета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785786" y="928676"/>
            <a:ext cx="7572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соответствии со Стандартом развития конкуренции заседания 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ru-RU" sz="1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овета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проводятся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мере необходимости, но </a:t>
            </a:r>
            <a:r>
              <a:rPr lang="ru-RU" sz="1200" b="1" dirty="0" smtClean="0">
                <a:solidFill>
                  <a:srgbClr val="946A3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реже одного раза в квартал</a:t>
            </a:r>
            <a:endParaRPr lang="ru-RU" sz="1200" b="1" dirty="0">
              <a:solidFill>
                <a:srgbClr val="946A38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72008" y="1861017"/>
            <a:ext cx="9144000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2021 год было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запланировано </a:t>
            </a:r>
            <a:r>
              <a:rPr lang="ru-RU" sz="1400" b="1" dirty="0" smtClean="0">
                <a:solidFill>
                  <a:srgbClr val="946A3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</a:t>
            </a:r>
            <a:r>
              <a:rPr lang="ru-RU" sz="1400" b="1" dirty="0">
                <a:solidFill>
                  <a:srgbClr val="946A3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заседания, </a:t>
            </a:r>
            <a:r>
              <a:rPr lang="ru-RU" sz="1400" b="1" dirty="0" smtClean="0">
                <a:solidFill>
                  <a:srgbClr val="946A3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</a:t>
            </a:r>
            <a:r>
              <a:rPr lang="ru-RU" sz="1400" b="1" dirty="0">
                <a:solidFill>
                  <a:srgbClr val="946A3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вопросов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623" y="56690"/>
            <a:ext cx="1983956" cy="716015"/>
          </a:xfrm>
          <a:prstGeom prst="rect">
            <a:avLst/>
          </a:prstGeom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1198608" y="2636428"/>
            <a:ext cx="6617136" cy="16428"/>
          </a:xfrm>
          <a:prstGeom prst="line">
            <a:avLst/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lgDash"/>
            <a:miter lim="800000"/>
          </a:ln>
          <a:effectLst/>
        </p:spPr>
      </p:cxnSp>
      <p:sp>
        <p:nvSpPr>
          <p:cNvPr id="3" name="Прямоугольник 2"/>
          <p:cNvSpPr/>
          <p:nvPr/>
        </p:nvSpPr>
        <p:spPr>
          <a:xfrm>
            <a:off x="2510259" y="3223139"/>
            <a:ext cx="2061742" cy="41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01.07.2021</a:t>
            </a:r>
            <a:endParaRPr lang="ru-RU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рассмотрено 3 вопроса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1195224" y="2666879"/>
            <a:ext cx="0" cy="557373"/>
          </a:xfrm>
          <a:prstGeom prst="line">
            <a:avLst/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lgDash"/>
            <a:miter lim="800000"/>
          </a:ln>
          <a:effectLst/>
        </p:spPr>
      </p:cxnSp>
      <p:sp>
        <p:nvSpPr>
          <p:cNvPr id="28" name="Прямоугольник 27"/>
          <p:cNvSpPr/>
          <p:nvPr/>
        </p:nvSpPr>
        <p:spPr>
          <a:xfrm>
            <a:off x="4644008" y="3223138"/>
            <a:ext cx="2027655" cy="41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15.10.2021</a:t>
            </a:r>
            <a:endParaRPr lang="ru-RU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рассмотрено 3 вопроса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743671" y="3223138"/>
            <a:ext cx="2076802" cy="41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24.12.2021</a:t>
            </a:r>
            <a:endParaRPr lang="ru-RU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рассмотрено 3 вопроса</a:t>
            </a: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V="1">
            <a:off x="3521714" y="2665765"/>
            <a:ext cx="0" cy="557373"/>
          </a:xfrm>
          <a:prstGeom prst="line">
            <a:avLst/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lgDash"/>
            <a:miter lim="800000"/>
          </a:ln>
          <a:effectLst/>
        </p:spPr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5580112" y="2665765"/>
            <a:ext cx="0" cy="557373"/>
          </a:xfrm>
          <a:prstGeom prst="line">
            <a:avLst/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lgDash"/>
            <a:miter lim="800000"/>
          </a:ln>
          <a:effectLst/>
        </p:spPr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7812360" y="2646778"/>
            <a:ext cx="0" cy="557373"/>
          </a:xfrm>
          <a:prstGeom prst="line">
            <a:avLst/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lgDash"/>
            <a:miter lim="800000"/>
          </a:ln>
          <a:effectLst/>
        </p:spPr>
      </p:cxnSp>
      <p:pic>
        <p:nvPicPr>
          <p:cNvPr id="45" name="Рисунок 44"/>
          <p:cNvPicPr>
            <a:picLocks noChangeAspect="1"/>
          </p:cNvPicPr>
          <p:nvPr/>
        </p:nvPicPr>
        <p:blipFill>
          <a:blip r:embed="rId3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35" y="1922395"/>
            <a:ext cx="330294" cy="3302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5673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82" t="24534" b="3872"/>
          <a:stretch/>
        </p:blipFill>
        <p:spPr>
          <a:xfrm>
            <a:off x="-131861" y="-1"/>
            <a:ext cx="1710848" cy="51435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667" y="918664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Основания для формирования плана</a:t>
            </a:r>
          </a:p>
        </p:txBody>
      </p:sp>
      <p:sp>
        <p:nvSpPr>
          <p:cNvPr id="2048" name="Прямоугольник 2047"/>
          <p:cNvSpPr/>
          <p:nvPr/>
        </p:nvSpPr>
        <p:spPr>
          <a:xfrm>
            <a:off x="1763688" y="1596911"/>
            <a:ext cx="6572296" cy="44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2052"/>
          <p:cNvSpPr txBox="1"/>
          <p:nvPr/>
        </p:nvSpPr>
        <p:spPr>
          <a:xfrm>
            <a:off x="1500166" y="1667763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8" name="Прямоугольник 2057"/>
          <p:cNvSpPr/>
          <p:nvPr/>
        </p:nvSpPr>
        <p:spPr>
          <a:xfrm>
            <a:off x="2771801" y="3622253"/>
            <a:ext cx="32218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КАТЕГОРИЯ ЗЕМЕЛЬНЫХ УЧАСТКОВ, НА </a:t>
            </a:r>
          </a:p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КОТОРЫХ РАЗМЕЩАЕТСЯ</a:t>
            </a:r>
          </a:p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ИНФРАСТРУКТУРА </a:t>
            </a:r>
            <a:r>
              <a:rPr lang="ru-RU" sz="7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ТЕХНОПАРКА</a:t>
            </a:r>
            <a:endParaRPr lang="ru-RU" sz="7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9" name="Прямоугольник 2058"/>
          <p:cNvSpPr/>
          <p:nvPr/>
        </p:nvSpPr>
        <p:spPr>
          <a:xfrm>
            <a:off x="1259633" y="3622253"/>
            <a:ext cx="180378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ОСНОВНОЙ ВИД ДЕЯТЕЛЬНОСТИ </a:t>
            </a:r>
          </a:p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УПРАВЛЯЮЩЕЙ КОМПАНИИ </a:t>
            </a:r>
          </a:p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ТЕХНОПАРКА</a:t>
            </a:r>
            <a:endParaRPr lang="ru-RU" sz="7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22673" y="406147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20098" y="4532811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1785918" y="2428874"/>
            <a:ext cx="6572296" cy="44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1785918" y="3214692"/>
            <a:ext cx="6572296" cy="44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1770949" y="4022994"/>
            <a:ext cx="6572296" cy="44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711142" y="1643056"/>
            <a:ext cx="2824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ru-RU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14348" y="2500312"/>
            <a:ext cx="298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ru-RU" sz="1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714348" y="3286130"/>
            <a:ext cx="2824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ru-RU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14348" y="4071948"/>
            <a:ext cx="2824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ru-RU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1785918" y="1563638"/>
            <a:ext cx="6602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Предложения областных исполнительных органов государственной власти Новосибирской области</a:t>
            </a:r>
          </a:p>
        </p:txBody>
      </p:sp>
      <p:sp>
        <p:nvSpPr>
          <p:cNvPr id="120" name="Прямоугольник 119"/>
          <p:cNvSpPr/>
          <p:nvPr/>
        </p:nvSpPr>
        <p:spPr>
          <a:xfrm>
            <a:off x="1763688" y="2355726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Предложения Управления Федеральной антимонопольной службы по Новосибирской области, Сибирского главного управления центрального банка РФ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1763688" y="3147814"/>
            <a:ext cx="648072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достижения целевых значений показателей мероприятий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содействию   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развитию конкуренции на территории Новосибирской области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1763688" y="3939902"/>
            <a:ext cx="642999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Расширение перечня товарных рынков для содействия развитию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 в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 новых рынков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623" y="56690"/>
            <a:ext cx="1983956" cy="71601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776" y="1578334"/>
            <a:ext cx="288421" cy="28842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022" y="2399296"/>
            <a:ext cx="288421" cy="28842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04" y="4006592"/>
            <a:ext cx="288421" cy="28842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775" y="3158105"/>
            <a:ext cx="288421" cy="28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03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Прямоугольник 86"/>
          <p:cNvSpPr/>
          <p:nvPr/>
        </p:nvSpPr>
        <p:spPr>
          <a:xfrm>
            <a:off x="0" y="69954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работы Совета по содействию развитию конкуренции </a:t>
            </a:r>
          </a:p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Новосибирской области на 2022 год</a:t>
            </a:r>
            <a:b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20" name="Таблица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994452"/>
              </p:ext>
            </p:extLst>
          </p:nvPr>
        </p:nvGraphicFramePr>
        <p:xfrm>
          <a:off x="214282" y="1635646"/>
          <a:ext cx="8715436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93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spc="-5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 </a:t>
                      </a:r>
                      <a:r>
                        <a:rPr lang="ru-RU" sz="1000" b="1" spc="-50" dirty="0" err="1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</a:t>
                      </a:r>
                      <a:r>
                        <a:rPr lang="ru-RU" sz="1000" b="1" spc="-5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</a:t>
                      </a:r>
                      <a:r>
                        <a:rPr lang="ru-RU" sz="1000" b="1" spc="-50" dirty="0" err="1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</a:t>
                      </a:r>
                      <a:endParaRPr lang="ru-RU" sz="1000" b="1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Вопросы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повестки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spc="-5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Дата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spc="-5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проведения</a:t>
                      </a:r>
                      <a:endParaRPr lang="ru-RU" sz="1000" b="1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Ответственный</a:t>
                      </a:r>
                    </a:p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исполнитель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</a:t>
                      </a:r>
                      <a:endParaRPr lang="ru-RU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Рассмотрение проекта Доклада о состоянии и развитии конкурентной</a:t>
                      </a:r>
                      <a:r>
                        <a:rPr lang="ru-RU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среды</a:t>
                      </a: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на рынках товаров, работ и услуг на территории Новосибирской области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 плане работы Совета по содействию развитию конкуренции Новосибирской области на 2022 год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Оценка</a:t>
                      </a:r>
                      <a:r>
                        <a:rPr lang="ru-RU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текущего состояния и перспектив развития пространства взаимодействий между экономическими агентами на территории Южно-Сибирского макрорегиона </a:t>
                      </a:r>
                      <a:endParaRPr lang="ru-RU" sz="10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kern="1200" spc="-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Март</a:t>
                      </a:r>
                    </a:p>
                    <a:p>
                      <a:endParaRPr lang="ru-RU" sz="10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Минэкономразвития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="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Минэкономразвития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0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ФГБУ</a:t>
                      </a:r>
                      <a:r>
                        <a:rPr kumimoji="0"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 Институт экономики и организации промышленного производства СО РАН</a:t>
                      </a:r>
                      <a:endParaRPr kumimoji="0" lang="ru-RU" sz="10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0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II</a:t>
                      </a:r>
                      <a:endParaRPr lang="ru-RU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kumimoji="0" lang="ru-RU" sz="1000" b="0" kern="1200" spc="-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 уровне финансовой грамотности населения и МСП Новосибирской области (по результатам онлайн-зачета Банка России)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kumimoji="0" lang="ru-RU" sz="1000" b="0" kern="1200" spc="-5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000" b="0" spc="-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</a:t>
                      </a:r>
                      <a:r>
                        <a:rPr lang="ru-RU" sz="1000" b="0" spc="-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актуализации Плана мероприятий («дорожной карты») по содействию развитию конкуренции </a:t>
                      </a:r>
                      <a:r>
                        <a:rPr lang="ru-RU" sz="1000" b="0" spc="-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Новосибирской области</a:t>
                      </a: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spc="-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Июнь</a:t>
                      </a:r>
                      <a:endParaRPr lang="ru-RU" sz="1000" b="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ru-RU" sz="10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СГУ Центрального банка Российской Федерации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="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Минэкономразвития НСО</a:t>
                      </a:r>
                    </a:p>
                  </a:txBody>
                  <a:tcPr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623" y="56690"/>
            <a:ext cx="1983956" cy="7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9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" name="Таблица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989223"/>
              </p:ext>
            </p:extLst>
          </p:nvPr>
        </p:nvGraphicFramePr>
        <p:xfrm>
          <a:off x="214282" y="1415557"/>
          <a:ext cx="8715436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93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 п/п</a:t>
                      </a: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Вопросы повестки</a:t>
                      </a:r>
                      <a:endParaRPr lang="ru-RU" sz="1000" b="1" i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Дата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проведения</a:t>
                      </a: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Ответственный</a:t>
                      </a:r>
                    </a:p>
                    <a:p>
                      <a:pPr algn="ctr"/>
                      <a:r>
                        <a:rPr lang="ru-RU" sz="1000" b="1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исполнитель</a:t>
                      </a:r>
                      <a:endParaRPr lang="ru-RU" sz="1000" b="1" i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III</a:t>
                      </a:r>
                      <a:endParaRPr lang="ru-RU" sz="1000" b="0" i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just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Анализ достижения государственными и муниципальными заказчиками Новосибирской области закупок ключевых результатов Плана мероприятий («дорожной карты») по содействию развитию конкуренции в Новосибирской области по итогам </a:t>
                      </a:r>
                      <a:r>
                        <a:rPr lang="en-US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</a:t>
                      </a: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полугодия 2022 года</a:t>
                      </a:r>
                      <a:endParaRPr lang="en-US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just">
                        <a:spcAft>
                          <a:spcPts val="0"/>
                        </a:spcAft>
                        <a:buAutoNum type="arabicPeriod"/>
                      </a:pPr>
                      <a:endParaRPr lang="en-US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О состоянии конкуренции на рынке жилищного строительства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О развитии рынка социальных услуг. Задачи и перспективы</a:t>
                      </a:r>
                      <a:endParaRPr lang="ru-RU" sz="1000" b="0" i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Сентябрь</a:t>
                      </a:r>
                    </a:p>
                    <a:p>
                      <a:endParaRPr lang="ru-RU" sz="1000" b="0" i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Контрольное управление НСО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Минстрой НСО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Минтруда и соцразвития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IV</a:t>
                      </a:r>
                      <a:endParaRPr lang="ru-RU" sz="1000" b="0" i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  О роли научно-технической и инновационной политики Новосибирской области в развитии конкуренции на региональных товарных рынках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Правоприменительная практика Новосибирского УФАС России по контролю за соблюдением антимонопольного законодательства органами исполнительной власти Новосибирской области и органами местного самоуправления.</a:t>
                      </a: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Декабрь</a:t>
                      </a:r>
                    </a:p>
                    <a:p>
                      <a:endParaRPr lang="ru-RU" sz="1000" b="0" i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Миннауки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УФАС НСО</a:t>
                      </a:r>
                    </a:p>
                  </a:txBody>
                  <a:tcPr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623" y="56690"/>
            <a:ext cx="1983956" cy="71601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69954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работы Совета по содействию развитию конкуренции </a:t>
            </a:r>
          </a:p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Новосибирской области на 2022 год</a:t>
            </a:r>
            <a:b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79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8" r="70810"/>
          <a:stretch/>
        </p:blipFill>
        <p:spPr>
          <a:xfrm>
            <a:off x="7903366" y="4087418"/>
            <a:ext cx="991152" cy="21121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32199" y="3326995"/>
            <a:ext cx="366748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78"/>
            <a:endParaRPr lang="ru-RU" sz="1400" b="1" dirty="0">
              <a:ln w="1905"/>
              <a:solidFill>
                <a:srgbClr val="5B9BD5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457178"/>
            <a:r>
              <a:rPr lang="ru-RU" dirty="0">
                <a:ln w="1905"/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ВЫРАЩИВАЕМ ИНВЕСТИЦИИ</a:t>
            </a:r>
            <a:endParaRPr lang="en-US" dirty="0">
              <a:ln w="1905"/>
              <a:solidFill>
                <a:prstClr val="black">
                  <a:lumMod val="65000"/>
                  <a:lumOff val="35000"/>
                </a:prst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457178"/>
            <a:endParaRPr lang="ru-RU" sz="1400" b="1" dirty="0">
              <a:ln w="1905"/>
              <a:solidFill>
                <a:srgbClr val="5B9BD5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4195" y="3974021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/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econom.nso.ru</a:t>
            </a:r>
          </a:p>
          <a:p>
            <a:pPr defTabSz="685783"/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invest.nso.ru </a:t>
            </a:r>
          </a:p>
          <a:p>
            <a:pPr defTabSz="685783"/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facebook.com/</a:t>
            </a:r>
            <a:r>
              <a:rPr lang="en-US" sz="1200" dirty="0" err="1">
                <a:solidFill>
                  <a:prstClr val="black"/>
                </a:solidFill>
                <a:latin typeface="Calibri" panose="020F0502020204030204"/>
              </a:rPr>
              <a:t>mineconomnso</a:t>
            </a:r>
            <a:endParaRPr lang="en-US" sz="1200" dirty="0">
              <a:solidFill>
                <a:prstClr val="black"/>
              </a:solidFill>
              <a:latin typeface="Calibri" panose="020F0502020204030204"/>
            </a:endParaRPr>
          </a:p>
          <a:p>
            <a:pPr defTabSz="685783"/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export.nso.ru</a:t>
            </a:r>
          </a:p>
          <a:p>
            <a:pPr defTabSz="685783"/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turizm.nso.ru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2823" r="2614" b="2309"/>
          <a:stretch/>
        </p:blipFill>
        <p:spPr>
          <a:xfrm>
            <a:off x="2454029" y="319414"/>
            <a:ext cx="3300413" cy="32789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" b="3872"/>
          <a:stretch/>
        </p:blipFill>
        <p:spPr>
          <a:xfrm flipH="1">
            <a:off x="8121643" y="0"/>
            <a:ext cx="1015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4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.9_брендбук презентация-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16.9_брендбук презентация-1</Template>
  <TotalTime>2094</TotalTime>
  <Words>521</Words>
  <Application>Microsoft Office PowerPoint</Application>
  <PresentationFormat>Экран (16:9)</PresentationFormat>
  <Paragraphs>127</Paragraphs>
  <Slides>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ＭＳ Ｐゴシック</vt:lpstr>
      <vt:lpstr>Arial</vt:lpstr>
      <vt:lpstr>Calibri</vt:lpstr>
      <vt:lpstr>Calibri Light</vt:lpstr>
      <vt:lpstr>Tahoma</vt:lpstr>
      <vt:lpstr>Wingdings</vt:lpstr>
      <vt:lpstr>16.9_брендбук презентация-1</vt:lpstr>
      <vt:lpstr>4_Тема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D!akov RePack</dc:creator>
  <cp:lastModifiedBy>Кузьмина Елена Анатольевна</cp:lastModifiedBy>
  <cp:revision>57</cp:revision>
  <dcterms:created xsi:type="dcterms:W3CDTF">2021-02-24T19:21:52Z</dcterms:created>
  <dcterms:modified xsi:type="dcterms:W3CDTF">2022-03-03T04:49:38Z</dcterms:modified>
</cp:coreProperties>
</file>