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2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3.xml" ContentType="application/vnd.openxmlformats-officedocument.theme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8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9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34" r:id="rId1"/>
    <p:sldMasterId id="2147483960" r:id="rId2"/>
    <p:sldMasterId id="2147483972" r:id="rId3"/>
    <p:sldMasterId id="2147483996" r:id="rId4"/>
  </p:sldMasterIdLst>
  <p:notesMasterIdLst>
    <p:notesMasterId r:id="rId24"/>
  </p:notesMasterIdLst>
  <p:handoutMasterIdLst>
    <p:handoutMasterId r:id="rId25"/>
  </p:handoutMasterIdLst>
  <p:sldIdLst>
    <p:sldId id="362" r:id="rId5"/>
    <p:sldId id="363" r:id="rId6"/>
    <p:sldId id="336" r:id="rId7"/>
    <p:sldId id="370" r:id="rId8"/>
    <p:sldId id="372" r:id="rId9"/>
    <p:sldId id="281" r:id="rId10"/>
    <p:sldId id="365" r:id="rId11"/>
    <p:sldId id="297" r:id="rId12"/>
    <p:sldId id="371" r:id="rId13"/>
    <p:sldId id="373" r:id="rId14"/>
    <p:sldId id="376" r:id="rId15"/>
    <p:sldId id="366" r:id="rId16"/>
    <p:sldId id="341" r:id="rId17"/>
    <p:sldId id="340" r:id="rId18"/>
    <p:sldId id="377" r:id="rId19"/>
    <p:sldId id="374" r:id="rId20"/>
    <p:sldId id="378" r:id="rId21"/>
    <p:sldId id="321" r:id="rId22"/>
    <p:sldId id="368" r:id="rId23"/>
  </p:sldIdLst>
  <p:sldSz cx="12192000" cy="6858000"/>
  <p:notesSz cx="6797675" cy="9931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Кузьмина Елена Анатольевна" initials="КЕА" lastIdx="3" clrIdx="0">
    <p:extLst>
      <p:ext uri="{19B8F6BF-5375-455C-9EA6-DF929625EA0E}">
        <p15:presenceInfo xmlns:p15="http://schemas.microsoft.com/office/powerpoint/2012/main" userId="S-1-5-21-2356655543-2162514679-1277178298-3964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6633"/>
    <a:srgbClr val="99CCFF"/>
    <a:srgbClr val="339933"/>
    <a:srgbClr val="0099CC"/>
    <a:srgbClr val="008000"/>
    <a:srgbClr val="006699"/>
    <a:srgbClr val="A9CCE9"/>
    <a:srgbClr val="CCFF99"/>
    <a:srgbClr val="000000"/>
    <a:srgbClr val="008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D083AE6-46FA-4A59-8FB0-9F97EB10719F}" styleName="Светлый стиль 3 —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Светлый стиль 1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C4B1156A-380E-4F78-BDF5-A606A8083BF9}" styleName="Средний стиль 4 —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5DA37D80-6434-44D0-A028-1B22A696006F}" styleName="Светлый стиль 3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0E3FDE45-AF77-4B5C-9715-49D594BDF05E}" styleName="Светлый стиль 1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2833802-FEF1-4C79-8D5D-14CF1EAF98D9}" styleName="Светлый стиль 2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D27102A9-8310-4765-A935-A1911B00CA55}" styleName="Светлый стиль 1 —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E8B1032C-EA38-4F05-BA0D-38AFFFC7BED3}" styleName="Светлый стиль 3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842" autoAdjust="0"/>
  </p:normalViewPr>
  <p:slideViewPr>
    <p:cSldViewPr snapToGrid="0">
      <p:cViewPr varScale="1">
        <p:scale>
          <a:sx n="108" d="100"/>
          <a:sy n="108" d="100"/>
        </p:scale>
        <p:origin x="67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4" d="100"/>
          <a:sy n="64" d="100"/>
        </p:scale>
        <p:origin x="3115" y="7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commentAuthors" Target="commentAuthor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237410071942446E-2"/>
          <c:y val="4.1666666666666664E-2"/>
          <c:w val="0.96043165467625902"/>
          <c:h val="0.5888108778069407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Лист1!$B$8</c:f>
              <c:strCache>
                <c:ptCount val="1"/>
                <c:pt idx="0">
                  <c:v>установлено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Лист1!$C$6:$F$7</c:f>
              <c:multiLvlStrCache>
                <c:ptCount val="4"/>
                <c:lvl>
                  <c:pt idx="0">
                    <c:v>2020</c:v>
                  </c:pt>
                  <c:pt idx="1">
                    <c:v>2021</c:v>
                  </c:pt>
                  <c:pt idx="2">
                    <c:v>2020</c:v>
                  </c:pt>
                  <c:pt idx="3">
                    <c:v>2021</c:v>
                  </c:pt>
                </c:lvl>
                <c:lvl>
                  <c:pt idx="0">
                    <c:v>Показатели на товарных рынка</c:v>
                  </c:pt>
                  <c:pt idx="2">
                    <c:v>Показатели по системным мероприятиям</c:v>
                  </c:pt>
                </c:lvl>
              </c:multiLvlStrCache>
            </c:multiLvlStrRef>
          </c:cat>
          <c:val>
            <c:numRef>
              <c:f>Лист1!$C$8:$F$8</c:f>
              <c:numCache>
                <c:formatCode>General</c:formatCode>
                <c:ptCount val="4"/>
                <c:pt idx="0">
                  <c:v>38</c:v>
                </c:pt>
                <c:pt idx="1">
                  <c:v>42</c:v>
                </c:pt>
                <c:pt idx="2">
                  <c:v>13</c:v>
                </c:pt>
                <c:pt idx="3">
                  <c:v>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C34-49BB-AA7A-F2E7879F6FC2}"/>
            </c:ext>
          </c:extLst>
        </c:ser>
        <c:ser>
          <c:idx val="1"/>
          <c:order val="1"/>
          <c:tx>
            <c:strRef>
              <c:f>Лист1!$B$9</c:f>
              <c:strCache>
                <c:ptCount val="1"/>
                <c:pt idx="0">
                  <c:v>достигнуто 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Лист1!$C$6:$F$7</c:f>
              <c:multiLvlStrCache>
                <c:ptCount val="4"/>
                <c:lvl>
                  <c:pt idx="0">
                    <c:v>2020</c:v>
                  </c:pt>
                  <c:pt idx="1">
                    <c:v>2021</c:v>
                  </c:pt>
                  <c:pt idx="2">
                    <c:v>2020</c:v>
                  </c:pt>
                  <c:pt idx="3">
                    <c:v>2021</c:v>
                  </c:pt>
                </c:lvl>
                <c:lvl>
                  <c:pt idx="0">
                    <c:v>Показатели на товарных рынка</c:v>
                  </c:pt>
                  <c:pt idx="2">
                    <c:v>Показатели по системным мероприятиям</c:v>
                  </c:pt>
                </c:lvl>
              </c:multiLvlStrCache>
            </c:multiLvlStrRef>
          </c:cat>
          <c:val>
            <c:numRef>
              <c:f>Лист1!$C$9:$F$9</c:f>
              <c:numCache>
                <c:formatCode>General</c:formatCode>
                <c:ptCount val="4"/>
                <c:pt idx="0">
                  <c:v>29</c:v>
                </c:pt>
                <c:pt idx="1">
                  <c:v>41</c:v>
                </c:pt>
                <c:pt idx="2">
                  <c:v>12</c:v>
                </c:pt>
                <c:pt idx="3">
                  <c:v>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C34-49BB-AA7A-F2E7879F6FC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67"/>
        <c:overlap val="-43"/>
        <c:axId val="322109920"/>
        <c:axId val="322386448"/>
      </c:barChart>
      <c:catAx>
        <c:axId val="32210992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rgbClr val="996633"/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rgbClr val="996633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cap="none" spc="0" normalizeH="0" baseline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ru-RU"/>
          </a:p>
        </c:txPr>
        <c:crossAx val="322386448"/>
        <c:crosses val="autoZero"/>
        <c:auto val="1"/>
        <c:lblAlgn val="ctr"/>
        <c:lblOffset val="100"/>
        <c:noMultiLvlLbl val="0"/>
      </c:catAx>
      <c:valAx>
        <c:axId val="322386448"/>
        <c:scaling>
          <c:orientation val="minMax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322109920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b"/>
      <c:layout>
        <c:manualLayout>
          <c:xMode val="edge"/>
          <c:yMode val="edge"/>
          <c:x val="0.33905964991786097"/>
          <c:y val="0.8774817731116944"/>
          <c:w val="0.33806775052399018"/>
          <c:h val="9.474044911052785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lt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5205902146847027"/>
          <c:y val="2.2146089911837943E-2"/>
          <c:w val="0.51718874083047306"/>
          <c:h val="0.83309074892149715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Удовлетворен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Лист1!$A$2:$A$12</c:f>
              <c:strCache>
                <c:ptCount val="11"/>
                <c:pt idx="0">
                  <c:v>Теплоснабжение (производство тепловой энергии)</c:v>
                </c:pt>
                <c:pt idx="1">
                  <c:v>Сбор и транспортирование твердых коммунальных отходов</c:v>
                </c:pt>
                <c:pt idx="2">
                  <c:v>Благоустройство городской среды</c:v>
                </c:pt>
                <c:pt idx="3">
                  <c:v>Содержание и текущий ремонт общего имущества в многоквартирном доме</c:v>
                </c:pt>
                <c:pt idx="4">
                  <c:v>Поставка сжиженного газа в баллонах</c:v>
                </c:pt>
                <c:pt idx="5">
                  <c:v>Купля-продажа электрической энергии (мощности) </c:v>
                </c:pt>
                <c:pt idx="6">
                  <c:v>Производство электрической энергии (мощности) </c:v>
                </c:pt>
                <c:pt idx="7">
                  <c:v>Перевозка пассажиров автомобильным транспортом по муниципальным маршрутам </c:v>
                </c:pt>
                <c:pt idx="8">
                  <c:v>Перевозка пассажиров автомобильным транспортом по межмуниципальным маршрутам </c:v>
                </c:pt>
                <c:pt idx="9">
                  <c:v>Перевозка пассажиров и багажа легковым такси </c:v>
                </c:pt>
                <c:pt idx="10">
                  <c:v>Услуги связи, в том числе услуг предоставление доступа к сети «Интернет»</c:v>
                </c:pt>
              </c:strCache>
            </c:strRef>
          </c:cat>
          <c:val>
            <c:numRef>
              <c:f>Лист1!$B$2:$B$12</c:f>
              <c:numCache>
                <c:formatCode>####.0</c:formatCode>
                <c:ptCount val="11"/>
                <c:pt idx="0">
                  <c:v>20.9</c:v>
                </c:pt>
                <c:pt idx="1">
                  <c:v>14.4</c:v>
                </c:pt>
                <c:pt idx="2">
                  <c:v>10.199999999999999</c:v>
                </c:pt>
                <c:pt idx="3">
                  <c:v>9.3000000000000007</c:v>
                </c:pt>
                <c:pt idx="4">
                  <c:v>14</c:v>
                </c:pt>
                <c:pt idx="5">
                  <c:v>17.3</c:v>
                </c:pt>
                <c:pt idx="6">
                  <c:v>16.899999999999999</c:v>
                </c:pt>
                <c:pt idx="7">
                  <c:v>18</c:v>
                </c:pt>
                <c:pt idx="8">
                  <c:v>15.7</c:v>
                </c:pt>
                <c:pt idx="9">
                  <c:v>15.2</c:v>
                </c:pt>
                <c:pt idx="10">
                  <c:v>22.2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19A-47D7-9919-4A690D8B720C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Скорее удовлетворен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Лист1!$A$2:$A$12</c:f>
              <c:strCache>
                <c:ptCount val="11"/>
                <c:pt idx="0">
                  <c:v>Теплоснабжение (производство тепловой энергии)</c:v>
                </c:pt>
                <c:pt idx="1">
                  <c:v>Сбор и транспортирование твердых коммунальных отходов</c:v>
                </c:pt>
                <c:pt idx="2">
                  <c:v>Благоустройство городской среды</c:v>
                </c:pt>
                <c:pt idx="3">
                  <c:v>Содержание и текущий ремонт общего имущества в многоквартирном доме</c:v>
                </c:pt>
                <c:pt idx="4">
                  <c:v>Поставка сжиженного газа в баллонах</c:v>
                </c:pt>
                <c:pt idx="5">
                  <c:v>Купля-продажа электрической энергии (мощности) </c:v>
                </c:pt>
                <c:pt idx="6">
                  <c:v>Производство электрической энергии (мощности) </c:v>
                </c:pt>
                <c:pt idx="7">
                  <c:v>Перевозка пассажиров автомобильным транспортом по муниципальным маршрутам </c:v>
                </c:pt>
                <c:pt idx="8">
                  <c:v>Перевозка пассажиров автомобильным транспортом по межмуниципальным маршрутам </c:v>
                </c:pt>
                <c:pt idx="9">
                  <c:v>Перевозка пассажиров и багажа легковым такси </c:v>
                </c:pt>
                <c:pt idx="10">
                  <c:v>Услуги связи, в том числе услуг предоставление доступа к сети «Интернет»</c:v>
                </c:pt>
              </c:strCache>
            </c:strRef>
          </c:cat>
          <c:val>
            <c:numRef>
              <c:f>Лист1!$C$2:$C$12</c:f>
              <c:numCache>
                <c:formatCode>####.0</c:formatCode>
                <c:ptCount val="11"/>
                <c:pt idx="0">
                  <c:v>27.7</c:v>
                </c:pt>
                <c:pt idx="1">
                  <c:v>27.5</c:v>
                </c:pt>
                <c:pt idx="2">
                  <c:v>27.5</c:v>
                </c:pt>
                <c:pt idx="3">
                  <c:v>19</c:v>
                </c:pt>
                <c:pt idx="4">
                  <c:v>20</c:v>
                </c:pt>
                <c:pt idx="5">
                  <c:v>25.7</c:v>
                </c:pt>
                <c:pt idx="6">
                  <c:v>23.9</c:v>
                </c:pt>
                <c:pt idx="7">
                  <c:v>27.8</c:v>
                </c:pt>
                <c:pt idx="8">
                  <c:v>27.5</c:v>
                </c:pt>
                <c:pt idx="9">
                  <c:v>34.1</c:v>
                </c:pt>
                <c:pt idx="10">
                  <c:v>30.3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19A-47D7-9919-4A690D8B720C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Скорее не удовлетворен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Лист1!$A$2:$A$12</c:f>
              <c:strCache>
                <c:ptCount val="11"/>
                <c:pt idx="0">
                  <c:v>Теплоснабжение (производство тепловой энергии)</c:v>
                </c:pt>
                <c:pt idx="1">
                  <c:v>Сбор и транспортирование твердых коммунальных отходов</c:v>
                </c:pt>
                <c:pt idx="2">
                  <c:v>Благоустройство городской среды</c:v>
                </c:pt>
                <c:pt idx="3">
                  <c:v>Содержание и текущий ремонт общего имущества в многоквартирном доме</c:v>
                </c:pt>
                <c:pt idx="4">
                  <c:v>Поставка сжиженного газа в баллонах</c:v>
                </c:pt>
                <c:pt idx="5">
                  <c:v>Купля-продажа электрической энергии (мощности) </c:v>
                </c:pt>
                <c:pt idx="6">
                  <c:v>Производство электрической энергии (мощности) </c:v>
                </c:pt>
                <c:pt idx="7">
                  <c:v>Перевозка пассажиров автомобильным транспортом по муниципальным маршрутам </c:v>
                </c:pt>
                <c:pt idx="8">
                  <c:v>Перевозка пассажиров автомобильным транспортом по межмуниципальным маршрутам </c:v>
                </c:pt>
                <c:pt idx="9">
                  <c:v>Перевозка пассажиров и багажа легковым такси </c:v>
                </c:pt>
                <c:pt idx="10">
                  <c:v>Услуги связи, в том числе услуг предоставление доступа к сети «Интернет»</c:v>
                </c:pt>
              </c:strCache>
            </c:strRef>
          </c:cat>
          <c:val>
            <c:numRef>
              <c:f>Лист1!$D$2:$D$12</c:f>
              <c:numCache>
                <c:formatCode>####.0</c:formatCode>
                <c:ptCount val="11"/>
                <c:pt idx="0">
                  <c:v>23.1</c:v>
                </c:pt>
                <c:pt idx="1">
                  <c:v>23.7</c:v>
                </c:pt>
                <c:pt idx="2">
                  <c:v>24.7</c:v>
                </c:pt>
                <c:pt idx="3">
                  <c:v>24</c:v>
                </c:pt>
                <c:pt idx="4">
                  <c:v>13.7</c:v>
                </c:pt>
                <c:pt idx="5">
                  <c:v>18</c:v>
                </c:pt>
                <c:pt idx="6">
                  <c:v>19.8</c:v>
                </c:pt>
                <c:pt idx="7">
                  <c:v>17.3</c:v>
                </c:pt>
                <c:pt idx="8">
                  <c:v>15.3</c:v>
                </c:pt>
                <c:pt idx="9">
                  <c:v>13.7</c:v>
                </c:pt>
                <c:pt idx="10">
                  <c:v>17.7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19A-47D7-9919-4A690D8B720C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Не удовлетворен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Лист1!$A$2:$A$12</c:f>
              <c:strCache>
                <c:ptCount val="11"/>
                <c:pt idx="0">
                  <c:v>Теплоснабжение (производство тепловой энергии)</c:v>
                </c:pt>
                <c:pt idx="1">
                  <c:v>Сбор и транспортирование твердых коммунальных отходов</c:v>
                </c:pt>
                <c:pt idx="2">
                  <c:v>Благоустройство городской среды</c:v>
                </c:pt>
                <c:pt idx="3">
                  <c:v>Содержание и текущий ремонт общего имущества в многоквартирном доме</c:v>
                </c:pt>
                <c:pt idx="4">
                  <c:v>Поставка сжиженного газа в баллонах</c:v>
                </c:pt>
                <c:pt idx="5">
                  <c:v>Купля-продажа электрической энергии (мощности) </c:v>
                </c:pt>
                <c:pt idx="6">
                  <c:v>Производство электрической энергии (мощности) </c:v>
                </c:pt>
                <c:pt idx="7">
                  <c:v>Перевозка пассажиров автомобильным транспортом по муниципальным маршрутам </c:v>
                </c:pt>
                <c:pt idx="8">
                  <c:v>Перевозка пассажиров автомобильным транспортом по межмуниципальным маршрутам </c:v>
                </c:pt>
                <c:pt idx="9">
                  <c:v>Перевозка пассажиров и багажа легковым такси </c:v>
                </c:pt>
                <c:pt idx="10">
                  <c:v>Услуги связи, в том числе услуг предоставление доступа к сети «Интернет»</c:v>
                </c:pt>
              </c:strCache>
            </c:strRef>
          </c:cat>
          <c:val>
            <c:numRef>
              <c:f>Лист1!$E$2:$E$12</c:f>
              <c:numCache>
                <c:formatCode>####.0</c:formatCode>
                <c:ptCount val="11"/>
                <c:pt idx="0">
                  <c:v>13.8</c:v>
                </c:pt>
                <c:pt idx="1">
                  <c:v>22.8</c:v>
                </c:pt>
                <c:pt idx="2">
                  <c:v>20.8</c:v>
                </c:pt>
                <c:pt idx="3">
                  <c:v>19</c:v>
                </c:pt>
                <c:pt idx="4">
                  <c:v>13.6</c:v>
                </c:pt>
                <c:pt idx="5">
                  <c:v>13.8</c:v>
                </c:pt>
                <c:pt idx="6">
                  <c:v>10</c:v>
                </c:pt>
                <c:pt idx="7">
                  <c:v>19.5</c:v>
                </c:pt>
                <c:pt idx="8">
                  <c:v>15.7</c:v>
                </c:pt>
                <c:pt idx="9">
                  <c:v>17.5</c:v>
                </c:pt>
                <c:pt idx="10">
                  <c:v>13.7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B19A-47D7-9919-4A690D8B720C}"/>
            </c:ext>
          </c:extLst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Затрудняюсь ответить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Лист1!$A$2:$A$12</c:f>
              <c:strCache>
                <c:ptCount val="11"/>
                <c:pt idx="0">
                  <c:v>Теплоснабжение (производство тепловой энергии)</c:v>
                </c:pt>
                <c:pt idx="1">
                  <c:v>Сбор и транспортирование твердых коммунальных отходов</c:v>
                </c:pt>
                <c:pt idx="2">
                  <c:v>Благоустройство городской среды</c:v>
                </c:pt>
                <c:pt idx="3">
                  <c:v>Содержание и текущий ремонт общего имущества в многоквартирном доме</c:v>
                </c:pt>
                <c:pt idx="4">
                  <c:v>Поставка сжиженного газа в баллонах</c:v>
                </c:pt>
                <c:pt idx="5">
                  <c:v>Купля-продажа электрической энергии (мощности) </c:v>
                </c:pt>
                <c:pt idx="6">
                  <c:v>Производство электрической энергии (мощности) </c:v>
                </c:pt>
                <c:pt idx="7">
                  <c:v>Перевозка пассажиров автомобильным транспортом по муниципальным маршрутам </c:v>
                </c:pt>
                <c:pt idx="8">
                  <c:v>Перевозка пассажиров автомобильным транспортом по межмуниципальным маршрутам </c:v>
                </c:pt>
                <c:pt idx="9">
                  <c:v>Перевозка пассажиров и багажа легковым такси </c:v>
                </c:pt>
                <c:pt idx="10">
                  <c:v>Услуги связи, в том числе услуг предоставление доступа к сети «Интернет»</c:v>
                </c:pt>
              </c:strCache>
            </c:strRef>
          </c:cat>
          <c:val>
            <c:numRef>
              <c:f>Лист1!$F$2:$F$12</c:f>
              <c:numCache>
                <c:formatCode>####.0</c:formatCode>
                <c:ptCount val="11"/>
                <c:pt idx="0">
                  <c:v>14.5</c:v>
                </c:pt>
                <c:pt idx="1">
                  <c:v>11.6</c:v>
                </c:pt>
                <c:pt idx="2">
                  <c:v>16.8</c:v>
                </c:pt>
                <c:pt idx="3">
                  <c:v>28.7</c:v>
                </c:pt>
                <c:pt idx="4">
                  <c:v>38.700000000000003</c:v>
                </c:pt>
                <c:pt idx="5">
                  <c:v>25.2</c:v>
                </c:pt>
                <c:pt idx="6">
                  <c:v>29.4</c:v>
                </c:pt>
                <c:pt idx="7">
                  <c:v>17.399999999999999</c:v>
                </c:pt>
                <c:pt idx="8">
                  <c:v>25.8</c:v>
                </c:pt>
                <c:pt idx="9">
                  <c:v>19.5</c:v>
                </c:pt>
                <c:pt idx="10">
                  <c:v>16.100000000000001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19A-47D7-9919-4A690D8B720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0"/>
        <c:overlap val="100"/>
        <c:axId val="723878600"/>
        <c:axId val="723882520"/>
      </c:barChart>
      <c:valAx>
        <c:axId val="723882520"/>
        <c:scaling>
          <c:orientation val="minMax"/>
        </c:scaling>
        <c:delete val="1"/>
        <c:axPos val="t"/>
        <c:majorGridlines>
          <c:spPr>
            <a:ln w="9525" cap="flat" cmpd="sng" algn="ctr">
              <a:noFill/>
              <a:round/>
            </a:ln>
            <a:effectLst/>
          </c:spPr>
        </c:majorGridlines>
        <c:minorGridlines>
          <c:spPr>
            <a:ln w="9525" cap="flat" cmpd="sng" algn="ctr">
              <a:noFill/>
              <a:round/>
            </a:ln>
            <a:effectLst/>
          </c:spPr>
        </c:minorGridlines>
        <c:numFmt formatCode="0%" sourceLinked="1"/>
        <c:majorTickMark val="none"/>
        <c:minorTickMark val="none"/>
        <c:tickLblPos val="nextTo"/>
        <c:crossAx val="723878600"/>
        <c:crosses val="autoZero"/>
        <c:crossBetween val="between"/>
      </c:valAx>
      <c:catAx>
        <c:axId val="723878600"/>
        <c:scaling>
          <c:orientation val="maxMin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cap="none" spc="0" normalizeH="0" baseline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ru-RU"/>
          </a:p>
        </c:txPr>
        <c:crossAx val="723882520"/>
        <c:crosses val="autoZero"/>
        <c:auto val="0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1.8141431348836713E-2"/>
          <c:y val="0.89016522881076166"/>
          <c:w val="0.96578987257144433"/>
          <c:h val="9.1811680701084017E-2"/>
        </c:manualLayout>
      </c:layout>
      <c:overlay val="0"/>
      <c:spPr>
        <a:noFill/>
        <a:ln w="12700">
          <a:solidFill>
            <a:schemeClr val="accent3">
              <a:lumMod val="75000"/>
            </a:schemeClr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9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6613150363219412"/>
          <c:y val="5.0154384683769371E-2"/>
          <c:w val="0.45082021336374917"/>
          <c:h val="0.79452302413150588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68CA-4045-AC7C-181A2F7B1F29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68CA-4045-AC7C-181A2F7B1F29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68CA-4045-AC7C-181A2F7B1F29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68CA-4045-AC7C-181A2F7B1F29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68CA-4045-AC7C-181A2F7B1F29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68CA-4045-AC7C-181A2F7B1F29}"/>
              </c:ext>
            </c:extLst>
          </c:dPt>
          <c:dLbls>
            <c:spPr>
              <a:solidFill>
                <a:schemeClr val="bg1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Лист1!$F$4:$F$7</c:f>
              <c:strCache>
                <c:ptCount val="3"/>
                <c:pt idx="0">
                  <c:v>Удовлетворен</c:v>
                </c:pt>
                <c:pt idx="1">
                  <c:v>Не удовлетворен</c:v>
                </c:pt>
                <c:pt idx="2">
                  <c:v>Затрудняюсь ответить</c:v>
                </c:pt>
              </c:strCache>
            </c:strRef>
          </c:cat>
          <c:val>
            <c:numRef>
              <c:f>Лист1!$G$4:$G$7</c:f>
              <c:numCache>
                <c:formatCode>0.0</c:formatCode>
                <c:ptCount val="4"/>
                <c:pt idx="0">
                  <c:v>53.3</c:v>
                </c:pt>
                <c:pt idx="1">
                  <c:v>27.5</c:v>
                </c:pt>
                <c:pt idx="2">
                  <c:v>19.2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68CA-4045-AC7C-181A2F7B1F29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50741078074195944"/>
          <c:y val="0"/>
          <c:w val="0.47719750982619707"/>
          <c:h val="0.96469027681063679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Столбец2</c:v>
                </c:pt>
              </c:strCache>
            </c:strRef>
          </c:tx>
          <c:spPr>
            <a:solidFill>
              <a:srgbClr val="008000"/>
            </a:solidFill>
            <a:ln w="25400" cap="flat" cmpd="sng" algn="ctr">
              <a:noFill/>
              <a:prstDash val="solid"/>
            </a:ln>
            <a:effectLst/>
          </c:spPr>
          <c:invertIfNegative val="0"/>
          <c:dLbls>
            <c:spPr>
              <a:solidFill>
                <a:schemeClr val="bg1"/>
              </a:solidFill>
              <a:ln>
                <a:solidFill>
                  <a:schemeClr val="tx1"/>
                </a:solidFill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Лист1!$A$2:$A$12</c:f>
              <c:strCache>
                <c:ptCount val="11"/>
                <c:pt idx="0">
                  <c:v>Высокие налоги</c:v>
                </c:pt>
                <c:pt idx="1">
                  <c:v>Нестабильность российского законодательства, регулирующего предпринимательскую деятельность</c:v>
                </c:pt>
                <c:pt idx="2">
                  <c:v>Коррупция</c:v>
                </c:pt>
                <c:pt idx="3">
                  <c:v>Сложность получения доступа к земельным участкам</c:v>
                </c:pt>
                <c:pt idx="4">
                  <c:v>Ограничение / сложность доступа к закупкам компаний с гос. участием и субъектов естественных монополий</c:v>
                </c:pt>
                <c:pt idx="5">
                  <c:v>Ограничение/сложность доступа к поставкам товаров, услуг и работ в рамках государственных закупок</c:v>
                </c:pt>
                <c:pt idx="6">
                  <c:v>Сложность/затянутость процедуры получения лицензий</c:v>
                </c:pt>
                <c:pt idx="7">
                  <c:v>Необходимость установления партнерских отношений с органами власти</c:v>
                </c:pt>
                <c:pt idx="8">
                  <c:v>Иные действия / давление со стороны органов власти</c:v>
                </c:pt>
                <c:pt idx="9">
                  <c:v>Другое</c:v>
                </c:pt>
                <c:pt idx="10">
                  <c:v>Нет ограничений</c:v>
                </c:pt>
              </c:strCache>
            </c:strRef>
          </c:cat>
          <c:val>
            <c:numRef>
              <c:f>Лист1!$B$2:$B$12</c:f>
              <c:numCache>
                <c:formatCode>0.0</c:formatCode>
                <c:ptCount val="11"/>
                <c:pt idx="0">
                  <c:v>48.1</c:v>
                </c:pt>
                <c:pt idx="1">
                  <c:v>22.8</c:v>
                </c:pt>
                <c:pt idx="2">
                  <c:v>17.599999999999998</c:v>
                </c:pt>
                <c:pt idx="3">
                  <c:v>5.6000000000000005</c:v>
                </c:pt>
                <c:pt idx="4">
                  <c:v>4.3</c:v>
                </c:pt>
                <c:pt idx="5">
                  <c:v>3.8</c:v>
                </c:pt>
                <c:pt idx="6">
                  <c:v>3.1</c:v>
                </c:pt>
                <c:pt idx="7">
                  <c:v>2.2999999999999998</c:v>
                </c:pt>
                <c:pt idx="8">
                  <c:v>9.1999999999999993</c:v>
                </c:pt>
                <c:pt idx="9">
                  <c:v>4.9000000000000004</c:v>
                </c:pt>
                <c:pt idx="10">
                  <c:v>18.399999999999999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248-48C9-9B48-62FA0CDBE3F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538965656"/>
        <c:axId val="538950568"/>
      </c:barChart>
      <c:catAx>
        <c:axId val="53896565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ru-RU"/>
          </a:p>
        </c:txPr>
        <c:crossAx val="538950568"/>
        <c:crosses val="autoZero"/>
        <c:auto val="1"/>
        <c:lblAlgn val="ctr"/>
        <c:lblOffset val="100"/>
        <c:noMultiLvlLbl val="0"/>
      </c:catAx>
      <c:valAx>
        <c:axId val="538950568"/>
        <c:scaling>
          <c:orientation val="minMax"/>
        </c:scaling>
        <c:delete val="1"/>
        <c:axPos val="t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crossAx val="5389656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681313608282942"/>
          <c:y val="1.3562217971523519E-2"/>
          <c:w val="0.46254083789019745"/>
          <c:h val="0.81432590309439423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0017-4A04-998F-A9A0849FBB63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0017-4A04-998F-A9A0849FBB63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0017-4A04-998F-A9A0849FBB63}"/>
              </c:ext>
            </c:extLst>
          </c:dPt>
          <c:dPt>
            <c:idx val="3"/>
            <c:bubble3D val="0"/>
            <c:spPr>
              <a:solidFill>
                <a:schemeClr val="bg1">
                  <a:lumMod val="5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0017-4A04-998F-A9A0849FBB63}"/>
              </c:ext>
            </c:extLst>
          </c:dPt>
          <c:dPt>
            <c:idx val="4"/>
            <c:bubble3D val="0"/>
            <c:spPr>
              <a:solidFill>
                <a:srgbClr val="C00000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0017-4A04-998F-A9A0849FBB63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0017-4A04-998F-A9A0849FBB63}"/>
              </c:ext>
            </c:extLst>
          </c:dPt>
          <c:dLbls>
            <c:dLbl>
              <c:idx val="2"/>
              <c:layout>
                <c:manualLayout>
                  <c:x val="0"/>
                  <c:y val="4.1166388202282196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0017-4A04-998F-A9A0849FBB63}"/>
                </c:ext>
              </c:extLst>
            </c:dLbl>
            <c:dLbl>
              <c:idx val="3"/>
              <c:layout>
                <c:manualLayout>
                  <c:x val="0"/>
                  <c:y val="-3.435574602463418E-3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0017-4A04-998F-A9A0849FBB63}"/>
                </c:ext>
              </c:extLst>
            </c:dLbl>
            <c:dLbl>
              <c:idx val="4"/>
              <c:layout>
                <c:manualLayout>
                  <c:x val="-6.4855170403982114E-3"/>
                  <c:y val="-6.4036603870216757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0017-4A04-998F-A9A0849FBB63}"/>
                </c:ext>
              </c:extLst>
            </c:dLbl>
            <c:spPr>
              <a:solidFill>
                <a:schemeClr val="bg1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Лист1!$A$2:$A$6</c:f>
              <c:strCache>
                <c:ptCount val="5"/>
                <c:pt idx="0">
                  <c:v>Высокая конкуренция</c:v>
                </c:pt>
                <c:pt idx="1">
                  <c:v>Умеренная конкуренция</c:v>
                </c:pt>
                <c:pt idx="2">
                  <c:v>Слабая конкуренция</c:v>
                </c:pt>
                <c:pt idx="3">
                  <c:v>Затрудняюсь ответить</c:v>
                </c:pt>
                <c:pt idx="4">
                  <c:v>Нет конкуренции</c:v>
                </c:pt>
              </c:strCache>
            </c:strRef>
          </c:cat>
          <c:val>
            <c:numRef>
              <c:f>Лист1!$B$2:$B$6</c:f>
              <c:numCache>
                <c:formatCode>0.0</c:formatCode>
                <c:ptCount val="5"/>
                <c:pt idx="0">
                  <c:v>63</c:v>
                </c:pt>
                <c:pt idx="1">
                  <c:v>26.5</c:v>
                </c:pt>
                <c:pt idx="2">
                  <c:v>5.3</c:v>
                </c:pt>
                <c:pt idx="3">
                  <c:v>3.2</c:v>
                </c:pt>
                <c:pt idx="4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0017-4A04-998F-A9A0849FBB63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1.1058913006917205E-2"/>
          <c:y val="0.84955143763616314"/>
          <c:w val="0.96491113990536936"/>
          <c:h val="0.1230043035623152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8007013829153716"/>
          <c:y val="2.2146012630456253E-2"/>
          <c:w val="0.51718874083047306"/>
          <c:h val="0.88391484117369945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Удовлетворен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dk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shade val="95000"/>
                          <a:satMod val="10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Лист1!$A$2:$A$9</c:f>
              <c:strCache>
                <c:ptCount val="8"/>
                <c:pt idx="0">
                  <c:v>Дошкольное образование</c:v>
                </c:pt>
                <c:pt idx="1">
                  <c:v>Общее образование</c:v>
                </c:pt>
                <c:pt idx="2">
                  <c:v>Среднее профессиональное образование</c:v>
                </c:pt>
                <c:pt idx="3">
                  <c:v>Дополнительное образование детей</c:v>
                </c:pt>
                <c:pt idx="4">
                  <c:v>Детский отдых и оздоровление</c:v>
                </c:pt>
                <c:pt idx="5">
                  <c:v>Розничная торговля лекарственными препаратами, медицинскими изделиями и сопутствующими товарами (аптеки)</c:v>
                </c:pt>
                <c:pt idx="6">
                  <c:v>Психолого-педагогическое сопровождение детей с ОВЗ</c:v>
                </c:pt>
                <c:pt idx="7">
                  <c:v>Социальные услуги</c:v>
                </c:pt>
              </c:strCache>
            </c:strRef>
          </c:cat>
          <c:val>
            <c:numRef>
              <c:f>Лист1!$B$2:$B$9</c:f>
              <c:numCache>
                <c:formatCode>####.0</c:formatCode>
                <c:ptCount val="8"/>
                <c:pt idx="0">
                  <c:v>40.4</c:v>
                </c:pt>
                <c:pt idx="1">
                  <c:v>38.6</c:v>
                </c:pt>
                <c:pt idx="2">
                  <c:v>25.8</c:v>
                </c:pt>
                <c:pt idx="3">
                  <c:v>29.4</c:v>
                </c:pt>
                <c:pt idx="4">
                  <c:v>17.899999999999999</c:v>
                </c:pt>
                <c:pt idx="5">
                  <c:v>23.2</c:v>
                </c:pt>
                <c:pt idx="6">
                  <c:v>17</c:v>
                </c:pt>
                <c:pt idx="7">
                  <c:v>17.100000000000001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189-4EE1-821F-3861565673BE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Скорее удовлетворен</c:v>
                </c:pt>
              </c:strCache>
            </c:strRef>
          </c:tx>
          <c:spPr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dk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shade val="95000"/>
                          <a:satMod val="10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Лист1!$A$2:$A$9</c:f>
              <c:strCache>
                <c:ptCount val="8"/>
                <c:pt idx="0">
                  <c:v>Дошкольное образование</c:v>
                </c:pt>
                <c:pt idx="1">
                  <c:v>Общее образование</c:v>
                </c:pt>
                <c:pt idx="2">
                  <c:v>Среднее профессиональное образование</c:v>
                </c:pt>
                <c:pt idx="3">
                  <c:v>Дополнительное образование детей</c:v>
                </c:pt>
                <c:pt idx="4">
                  <c:v>Детский отдых и оздоровление</c:v>
                </c:pt>
                <c:pt idx="5">
                  <c:v>Розничная торговля лекарственными препаратами, медицинскими изделиями и сопутствующими товарами (аптеки)</c:v>
                </c:pt>
                <c:pt idx="6">
                  <c:v>Психолого-педагогическое сопровождение детей с ОВЗ</c:v>
                </c:pt>
                <c:pt idx="7">
                  <c:v>Социальные услуги</c:v>
                </c:pt>
              </c:strCache>
            </c:strRef>
          </c:cat>
          <c:val>
            <c:numRef>
              <c:f>Лист1!$C$2:$C$9</c:f>
              <c:numCache>
                <c:formatCode>####.0</c:formatCode>
                <c:ptCount val="8"/>
                <c:pt idx="0">
                  <c:v>25.9</c:v>
                </c:pt>
                <c:pt idx="1">
                  <c:v>27</c:v>
                </c:pt>
                <c:pt idx="2">
                  <c:v>21.7</c:v>
                </c:pt>
                <c:pt idx="3">
                  <c:v>23.6</c:v>
                </c:pt>
                <c:pt idx="4">
                  <c:v>15.8</c:v>
                </c:pt>
                <c:pt idx="5">
                  <c:v>21.5</c:v>
                </c:pt>
                <c:pt idx="6">
                  <c:v>10.8</c:v>
                </c:pt>
                <c:pt idx="7">
                  <c:v>22.2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189-4EE1-821F-3861565673BE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Скорее не удовлетворен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dk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shade val="95000"/>
                          <a:satMod val="10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Лист1!$A$2:$A$9</c:f>
              <c:strCache>
                <c:ptCount val="8"/>
                <c:pt idx="0">
                  <c:v>Дошкольное образование</c:v>
                </c:pt>
                <c:pt idx="1">
                  <c:v>Общее образование</c:v>
                </c:pt>
                <c:pt idx="2">
                  <c:v>Среднее профессиональное образование</c:v>
                </c:pt>
                <c:pt idx="3">
                  <c:v>Дополнительное образование детей</c:v>
                </c:pt>
                <c:pt idx="4">
                  <c:v>Детский отдых и оздоровление</c:v>
                </c:pt>
                <c:pt idx="5">
                  <c:v>Розничная торговля лекарственными препаратами, медицинскими изделиями и сопутствующими товарами (аптеки)</c:v>
                </c:pt>
                <c:pt idx="6">
                  <c:v>Психолого-педагогическое сопровождение детей с ОВЗ</c:v>
                </c:pt>
                <c:pt idx="7">
                  <c:v>Социальные услуги</c:v>
                </c:pt>
              </c:strCache>
            </c:strRef>
          </c:cat>
          <c:val>
            <c:numRef>
              <c:f>Лист1!$D$2:$D$9</c:f>
              <c:numCache>
                <c:formatCode>####.0</c:formatCode>
                <c:ptCount val="8"/>
                <c:pt idx="0">
                  <c:v>9.1</c:v>
                </c:pt>
                <c:pt idx="1">
                  <c:v>12.3</c:v>
                </c:pt>
                <c:pt idx="2">
                  <c:v>12.6</c:v>
                </c:pt>
                <c:pt idx="3">
                  <c:v>17.3</c:v>
                </c:pt>
                <c:pt idx="4">
                  <c:v>23.4</c:v>
                </c:pt>
                <c:pt idx="5">
                  <c:v>23.3</c:v>
                </c:pt>
                <c:pt idx="6">
                  <c:v>15.5</c:v>
                </c:pt>
                <c:pt idx="7">
                  <c:v>18.7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189-4EE1-821F-3861565673BE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Не удовлетворен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dk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shade val="95000"/>
                          <a:satMod val="10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Лист1!$A$2:$A$9</c:f>
              <c:strCache>
                <c:ptCount val="8"/>
                <c:pt idx="0">
                  <c:v>Дошкольное образование</c:v>
                </c:pt>
                <c:pt idx="1">
                  <c:v>Общее образование</c:v>
                </c:pt>
                <c:pt idx="2">
                  <c:v>Среднее профессиональное образование</c:v>
                </c:pt>
                <c:pt idx="3">
                  <c:v>Дополнительное образование детей</c:v>
                </c:pt>
                <c:pt idx="4">
                  <c:v>Детский отдых и оздоровление</c:v>
                </c:pt>
                <c:pt idx="5">
                  <c:v>Розничная торговля лекарственными препаратами, медицинскими изделиями и сопутствующими товарами (аптеки)</c:v>
                </c:pt>
                <c:pt idx="6">
                  <c:v>Психолого-педагогическое сопровождение детей с ОВЗ</c:v>
                </c:pt>
                <c:pt idx="7">
                  <c:v>Социальные услуги</c:v>
                </c:pt>
              </c:strCache>
            </c:strRef>
          </c:cat>
          <c:val>
            <c:numRef>
              <c:f>Лист1!$E$2:$E$9</c:f>
              <c:numCache>
                <c:formatCode>####.0</c:formatCode>
                <c:ptCount val="8"/>
                <c:pt idx="0">
                  <c:v>8.6999999999999993</c:v>
                </c:pt>
                <c:pt idx="1">
                  <c:v>8.5</c:v>
                </c:pt>
                <c:pt idx="2">
                  <c:v>13.4</c:v>
                </c:pt>
                <c:pt idx="3">
                  <c:v>12.3</c:v>
                </c:pt>
                <c:pt idx="4">
                  <c:v>21.6</c:v>
                </c:pt>
                <c:pt idx="5">
                  <c:v>26.8</c:v>
                </c:pt>
                <c:pt idx="6">
                  <c:v>13.9</c:v>
                </c:pt>
                <c:pt idx="7">
                  <c:v>17.3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B189-4EE1-821F-3861565673BE}"/>
            </c:ext>
          </c:extLst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Затрудняюсь ответить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dk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shade val="95000"/>
                          <a:satMod val="10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Лист1!$A$2:$A$9</c:f>
              <c:strCache>
                <c:ptCount val="8"/>
                <c:pt idx="0">
                  <c:v>Дошкольное образование</c:v>
                </c:pt>
                <c:pt idx="1">
                  <c:v>Общее образование</c:v>
                </c:pt>
                <c:pt idx="2">
                  <c:v>Среднее профессиональное образование</c:v>
                </c:pt>
                <c:pt idx="3">
                  <c:v>Дополнительное образование детей</c:v>
                </c:pt>
                <c:pt idx="4">
                  <c:v>Детский отдых и оздоровление</c:v>
                </c:pt>
                <c:pt idx="5">
                  <c:v>Розничная торговля лекарственными препаратами, медицинскими изделиями и сопутствующими товарами (аптеки)</c:v>
                </c:pt>
                <c:pt idx="6">
                  <c:v>Психолого-педагогическое сопровождение детей с ОВЗ</c:v>
                </c:pt>
                <c:pt idx="7">
                  <c:v>Социальные услуги</c:v>
                </c:pt>
              </c:strCache>
            </c:strRef>
          </c:cat>
          <c:val>
            <c:numRef>
              <c:f>Лист1!$F$2:$F$9</c:f>
              <c:numCache>
                <c:formatCode>####.0</c:formatCode>
                <c:ptCount val="8"/>
                <c:pt idx="0">
                  <c:v>15.9</c:v>
                </c:pt>
                <c:pt idx="1">
                  <c:v>13.6</c:v>
                </c:pt>
                <c:pt idx="2">
                  <c:v>26.5</c:v>
                </c:pt>
                <c:pt idx="3">
                  <c:v>17.399999999999999</c:v>
                </c:pt>
                <c:pt idx="4">
                  <c:v>21.3</c:v>
                </c:pt>
                <c:pt idx="5">
                  <c:v>5.2</c:v>
                </c:pt>
                <c:pt idx="6">
                  <c:v>42.8</c:v>
                </c:pt>
                <c:pt idx="7">
                  <c:v>24.7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189-4EE1-821F-3861565673B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723878600"/>
        <c:axId val="723882520"/>
      </c:barChart>
      <c:valAx>
        <c:axId val="723882520"/>
        <c:scaling>
          <c:orientation val="minMax"/>
        </c:scaling>
        <c:delete val="1"/>
        <c:axPos val="t"/>
        <c:numFmt formatCode="0%" sourceLinked="1"/>
        <c:majorTickMark val="out"/>
        <c:minorTickMark val="none"/>
        <c:tickLblPos val="nextTo"/>
        <c:crossAx val="723878600"/>
        <c:crosses val="autoZero"/>
        <c:crossBetween val="between"/>
      </c:valAx>
      <c:catAx>
        <c:axId val="723878600"/>
        <c:scaling>
          <c:orientation val="maxMin"/>
        </c:scaling>
        <c:delete val="0"/>
        <c:axPos val="l"/>
        <c:numFmt formatCode="General" sourceLinked="0"/>
        <c:majorTickMark val="out"/>
        <c:minorTickMark val="none"/>
        <c:tickLblPos val="nextTo"/>
        <c:spPr>
          <a:solidFill>
            <a:sysClr val="window" lastClr="FFFFFF"/>
          </a:solidFill>
          <a:ln w="9525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dk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ru-RU"/>
          </a:p>
        </c:txPr>
        <c:crossAx val="723882520"/>
        <c:crosses val="autoZero"/>
        <c:auto val="0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lt1"/>
    </a:solidFill>
    <a:ln w="25400" cap="flat" cmpd="sng" algn="ctr">
      <a:noFill/>
      <a:prstDash val="solid"/>
    </a:ln>
    <a:effectLst/>
  </c:spPr>
  <c:txPr>
    <a:bodyPr/>
    <a:lstStyle/>
    <a:p>
      <a:pPr>
        <a:defRPr sz="900">
          <a:solidFill>
            <a:schemeClr val="dk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pPr>
      <a:endParaRPr lang="ru-RU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5205902146847027"/>
          <c:y val="5.0373081788573137E-2"/>
          <c:w val="0.51718874083047306"/>
          <c:h val="0.80915478692053633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Удовлетворен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dk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shade val="95000"/>
                          <a:satMod val="10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Лист1!$A$2:$A$12</c:f>
              <c:strCache>
                <c:ptCount val="11"/>
                <c:pt idx="0">
                  <c:v>Теплоснабжение (производство тепловой энергии)</c:v>
                </c:pt>
                <c:pt idx="1">
                  <c:v>Сбор и транспортирование ТКО</c:v>
                </c:pt>
                <c:pt idx="2">
                  <c:v>Благоустройство городской среды</c:v>
                </c:pt>
                <c:pt idx="3">
                  <c:v>Содержание и текущий ремонт общего имущества в многоквартирном доме</c:v>
                </c:pt>
                <c:pt idx="4">
                  <c:v>Поставка сжиженного газа в баллонах</c:v>
                </c:pt>
                <c:pt idx="5">
                  <c:v>Купля-продажа эл. энергии (мощности) </c:v>
                </c:pt>
                <c:pt idx="6">
                  <c:v>Производство эл. энергии (мощности) </c:v>
                </c:pt>
                <c:pt idx="7">
                  <c:v>Перевозка пассажиров автомоб. транспортом по муниципальным маршрутам </c:v>
                </c:pt>
                <c:pt idx="8">
                  <c:v>Перевозка пассажиров автомоб. транспортом по межмуниципальным маршрутам </c:v>
                </c:pt>
                <c:pt idx="9">
                  <c:v>Перевозка пассажиров и багажа легковым такси </c:v>
                </c:pt>
                <c:pt idx="10">
                  <c:v>Услуги связи, в том числе услуг предоставление доступа к «Интернет»</c:v>
                </c:pt>
              </c:strCache>
            </c:strRef>
          </c:cat>
          <c:val>
            <c:numRef>
              <c:f>Лист1!$B$2:$B$12</c:f>
              <c:numCache>
                <c:formatCode>####.0</c:formatCode>
                <c:ptCount val="11"/>
                <c:pt idx="0">
                  <c:v>19</c:v>
                </c:pt>
                <c:pt idx="1">
                  <c:v>15.2</c:v>
                </c:pt>
                <c:pt idx="2">
                  <c:v>10.7</c:v>
                </c:pt>
                <c:pt idx="3">
                  <c:v>7.5</c:v>
                </c:pt>
                <c:pt idx="4">
                  <c:v>14.5</c:v>
                </c:pt>
                <c:pt idx="5">
                  <c:v>16.600000000000001</c:v>
                </c:pt>
                <c:pt idx="6">
                  <c:v>15.8</c:v>
                </c:pt>
                <c:pt idx="7">
                  <c:v>17.3</c:v>
                </c:pt>
                <c:pt idx="8">
                  <c:v>16.2</c:v>
                </c:pt>
                <c:pt idx="9">
                  <c:v>16.5</c:v>
                </c:pt>
                <c:pt idx="10">
                  <c:v>18.399999999999999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9AC-4898-AB18-AA5FEA47A89F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Скорее удовлетворен</c:v>
                </c:pt>
              </c:strCache>
            </c:strRef>
          </c:tx>
          <c:spPr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dk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shade val="95000"/>
                          <a:satMod val="10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Лист1!$A$2:$A$12</c:f>
              <c:strCache>
                <c:ptCount val="11"/>
                <c:pt idx="0">
                  <c:v>Теплоснабжение (производство тепловой энергии)</c:v>
                </c:pt>
                <c:pt idx="1">
                  <c:v>Сбор и транспортирование ТКО</c:v>
                </c:pt>
                <c:pt idx="2">
                  <c:v>Благоустройство городской среды</c:v>
                </c:pt>
                <c:pt idx="3">
                  <c:v>Содержание и текущий ремонт общего имущества в многоквартирном доме</c:v>
                </c:pt>
                <c:pt idx="4">
                  <c:v>Поставка сжиженного газа в баллонах</c:v>
                </c:pt>
                <c:pt idx="5">
                  <c:v>Купля-продажа эл. энергии (мощности) </c:v>
                </c:pt>
                <c:pt idx="6">
                  <c:v>Производство эл. энергии (мощности) </c:v>
                </c:pt>
                <c:pt idx="7">
                  <c:v>Перевозка пассажиров автомоб. транспортом по муниципальным маршрутам </c:v>
                </c:pt>
                <c:pt idx="8">
                  <c:v>Перевозка пассажиров автомоб. транспортом по межмуниципальным маршрутам </c:v>
                </c:pt>
                <c:pt idx="9">
                  <c:v>Перевозка пассажиров и багажа легковым такси </c:v>
                </c:pt>
                <c:pt idx="10">
                  <c:v>Услуги связи, в том числе услуг предоставление доступа к «Интернет»</c:v>
                </c:pt>
              </c:strCache>
            </c:strRef>
          </c:cat>
          <c:val>
            <c:numRef>
              <c:f>Лист1!$C$2:$C$12</c:f>
              <c:numCache>
                <c:formatCode>####.0</c:formatCode>
                <c:ptCount val="11"/>
                <c:pt idx="0">
                  <c:v>22.2</c:v>
                </c:pt>
                <c:pt idx="1">
                  <c:v>21.9</c:v>
                </c:pt>
                <c:pt idx="2">
                  <c:v>22.5</c:v>
                </c:pt>
                <c:pt idx="3">
                  <c:v>18</c:v>
                </c:pt>
                <c:pt idx="4">
                  <c:v>14.9</c:v>
                </c:pt>
                <c:pt idx="5">
                  <c:v>20.399999999999999</c:v>
                </c:pt>
                <c:pt idx="6">
                  <c:v>19.2</c:v>
                </c:pt>
                <c:pt idx="7">
                  <c:v>27.2</c:v>
                </c:pt>
                <c:pt idx="8">
                  <c:v>27.1</c:v>
                </c:pt>
                <c:pt idx="9">
                  <c:v>30.7</c:v>
                </c:pt>
                <c:pt idx="10">
                  <c:v>26.5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9AC-4898-AB18-AA5FEA47A89F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Скорее не удовлетворен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dk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shade val="95000"/>
                          <a:satMod val="10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Лист1!$A$2:$A$12</c:f>
              <c:strCache>
                <c:ptCount val="11"/>
                <c:pt idx="0">
                  <c:v>Теплоснабжение (производство тепловой энергии)</c:v>
                </c:pt>
                <c:pt idx="1">
                  <c:v>Сбор и транспортирование ТКО</c:v>
                </c:pt>
                <c:pt idx="2">
                  <c:v>Благоустройство городской среды</c:v>
                </c:pt>
                <c:pt idx="3">
                  <c:v>Содержание и текущий ремонт общего имущества в многоквартирном доме</c:v>
                </c:pt>
                <c:pt idx="4">
                  <c:v>Поставка сжиженного газа в баллонах</c:v>
                </c:pt>
                <c:pt idx="5">
                  <c:v>Купля-продажа эл. энергии (мощности) </c:v>
                </c:pt>
                <c:pt idx="6">
                  <c:v>Производство эл. энергии (мощности) </c:v>
                </c:pt>
                <c:pt idx="7">
                  <c:v>Перевозка пассажиров автомоб. транспортом по муниципальным маршрутам </c:v>
                </c:pt>
                <c:pt idx="8">
                  <c:v>Перевозка пассажиров автомоб. транспортом по межмуниципальным маршрутам </c:v>
                </c:pt>
                <c:pt idx="9">
                  <c:v>Перевозка пассажиров и багажа легковым такси </c:v>
                </c:pt>
                <c:pt idx="10">
                  <c:v>Услуги связи, в том числе услуг предоставление доступа к «Интернет»</c:v>
                </c:pt>
              </c:strCache>
            </c:strRef>
          </c:cat>
          <c:val>
            <c:numRef>
              <c:f>Лист1!$D$2:$D$12</c:f>
              <c:numCache>
                <c:formatCode>####.0</c:formatCode>
                <c:ptCount val="11"/>
                <c:pt idx="0">
                  <c:v>23.4</c:v>
                </c:pt>
                <c:pt idx="1">
                  <c:v>30.4</c:v>
                </c:pt>
                <c:pt idx="2">
                  <c:v>27.9</c:v>
                </c:pt>
                <c:pt idx="3">
                  <c:v>23.5</c:v>
                </c:pt>
                <c:pt idx="4">
                  <c:v>12.2</c:v>
                </c:pt>
                <c:pt idx="5">
                  <c:v>24.8</c:v>
                </c:pt>
                <c:pt idx="6">
                  <c:v>17.5</c:v>
                </c:pt>
                <c:pt idx="7">
                  <c:v>23.4</c:v>
                </c:pt>
                <c:pt idx="8">
                  <c:v>19</c:v>
                </c:pt>
                <c:pt idx="9">
                  <c:v>22.3</c:v>
                </c:pt>
                <c:pt idx="10">
                  <c:v>27.9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9AC-4898-AB18-AA5FEA47A89F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Не удовлетворен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dk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shade val="95000"/>
                          <a:satMod val="10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Лист1!$A$2:$A$12</c:f>
              <c:strCache>
                <c:ptCount val="11"/>
                <c:pt idx="0">
                  <c:v>Теплоснабжение (производство тепловой энергии)</c:v>
                </c:pt>
                <c:pt idx="1">
                  <c:v>Сбор и транспортирование ТКО</c:v>
                </c:pt>
                <c:pt idx="2">
                  <c:v>Благоустройство городской среды</c:v>
                </c:pt>
                <c:pt idx="3">
                  <c:v>Содержание и текущий ремонт общего имущества в многоквартирном доме</c:v>
                </c:pt>
                <c:pt idx="4">
                  <c:v>Поставка сжиженного газа в баллонах</c:v>
                </c:pt>
                <c:pt idx="5">
                  <c:v>Купля-продажа эл. энергии (мощности) </c:v>
                </c:pt>
                <c:pt idx="6">
                  <c:v>Производство эл. энергии (мощности) </c:v>
                </c:pt>
                <c:pt idx="7">
                  <c:v>Перевозка пассажиров автомоб. транспортом по муниципальным маршрутам </c:v>
                </c:pt>
                <c:pt idx="8">
                  <c:v>Перевозка пассажиров автомоб. транспортом по межмуниципальным маршрутам </c:v>
                </c:pt>
                <c:pt idx="9">
                  <c:v>Перевозка пассажиров и багажа легковым такси </c:v>
                </c:pt>
                <c:pt idx="10">
                  <c:v>Услуги связи, в том числе услуг предоставление доступа к «Интернет»</c:v>
                </c:pt>
              </c:strCache>
            </c:strRef>
          </c:cat>
          <c:val>
            <c:numRef>
              <c:f>Лист1!$E$2:$E$12</c:f>
              <c:numCache>
                <c:formatCode>####.0</c:formatCode>
                <c:ptCount val="11"/>
                <c:pt idx="0">
                  <c:v>23.4</c:v>
                </c:pt>
                <c:pt idx="1">
                  <c:v>24.3</c:v>
                </c:pt>
                <c:pt idx="2">
                  <c:v>23.4</c:v>
                </c:pt>
                <c:pt idx="3">
                  <c:v>28.4</c:v>
                </c:pt>
                <c:pt idx="4">
                  <c:v>15.9</c:v>
                </c:pt>
                <c:pt idx="5">
                  <c:v>19.5</c:v>
                </c:pt>
                <c:pt idx="6">
                  <c:v>15.6</c:v>
                </c:pt>
                <c:pt idx="7">
                  <c:v>15.3</c:v>
                </c:pt>
                <c:pt idx="8">
                  <c:v>13.5</c:v>
                </c:pt>
                <c:pt idx="9">
                  <c:v>16.2</c:v>
                </c:pt>
                <c:pt idx="10">
                  <c:v>18.8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39AC-4898-AB18-AA5FEA47A89F}"/>
            </c:ext>
          </c:extLst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Затрудняюсь ответить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dk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shade val="95000"/>
                          <a:satMod val="10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Лист1!$A$2:$A$12</c:f>
              <c:strCache>
                <c:ptCount val="11"/>
                <c:pt idx="0">
                  <c:v>Теплоснабжение (производство тепловой энергии)</c:v>
                </c:pt>
                <c:pt idx="1">
                  <c:v>Сбор и транспортирование ТКО</c:v>
                </c:pt>
                <c:pt idx="2">
                  <c:v>Благоустройство городской среды</c:v>
                </c:pt>
                <c:pt idx="3">
                  <c:v>Содержание и текущий ремонт общего имущества в многоквартирном доме</c:v>
                </c:pt>
                <c:pt idx="4">
                  <c:v>Поставка сжиженного газа в баллонах</c:v>
                </c:pt>
                <c:pt idx="5">
                  <c:v>Купля-продажа эл. энергии (мощности) </c:v>
                </c:pt>
                <c:pt idx="6">
                  <c:v>Производство эл. энергии (мощности) </c:v>
                </c:pt>
                <c:pt idx="7">
                  <c:v>Перевозка пассажиров автомоб. транспортом по муниципальным маршрутам </c:v>
                </c:pt>
                <c:pt idx="8">
                  <c:v>Перевозка пассажиров автомоб. транспортом по межмуниципальным маршрутам </c:v>
                </c:pt>
                <c:pt idx="9">
                  <c:v>Перевозка пассажиров и багажа легковым такси </c:v>
                </c:pt>
                <c:pt idx="10">
                  <c:v>Услуги связи, в том числе услуг предоставление доступа к «Интернет»</c:v>
                </c:pt>
              </c:strCache>
            </c:strRef>
          </c:cat>
          <c:val>
            <c:numRef>
              <c:f>Лист1!$F$2:$F$12</c:f>
              <c:numCache>
                <c:formatCode>####.0</c:formatCode>
                <c:ptCount val="11"/>
                <c:pt idx="0">
                  <c:v>12</c:v>
                </c:pt>
                <c:pt idx="1">
                  <c:v>8.1999999999999993</c:v>
                </c:pt>
                <c:pt idx="2">
                  <c:v>15.5</c:v>
                </c:pt>
                <c:pt idx="3">
                  <c:v>22.6</c:v>
                </c:pt>
                <c:pt idx="4">
                  <c:v>42.5</c:v>
                </c:pt>
                <c:pt idx="5">
                  <c:v>18.7</c:v>
                </c:pt>
                <c:pt idx="6">
                  <c:v>31.9</c:v>
                </c:pt>
                <c:pt idx="7">
                  <c:v>16.8</c:v>
                </c:pt>
                <c:pt idx="8">
                  <c:v>24.2</c:v>
                </c:pt>
                <c:pt idx="9">
                  <c:v>14.3</c:v>
                </c:pt>
                <c:pt idx="10">
                  <c:v>8.4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39AC-4898-AB18-AA5FEA47A89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5"/>
        <c:overlap val="100"/>
        <c:axId val="723878600"/>
        <c:axId val="723882520"/>
      </c:barChart>
      <c:valAx>
        <c:axId val="723882520"/>
        <c:scaling>
          <c:orientation val="minMax"/>
        </c:scaling>
        <c:delete val="1"/>
        <c:axPos val="t"/>
        <c:numFmt formatCode="0%" sourceLinked="1"/>
        <c:majorTickMark val="out"/>
        <c:minorTickMark val="none"/>
        <c:tickLblPos val="nextTo"/>
        <c:crossAx val="723878600"/>
        <c:crosses val="autoZero"/>
        <c:crossBetween val="between"/>
      </c:valAx>
      <c:catAx>
        <c:axId val="723878600"/>
        <c:scaling>
          <c:orientation val="maxMin"/>
        </c:scaling>
        <c:delete val="0"/>
        <c:axPos val="l"/>
        <c:numFmt formatCode="General" sourceLinked="0"/>
        <c:majorTickMark val="out"/>
        <c:minorTickMark val="none"/>
        <c:tickLblPos val="nextTo"/>
        <c:spPr>
          <a:solidFill>
            <a:sysClr val="window" lastClr="FFFFFF"/>
          </a:solidFill>
          <a:ln w="9525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dk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ru-RU"/>
          </a:p>
        </c:txPr>
        <c:crossAx val="723882520"/>
        <c:crosses val="autoZero"/>
        <c:auto val="0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2.649530402990595E-2"/>
          <c:y val="0.88914962278581178"/>
          <c:w val="0.93214251683207139"/>
          <c:h val="8.5913364496126701E-2"/>
        </c:manualLayout>
      </c:layout>
      <c:overlay val="0"/>
      <c:spPr>
        <a:solidFill>
          <a:schemeClr val="lt1"/>
        </a:solidFill>
        <a:ln w="12700" cap="flat" cmpd="sng" algn="ctr">
          <a:solidFill>
            <a:schemeClr val="accent3">
              <a:lumMod val="75000"/>
            </a:schemeClr>
          </a:solidFill>
          <a:prstDash val="solid"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dk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lt1"/>
    </a:solidFill>
    <a:ln w="25400" cap="flat" cmpd="sng" algn="ctr">
      <a:noFill/>
      <a:prstDash val="solid"/>
    </a:ln>
    <a:effectLst/>
  </c:spPr>
  <c:txPr>
    <a:bodyPr/>
    <a:lstStyle/>
    <a:p>
      <a:pPr>
        <a:defRPr sz="900">
          <a:solidFill>
            <a:schemeClr val="dk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pPr>
      <a:endParaRPr lang="ru-RU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7610278115325894"/>
          <c:y val="2.2146089911837943E-2"/>
          <c:w val="0.52389721884674101"/>
          <c:h val="0.86039557649259979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Удовлетворен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Лист1!$A$2:$A$15</c:f>
              <c:strCache>
                <c:ptCount val="14"/>
                <c:pt idx="0">
                  <c:v>Жилищное строительство</c:v>
                </c:pt>
                <c:pt idx="1">
                  <c:v>Строительство объектов кап. cтроительства</c:v>
                </c:pt>
                <c:pt idx="2">
                  <c:v>Дорожная деятельность </c:v>
                </c:pt>
                <c:pt idx="3">
                  <c:v>Архитектурно-строительное проектирование</c:v>
                </c:pt>
                <c:pt idx="4">
                  <c:v>Племенное животноводство</c:v>
                </c:pt>
                <c:pt idx="5">
                  <c:v>Семеноводство</c:v>
                </c:pt>
                <c:pt idx="6">
                  <c:v>Вылов водных биоресурсов</c:v>
                </c:pt>
                <c:pt idx="7">
                  <c:v>Переработка водных биоресурсов</c:v>
                </c:pt>
                <c:pt idx="8">
                  <c:v>Товарная аквакультура</c:v>
                </c:pt>
                <c:pt idx="9">
                  <c:v>Добыча полезных ископаемых </c:v>
                </c:pt>
                <c:pt idx="10">
                  <c:v>Легкая промышленность</c:v>
                </c:pt>
                <c:pt idx="11">
                  <c:v>Обработка древесины и производство изделий из дерева</c:v>
                </c:pt>
                <c:pt idx="12">
                  <c:v>Производство кирпича</c:v>
                </c:pt>
                <c:pt idx="13">
                  <c:v>Производство бетона</c:v>
                </c:pt>
              </c:strCache>
            </c:strRef>
          </c:cat>
          <c:val>
            <c:numRef>
              <c:f>Лист1!$B$2:$B$15</c:f>
              <c:numCache>
                <c:formatCode>####.0</c:formatCode>
                <c:ptCount val="14"/>
                <c:pt idx="0">
                  <c:v>10.1</c:v>
                </c:pt>
                <c:pt idx="1">
                  <c:v>10.3</c:v>
                </c:pt>
                <c:pt idx="2">
                  <c:v>9.1</c:v>
                </c:pt>
                <c:pt idx="3">
                  <c:v>8.3000000000000007</c:v>
                </c:pt>
                <c:pt idx="4">
                  <c:v>8.8000000000000007</c:v>
                </c:pt>
                <c:pt idx="5">
                  <c:v>9</c:v>
                </c:pt>
                <c:pt idx="6">
                  <c:v>8</c:v>
                </c:pt>
                <c:pt idx="7">
                  <c:v>8.1999999999999993</c:v>
                </c:pt>
                <c:pt idx="8">
                  <c:v>8.3000000000000007</c:v>
                </c:pt>
                <c:pt idx="9">
                  <c:v>8.4</c:v>
                </c:pt>
                <c:pt idx="10">
                  <c:v>9.6999999999999993</c:v>
                </c:pt>
                <c:pt idx="11">
                  <c:v>8.1999999999999993</c:v>
                </c:pt>
                <c:pt idx="12">
                  <c:v>8</c:v>
                </c:pt>
                <c:pt idx="13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BEE-4657-9DB8-69DC561B1983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Скорее удовлетворен</c:v>
                </c:pt>
              </c:strCache>
            </c:strRef>
          </c:tx>
          <c:spPr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Лист1!$A$2:$A$15</c:f>
              <c:strCache>
                <c:ptCount val="14"/>
                <c:pt idx="0">
                  <c:v>Жилищное строительство</c:v>
                </c:pt>
                <c:pt idx="1">
                  <c:v>Строительство объектов кап. cтроительства</c:v>
                </c:pt>
                <c:pt idx="2">
                  <c:v>Дорожная деятельность </c:v>
                </c:pt>
                <c:pt idx="3">
                  <c:v>Архитектурно-строительное проектирование</c:v>
                </c:pt>
                <c:pt idx="4">
                  <c:v>Племенное животноводство</c:v>
                </c:pt>
                <c:pt idx="5">
                  <c:v>Семеноводство</c:v>
                </c:pt>
                <c:pt idx="6">
                  <c:v>Вылов водных биоресурсов</c:v>
                </c:pt>
                <c:pt idx="7">
                  <c:v>Переработка водных биоресурсов</c:v>
                </c:pt>
                <c:pt idx="8">
                  <c:v>Товарная аквакультура</c:v>
                </c:pt>
                <c:pt idx="9">
                  <c:v>Добыча полезных ископаемых </c:v>
                </c:pt>
                <c:pt idx="10">
                  <c:v>Легкая промышленность</c:v>
                </c:pt>
                <c:pt idx="11">
                  <c:v>Обработка древесины и производство изделий из дерева</c:v>
                </c:pt>
                <c:pt idx="12">
                  <c:v>Производство кирпича</c:v>
                </c:pt>
                <c:pt idx="13">
                  <c:v>Производство бетона</c:v>
                </c:pt>
              </c:strCache>
            </c:strRef>
          </c:cat>
          <c:val>
            <c:numRef>
              <c:f>Лист1!$C$2:$C$15</c:f>
              <c:numCache>
                <c:formatCode>####.0</c:formatCode>
                <c:ptCount val="14"/>
                <c:pt idx="0">
                  <c:v>13.9</c:v>
                </c:pt>
                <c:pt idx="1">
                  <c:v>12.8</c:v>
                </c:pt>
                <c:pt idx="2">
                  <c:v>9.9</c:v>
                </c:pt>
                <c:pt idx="3">
                  <c:v>8.1999999999999993</c:v>
                </c:pt>
                <c:pt idx="4">
                  <c:v>9</c:v>
                </c:pt>
                <c:pt idx="5">
                  <c:v>9.1</c:v>
                </c:pt>
                <c:pt idx="6">
                  <c:v>8.4</c:v>
                </c:pt>
                <c:pt idx="7">
                  <c:v>6.7</c:v>
                </c:pt>
                <c:pt idx="8">
                  <c:v>6.3</c:v>
                </c:pt>
                <c:pt idx="9">
                  <c:v>7.1</c:v>
                </c:pt>
                <c:pt idx="10">
                  <c:v>9.9</c:v>
                </c:pt>
                <c:pt idx="11">
                  <c:v>14</c:v>
                </c:pt>
                <c:pt idx="12">
                  <c:v>12.1</c:v>
                </c:pt>
                <c:pt idx="13">
                  <c:v>8.3000000000000007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BEE-4657-9DB8-69DC561B1983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Скорее не удовлетворен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Лист1!$A$2:$A$15</c:f>
              <c:strCache>
                <c:ptCount val="14"/>
                <c:pt idx="0">
                  <c:v>Жилищное строительство</c:v>
                </c:pt>
                <c:pt idx="1">
                  <c:v>Строительство объектов кап. cтроительства</c:v>
                </c:pt>
                <c:pt idx="2">
                  <c:v>Дорожная деятельность </c:v>
                </c:pt>
                <c:pt idx="3">
                  <c:v>Архитектурно-строительное проектирование</c:v>
                </c:pt>
                <c:pt idx="4">
                  <c:v>Племенное животноводство</c:v>
                </c:pt>
                <c:pt idx="5">
                  <c:v>Семеноводство</c:v>
                </c:pt>
                <c:pt idx="6">
                  <c:v>Вылов водных биоресурсов</c:v>
                </c:pt>
                <c:pt idx="7">
                  <c:v>Переработка водных биоресурсов</c:v>
                </c:pt>
                <c:pt idx="8">
                  <c:v>Товарная аквакультура</c:v>
                </c:pt>
                <c:pt idx="9">
                  <c:v>Добыча полезных ископаемых </c:v>
                </c:pt>
                <c:pt idx="10">
                  <c:v>Легкая промышленность</c:v>
                </c:pt>
                <c:pt idx="11">
                  <c:v>Обработка древесины и производство изделий из дерева</c:v>
                </c:pt>
                <c:pt idx="12">
                  <c:v>Производство кирпича</c:v>
                </c:pt>
                <c:pt idx="13">
                  <c:v>Производство бетона</c:v>
                </c:pt>
              </c:strCache>
            </c:strRef>
          </c:cat>
          <c:val>
            <c:numRef>
              <c:f>Лист1!$D$2:$D$15</c:f>
              <c:numCache>
                <c:formatCode>####.0</c:formatCode>
                <c:ptCount val="14"/>
                <c:pt idx="0">
                  <c:v>26.2</c:v>
                </c:pt>
                <c:pt idx="1">
                  <c:v>20.100000000000001</c:v>
                </c:pt>
                <c:pt idx="2">
                  <c:v>20.3</c:v>
                </c:pt>
                <c:pt idx="3">
                  <c:v>16.899999999999999</c:v>
                </c:pt>
                <c:pt idx="4">
                  <c:v>15</c:v>
                </c:pt>
                <c:pt idx="5">
                  <c:v>13.7</c:v>
                </c:pt>
                <c:pt idx="6">
                  <c:v>11.6</c:v>
                </c:pt>
                <c:pt idx="7">
                  <c:v>12.3</c:v>
                </c:pt>
                <c:pt idx="8">
                  <c:v>12.4</c:v>
                </c:pt>
                <c:pt idx="9">
                  <c:v>10.1</c:v>
                </c:pt>
                <c:pt idx="10">
                  <c:v>14.5</c:v>
                </c:pt>
                <c:pt idx="11">
                  <c:v>12.4</c:v>
                </c:pt>
                <c:pt idx="12">
                  <c:v>10.5</c:v>
                </c:pt>
                <c:pt idx="13">
                  <c:v>10.1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BEE-4657-9DB8-69DC561B1983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Не удовлетворен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Лист1!$A$2:$A$15</c:f>
              <c:strCache>
                <c:ptCount val="14"/>
                <c:pt idx="0">
                  <c:v>Жилищное строительство</c:v>
                </c:pt>
                <c:pt idx="1">
                  <c:v>Строительство объектов кап. cтроительства</c:v>
                </c:pt>
                <c:pt idx="2">
                  <c:v>Дорожная деятельность </c:v>
                </c:pt>
                <c:pt idx="3">
                  <c:v>Архитектурно-строительное проектирование</c:v>
                </c:pt>
                <c:pt idx="4">
                  <c:v>Племенное животноводство</c:v>
                </c:pt>
                <c:pt idx="5">
                  <c:v>Семеноводство</c:v>
                </c:pt>
                <c:pt idx="6">
                  <c:v>Вылов водных биоресурсов</c:v>
                </c:pt>
                <c:pt idx="7">
                  <c:v>Переработка водных биоресурсов</c:v>
                </c:pt>
                <c:pt idx="8">
                  <c:v>Товарная аквакультура</c:v>
                </c:pt>
                <c:pt idx="9">
                  <c:v>Добыча полезных ископаемых </c:v>
                </c:pt>
                <c:pt idx="10">
                  <c:v>Легкая промышленность</c:v>
                </c:pt>
                <c:pt idx="11">
                  <c:v>Обработка древесины и производство изделий из дерева</c:v>
                </c:pt>
                <c:pt idx="12">
                  <c:v>Производство кирпича</c:v>
                </c:pt>
                <c:pt idx="13">
                  <c:v>Производство бетона</c:v>
                </c:pt>
              </c:strCache>
            </c:strRef>
          </c:cat>
          <c:val>
            <c:numRef>
              <c:f>Лист1!$E$2:$E$15</c:f>
              <c:numCache>
                <c:formatCode>####.0</c:formatCode>
                <c:ptCount val="14"/>
                <c:pt idx="0">
                  <c:v>23.5</c:v>
                </c:pt>
                <c:pt idx="1">
                  <c:v>20.100000000000001</c:v>
                </c:pt>
                <c:pt idx="2">
                  <c:v>27.8</c:v>
                </c:pt>
                <c:pt idx="3">
                  <c:v>20.5</c:v>
                </c:pt>
                <c:pt idx="4">
                  <c:v>16</c:v>
                </c:pt>
                <c:pt idx="5">
                  <c:v>14.4</c:v>
                </c:pt>
                <c:pt idx="6">
                  <c:v>15.8</c:v>
                </c:pt>
                <c:pt idx="7">
                  <c:v>15.5</c:v>
                </c:pt>
                <c:pt idx="8">
                  <c:v>14.2</c:v>
                </c:pt>
                <c:pt idx="9">
                  <c:v>14.3</c:v>
                </c:pt>
                <c:pt idx="10">
                  <c:v>18.899999999999999</c:v>
                </c:pt>
                <c:pt idx="11">
                  <c:v>21.4</c:v>
                </c:pt>
                <c:pt idx="12">
                  <c:v>19.899999999999999</c:v>
                </c:pt>
                <c:pt idx="13">
                  <c:v>14.3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5BEE-4657-9DB8-69DC561B1983}"/>
            </c:ext>
          </c:extLst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Затрудняюсь ответить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Лист1!$A$2:$A$15</c:f>
              <c:strCache>
                <c:ptCount val="14"/>
                <c:pt idx="0">
                  <c:v>Жилищное строительство</c:v>
                </c:pt>
                <c:pt idx="1">
                  <c:v>Строительство объектов кап. cтроительства</c:v>
                </c:pt>
                <c:pt idx="2">
                  <c:v>Дорожная деятельность </c:v>
                </c:pt>
                <c:pt idx="3">
                  <c:v>Архитектурно-строительное проектирование</c:v>
                </c:pt>
                <c:pt idx="4">
                  <c:v>Племенное животноводство</c:v>
                </c:pt>
                <c:pt idx="5">
                  <c:v>Семеноводство</c:v>
                </c:pt>
                <c:pt idx="6">
                  <c:v>Вылов водных биоресурсов</c:v>
                </c:pt>
                <c:pt idx="7">
                  <c:v>Переработка водных биоресурсов</c:v>
                </c:pt>
                <c:pt idx="8">
                  <c:v>Товарная аквакультура</c:v>
                </c:pt>
                <c:pt idx="9">
                  <c:v>Добыча полезных ископаемых </c:v>
                </c:pt>
                <c:pt idx="10">
                  <c:v>Легкая промышленность</c:v>
                </c:pt>
                <c:pt idx="11">
                  <c:v>Обработка древесины и производство изделий из дерева</c:v>
                </c:pt>
                <c:pt idx="12">
                  <c:v>Производство кирпича</c:v>
                </c:pt>
                <c:pt idx="13">
                  <c:v>Производство бетона</c:v>
                </c:pt>
              </c:strCache>
            </c:strRef>
          </c:cat>
          <c:val>
            <c:numRef>
              <c:f>Лист1!$F$2:$F$15</c:f>
              <c:numCache>
                <c:formatCode>####.0</c:formatCode>
                <c:ptCount val="14"/>
                <c:pt idx="0">
                  <c:v>26.3</c:v>
                </c:pt>
                <c:pt idx="1">
                  <c:v>36.700000000000003</c:v>
                </c:pt>
                <c:pt idx="2">
                  <c:v>32.9</c:v>
                </c:pt>
                <c:pt idx="3">
                  <c:v>46.1</c:v>
                </c:pt>
                <c:pt idx="4">
                  <c:v>51.2</c:v>
                </c:pt>
                <c:pt idx="5">
                  <c:v>53.8</c:v>
                </c:pt>
                <c:pt idx="6">
                  <c:v>56.2</c:v>
                </c:pt>
                <c:pt idx="7">
                  <c:v>57.3</c:v>
                </c:pt>
                <c:pt idx="8">
                  <c:v>58.8</c:v>
                </c:pt>
                <c:pt idx="9">
                  <c:v>60.1</c:v>
                </c:pt>
                <c:pt idx="10">
                  <c:v>47</c:v>
                </c:pt>
                <c:pt idx="11">
                  <c:v>44</c:v>
                </c:pt>
                <c:pt idx="12">
                  <c:v>49.5</c:v>
                </c:pt>
                <c:pt idx="13">
                  <c:v>60.3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BEE-4657-9DB8-69DC561B198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4"/>
        <c:overlap val="100"/>
        <c:axId val="723878600"/>
        <c:axId val="723882520"/>
      </c:barChart>
      <c:valAx>
        <c:axId val="723882520"/>
        <c:scaling>
          <c:orientation val="minMax"/>
        </c:scaling>
        <c:delete val="1"/>
        <c:axPos val="t"/>
        <c:majorGridlines>
          <c:spPr>
            <a:ln w="9525" cap="flat" cmpd="sng" algn="ctr">
              <a:noFill/>
              <a:round/>
            </a:ln>
            <a:effectLst/>
          </c:spPr>
        </c:majorGridlines>
        <c:minorGridlines>
          <c:spPr>
            <a:ln w="9525" cap="flat" cmpd="sng" algn="ctr">
              <a:noFill/>
              <a:round/>
            </a:ln>
            <a:effectLst/>
          </c:spPr>
        </c:minorGridlines>
        <c:numFmt formatCode="0%" sourceLinked="1"/>
        <c:majorTickMark val="none"/>
        <c:minorTickMark val="none"/>
        <c:tickLblPos val="nextTo"/>
        <c:crossAx val="723878600"/>
        <c:crosses val="autoZero"/>
        <c:crossBetween val="between"/>
      </c:valAx>
      <c:catAx>
        <c:axId val="723878600"/>
        <c:scaling>
          <c:orientation val="maxMin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cap="none" spc="0" normalizeH="0" baseline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ru-RU"/>
          </a:p>
        </c:txPr>
        <c:crossAx val="723882520"/>
        <c:crosses val="autoZero"/>
        <c:auto val="0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9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pPr>
      <a:endParaRPr lang="ru-RU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7556745160317371"/>
          <c:y val="2.2146089911837943E-2"/>
          <c:w val="0.498037940171009"/>
          <c:h val="0.88391484117369945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Удовлетворен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dLbls>
            <c:spPr>
              <a:solidFill>
                <a:schemeClr val="accent3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shade val="95000"/>
                          <a:satMod val="10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Лист1!$A$2:$A$15</c:f>
              <c:strCache>
                <c:ptCount val="14"/>
                <c:pt idx="0">
                  <c:v>Жилищное строительство</c:v>
                </c:pt>
                <c:pt idx="1">
                  <c:v>Строительство объектов кап. строительства</c:v>
                </c:pt>
                <c:pt idx="2">
                  <c:v>Дорожная деятельность</c:v>
                </c:pt>
                <c:pt idx="3">
                  <c:v>Архитектурно-строительное проектирование</c:v>
                </c:pt>
                <c:pt idx="4">
                  <c:v>Племенное животноводство</c:v>
                </c:pt>
                <c:pt idx="5">
                  <c:v>Семеноводство</c:v>
                </c:pt>
                <c:pt idx="6">
                  <c:v>Вылов водных биоресурсов</c:v>
                </c:pt>
                <c:pt idx="7">
                  <c:v>Переработка водных биоресурсов</c:v>
                </c:pt>
                <c:pt idx="8">
                  <c:v>Товарная аквакультура</c:v>
                </c:pt>
                <c:pt idx="9">
                  <c:v>Добыча полезных ископаемых </c:v>
                </c:pt>
                <c:pt idx="10">
                  <c:v>Легкая промышленность</c:v>
                </c:pt>
                <c:pt idx="11">
                  <c:v>Обработка древесины и производство изделий из дерева</c:v>
                </c:pt>
                <c:pt idx="12">
                  <c:v>Производство кирпича</c:v>
                </c:pt>
                <c:pt idx="13">
                  <c:v>Производство бетона</c:v>
                </c:pt>
              </c:strCache>
            </c:strRef>
          </c:cat>
          <c:val>
            <c:numRef>
              <c:f>Лист1!$B$2:$B$15</c:f>
              <c:numCache>
                <c:formatCode>####.0</c:formatCode>
                <c:ptCount val="14"/>
                <c:pt idx="0">
                  <c:v>11.9</c:v>
                </c:pt>
                <c:pt idx="1">
                  <c:v>11.8</c:v>
                </c:pt>
                <c:pt idx="2">
                  <c:v>9.5</c:v>
                </c:pt>
                <c:pt idx="3">
                  <c:v>8.8000000000000007</c:v>
                </c:pt>
                <c:pt idx="4">
                  <c:v>9.6999999999999993</c:v>
                </c:pt>
                <c:pt idx="5">
                  <c:v>9.8000000000000007</c:v>
                </c:pt>
                <c:pt idx="6">
                  <c:v>7.7</c:v>
                </c:pt>
                <c:pt idx="7">
                  <c:v>8</c:v>
                </c:pt>
                <c:pt idx="8">
                  <c:v>7.3</c:v>
                </c:pt>
                <c:pt idx="9">
                  <c:v>9.6999999999999993</c:v>
                </c:pt>
                <c:pt idx="10">
                  <c:v>8.1999999999999993</c:v>
                </c:pt>
                <c:pt idx="11">
                  <c:v>8.8000000000000007</c:v>
                </c:pt>
                <c:pt idx="12">
                  <c:v>6.1</c:v>
                </c:pt>
                <c:pt idx="13">
                  <c:v>7.7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514-44C0-B176-6944787DC9C2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Скорее удовлетворен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shade val="95000"/>
                          <a:satMod val="10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Лист1!$A$2:$A$15</c:f>
              <c:strCache>
                <c:ptCount val="14"/>
                <c:pt idx="0">
                  <c:v>Жилищное строительство</c:v>
                </c:pt>
                <c:pt idx="1">
                  <c:v>Строительство объектов кап. строительства</c:v>
                </c:pt>
                <c:pt idx="2">
                  <c:v>Дорожная деятельность</c:v>
                </c:pt>
                <c:pt idx="3">
                  <c:v>Архитектурно-строительное проектирование</c:v>
                </c:pt>
                <c:pt idx="4">
                  <c:v>Племенное животноводство</c:v>
                </c:pt>
                <c:pt idx="5">
                  <c:v>Семеноводство</c:v>
                </c:pt>
                <c:pt idx="6">
                  <c:v>Вылов водных биоресурсов</c:v>
                </c:pt>
                <c:pt idx="7">
                  <c:v>Переработка водных биоресурсов</c:v>
                </c:pt>
                <c:pt idx="8">
                  <c:v>Товарная аквакультура</c:v>
                </c:pt>
                <c:pt idx="9">
                  <c:v>Добыча полезных ископаемых </c:v>
                </c:pt>
                <c:pt idx="10">
                  <c:v>Легкая промышленность</c:v>
                </c:pt>
                <c:pt idx="11">
                  <c:v>Обработка древесины и производство изделий из дерева</c:v>
                </c:pt>
                <c:pt idx="12">
                  <c:v>Производство кирпича</c:v>
                </c:pt>
                <c:pt idx="13">
                  <c:v>Производство бетона</c:v>
                </c:pt>
              </c:strCache>
            </c:strRef>
          </c:cat>
          <c:val>
            <c:numRef>
              <c:f>Лист1!$C$2:$C$15</c:f>
              <c:numCache>
                <c:formatCode>####.0</c:formatCode>
                <c:ptCount val="14"/>
                <c:pt idx="0">
                  <c:v>18.7</c:v>
                </c:pt>
                <c:pt idx="1">
                  <c:v>14.6</c:v>
                </c:pt>
                <c:pt idx="2">
                  <c:v>14</c:v>
                </c:pt>
                <c:pt idx="3">
                  <c:v>15.8</c:v>
                </c:pt>
                <c:pt idx="4">
                  <c:v>11</c:v>
                </c:pt>
                <c:pt idx="5">
                  <c:v>11.8</c:v>
                </c:pt>
                <c:pt idx="6">
                  <c:v>9.5</c:v>
                </c:pt>
                <c:pt idx="7">
                  <c:v>8.1</c:v>
                </c:pt>
                <c:pt idx="8">
                  <c:v>8.3000000000000007</c:v>
                </c:pt>
                <c:pt idx="9">
                  <c:v>9</c:v>
                </c:pt>
                <c:pt idx="10">
                  <c:v>15.7</c:v>
                </c:pt>
                <c:pt idx="11">
                  <c:v>13</c:v>
                </c:pt>
                <c:pt idx="12">
                  <c:v>13.6</c:v>
                </c:pt>
                <c:pt idx="13">
                  <c:v>12.8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514-44C0-B176-6944787DC9C2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Скорее не удовлетворен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shade val="95000"/>
                          <a:satMod val="10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Лист1!$A$2:$A$15</c:f>
              <c:strCache>
                <c:ptCount val="14"/>
                <c:pt idx="0">
                  <c:v>Жилищное строительство</c:v>
                </c:pt>
                <c:pt idx="1">
                  <c:v>Строительство объектов кап. строительства</c:v>
                </c:pt>
                <c:pt idx="2">
                  <c:v>Дорожная деятельность</c:v>
                </c:pt>
                <c:pt idx="3">
                  <c:v>Архитектурно-строительное проектирование</c:v>
                </c:pt>
                <c:pt idx="4">
                  <c:v>Племенное животноводство</c:v>
                </c:pt>
                <c:pt idx="5">
                  <c:v>Семеноводство</c:v>
                </c:pt>
                <c:pt idx="6">
                  <c:v>Вылов водных биоресурсов</c:v>
                </c:pt>
                <c:pt idx="7">
                  <c:v>Переработка водных биоресурсов</c:v>
                </c:pt>
                <c:pt idx="8">
                  <c:v>Товарная аквакультура</c:v>
                </c:pt>
                <c:pt idx="9">
                  <c:v>Добыча полезных ископаемых </c:v>
                </c:pt>
                <c:pt idx="10">
                  <c:v>Легкая промышленность</c:v>
                </c:pt>
                <c:pt idx="11">
                  <c:v>Обработка древесины и производство изделий из дерева</c:v>
                </c:pt>
                <c:pt idx="12">
                  <c:v>Производство кирпича</c:v>
                </c:pt>
                <c:pt idx="13">
                  <c:v>Производство бетона</c:v>
                </c:pt>
              </c:strCache>
            </c:strRef>
          </c:cat>
          <c:val>
            <c:numRef>
              <c:f>Лист1!$D$2:$D$15</c:f>
              <c:numCache>
                <c:formatCode>####.0</c:formatCode>
                <c:ptCount val="14"/>
                <c:pt idx="0">
                  <c:v>22</c:v>
                </c:pt>
                <c:pt idx="1">
                  <c:v>19.5</c:v>
                </c:pt>
                <c:pt idx="2">
                  <c:v>23</c:v>
                </c:pt>
                <c:pt idx="3">
                  <c:v>17.5</c:v>
                </c:pt>
                <c:pt idx="4">
                  <c:v>17.2</c:v>
                </c:pt>
                <c:pt idx="5">
                  <c:v>15.8</c:v>
                </c:pt>
                <c:pt idx="6">
                  <c:v>16.5</c:v>
                </c:pt>
                <c:pt idx="7">
                  <c:v>19.899999999999999</c:v>
                </c:pt>
                <c:pt idx="8">
                  <c:v>16.5</c:v>
                </c:pt>
                <c:pt idx="9">
                  <c:v>15.3</c:v>
                </c:pt>
                <c:pt idx="10">
                  <c:v>19.7</c:v>
                </c:pt>
                <c:pt idx="11">
                  <c:v>21.4</c:v>
                </c:pt>
                <c:pt idx="12">
                  <c:v>13.8</c:v>
                </c:pt>
                <c:pt idx="13">
                  <c:v>14.2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514-44C0-B176-6944787DC9C2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Не удовлетворен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shade val="95000"/>
                          <a:satMod val="10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Лист1!$A$2:$A$15</c:f>
              <c:strCache>
                <c:ptCount val="14"/>
                <c:pt idx="0">
                  <c:v>Жилищное строительство</c:v>
                </c:pt>
                <c:pt idx="1">
                  <c:v>Строительство объектов кап. строительства</c:v>
                </c:pt>
                <c:pt idx="2">
                  <c:v>Дорожная деятельность</c:v>
                </c:pt>
                <c:pt idx="3">
                  <c:v>Архитектурно-строительное проектирование</c:v>
                </c:pt>
                <c:pt idx="4">
                  <c:v>Племенное животноводство</c:v>
                </c:pt>
                <c:pt idx="5">
                  <c:v>Семеноводство</c:v>
                </c:pt>
                <c:pt idx="6">
                  <c:v>Вылов водных биоресурсов</c:v>
                </c:pt>
                <c:pt idx="7">
                  <c:v>Переработка водных биоресурсов</c:v>
                </c:pt>
                <c:pt idx="8">
                  <c:v>Товарная аквакультура</c:v>
                </c:pt>
                <c:pt idx="9">
                  <c:v>Добыча полезных ископаемых </c:v>
                </c:pt>
                <c:pt idx="10">
                  <c:v>Легкая промышленность</c:v>
                </c:pt>
                <c:pt idx="11">
                  <c:v>Обработка древесины и производство изделий из дерева</c:v>
                </c:pt>
                <c:pt idx="12">
                  <c:v>Производство кирпича</c:v>
                </c:pt>
                <c:pt idx="13">
                  <c:v>Производство бетона</c:v>
                </c:pt>
              </c:strCache>
            </c:strRef>
          </c:cat>
          <c:val>
            <c:numRef>
              <c:f>Лист1!$E$2:$E$15</c:f>
              <c:numCache>
                <c:formatCode>####.0</c:formatCode>
                <c:ptCount val="14"/>
                <c:pt idx="0">
                  <c:v>19</c:v>
                </c:pt>
                <c:pt idx="1">
                  <c:v>19.5</c:v>
                </c:pt>
                <c:pt idx="2">
                  <c:v>29.1</c:v>
                </c:pt>
                <c:pt idx="3">
                  <c:v>19</c:v>
                </c:pt>
                <c:pt idx="4">
                  <c:v>12.2</c:v>
                </c:pt>
                <c:pt idx="5">
                  <c:v>11.6</c:v>
                </c:pt>
                <c:pt idx="6">
                  <c:v>14.2</c:v>
                </c:pt>
                <c:pt idx="7">
                  <c:v>11.9</c:v>
                </c:pt>
                <c:pt idx="8">
                  <c:v>13.4</c:v>
                </c:pt>
                <c:pt idx="9">
                  <c:v>14.4</c:v>
                </c:pt>
                <c:pt idx="10">
                  <c:v>16.399999999999999</c:v>
                </c:pt>
                <c:pt idx="11">
                  <c:v>14.5</c:v>
                </c:pt>
                <c:pt idx="12">
                  <c:v>16.2</c:v>
                </c:pt>
                <c:pt idx="13">
                  <c:v>16.100000000000001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514-44C0-B176-6944787DC9C2}"/>
            </c:ext>
          </c:extLst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Затрудняюсь ответить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shade val="95000"/>
                          <a:satMod val="10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Лист1!$A$2:$A$15</c:f>
              <c:strCache>
                <c:ptCount val="14"/>
                <c:pt idx="0">
                  <c:v>Жилищное строительство</c:v>
                </c:pt>
                <c:pt idx="1">
                  <c:v>Строительство объектов кап. строительства</c:v>
                </c:pt>
                <c:pt idx="2">
                  <c:v>Дорожная деятельность</c:v>
                </c:pt>
                <c:pt idx="3">
                  <c:v>Архитектурно-строительное проектирование</c:v>
                </c:pt>
                <c:pt idx="4">
                  <c:v>Племенное животноводство</c:v>
                </c:pt>
                <c:pt idx="5">
                  <c:v>Семеноводство</c:v>
                </c:pt>
                <c:pt idx="6">
                  <c:v>Вылов водных биоресурсов</c:v>
                </c:pt>
                <c:pt idx="7">
                  <c:v>Переработка водных биоресурсов</c:v>
                </c:pt>
                <c:pt idx="8">
                  <c:v>Товарная аквакультура</c:v>
                </c:pt>
                <c:pt idx="9">
                  <c:v>Добыча полезных ископаемых </c:v>
                </c:pt>
                <c:pt idx="10">
                  <c:v>Легкая промышленность</c:v>
                </c:pt>
                <c:pt idx="11">
                  <c:v>Обработка древесины и производство изделий из дерева</c:v>
                </c:pt>
                <c:pt idx="12">
                  <c:v>Производство кирпича</c:v>
                </c:pt>
                <c:pt idx="13">
                  <c:v>Производство бетона</c:v>
                </c:pt>
              </c:strCache>
            </c:strRef>
          </c:cat>
          <c:val>
            <c:numRef>
              <c:f>Лист1!$F$2:$F$15</c:f>
              <c:numCache>
                <c:formatCode>####.0</c:formatCode>
                <c:ptCount val="14"/>
                <c:pt idx="0">
                  <c:v>28.4</c:v>
                </c:pt>
                <c:pt idx="1">
                  <c:v>34.6</c:v>
                </c:pt>
                <c:pt idx="2">
                  <c:v>24.4</c:v>
                </c:pt>
                <c:pt idx="3">
                  <c:v>38.9</c:v>
                </c:pt>
                <c:pt idx="4">
                  <c:v>49.9</c:v>
                </c:pt>
                <c:pt idx="5">
                  <c:v>51</c:v>
                </c:pt>
                <c:pt idx="6">
                  <c:v>52.1</c:v>
                </c:pt>
                <c:pt idx="7">
                  <c:v>52.1</c:v>
                </c:pt>
                <c:pt idx="8">
                  <c:v>54.5</c:v>
                </c:pt>
                <c:pt idx="9">
                  <c:v>51.6</c:v>
                </c:pt>
                <c:pt idx="10">
                  <c:v>40</c:v>
                </c:pt>
                <c:pt idx="11">
                  <c:v>42.3</c:v>
                </c:pt>
                <c:pt idx="12">
                  <c:v>50.3</c:v>
                </c:pt>
                <c:pt idx="13">
                  <c:v>49.2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514-44C0-B176-6944787DC9C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100"/>
        <c:axId val="723878600"/>
        <c:axId val="723882520"/>
      </c:barChart>
      <c:valAx>
        <c:axId val="723882520"/>
        <c:scaling>
          <c:orientation val="minMax"/>
        </c:scaling>
        <c:delete val="1"/>
        <c:axPos val="t"/>
        <c:numFmt formatCode="0%" sourceLinked="1"/>
        <c:majorTickMark val="out"/>
        <c:minorTickMark val="none"/>
        <c:tickLblPos val="nextTo"/>
        <c:crossAx val="723878600"/>
        <c:crosses val="autoZero"/>
        <c:crossBetween val="between"/>
      </c:valAx>
      <c:catAx>
        <c:axId val="723878600"/>
        <c:scaling>
          <c:orientation val="maxMin"/>
        </c:scaling>
        <c:delete val="0"/>
        <c:axPos val="l"/>
        <c:numFmt formatCode="General" sourceLinked="0"/>
        <c:majorTickMark val="out"/>
        <c:minorTickMark val="none"/>
        <c:tickLblPos val="nextTo"/>
        <c:spPr>
          <a:solidFill>
            <a:sysClr val="window" lastClr="FFFFFF"/>
          </a:solidFill>
          <a:ln w="9525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723882520"/>
        <c:crosses val="autoZero"/>
        <c:auto val="0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lt1"/>
    </a:solidFill>
    <a:ln w="25400" cap="flat" cmpd="sng" algn="ctr">
      <a:noFill/>
      <a:prstDash val="solid"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ru-RU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5205902146847027"/>
          <c:y val="2.2146089911837943E-2"/>
          <c:w val="0.51718874083047306"/>
          <c:h val="0.84862513951280172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Удовлетворен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Лист1!$A$2:$A$9</c:f>
              <c:strCache>
                <c:ptCount val="8"/>
                <c:pt idx="0">
                  <c:v>Дошкольное образование</c:v>
                </c:pt>
                <c:pt idx="1">
                  <c:v>Общее образование</c:v>
                </c:pt>
                <c:pt idx="2">
                  <c:v>Среднее профессиональное образование</c:v>
                </c:pt>
                <c:pt idx="3">
                  <c:v>Дополнительное образование детей</c:v>
                </c:pt>
                <c:pt idx="4">
                  <c:v>Детский отдых и оздоровление</c:v>
                </c:pt>
                <c:pt idx="5">
                  <c:v>Розничная торговля лекарственными препаратами, медицинскими изделиями и сопутствующими товарами (аптеки)</c:v>
                </c:pt>
                <c:pt idx="6">
                  <c:v>Психолого-педагогическое сопровождение детей с ОВЗ</c:v>
                </c:pt>
                <c:pt idx="7">
                  <c:v>Социальные услуги</c:v>
                </c:pt>
              </c:strCache>
            </c:strRef>
          </c:cat>
          <c:val>
            <c:numRef>
              <c:f>Лист1!$B$2:$B$9</c:f>
              <c:numCache>
                <c:formatCode>####.0</c:formatCode>
                <c:ptCount val="8"/>
                <c:pt idx="0">
                  <c:v>36.6</c:v>
                </c:pt>
                <c:pt idx="1">
                  <c:v>30</c:v>
                </c:pt>
                <c:pt idx="2">
                  <c:v>20.100000000000001</c:v>
                </c:pt>
                <c:pt idx="3">
                  <c:v>24.4</c:v>
                </c:pt>
                <c:pt idx="4">
                  <c:v>16.8</c:v>
                </c:pt>
                <c:pt idx="5">
                  <c:v>23</c:v>
                </c:pt>
                <c:pt idx="6">
                  <c:v>14.4</c:v>
                </c:pt>
                <c:pt idx="7">
                  <c:v>15.5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902-4651-831B-EA8F430DEB84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Скорее удовлетворен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Лист1!$A$2:$A$9</c:f>
              <c:strCache>
                <c:ptCount val="8"/>
                <c:pt idx="0">
                  <c:v>Дошкольное образование</c:v>
                </c:pt>
                <c:pt idx="1">
                  <c:v>Общее образование</c:v>
                </c:pt>
                <c:pt idx="2">
                  <c:v>Среднее профессиональное образование</c:v>
                </c:pt>
                <c:pt idx="3">
                  <c:v>Дополнительное образование детей</c:v>
                </c:pt>
                <c:pt idx="4">
                  <c:v>Детский отдых и оздоровление</c:v>
                </c:pt>
                <c:pt idx="5">
                  <c:v>Розничная торговля лекарственными препаратами, медицинскими изделиями и сопутствующими товарами (аптеки)</c:v>
                </c:pt>
                <c:pt idx="6">
                  <c:v>Психолого-педагогическое сопровождение детей с ОВЗ</c:v>
                </c:pt>
                <c:pt idx="7">
                  <c:v>Социальные услуги</c:v>
                </c:pt>
              </c:strCache>
            </c:strRef>
          </c:cat>
          <c:val>
            <c:numRef>
              <c:f>Лист1!$C$2:$C$9</c:f>
              <c:numCache>
                <c:formatCode>####.0</c:formatCode>
                <c:ptCount val="8"/>
                <c:pt idx="0">
                  <c:v>28.5</c:v>
                </c:pt>
                <c:pt idx="1">
                  <c:v>26.3</c:v>
                </c:pt>
                <c:pt idx="2">
                  <c:v>21.9</c:v>
                </c:pt>
                <c:pt idx="3">
                  <c:v>28</c:v>
                </c:pt>
                <c:pt idx="4">
                  <c:v>19</c:v>
                </c:pt>
                <c:pt idx="5">
                  <c:v>39.5</c:v>
                </c:pt>
                <c:pt idx="6">
                  <c:v>18</c:v>
                </c:pt>
                <c:pt idx="7">
                  <c:v>22.1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902-4651-831B-EA8F430DEB84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Скорее не удовлетворен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Лист1!$A$2:$A$9</c:f>
              <c:strCache>
                <c:ptCount val="8"/>
                <c:pt idx="0">
                  <c:v>Дошкольное образование</c:v>
                </c:pt>
                <c:pt idx="1">
                  <c:v>Общее образование</c:v>
                </c:pt>
                <c:pt idx="2">
                  <c:v>Среднее профессиональное образование</c:v>
                </c:pt>
                <c:pt idx="3">
                  <c:v>Дополнительное образование детей</c:v>
                </c:pt>
                <c:pt idx="4">
                  <c:v>Детский отдых и оздоровление</c:v>
                </c:pt>
                <c:pt idx="5">
                  <c:v>Розничная торговля лекарственными препаратами, медицинскими изделиями и сопутствующими товарами (аптеки)</c:v>
                </c:pt>
                <c:pt idx="6">
                  <c:v>Психолого-педагогическое сопровождение детей с ОВЗ</c:v>
                </c:pt>
                <c:pt idx="7">
                  <c:v>Социальные услуги</c:v>
                </c:pt>
              </c:strCache>
            </c:strRef>
          </c:cat>
          <c:val>
            <c:numRef>
              <c:f>Лист1!$D$2:$D$9</c:f>
              <c:numCache>
                <c:formatCode>####.0</c:formatCode>
                <c:ptCount val="8"/>
                <c:pt idx="0">
                  <c:v>14.7</c:v>
                </c:pt>
                <c:pt idx="1">
                  <c:v>21.3</c:v>
                </c:pt>
                <c:pt idx="2">
                  <c:v>18.7</c:v>
                </c:pt>
                <c:pt idx="3">
                  <c:v>16.399999999999999</c:v>
                </c:pt>
                <c:pt idx="4">
                  <c:v>23.1</c:v>
                </c:pt>
                <c:pt idx="5">
                  <c:v>12.5</c:v>
                </c:pt>
                <c:pt idx="6">
                  <c:v>15.4</c:v>
                </c:pt>
                <c:pt idx="7">
                  <c:v>20.6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902-4651-831B-EA8F430DEB84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Не удовлетворен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Лист1!$A$2:$A$9</c:f>
              <c:strCache>
                <c:ptCount val="8"/>
                <c:pt idx="0">
                  <c:v>Дошкольное образование</c:v>
                </c:pt>
                <c:pt idx="1">
                  <c:v>Общее образование</c:v>
                </c:pt>
                <c:pt idx="2">
                  <c:v>Среднее профессиональное образование</c:v>
                </c:pt>
                <c:pt idx="3">
                  <c:v>Дополнительное образование детей</c:v>
                </c:pt>
                <c:pt idx="4">
                  <c:v>Детский отдых и оздоровление</c:v>
                </c:pt>
                <c:pt idx="5">
                  <c:v>Розничная торговля лекарственными препаратами, медицинскими изделиями и сопутствующими товарами (аптеки)</c:v>
                </c:pt>
                <c:pt idx="6">
                  <c:v>Психолого-педагогическое сопровождение детей с ОВЗ</c:v>
                </c:pt>
                <c:pt idx="7">
                  <c:v>Социальные услуги</c:v>
                </c:pt>
              </c:strCache>
            </c:strRef>
          </c:cat>
          <c:val>
            <c:numRef>
              <c:f>Лист1!$E$2:$E$9</c:f>
              <c:numCache>
                <c:formatCode>####.0</c:formatCode>
                <c:ptCount val="8"/>
                <c:pt idx="0">
                  <c:v>6.4</c:v>
                </c:pt>
                <c:pt idx="1">
                  <c:v>10.199999999999999</c:v>
                </c:pt>
                <c:pt idx="2">
                  <c:v>13.3</c:v>
                </c:pt>
                <c:pt idx="3">
                  <c:v>10.3</c:v>
                </c:pt>
                <c:pt idx="4">
                  <c:v>16.7</c:v>
                </c:pt>
                <c:pt idx="5">
                  <c:v>14.3</c:v>
                </c:pt>
                <c:pt idx="6">
                  <c:v>12.3</c:v>
                </c:pt>
                <c:pt idx="7">
                  <c:v>19.399999999999999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B902-4651-831B-EA8F430DEB84}"/>
            </c:ext>
          </c:extLst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Затрудняюсь ответить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Лист1!$A$2:$A$9</c:f>
              <c:strCache>
                <c:ptCount val="8"/>
                <c:pt idx="0">
                  <c:v>Дошкольное образование</c:v>
                </c:pt>
                <c:pt idx="1">
                  <c:v>Общее образование</c:v>
                </c:pt>
                <c:pt idx="2">
                  <c:v>Среднее профессиональное образование</c:v>
                </c:pt>
                <c:pt idx="3">
                  <c:v>Дополнительное образование детей</c:v>
                </c:pt>
                <c:pt idx="4">
                  <c:v>Детский отдых и оздоровление</c:v>
                </c:pt>
                <c:pt idx="5">
                  <c:v>Розничная торговля лекарственными препаратами, медицинскими изделиями и сопутствующими товарами (аптеки)</c:v>
                </c:pt>
                <c:pt idx="6">
                  <c:v>Психолого-педагогическое сопровождение детей с ОВЗ</c:v>
                </c:pt>
                <c:pt idx="7">
                  <c:v>Социальные услуги</c:v>
                </c:pt>
              </c:strCache>
            </c:strRef>
          </c:cat>
          <c:val>
            <c:numRef>
              <c:f>Лист1!$F$2:$F$9</c:f>
              <c:numCache>
                <c:formatCode>####.0</c:formatCode>
                <c:ptCount val="8"/>
                <c:pt idx="0">
                  <c:v>13.8</c:v>
                </c:pt>
                <c:pt idx="1">
                  <c:v>12.2</c:v>
                </c:pt>
                <c:pt idx="2">
                  <c:v>26</c:v>
                </c:pt>
                <c:pt idx="3">
                  <c:v>20.9</c:v>
                </c:pt>
                <c:pt idx="4">
                  <c:v>24.4</c:v>
                </c:pt>
                <c:pt idx="5">
                  <c:v>10.7</c:v>
                </c:pt>
                <c:pt idx="6">
                  <c:v>39.9</c:v>
                </c:pt>
                <c:pt idx="7">
                  <c:v>22.4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902-4651-831B-EA8F430DEB8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723878600"/>
        <c:axId val="723882520"/>
      </c:barChart>
      <c:valAx>
        <c:axId val="723882520"/>
        <c:scaling>
          <c:orientation val="minMax"/>
        </c:scaling>
        <c:delete val="1"/>
        <c:axPos val="t"/>
        <c:majorGridlines>
          <c:spPr>
            <a:ln w="9525" cap="flat" cmpd="sng" algn="ctr">
              <a:noFill/>
              <a:round/>
            </a:ln>
            <a:effectLst/>
          </c:spPr>
        </c:majorGridlines>
        <c:minorGridlines>
          <c:spPr>
            <a:ln w="9525" cap="flat" cmpd="sng" algn="ctr">
              <a:noFill/>
              <a:round/>
            </a:ln>
            <a:effectLst/>
          </c:spPr>
        </c:minorGridlines>
        <c:numFmt formatCode="0%" sourceLinked="1"/>
        <c:majorTickMark val="none"/>
        <c:minorTickMark val="none"/>
        <c:tickLblPos val="nextTo"/>
        <c:crossAx val="723878600"/>
        <c:crosses val="autoZero"/>
        <c:crossBetween val="between"/>
      </c:valAx>
      <c:catAx>
        <c:axId val="723878600"/>
        <c:scaling>
          <c:orientation val="maxMin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cap="none" spc="0" normalizeH="0" baseline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ru-RU"/>
          </a:p>
        </c:txPr>
        <c:crossAx val="723882520"/>
        <c:crosses val="autoZero"/>
        <c:auto val="0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9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8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64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28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30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b="0" kern="1200" cap="none" spc="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dk1">
          <a:lumMod val="15000"/>
          <a:lumOff val="85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810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8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2200" b="0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round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0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7.xml><?xml version="1.0" encoding="utf-8"?>
<cs:chartStyle xmlns:cs="http://schemas.microsoft.com/office/drawing/2012/chartStyle" xmlns:a="http://schemas.openxmlformats.org/drawingml/2006/main" id="30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b="0" kern="1200" cap="none" spc="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dk1">
          <a:lumMod val="15000"/>
          <a:lumOff val="85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810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8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2200" b="0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round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8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9.xml><?xml version="1.0" encoding="utf-8"?>
<cs:chartStyle xmlns:cs="http://schemas.microsoft.com/office/drawing/2012/chartStyle" xmlns:a="http://schemas.openxmlformats.org/drawingml/2006/main" id="30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b="0" kern="1200" cap="none" spc="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dk1">
          <a:lumMod val="15000"/>
          <a:lumOff val="85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810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8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2200" b="0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round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29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29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330FD7-536A-4904-A4B8-851140F1A2EF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33108"/>
            <a:ext cx="2945659" cy="49829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33108"/>
            <a:ext cx="2945659" cy="49829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62E3BA-673E-4C36-9A7C-C9A70AD902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37008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29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29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300C81-A4AD-4F0D-8637-907378799F1C}" type="datetimeFigureOut">
              <a:rPr lang="ru-RU" smtClean="0"/>
              <a:t>09.03.2022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1425"/>
            <a:ext cx="5956300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9486"/>
            <a:ext cx="5438140" cy="391048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3108"/>
            <a:ext cx="2945659" cy="49829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3108"/>
            <a:ext cx="2945659" cy="49829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FECB03-DE07-4E0E-8EC0-E93FA61CFED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0173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arenR"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F6975AF-01B6-440F-A6CF-4802E70C7AB5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5651391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FECB03-DE07-4E0E-8EC0-E93FA61CFEDE}" type="slidenum">
              <a:rPr lang="ru-RU" smtClean="0"/>
              <a:t>14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1843074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FECB03-DE07-4E0E-8EC0-E93FA61CFEDE}" type="slidenum">
              <a:rPr lang="ru-RU" smtClean="0"/>
              <a:t>15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1512465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0FECB03-DE07-4E0E-8EC0-E93FA61CFED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2162255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0FECB03-DE07-4E0E-8EC0-E93FA61CFED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78736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FECB03-DE07-4E0E-8EC0-E93FA61CFEDE}" type="slidenum">
              <a:rPr lang="ru-RU" smtClean="0"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549039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0FECB03-DE07-4E0E-8EC0-E93FA61CFED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263958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0FECB03-DE07-4E0E-8EC0-E93FA61CFED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287813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FECB03-DE07-4E0E-8EC0-E93FA61CFEDE}" type="slidenum">
              <a:rPr lang="ru-RU" smtClean="0"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803471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FECB03-DE07-4E0E-8EC0-E93FA61CFEDE}" type="slidenum">
              <a:rPr lang="ru-RU" smtClean="0"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568350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0FECB03-DE07-4E0E-8EC0-E93FA61CFED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612032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0FECB03-DE07-4E0E-8EC0-E93FA61CFED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391174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0FECB03-DE07-4E0E-8EC0-E93FA61CFED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906578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9E918-F707-4E13-AE52-E09021DFDD81}" type="datetime1">
              <a:rPr lang="en-US" smtClean="0"/>
              <a:t>3/9/2022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529476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F4FBC-5E51-4C0E-A573-44520B630A0C}" type="datetime1">
              <a:rPr lang="en-US" smtClean="0"/>
              <a:t>3/9/2022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B9095-82F9-4E19-BF68-6BF14F7AD62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063513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D6807-0CFE-4CB6-BC4C-A142E6DA425C}" type="datetime1">
              <a:rPr lang="en-US" smtClean="0"/>
              <a:t>3/9/2022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B9095-82F9-4E19-BF68-6BF14F7AD62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95642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4C331-CF78-40FC-BAE6-9EC579EDAFF6}" type="datetime1">
              <a:rPr lang="en-US" smtClean="0"/>
              <a:t>3/9/2022</a:t>
            </a:fld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B9095-82F9-4E19-BF68-6BF14F7AD62F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72903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Внутренние блоки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1"/>
          <p:cNvSpPr>
            <a:spLocks noGrp="1"/>
          </p:cNvSpPr>
          <p:nvPr>
            <p:ph type="sldNum" sz="quarter" idx="4"/>
          </p:nvPr>
        </p:nvSpPr>
        <p:spPr>
          <a:xfrm>
            <a:off x="9444799" y="13421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bg1"/>
                </a:solidFill>
                <a:latin typeface="+mn-lt"/>
              </a:defRPr>
            </a:lvl1pPr>
          </a:lstStyle>
          <a:p>
            <a:fld id="{BDF0214C-F6F7-4FDC-9B40-A1A554F35A3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540026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ADE1E-7369-4669-875E-87FBF8608130}" type="datetime1">
              <a:rPr lang="en-US" smtClean="0"/>
              <a:t>3/9/2022</a:t>
            </a:fld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B9095-82F9-4E19-BF68-6BF14F7AD62F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34281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Внутренние блоки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1"/>
          <p:cNvSpPr>
            <a:spLocks noGrp="1"/>
          </p:cNvSpPr>
          <p:nvPr>
            <p:ph type="sldNum" sz="quarter" idx="4"/>
          </p:nvPr>
        </p:nvSpPr>
        <p:spPr>
          <a:xfrm>
            <a:off x="9444799" y="13421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bg1"/>
                </a:solidFill>
                <a:latin typeface="+mn-lt"/>
              </a:defRPr>
            </a:lvl1pPr>
          </a:lstStyle>
          <a:p>
            <a:fld id="{BDF0214C-F6F7-4FDC-9B40-A1A554F35A3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673124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705EF4-9B66-4462-856D-DD5C439432C4}" type="datetime1">
              <a:rPr lang="en-US" smtClean="0"/>
              <a:t>3/9/2022</a:t>
            </a:fld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B9095-82F9-4E19-BF68-6BF14F7AD62F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356702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Внутренние блоки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1"/>
          <p:cNvSpPr>
            <a:spLocks noGrp="1"/>
          </p:cNvSpPr>
          <p:nvPr>
            <p:ph type="sldNum" sz="quarter" idx="4"/>
          </p:nvPr>
        </p:nvSpPr>
        <p:spPr>
          <a:xfrm>
            <a:off x="9444799" y="13421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bg1"/>
                </a:solidFill>
                <a:latin typeface="+mn-lt"/>
              </a:defRPr>
            </a:lvl1pPr>
          </a:lstStyle>
          <a:p>
            <a:fld id="{BDF0214C-F6F7-4FDC-9B40-A1A554F35A3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08043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F3125-B435-4078-90C7-F58DE14357EE}" type="datetime1">
              <a:rPr lang="en-US" smtClean="0"/>
              <a:t>3/9/2022</a:t>
            </a:fld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B9095-82F9-4E19-BF68-6BF14F7AD62F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384480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Внутренние блоки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1"/>
          <p:cNvSpPr>
            <a:spLocks noGrp="1"/>
          </p:cNvSpPr>
          <p:nvPr>
            <p:ph type="sldNum" sz="quarter" idx="4"/>
          </p:nvPr>
        </p:nvSpPr>
        <p:spPr>
          <a:xfrm>
            <a:off x="9444799" y="13421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bg1"/>
                </a:solidFill>
                <a:latin typeface="+mn-lt"/>
              </a:defRPr>
            </a:lvl1pPr>
          </a:lstStyle>
          <a:p>
            <a:fld id="{BDF0214C-F6F7-4FDC-9B40-A1A554F35A3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220154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55FD4-9810-4010-9804-55C56CF0039A}" type="datetime1">
              <a:rPr lang="en-US" smtClean="0"/>
              <a:t>3/9/2022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B9095-82F9-4E19-BF68-6BF14F7AD62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9738084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63A14-3531-4EFC-8EDE-838E4CD7EB8D}" type="datetime1">
              <a:rPr lang="en-US" smtClean="0"/>
              <a:t>3/9/2022</a:t>
            </a:fld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B9095-82F9-4E19-BF68-6BF14F7AD62F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764624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Внутренние блоки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1"/>
          <p:cNvSpPr>
            <a:spLocks noGrp="1"/>
          </p:cNvSpPr>
          <p:nvPr>
            <p:ph type="sldNum" sz="quarter" idx="4"/>
          </p:nvPr>
        </p:nvSpPr>
        <p:spPr>
          <a:xfrm>
            <a:off x="9444799" y="13421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bg1"/>
                </a:solidFill>
                <a:latin typeface="+mn-lt"/>
              </a:defRPr>
            </a:lvl1pPr>
          </a:lstStyle>
          <a:p>
            <a:fld id="{BDF0214C-F6F7-4FDC-9B40-A1A554F35A3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741154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4C9D6-A929-48CA-B5DF-3DACB374DEDD}" type="datetime1">
              <a:rPr lang="en-US" smtClean="0"/>
              <a:t>3/9/2022</a:t>
            </a:fld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B9095-82F9-4E19-BF68-6BF14F7AD62F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219513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Внутренние блоки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1"/>
          <p:cNvSpPr>
            <a:spLocks noGrp="1"/>
          </p:cNvSpPr>
          <p:nvPr>
            <p:ph type="sldNum" sz="quarter" idx="4"/>
          </p:nvPr>
        </p:nvSpPr>
        <p:spPr>
          <a:xfrm>
            <a:off x="9444799" y="13421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bg1"/>
                </a:solidFill>
                <a:latin typeface="+mn-lt"/>
              </a:defRPr>
            </a:lvl1pPr>
          </a:lstStyle>
          <a:p>
            <a:fld id="{BDF0214C-F6F7-4FDC-9B40-A1A554F35A3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30590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C737D4-E2DE-4783-97D4-3EF78B64BD16}" type="datetime1">
              <a:rPr lang="en-US" smtClean="0"/>
              <a:t>3/9/2022</a:t>
            </a:fld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B9095-82F9-4E19-BF68-6BF14F7AD62F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609436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Внутренние блоки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1"/>
          <p:cNvSpPr>
            <a:spLocks noGrp="1"/>
          </p:cNvSpPr>
          <p:nvPr>
            <p:ph type="sldNum" sz="quarter" idx="4"/>
          </p:nvPr>
        </p:nvSpPr>
        <p:spPr>
          <a:xfrm>
            <a:off x="9444799" y="13421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bg1"/>
                </a:solidFill>
                <a:latin typeface="+mn-lt"/>
              </a:defRPr>
            </a:lvl1pPr>
          </a:lstStyle>
          <a:p>
            <a:fld id="{BDF0214C-F6F7-4FDC-9B40-A1A554F35A3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088062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89E5C6-23EE-46F9-9DE2-6DC2670EFF43}" type="datetime1">
              <a:rPr lang="en-US" smtClean="0"/>
              <a:t>3/9/2022</a:t>
            </a:fld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B9095-82F9-4E19-BF68-6BF14F7AD62F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597178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Внутренние блоки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1"/>
          <p:cNvSpPr>
            <a:spLocks noGrp="1"/>
          </p:cNvSpPr>
          <p:nvPr>
            <p:ph type="sldNum" sz="quarter" idx="4"/>
          </p:nvPr>
        </p:nvSpPr>
        <p:spPr>
          <a:xfrm>
            <a:off x="9444799" y="13421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bg1"/>
                </a:solidFill>
                <a:latin typeface="+mn-lt"/>
              </a:defRPr>
            </a:lvl1pPr>
          </a:lstStyle>
          <a:p>
            <a:fld id="{BDF0214C-F6F7-4FDC-9B40-A1A554F35A3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076876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5AC16-CBFB-461D-A004-026ADF2636DB}" type="datetime1">
              <a:rPr lang="en-US" smtClean="0"/>
              <a:t>3/9/2022</a:t>
            </a:fld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B9095-82F9-4E19-BF68-6BF14F7AD62F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116023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Внутренние блоки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1"/>
          <p:cNvSpPr>
            <a:spLocks noGrp="1"/>
          </p:cNvSpPr>
          <p:nvPr>
            <p:ph type="sldNum" sz="quarter" idx="4"/>
          </p:nvPr>
        </p:nvSpPr>
        <p:spPr>
          <a:xfrm>
            <a:off x="9444799" y="13421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bg1"/>
                </a:solidFill>
                <a:latin typeface="+mn-lt"/>
              </a:defRPr>
            </a:lvl1pPr>
          </a:lstStyle>
          <a:p>
            <a:fld id="{BDF0214C-F6F7-4FDC-9B40-A1A554F35A3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946252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06282-A2D1-4537-BC83-CF80F34604DB}" type="datetime1">
              <a:rPr lang="en-US" smtClean="0"/>
              <a:t>3/9/2022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B9095-82F9-4E19-BF68-6BF14F7AD62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8404237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54304C-573E-42B7-80B1-C32F19C87F0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9944926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0A6F28-DA0F-406F-ABE3-19AF63CB007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2016402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F690B2-2A0C-4672-B419-A4BA947A1D9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5387913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73EC47-B0CD-4C03-A394-F04FBC8F34E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026403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B8990F-4B37-4AAD-9692-A506FB67F97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6071570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8FBE1D-8B78-40E9-AAC2-7AD2ED1DF95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8134385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040B67-29E8-45D0-891A-33446AC7D8F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2521849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BEEB73-D5C6-4730-BC60-780AE9A2BFD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880818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C122A8-C879-454C-ABC6-63958F2642F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7413113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6C24EC-6AC7-46B3-AB5F-E7807DA2BA1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545212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467C4-E9E6-4994-A439-B420F071EDDD}" type="datetime1">
              <a:rPr lang="en-US" smtClean="0"/>
              <a:t>3/9/2022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B9095-82F9-4E19-BF68-6BF14F7AD62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8885302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40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F935CE-1DD7-42F8-9428-BD380CF905E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0740307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80035D-1D29-4DCE-A8C2-59A29B6877A4}" type="datetime1">
              <a:rPr lang="ru-RU" smtClean="0"/>
              <a:t>09.03.2022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0,2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64863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6447C-6894-45E7-A972-34C43ABA79F2}" type="datetime1">
              <a:rPr lang="ru-RU" smtClean="0"/>
              <a:t>09.03.2022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0,2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274066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C1A15-F51A-4164-A62F-2830AF35A06B}" type="datetime1">
              <a:rPr lang="ru-RU" smtClean="0"/>
              <a:t>09.03.2022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0,2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818901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7D236-3218-4D93-AA04-6388102E018B}" type="datetime1">
              <a:rPr lang="ru-RU" smtClean="0"/>
              <a:t>09.03.2022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0,2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074519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D71E-F167-46F4-B2D0-D93CA80D51F7}" type="datetime1">
              <a:rPr lang="ru-RU" smtClean="0"/>
              <a:t>09.03.2022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0,2</a:t>
            </a: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778149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657D4-4D65-414B-AFC1-AF6DC00EB6FF}" type="datetime1">
              <a:rPr lang="ru-RU" smtClean="0"/>
              <a:t>09.03.2022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0,2</a:t>
            </a: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172003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C0E62-9FAD-4A92-ABA8-64177320B7C4}" type="datetime1">
              <a:rPr lang="ru-RU" smtClean="0"/>
              <a:t>09.03.2022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0,2</a:t>
            </a: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460603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87EF1-C202-4652-B386-1DB55525E781}" type="datetime1">
              <a:rPr lang="ru-RU" smtClean="0"/>
              <a:t>09.03.2022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0,2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605840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F77F1-83C1-4410-94DE-285001FDA53A}" type="datetime1">
              <a:rPr lang="ru-RU" smtClean="0"/>
              <a:t>09.03.2022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0,2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28573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E136A-890D-4BF9-8A6E-695CF697DAAC}" type="datetime1">
              <a:rPr lang="en-US" smtClean="0"/>
              <a:t>3/9/2022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B9095-82F9-4E19-BF68-6BF14F7AD62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6636585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BF7689-F896-4637-8AF3-5F66BC6EACB1}" type="datetime1">
              <a:rPr lang="ru-RU" smtClean="0"/>
              <a:t>09.03.2022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0,2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947040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63B3E-F13F-4618-9BC4-10785DDCA643}" type="datetime1">
              <a:rPr lang="ru-RU" smtClean="0"/>
              <a:t>09.03.2022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0,2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234573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00F6D-93DB-44C5-B85A-9E8D685F4E37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13EC8-A3B9-4855-9F2B-2B18EAA438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12579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00F6D-93DB-44C5-B85A-9E8D685F4E37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13EC8-A3B9-4855-9F2B-2B18EAA438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613402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00F6D-93DB-44C5-B85A-9E8D685F4E37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13EC8-A3B9-4855-9F2B-2B18EAA438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016724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00F6D-93DB-44C5-B85A-9E8D685F4E37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13EC8-A3B9-4855-9F2B-2B18EAA438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247494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00F6D-93DB-44C5-B85A-9E8D685F4E37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13EC8-A3B9-4855-9F2B-2B18EAA438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7566875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00F6D-93DB-44C5-B85A-9E8D685F4E37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13EC8-A3B9-4855-9F2B-2B18EAA438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561640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00F6D-93DB-44C5-B85A-9E8D685F4E37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13EC8-A3B9-4855-9F2B-2B18EAA438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091420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00F6D-93DB-44C5-B85A-9E8D685F4E37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13EC8-A3B9-4855-9F2B-2B18EAA438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8793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3E329-BD60-4E78-B3BD-9684423EFDDA}" type="datetime1">
              <a:rPr lang="en-US" smtClean="0"/>
              <a:t>3/9/2022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B9095-82F9-4E19-BF68-6BF14F7AD62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6582619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00F6D-93DB-44C5-B85A-9E8D685F4E37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13EC8-A3B9-4855-9F2B-2B18EAA438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3477476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00F6D-93DB-44C5-B85A-9E8D685F4E37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13EC8-A3B9-4855-9F2B-2B18EAA438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890250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00F6D-93DB-44C5-B85A-9E8D685F4E37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13EC8-A3B9-4855-9F2B-2B18EAA438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64629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2E35C-7DEA-4750-B188-A4F0FDAB08EB}" type="datetime1">
              <a:rPr lang="en-US" smtClean="0"/>
              <a:t>3/9/2022</a:t>
            </a:fld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44A5E-EBFD-4C4E-9212-C59F6EC8FE3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51884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9A43F-FAB6-41EB-91B1-F1C5AD4F198C}" type="datetime1">
              <a:rPr lang="en-US" smtClean="0"/>
              <a:t>3/9/2022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B9095-82F9-4E19-BF68-6BF14F7AD62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978706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A334F-DD83-4FF8-ABAE-6AA00B33CF6F}" type="datetime1">
              <a:rPr lang="en-US" smtClean="0"/>
              <a:t>3/9/2022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213F5-124C-4934-8ACF-BCE6A1098F6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477725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8.xml"/><Relationship Id="rId3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7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6.xml"/><Relationship Id="rId11" Type="http://schemas.openxmlformats.org/officeDocument/2006/relationships/slideLayout" Target="../slideLayouts/slideLayout51.xml"/><Relationship Id="rId5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50.xml"/><Relationship Id="rId4" Type="http://schemas.openxmlformats.org/officeDocument/2006/relationships/slideLayout" Target="../slideLayouts/slideLayout44.xml"/><Relationship Id="rId9" Type="http://schemas.openxmlformats.org/officeDocument/2006/relationships/slideLayout" Target="../slideLayouts/slideLayout49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9.xml"/><Relationship Id="rId3" Type="http://schemas.openxmlformats.org/officeDocument/2006/relationships/slideLayout" Target="../slideLayouts/slideLayout54.xml"/><Relationship Id="rId7" Type="http://schemas.openxmlformats.org/officeDocument/2006/relationships/slideLayout" Target="../slideLayouts/slideLayout58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53.xml"/><Relationship Id="rId1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7.xml"/><Relationship Id="rId11" Type="http://schemas.openxmlformats.org/officeDocument/2006/relationships/slideLayout" Target="../slideLayouts/slideLayout62.xml"/><Relationship Id="rId5" Type="http://schemas.openxmlformats.org/officeDocument/2006/relationships/slideLayout" Target="../slideLayouts/slideLayout56.xml"/><Relationship Id="rId10" Type="http://schemas.openxmlformats.org/officeDocument/2006/relationships/slideLayout" Target="../slideLayouts/slideLayout61.xml"/><Relationship Id="rId4" Type="http://schemas.openxmlformats.org/officeDocument/2006/relationships/slideLayout" Target="../slideLayouts/slideLayout55.xml"/><Relationship Id="rId9" Type="http://schemas.openxmlformats.org/officeDocument/2006/relationships/slideLayout" Target="../slideLayouts/slideLayout6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2EED4C-DAD0-4DBA-A492-F511870B79BD}" type="datetime1">
              <a:rPr lang="en-US" smtClean="0"/>
              <a:t>3/9/2022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5213F5-124C-4934-8ACF-BCE6A1098F6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441803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5" r:id="rId1"/>
    <p:sldLayoutId id="2147483936" r:id="rId2"/>
    <p:sldLayoutId id="2147483937" r:id="rId3"/>
    <p:sldLayoutId id="2147483938" r:id="rId4"/>
    <p:sldLayoutId id="2147483939" r:id="rId5"/>
    <p:sldLayoutId id="2147483940" r:id="rId6"/>
    <p:sldLayoutId id="2147483941" r:id="rId7"/>
    <p:sldLayoutId id="2147483942" r:id="rId8"/>
    <p:sldLayoutId id="2147483943" r:id="rId9"/>
    <p:sldLayoutId id="2147483944" r:id="rId10"/>
    <p:sldLayoutId id="2147483945" r:id="rId11"/>
    <p:sldLayoutId id="2147483946" r:id="rId12"/>
    <p:sldLayoutId id="2147483947" r:id="rId13"/>
    <p:sldLayoutId id="2147483758" r:id="rId14"/>
    <p:sldLayoutId id="2147483798" r:id="rId15"/>
    <p:sldLayoutId id="2147483824" r:id="rId16"/>
    <p:sldLayoutId id="2147483825" r:id="rId17"/>
    <p:sldLayoutId id="2147483838" r:id="rId18"/>
    <p:sldLayoutId id="2147483839" r:id="rId19"/>
    <p:sldLayoutId id="2147483852" r:id="rId20"/>
    <p:sldLayoutId id="2147483853" r:id="rId21"/>
    <p:sldLayoutId id="2147483866" r:id="rId22"/>
    <p:sldLayoutId id="2147483867" r:id="rId23"/>
    <p:sldLayoutId id="2147483880" r:id="rId24"/>
    <p:sldLayoutId id="2147483881" r:id="rId25"/>
    <p:sldLayoutId id="2147483894" r:id="rId26"/>
    <p:sldLayoutId id="2147483895" r:id="rId27"/>
    <p:sldLayoutId id="2147483932" r:id="rId28"/>
    <p:sldLayoutId id="2147483933" r:id="rId29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5FE52EEF-6721-44C1-8984-44B44BE75C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5877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189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377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566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754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891" indent="-342891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32" indent="-28574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372BF7-DAB5-40CA-A5DB-14582CA95E1F}" type="datetime1">
              <a:rPr lang="ru-RU" smtClean="0"/>
              <a:t>09.03.2022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/>
              <a:t>0,2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17939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3" r:id="rId1"/>
    <p:sldLayoutId id="2147483974" r:id="rId2"/>
    <p:sldLayoutId id="2147483975" r:id="rId3"/>
    <p:sldLayoutId id="2147483976" r:id="rId4"/>
    <p:sldLayoutId id="2147483977" r:id="rId5"/>
    <p:sldLayoutId id="2147483978" r:id="rId6"/>
    <p:sldLayoutId id="2147483979" r:id="rId7"/>
    <p:sldLayoutId id="2147483980" r:id="rId8"/>
    <p:sldLayoutId id="2147483981" r:id="rId9"/>
    <p:sldLayoutId id="2147483982" r:id="rId10"/>
    <p:sldLayoutId id="2147483983" r:id="rId11"/>
  </p:sldLayoutIdLst>
  <p:hf hd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E00F6D-93DB-44C5-B85A-9E8D685F4E37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113EC8-A3B9-4855-9F2B-2B18EAA438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56109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7" r:id="rId1"/>
    <p:sldLayoutId id="2147483998" r:id="rId2"/>
    <p:sldLayoutId id="2147483999" r:id="rId3"/>
    <p:sldLayoutId id="2147484000" r:id="rId4"/>
    <p:sldLayoutId id="2147484001" r:id="rId5"/>
    <p:sldLayoutId id="2147484002" r:id="rId6"/>
    <p:sldLayoutId id="2147484003" r:id="rId7"/>
    <p:sldLayoutId id="2147484004" r:id="rId8"/>
    <p:sldLayoutId id="2147484005" r:id="rId9"/>
    <p:sldLayoutId id="2147484006" r:id="rId10"/>
    <p:sldLayoutId id="2147484007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7.xml"/><Relationship Id="rId4" Type="http://schemas.openxmlformats.org/officeDocument/2006/relationships/chart" Target="../charts/char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10.xml"/><Relationship Id="rId4" Type="http://schemas.openxmlformats.org/officeDocument/2006/relationships/chart" Target="../charts/char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7.xml"/><Relationship Id="rId5" Type="http://schemas.openxmlformats.org/officeDocument/2006/relationships/image" Target="../media/image12.JPG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7.xml"/><Relationship Id="rId6" Type="http://schemas.openxmlformats.org/officeDocument/2006/relationships/image" Target="../media/image8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8.xml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7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7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chart" Target="../charts/char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7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conom.nso.ru/page/1342" TargetMode="Externa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hyperlink" Target="http://invest.nso.ru/ru/content/monitoring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539"/>
            <a:ext cx="5821608" cy="687153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75354" y="6129300"/>
            <a:ext cx="1860207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algn="r">
              <a:defRPr sz="1800" b="1">
                <a:solidFill>
                  <a:srgbClr val="9E6F44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defRPr>
            </a:lvl1pPr>
          </a:lstStyle>
          <a:p>
            <a:pPr algn="l" defTabSz="121917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dirty="0"/>
              <a:t>Новосибирск</a:t>
            </a:r>
          </a:p>
          <a:p>
            <a:pPr algn="l" defTabSz="121917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dirty="0" smtClean="0"/>
              <a:t>март </a:t>
            </a:r>
            <a:r>
              <a:rPr lang="ru-RU" sz="1600" dirty="0"/>
              <a:t>2021</a:t>
            </a:r>
          </a:p>
        </p:txBody>
      </p:sp>
      <p:sp>
        <p:nvSpPr>
          <p:cNvPr id="14" name="TextBox 7">
            <a:extLst>
              <a:ext uri="{FF2B5EF4-FFF2-40B4-BE49-F238E27FC236}">
                <a16:creationId xmlns:a16="http://schemas.microsoft.com/office/drawing/2014/main" id="{7CA869C1-E635-4591-8356-721CD853C2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71798" y="2622011"/>
            <a:ext cx="7680853" cy="138499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 defTabSz="121917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 smtClean="0">
                <a:solidFill>
                  <a:srgbClr val="9E6F44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ДОКЛАД</a:t>
            </a:r>
            <a:r>
              <a:rPr lang="en-US" sz="2000" b="1" dirty="0">
                <a:solidFill>
                  <a:srgbClr val="9E6F44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/>
            </a:r>
            <a:br>
              <a:rPr lang="en-US" sz="2000" b="1" dirty="0">
                <a:solidFill>
                  <a:srgbClr val="9E6F44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</a:br>
            <a:r>
              <a:rPr lang="ru-RU" sz="2000" b="1" dirty="0">
                <a:solidFill>
                  <a:srgbClr val="9E6F44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О СОСТОЯНИИ И РАЗВИТИИ </a:t>
            </a:r>
            <a:r>
              <a:rPr lang="ru-RU" sz="2000" b="1" dirty="0" smtClean="0">
                <a:solidFill>
                  <a:srgbClr val="9E6F44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КОНКУРЕНЦИИ НА </a:t>
            </a:r>
            <a:r>
              <a:rPr lang="ru-RU" sz="2000" b="1" dirty="0">
                <a:solidFill>
                  <a:srgbClr val="9E6F44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ТОВАРНЫХ РЫНКАХ НОВОСИБИРСКОЙ ОБЛАСТИ</a:t>
            </a:r>
            <a:br>
              <a:rPr lang="ru-RU" sz="2000" b="1" dirty="0">
                <a:solidFill>
                  <a:srgbClr val="9E6F44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</a:br>
            <a:r>
              <a:rPr lang="ru-RU" sz="2000" b="1" dirty="0">
                <a:solidFill>
                  <a:srgbClr val="9E6F44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ЗА </a:t>
            </a:r>
            <a:r>
              <a:rPr lang="ru-RU" sz="2000" b="1" dirty="0" smtClean="0">
                <a:solidFill>
                  <a:srgbClr val="9E6F44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2021 </a:t>
            </a:r>
            <a:r>
              <a:rPr lang="ru-RU" sz="2400" b="1" dirty="0">
                <a:solidFill>
                  <a:schemeClr val="bg1"/>
                </a:solidFill>
              </a:rPr>
              <a:t>ГОД</a:t>
            </a:r>
            <a:endParaRPr lang="ru-RU" altLang="ru-RU" sz="2400" b="1" dirty="0">
              <a:solidFill>
                <a:srgbClr val="9E6F44"/>
              </a:solidFill>
              <a:latin typeface="Tahoma" panose="020B0604030504040204" pitchFamily="34" charset="0"/>
              <a:ea typeface="ＭＳ Ｐゴシック" panose="020B0600070205080204" pitchFamily="34" charset="-128"/>
              <a:cs typeface="Tahoma" panose="020B060403050404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340" y="212867"/>
            <a:ext cx="2644029" cy="954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435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737600" y="6407151"/>
            <a:ext cx="2844800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644A5E-EBFD-4C4E-9212-C59F6EC8FE35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18123" y="137675"/>
            <a:ext cx="340043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Удовлетворенность уровнем цен</a:t>
            </a:r>
          </a:p>
          <a:p>
            <a:pPr algn="ctr"/>
            <a:r>
              <a:rPr lang="ru-RU" sz="1400" b="1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400" b="1" dirty="0">
                <a:solidFill>
                  <a:srgbClr val="99663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социальной сфере </a:t>
            </a: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4292646579"/>
              </p:ext>
            </p:extLst>
          </p:nvPr>
        </p:nvGraphicFramePr>
        <p:xfrm>
          <a:off x="226060" y="800138"/>
          <a:ext cx="3627120" cy="57225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4133277894"/>
              </p:ext>
            </p:extLst>
          </p:nvPr>
        </p:nvGraphicFramePr>
        <p:xfrm>
          <a:off x="4196537" y="660894"/>
          <a:ext cx="3809543" cy="61113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308297" y="137675"/>
            <a:ext cx="355554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Удовлетворенность уровнем цен</a:t>
            </a:r>
          </a:p>
          <a:p>
            <a:pPr algn="ctr"/>
            <a:r>
              <a:rPr lang="ru-RU" sz="1400" b="1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400" b="1" dirty="0" smtClean="0">
                <a:solidFill>
                  <a:srgbClr val="99663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сферах ЖКХ, транспорта </a:t>
            </a:r>
            <a:r>
              <a:rPr lang="ru-RU" sz="1400" b="1" dirty="0">
                <a:solidFill>
                  <a:srgbClr val="99663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 </a:t>
            </a:r>
            <a:r>
              <a:rPr lang="ru-RU" sz="1400" b="1" dirty="0" smtClean="0">
                <a:solidFill>
                  <a:srgbClr val="99663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связи</a:t>
            </a:r>
            <a:endParaRPr lang="ru-RU" sz="1400" b="1" dirty="0">
              <a:solidFill>
                <a:srgbClr val="996633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371642" y="153904"/>
            <a:ext cx="382035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Удовлетворенность </a:t>
            </a:r>
            <a:r>
              <a:rPr lang="ru-RU" sz="1400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уровнем цен </a:t>
            </a:r>
            <a:endParaRPr lang="ru-RU" sz="1400" b="1" dirty="0" smtClean="0">
              <a:solidFill>
                <a:srgbClr val="0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ru-RU" sz="1400" b="1" dirty="0" smtClean="0">
                <a:solidFill>
                  <a:srgbClr val="99663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сферах строительства промышленности, с/х</a:t>
            </a:r>
            <a:endParaRPr lang="ru-RU" sz="1400" b="1" dirty="0">
              <a:solidFill>
                <a:srgbClr val="996633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3829035406"/>
              </p:ext>
            </p:extLst>
          </p:nvPr>
        </p:nvGraphicFramePr>
        <p:xfrm>
          <a:off x="8172811" y="800138"/>
          <a:ext cx="3813449" cy="57225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3446903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val="1741514224"/>
              </p:ext>
            </p:extLst>
          </p:nvPr>
        </p:nvGraphicFramePr>
        <p:xfrm>
          <a:off x="8150860" y="1104583"/>
          <a:ext cx="3849271" cy="54994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737600" y="6376671"/>
            <a:ext cx="2844800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644A5E-EBFD-4C4E-9212-C59F6EC8FE35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18123" y="137675"/>
            <a:ext cx="340043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400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Удовлетворенность качеством товаров и </a:t>
            </a:r>
            <a:r>
              <a:rPr lang="ru-RU" sz="1400" b="1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услуг </a:t>
            </a:r>
          </a:p>
          <a:p>
            <a:pPr lvl="0" algn="ctr"/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996633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социальной сфере </a:t>
            </a: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srgbClr val="996633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308297" y="137675"/>
            <a:ext cx="355554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Удовлетворенность </a:t>
            </a:r>
            <a:r>
              <a:rPr lang="ru-RU" sz="1400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качеством товаров и услуг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996633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сферах ЖКХ, транспорта </a:t>
            </a: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996633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 </a:t>
            </a: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996633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связи</a:t>
            </a: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srgbClr val="996633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371642" y="137675"/>
            <a:ext cx="382035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Удовлетворенность </a:t>
            </a:r>
            <a:r>
              <a:rPr lang="ru-RU" sz="1400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качеством товаров и услуг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сферах строительства промышленности, с/х</a:t>
            </a: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435339209"/>
              </p:ext>
            </p:extLst>
          </p:nvPr>
        </p:nvGraphicFramePr>
        <p:xfrm>
          <a:off x="158150" y="978884"/>
          <a:ext cx="3677692" cy="57629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2931425439"/>
              </p:ext>
            </p:extLst>
          </p:nvPr>
        </p:nvGraphicFramePr>
        <p:xfrm>
          <a:off x="4084777" y="1104583"/>
          <a:ext cx="3951783" cy="56372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916026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7645" y="41279"/>
            <a:ext cx="1983956" cy="716015"/>
          </a:xfrm>
          <a:prstGeom prst="rect">
            <a:avLst/>
          </a:prstGeom>
        </p:spPr>
      </p:pic>
      <p:sp>
        <p:nvSpPr>
          <p:cNvPr id="51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9388021" y="6447296"/>
            <a:ext cx="2743200" cy="365125"/>
          </a:xfrm>
        </p:spPr>
        <p:txBody>
          <a:bodyPr/>
          <a:lstStyle/>
          <a:p>
            <a:pPr marL="0" marR="0" lvl="0" indent="0" algn="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40A6F28-DA0F-406F-ABE3-19AF63CB0075}" type="slidenum">
              <a:rPr kumimoji="0" lang="ru-RU" alt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ru-RU" alt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91" name="Рисунок 90"/>
          <p:cNvPicPr>
            <a:picLocks noChangeAspect="1"/>
          </p:cNvPicPr>
          <p:nvPr/>
        </p:nvPicPr>
        <p:blipFill>
          <a:blip r:embed="rId3">
            <a:duotone>
              <a:srgbClr val="70AD47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362" y="281051"/>
            <a:ext cx="446261" cy="44626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2" name="Прямоугольник 1"/>
          <p:cNvSpPr/>
          <p:nvPr/>
        </p:nvSpPr>
        <p:spPr>
          <a:xfrm>
            <a:off x="281362" y="856573"/>
            <a:ext cx="8648628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1200" b="1" dirty="0">
                <a:solidFill>
                  <a:srgbClr val="99663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2021 году проведено 4 заседания Совета по содействию развитию конкуренции, </a:t>
            </a:r>
            <a:endParaRPr lang="ru-RU" sz="1200" b="1" dirty="0" smtClean="0">
              <a:solidFill>
                <a:srgbClr val="996633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spcAft>
                <a:spcPts val="0"/>
              </a:spcAft>
            </a:pPr>
            <a:r>
              <a:rPr lang="ru-RU" sz="1200" b="1" dirty="0" smtClean="0">
                <a:solidFill>
                  <a:srgbClr val="99663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рассмотрено 12 вопросов.</a:t>
            </a:r>
            <a:endParaRPr lang="ru-RU" sz="1200" b="1" dirty="0">
              <a:solidFill>
                <a:srgbClr val="996633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1362" y="2943304"/>
            <a:ext cx="72514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endParaRPr lang="ru-RU" sz="10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60604" y="5501006"/>
            <a:ext cx="671965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chemeClr val="accent2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Основные докладчики:</a:t>
            </a:r>
          </a:p>
          <a:p>
            <a:r>
              <a:rPr lang="ru-RU" sz="11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Минэкономразвития НСО, Минцифра НСО, Минтранс НСО, Минтруда </a:t>
            </a:r>
            <a:r>
              <a:rPr lang="ru-RU" sz="1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 </a:t>
            </a:r>
            <a:r>
              <a:rPr lang="ru-RU" sz="11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соцразвития</a:t>
            </a:r>
            <a:r>
              <a:rPr lang="ru-RU" sz="1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1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НСО, Контрольное </a:t>
            </a:r>
            <a:r>
              <a:rPr lang="ru-RU" sz="1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управление </a:t>
            </a:r>
            <a:r>
              <a:rPr lang="ru-RU" sz="11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НСО, Управление </a:t>
            </a:r>
            <a:r>
              <a:rPr lang="ru-RU" sz="1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Службы по защите прав потребителей и обеспечению доступности финансовых услуг в СФО Центрального банка </a:t>
            </a:r>
            <a:r>
              <a:rPr lang="ru-RU" sz="11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РФ, Союз </a:t>
            </a:r>
            <a:r>
              <a:rPr lang="ru-RU" sz="1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транспортников, экспедиторов и логистов Сибири (СТЭЛС</a:t>
            </a:r>
            <a:r>
              <a:rPr lang="ru-RU" sz="11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</a:t>
            </a:r>
            <a:endParaRPr lang="ru-RU" sz="11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81628" y="204092"/>
            <a:ext cx="86570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Постановление Губернатора Новосибирской области от 09.10.2015 № 210 </a:t>
            </a:r>
          </a:p>
          <a:p>
            <a:pPr algn="just"/>
            <a:r>
              <a:rPr lang="ru-RU" sz="1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«О Совете по содействию развитию конкуренции в Новосибирской области»</a:t>
            </a:r>
          </a:p>
        </p:txBody>
      </p:sp>
      <p:pic>
        <p:nvPicPr>
          <p:cNvPr id="11" name="Picture 6" descr="İkizler Sera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430" y="5561854"/>
            <a:ext cx="352193" cy="383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с одним вырезанным углом 26"/>
          <p:cNvSpPr/>
          <p:nvPr/>
        </p:nvSpPr>
        <p:spPr>
          <a:xfrm rot="16200000">
            <a:off x="6790954" y="1477552"/>
            <a:ext cx="5953329" cy="4807561"/>
          </a:xfrm>
          <a:custGeom>
            <a:avLst/>
            <a:gdLst>
              <a:gd name="connsiteX0" fmla="*/ 0 w 5345618"/>
              <a:gd name="connsiteY0" fmla="*/ 0 h 5283197"/>
              <a:gd name="connsiteX1" fmla="*/ 2704020 w 5345618"/>
              <a:gd name="connsiteY1" fmla="*/ 0 h 5283197"/>
              <a:gd name="connsiteX2" fmla="*/ 5345618 w 5345618"/>
              <a:gd name="connsiteY2" fmla="*/ 2641599 h 5283197"/>
              <a:gd name="connsiteX3" fmla="*/ 5345618 w 5345618"/>
              <a:gd name="connsiteY3" fmla="*/ 5283197 h 5283197"/>
              <a:gd name="connsiteX4" fmla="*/ 0 w 5345618"/>
              <a:gd name="connsiteY4" fmla="*/ 5283197 h 5283197"/>
              <a:gd name="connsiteX5" fmla="*/ 0 w 5345618"/>
              <a:gd name="connsiteY5" fmla="*/ 0 h 5283197"/>
              <a:gd name="connsiteX0" fmla="*/ 0 w 5345618"/>
              <a:gd name="connsiteY0" fmla="*/ 30478 h 5313675"/>
              <a:gd name="connsiteX1" fmla="*/ 2206180 w 5345618"/>
              <a:gd name="connsiteY1" fmla="*/ 0 h 5313675"/>
              <a:gd name="connsiteX2" fmla="*/ 5345618 w 5345618"/>
              <a:gd name="connsiteY2" fmla="*/ 2672077 h 5313675"/>
              <a:gd name="connsiteX3" fmla="*/ 5345618 w 5345618"/>
              <a:gd name="connsiteY3" fmla="*/ 5313675 h 5313675"/>
              <a:gd name="connsiteX4" fmla="*/ 0 w 5345618"/>
              <a:gd name="connsiteY4" fmla="*/ 5313675 h 5313675"/>
              <a:gd name="connsiteX5" fmla="*/ 0 w 5345618"/>
              <a:gd name="connsiteY5" fmla="*/ 30478 h 5313675"/>
              <a:gd name="connsiteX0" fmla="*/ 0 w 5345618"/>
              <a:gd name="connsiteY0" fmla="*/ 0 h 5283197"/>
              <a:gd name="connsiteX1" fmla="*/ 1921700 w 5345618"/>
              <a:gd name="connsiteY1" fmla="*/ 60965 h 5283197"/>
              <a:gd name="connsiteX2" fmla="*/ 5345618 w 5345618"/>
              <a:gd name="connsiteY2" fmla="*/ 2641599 h 5283197"/>
              <a:gd name="connsiteX3" fmla="*/ 5345618 w 5345618"/>
              <a:gd name="connsiteY3" fmla="*/ 5283197 h 5283197"/>
              <a:gd name="connsiteX4" fmla="*/ 0 w 5345618"/>
              <a:gd name="connsiteY4" fmla="*/ 5283197 h 5283197"/>
              <a:gd name="connsiteX5" fmla="*/ 0 w 5345618"/>
              <a:gd name="connsiteY5" fmla="*/ 0 h 5283197"/>
              <a:gd name="connsiteX0" fmla="*/ 0 w 5345618"/>
              <a:gd name="connsiteY0" fmla="*/ 0 h 5283197"/>
              <a:gd name="connsiteX1" fmla="*/ 1903424 w 5345618"/>
              <a:gd name="connsiteY1" fmla="*/ 10165 h 5283197"/>
              <a:gd name="connsiteX2" fmla="*/ 5345618 w 5345618"/>
              <a:gd name="connsiteY2" fmla="*/ 2641599 h 5283197"/>
              <a:gd name="connsiteX3" fmla="*/ 5345618 w 5345618"/>
              <a:gd name="connsiteY3" fmla="*/ 5283197 h 5283197"/>
              <a:gd name="connsiteX4" fmla="*/ 0 w 5345618"/>
              <a:gd name="connsiteY4" fmla="*/ 5283197 h 5283197"/>
              <a:gd name="connsiteX5" fmla="*/ 0 w 5345618"/>
              <a:gd name="connsiteY5" fmla="*/ 0 h 5283197"/>
              <a:gd name="connsiteX0" fmla="*/ 0 w 5345618"/>
              <a:gd name="connsiteY0" fmla="*/ 20315 h 5303512"/>
              <a:gd name="connsiteX1" fmla="*/ 1903424 w 5345618"/>
              <a:gd name="connsiteY1" fmla="*/ 0 h 5303512"/>
              <a:gd name="connsiteX2" fmla="*/ 5345618 w 5345618"/>
              <a:gd name="connsiteY2" fmla="*/ 2661914 h 5303512"/>
              <a:gd name="connsiteX3" fmla="*/ 5345618 w 5345618"/>
              <a:gd name="connsiteY3" fmla="*/ 5303512 h 5303512"/>
              <a:gd name="connsiteX4" fmla="*/ 0 w 5345618"/>
              <a:gd name="connsiteY4" fmla="*/ 5303512 h 5303512"/>
              <a:gd name="connsiteX5" fmla="*/ 0 w 5345618"/>
              <a:gd name="connsiteY5" fmla="*/ 20315 h 5303512"/>
              <a:gd name="connsiteX0" fmla="*/ 0 w 5345618"/>
              <a:gd name="connsiteY0" fmla="*/ 30473 h 5313670"/>
              <a:gd name="connsiteX1" fmla="*/ 1894286 w 5345618"/>
              <a:gd name="connsiteY1" fmla="*/ 0 h 5313670"/>
              <a:gd name="connsiteX2" fmla="*/ 5345618 w 5345618"/>
              <a:gd name="connsiteY2" fmla="*/ 2672072 h 5313670"/>
              <a:gd name="connsiteX3" fmla="*/ 5345618 w 5345618"/>
              <a:gd name="connsiteY3" fmla="*/ 5313670 h 5313670"/>
              <a:gd name="connsiteX4" fmla="*/ 0 w 5345618"/>
              <a:gd name="connsiteY4" fmla="*/ 5313670 h 5313670"/>
              <a:gd name="connsiteX5" fmla="*/ 0 w 5345618"/>
              <a:gd name="connsiteY5" fmla="*/ 30473 h 5313670"/>
              <a:gd name="connsiteX0" fmla="*/ 9137 w 5345618"/>
              <a:gd name="connsiteY0" fmla="*/ 10156 h 5313670"/>
              <a:gd name="connsiteX1" fmla="*/ 1894286 w 5345618"/>
              <a:gd name="connsiteY1" fmla="*/ 0 h 5313670"/>
              <a:gd name="connsiteX2" fmla="*/ 5345618 w 5345618"/>
              <a:gd name="connsiteY2" fmla="*/ 2672072 h 5313670"/>
              <a:gd name="connsiteX3" fmla="*/ 5345618 w 5345618"/>
              <a:gd name="connsiteY3" fmla="*/ 5313670 h 5313670"/>
              <a:gd name="connsiteX4" fmla="*/ 0 w 5345618"/>
              <a:gd name="connsiteY4" fmla="*/ 5313670 h 5313670"/>
              <a:gd name="connsiteX5" fmla="*/ 9137 w 5345618"/>
              <a:gd name="connsiteY5" fmla="*/ 10156 h 5313670"/>
              <a:gd name="connsiteX0" fmla="*/ 9137 w 5354367"/>
              <a:gd name="connsiteY0" fmla="*/ 10156 h 5313670"/>
              <a:gd name="connsiteX1" fmla="*/ 1894286 w 5354367"/>
              <a:gd name="connsiteY1" fmla="*/ 0 h 5313670"/>
              <a:gd name="connsiteX2" fmla="*/ 5354367 w 5354367"/>
              <a:gd name="connsiteY2" fmla="*/ 2205147 h 5313670"/>
              <a:gd name="connsiteX3" fmla="*/ 5345618 w 5354367"/>
              <a:gd name="connsiteY3" fmla="*/ 5313670 h 5313670"/>
              <a:gd name="connsiteX4" fmla="*/ 0 w 5354367"/>
              <a:gd name="connsiteY4" fmla="*/ 5313670 h 5313670"/>
              <a:gd name="connsiteX5" fmla="*/ 9137 w 5354367"/>
              <a:gd name="connsiteY5" fmla="*/ 10156 h 5313670"/>
              <a:gd name="connsiteX0" fmla="*/ 9137 w 5354367"/>
              <a:gd name="connsiteY0" fmla="*/ 19881 h 5323395"/>
              <a:gd name="connsiteX1" fmla="*/ 2130508 w 5354367"/>
              <a:gd name="connsiteY1" fmla="*/ 0 h 5323395"/>
              <a:gd name="connsiteX2" fmla="*/ 5354367 w 5354367"/>
              <a:gd name="connsiteY2" fmla="*/ 2214872 h 5323395"/>
              <a:gd name="connsiteX3" fmla="*/ 5345618 w 5354367"/>
              <a:gd name="connsiteY3" fmla="*/ 5323395 h 5323395"/>
              <a:gd name="connsiteX4" fmla="*/ 0 w 5354367"/>
              <a:gd name="connsiteY4" fmla="*/ 5323395 h 5323395"/>
              <a:gd name="connsiteX5" fmla="*/ 9137 w 5354367"/>
              <a:gd name="connsiteY5" fmla="*/ 19881 h 5323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54367" h="5323395">
                <a:moveTo>
                  <a:pt x="9137" y="19881"/>
                </a:moveTo>
                <a:lnTo>
                  <a:pt x="2130508" y="0"/>
                </a:lnTo>
                <a:lnTo>
                  <a:pt x="5354367" y="2214872"/>
                </a:lnTo>
                <a:cubicBezTo>
                  <a:pt x="5351451" y="3251046"/>
                  <a:pt x="5348534" y="4287221"/>
                  <a:pt x="5345618" y="5323395"/>
                </a:cubicBezTo>
                <a:lnTo>
                  <a:pt x="0" y="5323395"/>
                </a:lnTo>
                <a:cubicBezTo>
                  <a:pt x="3046" y="3555557"/>
                  <a:pt x="6091" y="1787719"/>
                  <a:pt x="9137" y="19881"/>
                </a:cubicBezTo>
                <a:close/>
              </a:path>
            </a:pathLst>
          </a:custGeom>
          <a:blipFill dpi="0" rotWithShape="0">
            <a:blip r:embed="rId5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03542" y="1366332"/>
            <a:ext cx="8151468" cy="37317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lvl="0" indent="-171450">
              <a:spcAft>
                <a:spcPts val="300"/>
              </a:spcAft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v"/>
            </a:pPr>
            <a:r>
              <a:rPr lang="ru-RU" sz="11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 </a:t>
            </a:r>
            <a:r>
              <a:rPr lang="ru-RU" sz="11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рассмотрении проекта Доклада о состоянии и развитии конкуренции на товарных рынках Новосибирской области в 2020 </a:t>
            </a:r>
            <a:r>
              <a:rPr lang="ru-RU" sz="11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году</a:t>
            </a:r>
            <a:endParaRPr lang="ru-RU" sz="110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71450" lvl="0" indent="-171450">
              <a:spcAft>
                <a:spcPts val="300"/>
              </a:spcAft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v"/>
            </a:pPr>
            <a:r>
              <a:rPr lang="ru-RU" sz="11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 </a:t>
            </a:r>
            <a:r>
              <a:rPr lang="ru-RU" sz="11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плане работы Совета по содействию развитию конкуренции Новосибирской области на 2021 год</a:t>
            </a:r>
          </a:p>
          <a:p>
            <a:pPr marL="171450" lvl="0" indent="-171450">
              <a:spcAft>
                <a:spcPts val="300"/>
              </a:spcAft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v"/>
            </a:pPr>
            <a:r>
              <a:rPr lang="ru-RU" sz="11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 </a:t>
            </a:r>
            <a:r>
              <a:rPr lang="ru-RU" sz="11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деятельности Банка России по повышению финансовой грамотности населения и субъектов малого и среднего предпринимательства на территории Новосибирской </a:t>
            </a:r>
            <a:r>
              <a:rPr lang="ru-RU" sz="11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области</a:t>
            </a:r>
            <a:endParaRPr lang="ru-RU" sz="110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71450" indent="-171450">
              <a:spcAft>
                <a:spcPts val="300"/>
              </a:spcAft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v"/>
            </a:pPr>
            <a:r>
              <a:rPr lang="ru-RU" sz="1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Анализ проведения государственными и муниципальными заказчиками Новосибирской области закупок у субъектов малого и среднего предпринимательства в соответствии с Федеральным законом от 05.04.2013 № 44-ФЗ «О контрактной системе в сфере закупок товаров, работ, услуг для обеспечения государственных и муниципальных нужд» и Федеральным законом от 18.07.2011 № 223-ФЗ «О закупках товаров, работ, услуг отдельными видами юридических лиц</a:t>
            </a:r>
            <a:r>
              <a:rPr lang="ru-RU" sz="11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»</a:t>
            </a:r>
          </a:p>
          <a:p>
            <a:pPr marL="171450" indent="-171450">
              <a:spcAft>
                <a:spcPts val="300"/>
              </a:spcAft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v"/>
            </a:pPr>
            <a:r>
              <a:rPr lang="ru-RU" sz="1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 расширении перечня товарных рынков для содействия развитию конкуренции в Новосибирской области.</a:t>
            </a:r>
          </a:p>
          <a:p>
            <a:pPr marL="171450" lvl="0" indent="-171450">
              <a:spcAft>
                <a:spcPts val="300"/>
              </a:spcAft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v"/>
            </a:pPr>
            <a:r>
              <a:rPr lang="ru-RU" sz="11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 </a:t>
            </a:r>
            <a:r>
              <a:rPr lang="ru-RU" sz="11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развитии туризма и туристической деятельности в Новосибирской </a:t>
            </a:r>
            <a:r>
              <a:rPr lang="ru-RU" sz="11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области</a:t>
            </a:r>
            <a:endParaRPr lang="ru-RU" sz="110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71450" indent="-171450">
              <a:spcAft>
                <a:spcPts val="300"/>
              </a:spcAft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v"/>
            </a:pPr>
            <a:r>
              <a:rPr lang="ru-RU" sz="11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 </a:t>
            </a:r>
            <a:r>
              <a:rPr lang="ru-RU" sz="1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организации работы по содействию развитию конкуренции в муниципальных образованиях Новосибирской </a:t>
            </a:r>
            <a:r>
              <a:rPr lang="ru-RU" sz="11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области</a:t>
            </a:r>
            <a:endParaRPr lang="ru-RU" sz="11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71450" indent="-171450">
              <a:spcAft>
                <a:spcPts val="300"/>
              </a:spcAft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v"/>
            </a:pPr>
            <a:r>
              <a:rPr lang="ru-RU" sz="11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 </a:t>
            </a:r>
            <a:r>
              <a:rPr lang="ru-RU" sz="1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актуализации Плана мероприятий («дорожной карты») по содействию </a:t>
            </a:r>
            <a:r>
              <a:rPr lang="ru-RU" sz="11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развитию конкуренции </a:t>
            </a:r>
          </a:p>
          <a:p>
            <a:pPr marL="171450" indent="-171450">
              <a:spcAft>
                <a:spcPts val="300"/>
              </a:spcAft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v"/>
            </a:pPr>
            <a:r>
              <a:rPr lang="ru-RU" sz="11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 </a:t>
            </a:r>
            <a:r>
              <a:rPr lang="ru-RU" sz="11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цифровой трансформации Новосибирской области</a:t>
            </a:r>
          </a:p>
          <a:p>
            <a:pPr marL="171450" indent="-171450">
              <a:spcAft>
                <a:spcPts val="300"/>
              </a:spcAft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v"/>
            </a:pPr>
            <a:r>
              <a:rPr lang="ru-RU" sz="11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 </a:t>
            </a:r>
            <a:r>
              <a:rPr lang="ru-RU" sz="1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развитии транспортно-логистического комплекса Новосибирской </a:t>
            </a:r>
            <a:r>
              <a:rPr lang="ru-RU" sz="11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области</a:t>
            </a:r>
            <a:endParaRPr lang="ru-RU" sz="11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71450" indent="-171450">
              <a:spcAft>
                <a:spcPts val="300"/>
              </a:spcAft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v"/>
            </a:pPr>
            <a:r>
              <a:rPr lang="ru-RU" sz="11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 </a:t>
            </a:r>
            <a:r>
              <a:rPr lang="ru-RU" sz="1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состоянии и перспективах деятельности СОНКО в Новосибирской </a:t>
            </a:r>
            <a:r>
              <a:rPr lang="ru-RU" sz="11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области</a:t>
            </a:r>
            <a:endParaRPr lang="ru-RU" sz="11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71450" indent="-171450">
              <a:spcAft>
                <a:spcPts val="300"/>
              </a:spcAft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v"/>
            </a:pPr>
            <a:r>
              <a:rPr lang="ru-RU" sz="11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 </a:t>
            </a:r>
            <a:r>
              <a:rPr lang="ru-RU" sz="1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рейтинге субъектов Российской Федерации по уровню содействия развитию </a:t>
            </a:r>
            <a:r>
              <a:rPr lang="ru-RU" sz="11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конкуренции в </a:t>
            </a:r>
            <a:r>
              <a:rPr lang="ru-RU" sz="1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2020 </a:t>
            </a:r>
            <a:r>
              <a:rPr lang="ru-RU" sz="11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году</a:t>
            </a:r>
            <a:endParaRPr lang="ru-RU" sz="11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8378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377873"/>
            <a:ext cx="12192000" cy="800219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b="1" dirty="0">
                <a:solidFill>
                  <a:schemeClr val="accent6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РЕЙТИНГ МУНИЦИПАЛЬНЫХ РАЙОНОВ И ГОРОДСКИХ ОКРУГОВ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b="1" dirty="0" smtClean="0">
                <a:solidFill>
                  <a:schemeClr val="tx1"/>
                </a:solidFill>
              </a:rPr>
              <a:t>В </a:t>
            </a:r>
            <a:r>
              <a:rPr lang="ru-RU" sz="1600" b="1" dirty="0">
                <a:solidFill>
                  <a:schemeClr val="tx1"/>
                </a:solidFill>
              </a:rPr>
              <a:t>ЧАСТИ ИХ ДЕЯТЕЛЬНОСТИ ПО СОДЕЙСТВИЮ РАЗВИТИЮ КОНКУРЕНЦИИ </a:t>
            </a:r>
            <a:endParaRPr lang="ru-RU" sz="1600" b="1" dirty="0" smtClean="0">
              <a:solidFill>
                <a:schemeClr val="tx1"/>
              </a:solidFill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b="1" dirty="0" smtClean="0">
                <a:solidFill>
                  <a:schemeClr val="tx1"/>
                </a:solidFill>
              </a:rPr>
              <a:t>И </a:t>
            </a:r>
            <a:r>
              <a:rPr lang="ru-RU" sz="1600" b="1" dirty="0">
                <a:solidFill>
                  <a:schemeClr val="tx1"/>
                </a:solidFill>
              </a:rPr>
              <a:t>ОБЕСПЕЧЕНИЮ УСЛОВИЙ ДЛЯ БЛАГОПРИЯТНОГО ИНВЕСТИЦИОННОГО </a:t>
            </a:r>
            <a:r>
              <a:rPr lang="ru-RU" sz="1600" b="1" dirty="0" smtClean="0">
                <a:solidFill>
                  <a:schemeClr val="tx1"/>
                </a:solidFill>
              </a:rPr>
              <a:t>КЛИМАТА В </a:t>
            </a:r>
            <a:r>
              <a:rPr lang="ru-RU" sz="1600" b="1" dirty="0">
                <a:solidFill>
                  <a:schemeClr val="tx1"/>
                </a:solidFill>
              </a:rPr>
              <a:t>НОВОСИБИРСКОЙ </a:t>
            </a:r>
            <a:r>
              <a:rPr lang="ru-RU" sz="1600" b="1" dirty="0" smtClean="0">
                <a:solidFill>
                  <a:schemeClr val="tx1"/>
                </a:solidFill>
              </a:rPr>
              <a:t>ОБЛАСТИ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7246286" y="2159457"/>
            <a:ext cx="3275497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Tx/>
              <a:buNone/>
              <a:tabLst/>
              <a:defRPr/>
            </a:pPr>
            <a:r>
              <a:rPr lang="ru-RU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К</a:t>
            </a:r>
            <a:r>
              <a:rPr kumimoji="0" lang="ru-RU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упинский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район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Tx/>
              <a:buNone/>
              <a:tabLst/>
              <a:defRPr/>
            </a:pPr>
            <a:r>
              <a:rPr lang="ru-RU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Н</a:t>
            </a:r>
            <a:r>
              <a:rPr kumimoji="0" lang="ru-RU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овосибирский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район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Tx/>
              <a:buNone/>
              <a:tabLst/>
              <a:defRPr/>
            </a:pPr>
            <a:r>
              <a:rPr lang="ru-RU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Ордынский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район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Tx/>
              <a:buNone/>
              <a:tabLst/>
              <a:defRPr/>
            </a:pPr>
            <a:r>
              <a:rPr lang="ru-RU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 Т</a:t>
            </a:r>
            <a:r>
              <a:rPr kumimoji="0" lang="ru-RU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огучинский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район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Tx/>
              <a:buNone/>
              <a:tabLst/>
              <a:defRPr/>
            </a:pPr>
            <a:r>
              <a:rPr lang="ru-RU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5. Ч</a:t>
            </a:r>
            <a:r>
              <a:rPr kumimoji="0" lang="ru-RU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ерепановский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район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40103" y="1722485"/>
            <a:ext cx="3350319" cy="307777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400" b="1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МУНИЦИПАЛЬНЫЕ РАЙОНЫ: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055071" y="1722486"/>
            <a:ext cx="3315782" cy="307777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ГОРОДСКИЕ ОКРУГА:</a:t>
            </a: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047662" y="2133077"/>
            <a:ext cx="3313031" cy="523220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 г. </a:t>
            </a:r>
            <a:r>
              <a:rPr lang="ru-RU" sz="1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Б</a:t>
            </a:r>
            <a:r>
              <a:rPr kumimoji="0" lang="ru-RU" sz="14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ердск</a:t>
            </a:r>
            <a:endParaRPr kumimoji="0" lang="ru-RU" sz="1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 г. </a:t>
            </a:r>
            <a:r>
              <a:rPr lang="ru-RU" sz="1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</a:t>
            </a:r>
            <a:r>
              <a:rPr kumimoji="0" lang="ru-RU" sz="14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овосибирск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644A5E-EBFD-4C4E-9212-C59F6EC8FE35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08358"/>
            <a:ext cx="12192000" cy="2949641"/>
          </a:xfrm>
          <a:prstGeom prst="rect">
            <a:avLst/>
          </a:prstGeom>
        </p:spPr>
      </p:pic>
      <p:pic>
        <p:nvPicPr>
          <p:cNvPr id="22" name="Picture 4" descr="Похожее изображение"/>
          <p:cNvPicPr>
            <a:picLocks noChangeAspect="1" noChangeArrowheads="1"/>
          </p:cNvPicPr>
          <p:nvPr/>
        </p:nvPicPr>
        <p:blipFill>
          <a:blip r:embed="rId3" cstate="print">
            <a:duotone>
              <a:srgbClr val="E7E6E6">
                <a:shade val="45000"/>
                <a:satMod val="135000"/>
              </a:srgb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9043" y="1735692"/>
            <a:ext cx="396010" cy="263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" descr="Похожее изображение"/>
          <p:cNvPicPr>
            <a:picLocks noChangeAspect="1" noChangeArrowheads="1"/>
          </p:cNvPicPr>
          <p:nvPr/>
        </p:nvPicPr>
        <p:blipFill>
          <a:blip r:embed="rId3" cstate="print">
            <a:duotone>
              <a:srgbClr val="E7E6E6">
                <a:shade val="45000"/>
                <a:satMod val="135000"/>
              </a:srgb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5855" y="1744766"/>
            <a:ext cx="396010" cy="263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3935458" y="1099984"/>
            <a:ext cx="4849404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(в </a:t>
            </a:r>
            <a:r>
              <a:rPr lang="ru-RU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2021 году сформирован рейтинг муниципальных образований за 2020 </a:t>
            </a:r>
            <a:r>
              <a:rPr lang="ru-RU" sz="1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год) </a:t>
            </a:r>
            <a:endParaRPr lang="ru-RU" sz="1000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2666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с одним вырезанным углом 26"/>
          <p:cNvSpPr/>
          <p:nvPr/>
        </p:nvSpPr>
        <p:spPr>
          <a:xfrm rot="16200000">
            <a:off x="6565588" y="1227140"/>
            <a:ext cx="5807078" cy="5181592"/>
          </a:xfrm>
          <a:custGeom>
            <a:avLst/>
            <a:gdLst>
              <a:gd name="connsiteX0" fmla="*/ 0 w 5345618"/>
              <a:gd name="connsiteY0" fmla="*/ 0 h 5283197"/>
              <a:gd name="connsiteX1" fmla="*/ 2704020 w 5345618"/>
              <a:gd name="connsiteY1" fmla="*/ 0 h 5283197"/>
              <a:gd name="connsiteX2" fmla="*/ 5345618 w 5345618"/>
              <a:gd name="connsiteY2" fmla="*/ 2641599 h 5283197"/>
              <a:gd name="connsiteX3" fmla="*/ 5345618 w 5345618"/>
              <a:gd name="connsiteY3" fmla="*/ 5283197 h 5283197"/>
              <a:gd name="connsiteX4" fmla="*/ 0 w 5345618"/>
              <a:gd name="connsiteY4" fmla="*/ 5283197 h 5283197"/>
              <a:gd name="connsiteX5" fmla="*/ 0 w 5345618"/>
              <a:gd name="connsiteY5" fmla="*/ 0 h 5283197"/>
              <a:gd name="connsiteX0" fmla="*/ 0 w 5345618"/>
              <a:gd name="connsiteY0" fmla="*/ 30478 h 5313675"/>
              <a:gd name="connsiteX1" fmla="*/ 2206180 w 5345618"/>
              <a:gd name="connsiteY1" fmla="*/ 0 h 5313675"/>
              <a:gd name="connsiteX2" fmla="*/ 5345618 w 5345618"/>
              <a:gd name="connsiteY2" fmla="*/ 2672077 h 5313675"/>
              <a:gd name="connsiteX3" fmla="*/ 5345618 w 5345618"/>
              <a:gd name="connsiteY3" fmla="*/ 5313675 h 5313675"/>
              <a:gd name="connsiteX4" fmla="*/ 0 w 5345618"/>
              <a:gd name="connsiteY4" fmla="*/ 5313675 h 5313675"/>
              <a:gd name="connsiteX5" fmla="*/ 0 w 5345618"/>
              <a:gd name="connsiteY5" fmla="*/ 30478 h 5313675"/>
              <a:gd name="connsiteX0" fmla="*/ 0 w 5345618"/>
              <a:gd name="connsiteY0" fmla="*/ 0 h 5283197"/>
              <a:gd name="connsiteX1" fmla="*/ 1921700 w 5345618"/>
              <a:gd name="connsiteY1" fmla="*/ 60965 h 5283197"/>
              <a:gd name="connsiteX2" fmla="*/ 5345618 w 5345618"/>
              <a:gd name="connsiteY2" fmla="*/ 2641599 h 5283197"/>
              <a:gd name="connsiteX3" fmla="*/ 5345618 w 5345618"/>
              <a:gd name="connsiteY3" fmla="*/ 5283197 h 5283197"/>
              <a:gd name="connsiteX4" fmla="*/ 0 w 5345618"/>
              <a:gd name="connsiteY4" fmla="*/ 5283197 h 5283197"/>
              <a:gd name="connsiteX5" fmla="*/ 0 w 5345618"/>
              <a:gd name="connsiteY5" fmla="*/ 0 h 5283197"/>
              <a:gd name="connsiteX0" fmla="*/ 0 w 5345618"/>
              <a:gd name="connsiteY0" fmla="*/ 0 h 5283197"/>
              <a:gd name="connsiteX1" fmla="*/ 1903424 w 5345618"/>
              <a:gd name="connsiteY1" fmla="*/ 10165 h 5283197"/>
              <a:gd name="connsiteX2" fmla="*/ 5345618 w 5345618"/>
              <a:gd name="connsiteY2" fmla="*/ 2641599 h 5283197"/>
              <a:gd name="connsiteX3" fmla="*/ 5345618 w 5345618"/>
              <a:gd name="connsiteY3" fmla="*/ 5283197 h 5283197"/>
              <a:gd name="connsiteX4" fmla="*/ 0 w 5345618"/>
              <a:gd name="connsiteY4" fmla="*/ 5283197 h 5283197"/>
              <a:gd name="connsiteX5" fmla="*/ 0 w 5345618"/>
              <a:gd name="connsiteY5" fmla="*/ 0 h 5283197"/>
              <a:gd name="connsiteX0" fmla="*/ 0 w 5345618"/>
              <a:gd name="connsiteY0" fmla="*/ 20315 h 5303512"/>
              <a:gd name="connsiteX1" fmla="*/ 1903424 w 5345618"/>
              <a:gd name="connsiteY1" fmla="*/ 0 h 5303512"/>
              <a:gd name="connsiteX2" fmla="*/ 5345618 w 5345618"/>
              <a:gd name="connsiteY2" fmla="*/ 2661914 h 5303512"/>
              <a:gd name="connsiteX3" fmla="*/ 5345618 w 5345618"/>
              <a:gd name="connsiteY3" fmla="*/ 5303512 h 5303512"/>
              <a:gd name="connsiteX4" fmla="*/ 0 w 5345618"/>
              <a:gd name="connsiteY4" fmla="*/ 5303512 h 5303512"/>
              <a:gd name="connsiteX5" fmla="*/ 0 w 5345618"/>
              <a:gd name="connsiteY5" fmla="*/ 20315 h 5303512"/>
              <a:gd name="connsiteX0" fmla="*/ 0 w 5345618"/>
              <a:gd name="connsiteY0" fmla="*/ 30473 h 5313670"/>
              <a:gd name="connsiteX1" fmla="*/ 1894286 w 5345618"/>
              <a:gd name="connsiteY1" fmla="*/ 0 h 5313670"/>
              <a:gd name="connsiteX2" fmla="*/ 5345618 w 5345618"/>
              <a:gd name="connsiteY2" fmla="*/ 2672072 h 5313670"/>
              <a:gd name="connsiteX3" fmla="*/ 5345618 w 5345618"/>
              <a:gd name="connsiteY3" fmla="*/ 5313670 h 5313670"/>
              <a:gd name="connsiteX4" fmla="*/ 0 w 5345618"/>
              <a:gd name="connsiteY4" fmla="*/ 5313670 h 5313670"/>
              <a:gd name="connsiteX5" fmla="*/ 0 w 5345618"/>
              <a:gd name="connsiteY5" fmla="*/ 30473 h 5313670"/>
              <a:gd name="connsiteX0" fmla="*/ 9137 w 5345618"/>
              <a:gd name="connsiteY0" fmla="*/ 10156 h 5313670"/>
              <a:gd name="connsiteX1" fmla="*/ 1894286 w 5345618"/>
              <a:gd name="connsiteY1" fmla="*/ 0 h 5313670"/>
              <a:gd name="connsiteX2" fmla="*/ 5345618 w 5345618"/>
              <a:gd name="connsiteY2" fmla="*/ 2672072 h 5313670"/>
              <a:gd name="connsiteX3" fmla="*/ 5345618 w 5345618"/>
              <a:gd name="connsiteY3" fmla="*/ 5313670 h 5313670"/>
              <a:gd name="connsiteX4" fmla="*/ 0 w 5345618"/>
              <a:gd name="connsiteY4" fmla="*/ 5313670 h 5313670"/>
              <a:gd name="connsiteX5" fmla="*/ 9137 w 5345618"/>
              <a:gd name="connsiteY5" fmla="*/ 10156 h 5313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45618" h="5313670">
                <a:moveTo>
                  <a:pt x="9137" y="10156"/>
                </a:moveTo>
                <a:lnTo>
                  <a:pt x="1894286" y="0"/>
                </a:lnTo>
                <a:lnTo>
                  <a:pt x="5345618" y="2672072"/>
                </a:lnTo>
                <a:lnTo>
                  <a:pt x="5345618" y="5313670"/>
                </a:lnTo>
                <a:lnTo>
                  <a:pt x="0" y="5313670"/>
                </a:lnTo>
                <a:cubicBezTo>
                  <a:pt x="3046" y="3545832"/>
                  <a:pt x="6091" y="1777994"/>
                  <a:pt x="9137" y="10156"/>
                </a:cubicBezTo>
                <a:close/>
              </a:path>
            </a:pathLst>
          </a:custGeom>
          <a:blipFill dpi="0" rotWithShape="0">
            <a:blip r:embed="rId3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04800" y="82480"/>
            <a:ext cx="118872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ОБУЧАЮЩИЕ МЕРОПРИЯТИЯ </a:t>
            </a:r>
          </a:p>
          <a:p>
            <a:r>
              <a:rPr lang="ru-RU" sz="1400" b="1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ДЛЯ ОРГАНОВ МЕСТНОГО САМОУПРАВЛЕНИЯ ПО ВОПРОСАМ СОДЕЙСТВИЯ </a:t>
            </a:r>
          </a:p>
          <a:p>
            <a:r>
              <a:rPr lang="ru-RU" sz="1400" b="1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РАЗВИТИЮ КОНКУРЕНЦИИ </a:t>
            </a:r>
            <a:endParaRPr lang="ru-RU" sz="1400" b="1" dirty="0">
              <a:solidFill>
                <a:srgbClr val="0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44A5E-EBFD-4C4E-9212-C59F6EC8FE35}" type="slidenum">
              <a:rPr lang="ru-RU" smtClean="0"/>
              <a:pPr/>
              <a:t>14</a:t>
            </a:fld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6725417"/>
              </p:ext>
            </p:extLst>
          </p:nvPr>
        </p:nvGraphicFramePr>
        <p:xfrm>
          <a:off x="193040" y="914398"/>
          <a:ext cx="6492241" cy="5807076"/>
        </p:xfrm>
        <a:graphic>
          <a:graphicData uri="http://schemas.openxmlformats.org/drawingml/2006/table">
            <a:tbl>
              <a:tblPr firstRow="1" firstCol="1" bandRow="1">
                <a:tableStyleId>{5DA37D80-6434-44D0-A028-1B22A696006F}</a:tableStyleId>
              </a:tblPr>
              <a:tblGrid>
                <a:gridCol w="279166">
                  <a:extLst>
                    <a:ext uri="{9D8B030D-6E8A-4147-A177-3AD203B41FA5}">
                      <a16:colId xmlns:a16="http://schemas.microsoft.com/office/drawing/2014/main" val="322239846"/>
                    </a:ext>
                  </a:extLst>
                </a:gridCol>
                <a:gridCol w="1254825">
                  <a:extLst>
                    <a:ext uri="{9D8B030D-6E8A-4147-A177-3AD203B41FA5}">
                      <a16:colId xmlns:a16="http://schemas.microsoft.com/office/drawing/2014/main" val="1950036533"/>
                    </a:ext>
                  </a:extLst>
                </a:gridCol>
                <a:gridCol w="3968580">
                  <a:extLst>
                    <a:ext uri="{9D8B030D-6E8A-4147-A177-3AD203B41FA5}">
                      <a16:colId xmlns:a16="http://schemas.microsoft.com/office/drawing/2014/main" val="887988638"/>
                    </a:ext>
                  </a:extLst>
                </a:gridCol>
                <a:gridCol w="989670">
                  <a:extLst>
                    <a:ext uri="{9D8B030D-6E8A-4147-A177-3AD203B41FA5}">
                      <a16:colId xmlns:a16="http://schemas.microsoft.com/office/drawing/2014/main" val="3676365185"/>
                    </a:ext>
                  </a:extLst>
                </a:gridCol>
              </a:tblGrid>
              <a:tr h="10274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№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п/п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Дата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проведения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Наименование обучающего мероприятия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Количество </a:t>
                      </a:r>
                      <a:r>
                        <a:rPr lang="ru-RU" sz="120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МО - </a:t>
                      </a:r>
                      <a:r>
                        <a:rPr lang="ru-RU" sz="12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участников мероприятий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0066"/>
                  </a:ext>
                </a:extLst>
              </a:tr>
              <a:tr h="7705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85725"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41960" algn="l"/>
                        </a:tabLst>
                      </a:pPr>
                      <a:r>
                        <a:rPr lang="ru-RU" sz="120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08.02.2021-24.02.2021</a:t>
                      </a:r>
                      <a:endParaRPr lang="ru-RU" sz="12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85725" marR="83820" algn="l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41960" algn="l"/>
                        </a:tabLst>
                      </a:pPr>
                      <a:r>
                        <a:rPr lang="ru-RU" sz="12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Программа повышения квалификации </a:t>
                      </a:r>
                      <a:r>
                        <a:rPr lang="ru-RU" sz="120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по </a:t>
                      </a:r>
                      <a:r>
                        <a:rPr lang="ru-RU" sz="12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теме: «Внедрение антимонопольного </a:t>
                      </a:r>
                      <a:r>
                        <a:rPr lang="ru-RU" sz="1200" dirty="0" err="1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комплаенса</a:t>
                      </a:r>
                      <a:r>
                        <a:rPr lang="ru-RU" sz="120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»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4350152"/>
                  </a:ext>
                </a:extLst>
              </a:tr>
              <a:tr h="51370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8572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20.02.2021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85725" marR="8382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Развитие туризма в Новосибирской </a:t>
                      </a:r>
                      <a:r>
                        <a:rPr lang="ru-RU" sz="120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области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7913392"/>
                  </a:ext>
                </a:extLst>
              </a:tr>
              <a:tr h="7705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</a:t>
                      </a:r>
                      <a:endParaRPr lang="ru-RU" sz="1200" b="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8572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12.04.2021 -28.04.2021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85725" marR="8382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Программа </a:t>
                      </a:r>
                      <a:r>
                        <a:rPr lang="ru-RU" sz="12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повышения квалификации </a:t>
                      </a:r>
                      <a:r>
                        <a:rPr lang="ru-RU" sz="120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по </a:t>
                      </a:r>
                      <a:r>
                        <a:rPr lang="ru-RU" sz="12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теме: «Контроль качества при ремонте и содержании автомобильных дорог</a:t>
                      </a:r>
                      <a:r>
                        <a:rPr lang="ru-RU" sz="120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»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3259432"/>
                  </a:ext>
                </a:extLst>
              </a:tr>
              <a:tr h="10274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8572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10.</a:t>
                      </a:r>
                      <a:r>
                        <a:rPr lang="en-US" sz="12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11</a:t>
                      </a:r>
                      <a:r>
                        <a:rPr lang="ru-RU" sz="12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.2021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85725" marR="8382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Семинар-совещание с инвестиционными уполномоченными и руководителями экономических служб муниципальных районов и городских округов Новосибирской </a:t>
                      </a:r>
                      <a:r>
                        <a:rPr lang="ru-RU" sz="120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области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8578187"/>
                  </a:ext>
                </a:extLst>
              </a:tr>
              <a:tr h="92685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8572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17.11.2021-23.11.2021</a:t>
                      </a:r>
                      <a:endParaRPr lang="ru-RU" sz="12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85725" marR="8382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Программа повышения квалификации «Оценка регулирующего воздействия проектов муниципальных правовых актов</a:t>
                      </a:r>
                      <a:r>
                        <a:rPr lang="ru-RU" sz="120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»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3365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15</a:t>
                      </a:r>
                      <a:endParaRPr lang="ru-RU" sz="1200" b="1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 </a:t>
                      </a:r>
                      <a:endParaRPr lang="ru-RU" sz="1200" b="1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1937216"/>
                  </a:ext>
                </a:extLst>
              </a:tr>
              <a:tr h="7705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8572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14.12.2021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85725" marR="8382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Развитие экспортной деятельности на </a:t>
                      </a:r>
                      <a:r>
                        <a:rPr lang="ru-RU" sz="120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территории</a:t>
                      </a:r>
                      <a:r>
                        <a:rPr lang="ru-RU" sz="1200" baseline="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ru-RU" sz="120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Новосибирской области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3365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4959064"/>
                  </a:ext>
                </a:extLst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6878330" y="914395"/>
            <a:ext cx="4152835" cy="1200329"/>
          </a:xfrm>
          <a:prstGeom prst="rect">
            <a:avLst/>
          </a:prstGeom>
          <a:solidFill>
            <a:schemeClr val="bg1"/>
          </a:solidFill>
          <a:ln w="19050">
            <a:solidFill>
              <a:srgbClr val="996633"/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ru-RU" sz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Контрольное управление НСО содействует в организации и проведении обучающих мероприятий для государственных и муниципальных заказчиков НСО, а также для представителей малого бизнеса НСО по вопросам осуществления закупок</a:t>
            </a:r>
          </a:p>
          <a:p>
            <a:r>
              <a:rPr lang="ru-RU" sz="1200" b="1" dirty="0" smtClean="0">
                <a:solidFill>
                  <a:srgbClr val="99663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 2021 год проведено</a:t>
            </a:r>
            <a:r>
              <a:rPr lang="en-US" sz="1200" b="1" dirty="0">
                <a:solidFill>
                  <a:srgbClr val="99663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200" b="1" dirty="0" smtClean="0">
                <a:solidFill>
                  <a:srgbClr val="99663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44 обучающих семинара. </a:t>
            </a:r>
            <a:endParaRPr lang="ru-RU" sz="1200" b="1" dirty="0">
              <a:solidFill>
                <a:srgbClr val="996633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7645" y="41279"/>
            <a:ext cx="1983956" cy="716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237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Прямоугольник с одним вырезанным углом 26"/>
          <p:cNvSpPr/>
          <p:nvPr/>
        </p:nvSpPr>
        <p:spPr>
          <a:xfrm rot="16200000">
            <a:off x="6542764" y="1229364"/>
            <a:ext cx="5943601" cy="5313670"/>
          </a:xfrm>
          <a:custGeom>
            <a:avLst/>
            <a:gdLst>
              <a:gd name="connsiteX0" fmla="*/ 0 w 5345618"/>
              <a:gd name="connsiteY0" fmla="*/ 0 h 5283197"/>
              <a:gd name="connsiteX1" fmla="*/ 2704020 w 5345618"/>
              <a:gd name="connsiteY1" fmla="*/ 0 h 5283197"/>
              <a:gd name="connsiteX2" fmla="*/ 5345618 w 5345618"/>
              <a:gd name="connsiteY2" fmla="*/ 2641599 h 5283197"/>
              <a:gd name="connsiteX3" fmla="*/ 5345618 w 5345618"/>
              <a:gd name="connsiteY3" fmla="*/ 5283197 h 5283197"/>
              <a:gd name="connsiteX4" fmla="*/ 0 w 5345618"/>
              <a:gd name="connsiteY4" fmla="*/ 5283197 h 5283197"/>
              <a:gd name="connsiteX5" fmla="*/ 0 w 5345618"/>
              <a:gd name="connsiteY5" fmla="*/ 0 h 5283197"/>
              <a:gd name="connsiteX0" fmla="*/ 0 w 5345618"/>
              <a:gd name="connsiteY0" fmla="*/ 30478 h 5313675"/>
              <a:gd name="connsiteX1" fmla="*/ 2206180 w 5345618"/>
              <a:gd name="connsiteY1" fmla="*/ 0 h 5313675"/>
              <a:gd name="connsiteX2" fmla="*/ 5345618 w 5345618"/>
              <a:gd name="connsiteY2" fmla="*/ 2672077 h 5313675"/>
              <a:gd name="connsiteX3" fmla="*/ 5345618 w 5345618"/>
              <a:gd name="connsiteY3" fmla="*/ 5313675 h 5313675"/>
              <a:gd name="connsiteX4" fmla="*/ 0 w 5345618"/>
              <a:gd name="connsiteY4" fmla="*/ 5313675 h 5313675"/>
              <a:gd name="connsiteX5" fmla="*/ 0 w 5345618"/>
              <a:gd name="connsiteY5" fmla="*/ 30478 h 5313675"/>
              <a:gd name="connsiteX0" fmla="*/ 0 w 5345618"/>
              <a:gd name="connsiteY0" fmla="*/ 0 h 5283197"/>
              <a:gd name="connsiteX1" fmla="*/ 1921700 w 5345618"/>
              <a:gd name="connsiteY1" fmla="*/ 60965 h 5283197"/>
              <a:gd name="connsiteX2" fmla="*/ 5345618 w 5345618"/>
              <a:gd name="connsiteY2" fmla="*/ 2641599 h 5283197"/>
              <a:gd name="connsiteX3" fmla="*/ 5345618 w 5345618"/>
              <a:gd name="connsiteY3" fmla="*/ 5283197 h 5283197"/>
              <a:gd name="connsiteX4" fmla="*/ 0 w 5345618"/>
              <a:gd name="connsiteY4" fmla="*/ 5283197 h 5283197"/>
              <a:gd name="connsiteX5" fmla="*/ 0 w 5345618"/>
              <a:gd name="connsiteY5" fmla="*/ 0 h 5283197"/>
              <a:gd name="connsiteX0" fmla="*/ 0 w 5345618"/>
              <a:gd name="connsiteY0" fmla="*/ 0 h 5283197"/>
              <a:gd name="connsiteX1" fmla="*/ 1903424 w 5345618"/>
              <a:gd name="connsiteY1" fmla="*/ 10165 h 5283197"/>
              <a:gd name="connsiteX2" fmla="*/ 5345618 w 5345618"/>
              <a:gd name="connsiteY2" fmla="*/ 2641599 h 5283197"/>
              <a:gd name="connsiteX3" fmla="*/ 5345618 w 5345618"/>
              <a:gd name="connsiteY3" fmla="*/ 5283197 h 5283197"/>
              <a:gd name="connsiteX4" fmla="*/ 0 w 5345618"/>
              <a:gd name="connsiteY4" fmla="*/ 5283197 h 5283197"/>
              <a:gd name="connsiteX5" fmla="*/ 0 w 5345618"/>
              <a:gd name="connsiteY5" fmla="*/ 0 h 5283197"/>
              <a:gd name="connsiteX0" fmla="*/ 0 w 5345618"/>
              <a:gd name="connsiteY0" fmla="*/ 20315 h 5303512"/>
              <a:gd name="connsiteX1" fmla="*/ 1903424 w 5345618"/>
              <a:gd name="connsiteY1" fmla="*/ 0 h 5303512"/>
              <a:gd name="connsiteX2" fmla="*/ 5345618 w 5345618"/>
              <a:gd name="connsiteY2" fmla="*/ 2661914 h 5303512"/>
              <a:gd name="connsiteX3" fmla="*/ 5345618 w 5345618"/>
              <a:gd name="connsiteY3" fmla="*/ 5303512 h 5303512"/>
              <a:gd name="connsiteX4" fmla="*/ 0 w 5345618"/>
              <a:gd name="connsiteY4" fmla="*/ 5303512 h 5303512"/>
              <a:gd name="connsiteX5" fmla="*/ 0 w 5345618"/>
              <a:gd name="connsiteY5" fmla="*/ 20315 h 5303512"/>
              <a:gd name="connsiteX0" fmla="*/ 0 w 5345618"/>
              <a:gd name="connsiteY0" fmla="*/ 30473 h 5313670"/>
              <a:gd name="connsiteX1" fmla="*/ 1894286 w 5345618"/>
              <a:gd name="connsiteY1" fmla="*/ 0 h 5313670"/>
              <a:gd name="connsiteX2" fmla="*/ 5345618 w 5345618"/>
              <a:gd name="connsiteY2" fmla="*/ 2672072 h 5313670"/>
              <a:gd name="connsiteX3" fmla="*/ 5345618 w 5345618"/>
              <a:gd name="connsiteY3" fmla="*/ 5313670 h 5313670"/>
              <a:gd name="connsiteX4" fmla="*/ 0 w 5345618"/>
              <a:gd name="connsiteY4" fmla="*/ 5313670 h 5313670"/>
              <a:gd name="connsiteX5" fmla="*/ 0 w 5345618"/>
              <a:gd name="connsiteY5" fmla="*/ 30473 h 5313670"/>
              <a:gd name="connsiteX0" fmla="*/ 9137 w 5345618"/>
              <a:gd name="connsiteY0" fmla="*/ 10156 h 5313670"/>
              <a:gd name="connsiteX1" fmla="*/ 1894286 w 5345618"/>
              <a:gd name="connsiteY1" fmla="*/ 0 h 5313670"/>
              <a:gd name="connsiteX2" fmla="*/ 5345618 w 5345618"/>
              <a:gd name="connsiteY2" fmla="*/ 2672072 h 5313670"/>
              <a:gd name="connsiteX3" fmla="*/ 5345618 w 5345618"/>
              <a:gd name="connsiteY3" fmla="*/ 5313670 h 5313670"/>
              <a:gd name="connsiteX4" fmla="*/ 0 w 5345618"/>
              <a:gd name="connsiteY4" fmla="*/ 5313670 h 5313670"/>
              <a:gd name="connsiteX5" fmla="*/ 9137 w 5345618"/>
              <a:gd name="connsiteY5" fmla="*/ 10156 h 5313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45618" h="5313670">
                <a:moveTo>
                  <a:pt x="9137" y="10156"/>
                </a:moveTo>
                <a:lnTo>
                  <a:pt x="1894286" y="0"/>
                </a:lnTo>
                <a:lnTo>
                  <a:pt x="5345618" y="2672072"/>
                </a:lnTo>
                <a:lnTo>
                  <a:pt x="5345618" y="5313670"/>
                </a:lnTo>
                <a:lnTo>
                  <a:pt x="0" y="5313670"/>
                </a:lnTo>
                <a:cubicBezTo>
                  <a:pt x="3046" y="3545832"/>
                  <a:pt x="6091" y="1777994"/>
                  <a:pt x="9137" y="10156"/>
                </a:cubicBezTo>
                <a:close/>
              </a:path>
            </a:pathLst>
          </a:custGeom>
          <a:blipFill dpi="0" rotWithShape="0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047747" y="5079880"/>
            <a:ext cx="2557085" cy="614213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ЭЛЕКТРОЭНЕРГЕТИКА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7645" y="41279"/>
            <a:ext cx="1983956" cy="716015"/>
          </a:xfrm>
          <a:prstGeom prst="rect">
            <a:avLst/>
          </a:prstGeom>
        </p:spPr>
      </p:pic>
      <p:sp>
        <p:nvSpPr>
          <p:cNvPr id="51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9388021" y="6447296"/>
            <a:ext cx="2743200" cy="365125"/>
          </a:xfrm>
        </p:spPr>
        <p:txBody>
          <a:bodyPr/>
          <a:lstStyle/>
          <a:p>
            <a:pPr marL="0" marR="0" lvl="0" indent="0" algn="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40A6F28-DA0F-406F-ABE3-19AF63CB0075}" type="slidenum">
              <a:rPr kumimoji="0" lang="ru-RU" alt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ru-RU" alt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91" name="Рисунок 90"/>
          <p:cNvPicPr>
            <a:picLocks noChangeAspect="1"/>
          </p:cNvPicPr>
          <p:nvPr/>
        </p:nvPicPr>
        <p:blipFill>
          <a:blip r:embed="rId5">
            <a:duotone>
              <a:srgbClr val="70AD47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139" y="922390"/>
            <a:ext cx="446261" cy="44626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2" name="Прямоугольник 1"/>
          <p:cNvSpPr/>
          <p:nvPr/>
        </p:nvSpPr>
        <p:spPr>
          <a:xfrm>
            <a:off x="968542" y="3826483"/>
            <a:ext cx="5866219" cy="646331"/>
          </a:xfrm>
          <a:prstGeom prst="rect">
            <a:avLst/>
          </a:prstGeom>
          <a:solidFill>
            <a:srgbClr val="996633"/>
          </a:solidFill>
        </p:spPr>
        <p:txBody>
          <a:bodyPr wrap="square">
            <a:spAutoFit/>
          </a:bodyPr>
          <a:lstStyle/>
          <a:p>
            <a:pPr lvl="0"/>
            <a:r>
              <a:rPr lang="ru-RU" sz="12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</a:t>
            </a:r>
            <a:r>
              <a:rPr lang="ru-RU" sz="1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2021 году </a:t>
            </a:r>
            <a:r>
              <a:rPr lang="ru-RU" sz="12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проведено </a:t>
            </a:r>
            <a:r>
              <a:rPr lang="ru-RU" sz="1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 заседания </a:t>
            </a:r>
            <a:r>
              <a:rPr lang="ru-RU" sz="12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Межотраслевого совета, </a:t>
            </a:r>
            <a:r>
              <a:rPr lang="ru-RU" sz="1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рассмотрено </a:t>
            </a:r>
            <a:r>
              <a:rPr lang="ru-RU" sz="12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15</a:t>
            </a:r>
            <a:r>
              <a:rPr lang="ru-RU" sz="1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 </a:t>
            </a:r>
            <a:r>
              <a:rPr lang="ru-RU" sz="12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вопросов </a:t>
            </a:r>
            <a:r>
              <a:rPr lang="ru-RU" sz="12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(проекты инвестиционных программ и корректировки инвестиционных программ)</a:t>
            </a:r>
            <a:endParaRPr lang="ru-RU" sz="12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96661" y="827790"/>
            <a:ext cx="7361819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dirty="0">
                <a:solidFill>
                  <a:srgbClr val="ED7D31">
                    <a:lumMod val="50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Распоряжение Губернатора Новосибирской области от 30.12.2016 № 237-р</a:t>
            </a:r>
          </a:p>
          <a:p>
            <a:pPr algn="just"/>
            <a:r>
              <a:rPr lang="ru-RU" sz="14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«О </a:t>
            </a:r>
            <a:r>
              <a:rPr lang="ru-RU" sz="1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создании межотраслевого совета потребителей по вопросам деятельности субъектов естественных монополий при Губернаторе Новосибирской </a:t>
            </a:r>
            <a:r>
              <a:rPr lang="ru-RU" sz="14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области»</a:t>
            </a:r>
          </a:p>
          <a:p>
            <a:pPr algn="just"/>
            <a:endParaRPr lang="ru-RU" sz="140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/>
            <a:r>
              <a:rPr lang="ru-RU" sz="1400" b="1" dirty="0">
                <a:solidFill>
                  <a:srgbClr val="ED7D31">
                    <a:lumMod val="50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Постановление Губернатора Новосибирской области от 31.01.2017 № 10</a:t>
            </a:r>
          </a:p>
          <a:p>
            <a:pPr algn="just"/>
            <a:r>
              <a:rPr lang="ru-RU" sz="1400" b="1" dirty="0" smtClean="0">
                <a:solidFill>
                  <a:srgbClr val="99663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«Об утверждении Положения о межотраслевом совете потребителей по вопросам деятельности субъектов естественных монополий при Губернаторе Новосибирской области»</a:t>
            </a:r>
          </a:p>
          <a:p>
            <a:pPr algn="just"/>
            <a:endParaRPr lang="ru-RU" sz="140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/>
            <a:r>
              <a:rPr lang="ru-RU" sz="1400" b="1" dirty="0">
                <a:solidFill>
                  <a:srgbClr val="ED7D31">
                    <a:lumMod val="50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Постановление Губернатора Новосибирской области от 23.03.2017 № 51</a:t>
            </a:r>
          </a:p>
          <a:p>
            <a:pPr algn="just"/>
            <a:r>
              <a:rPr lang="ru-RU" sz="14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«Об </a:t>
            </a:r>
            <a:r>
              <a:rPr lang="ru-RU" sz="1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образовании межотраслевого совета потребителей по вопросам деятельности субъектов естественных монополий при Губернаторе Новосибирской </a:t>
            </a:r>
            <a:r>
              <a:rPr lang="ru-RU" sz="14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области»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36750" y="147465"/>
            <a:ext cx="917300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accent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Создание и реализация механизмов общественного контроля за деятельностью субъектов естественных монополий</a:t>
            </a:r>
          </a:p>
        </p:txBody>
      </p:sp>
      <p:pic>
        <p:nvPicPr>
          <p:cNvPr id="12" name="Picture 6" descr="İkizler Sera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303" y="3850439"/>
            <a:ext cx="352193" cy="383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1556968" y="4751542"/>
            <a:ext cx="153550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sz="12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12</a:t>
            </a:r>
          </a:p>
          <a:p>
            <a:pPr lvl="0" algn="ctr"/>
            <a:r>
              <a:rPr lang="ru-RU" sz="12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программ</a:t>
            </a:r>
            <a:endParaRPr lang="ru-RU" sz="1200" b="1" dirty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4047433" y="5079881"/>
            <a:ext cx="2557085" cy="614213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ТЕПЛОСНАБЖЕНИЕ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4558223" y="4720057"/>
            <a:ext cx="153550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sz="1200" b="1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endParaRPr lang="ru-RU" sz="1200" b="1" dirty="0" smtClean="0">
              <a:solidFill>
                <a:srgbClr val="0070C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0" algn="ctr"/>
            <a:r>
              <a:rPr lang="ru-RU" sz="1200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программы</a:t>
            </a:r>
            <a:endParaRPr lang="ru-RU" sz="1200" b="1" dirty="0">
              <a:solidFill>
                <a:srgbClr val="0070C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6584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644A5E-EBFD-4C4E-9212-C59F6EC8FE35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7645" y="41279"/>
            <a:ext cx="1983956" cy="71601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36750" y="147465"/>
            <a:ext cx="917300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rgbClr val="ED7D3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Создание и реализация механизмов общественного контроля за деятельностью субъектов естественных монополий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894080" y="783875"/>
            <a:ext cx="872744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dirty="0">
                <a:solidFill>
                  <a:schemeClr val="accent2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Постановление Правительства Новосибирской области от 22.12.2016 </a:t>
            </a:r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№ </a:t>
            </a:r>
            <a:r>
              <a:rPr lang="ru-RU" sz="1400" b="1" dirty="0">
                <a:solidFill>
                  <a:schemeClr val="accent2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432-п</a:t>
            </a:r>
          </a:p>
          <a:p>
            <a:pPr algn="just"/>
            <a:r>
              <a:rPr lang="ru-RU" sz="14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«Об </a:t>
            </a:r>
            <a:r>
              <a:rPr lang="ru-RU" sz="1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утверждении Положения о проведении обязательного публичного технологического и ценового аудита крупных инвестиционных проектов с государственным участием Новосибирской </a:t>
            </a:r>
            <a:r>
              <a:rPr lang="ru-RU" sz="14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области»</a:t>
            </a:r>
            <a:endParaRPr lang="ru-RU" sz="140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duotone>
              <a:srgbClr val="70AD47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139" y="922390"/>
            <a:ext cx="446261" cy="44626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944440" y="1635729"/>
            <a:ext cx="895612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4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Цели проведения технологического и ценового аудита крупных инвестиционных проектов:</a:t>
            </a:r>
          </a:p>
          <a:p>
            <a:pPr algn="just">
              <a:spcAft>
                <a:spcPts val="0"/>
              </a:spcAft>
            </a:pPr>
            <a:endParaRPr lang="ru-RU" sz="1400" dirty="0" smtClean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>
              <a:spcAft>
                <a:spcPts val="0"/>
              </a:spcAft>
            </a:pPr>
            <a:r>
              <a:rPr lang="ru-RU" sz="14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оценка </a:t>
            </a:r>
            <a:r>
              <a:rPr lang="ru-RU" sz="1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целесообразности реализации </a:t>
            </a:r>
            <a:r>
              <a:rPr lang="ru-RU" sz="14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проекта</a:t>
            </a:r>
            <a:endParaRPr lang="ru-RU" sz="140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>
              <a:spcAft>
                <a:spcPts val="0"/>
              </a:spcAft>
            </a:pPr>
            <a:endParaRPr lang="ru-RU" sz="1400" dirty="0" smtClean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>
              <a:spcAft>
                <a:spcPts val="0"/>
              </a:spcAft>
            </a:pPr>
            <a:r>
              <a:rPr lang="ru-RU" sz="14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оптимизация </a:t>
            </a:r>
            <a:r>
              <a:rPr lang="ru-RU" sz="1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проектных и технологических </a:t>
            </a:r>
            <a:r>
              <a:rPr lang="ru-RU" sz="14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решений</a:t>
            </a:r>
            <a:endParaRPr lang="ru-RU" sz="140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>
              <a:spcAft>
                <a:spcPts val="0"/>
              </a:spcAft>
            </a:pPr>
            <a:endParaRPr lang="ru-RU" sz="1400" dirty="0" smtClean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>
              <a:spcAft>
                <a:spcPts val="0"/>
              </a:spcAft>
            </a:pPr>
            <a:r>
              <a:rPr lang="ru-RU" sz="14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повышение </a:t>
            </a:r>
            <a:r>
              <a:rPr lang="ru-RU" sz="1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эффективности использования бюджетных средств;</a:t>
            </a:r>
          </a:p>
          <a:p>
            <a:pPr algn="just">
              <a:spcAft>
                <a:spcPts val="0"/>
              </a:spcAft>
            </a:pPr>
            <a:r>
              <a:rPr lang="ru-RU" sz="1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снижение стоимости и сокращение сроков реализации инвестиционного </a:t>
            </a:r>
            <a:r>
              <a:rPr lang="ru-RU" sz="14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проекта</a:t>
            </a:r>
            <a:endParaRPr lang="ru-RU" sz="140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object 74"/>
          <p:cNvSpPr/>
          <p:nvPr/>
        </p:nvSpPr>
        <p:spPr>
          <a:xfrm>
            <a:off x="883488" y="2037424"/>
            <a:ext cx="60952" cy="339616"/>
          </a:xfrm>
          <a:custGeom>
            <a:avLst/>
            <a:gdLst/>
            <a:ahLst/>
            <a:cxnLst/>
            <a:rect l="l" t="t" r="r" b="b"/>
            <a:pathLst>
              <a:path w="85725" h="567055">
                <a:moveTo>
                  <a:pt x="85725" y="0"/>
                </a:moveTo>
                <a:lnTo>
                  <a:pt x="0" y="0"/>
                </a:lnTo>
                <a:lnTo>
                  <a:pt x="0" y="566737"/>
                </a:lnTo>
                <a:lnTo>
                  <a:pt x="85725" y="566737"/>
                </a:lnTo>
                <a:lnTo>
                  <a:pt x="85725" y="0"/>
                </a:lnTo>
                <a:close/>
              </a:path>
            </a:pathLst>
          </a:custGeom>
          <a:solidFill>
            <a:srgbClr val="0379BA"/>
          </a:solid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9" name="object 74"/>
          <p:cNvSpPr/>
          <p:nvPr/>
        </p:nvSpPr>
        <p:spPr>
          <a:xfrm>
            <a:off x="872467" y="2483115"/>
            <a:ext cx="60952" cy="339616"/>
          </a:xfrm>
          <a:custGeom>
            <a:avLst/>
            <a:gdLst/>
            <a:ahLst/>
            <a:cxnLst/>
            <a:rect l="l" t="t" r="r" b="b"/>
            <a:pathLst>
              <a:path w="85725" h="567055">
                <a:moveTo>
                  <a:pt x="85725" y="0"/>
                </a:moveTo>
                <a:lnTo>
                  <a:pt x="0" y="0"/>
                </a:lnTo>
                <a:lnTo>
                  <a:pt x="0" y="566737"/>
                </a:lnTo>
                <a:lnTo>
                  <a:pt x="85725" y="566737"/>
                </a:lnTo>
                <a:lnTo>
                  <a:pt x="85725" y="0"/>
                </a:lnTo>
                <a:close/>
              </a:path>
            </a:pathLst>
          </a:custGeom>
          <a:solidFill>
            <a:srgbClr val="92D050"/>
          </a:solid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0" name="object 74"/>
          <p:cNvSpPr/>
          <p:nvPr/>
        </p:nvSpPr>
        <p:spPr>
          <a:xfrm>
            <a:off x="883488" y="2982238"/>
            <a:ext cx="60952" cy="339616"/>
          </a:xfrm>
          <a:custGeom>
            <a:avLst/>
            <a:gdLst/>
            <a:ahLst/>
            <a:cxnLst/>
            <a:rect l="l" t="t" r="r" b="b"/>
            <a:pathLst>
              <a:path w="85725" h="567055">
                <a:moveTo>
                  <a:pt x="85725" y="0"/>
                </a:moveTo>
                <a:lnTo>
                  <a:pt x="0" y="0"/>
                </a:lnTo>
                <a:lnTo>
                  <a:pt x="0" y="566737"/>
                </a:lnTo>
                <a:lnTo>
                  <a:pt x="85725" y="566737"/>
                </a:lnTo>
                <a:lnTo>
                  <a:pt x="85725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059462" y="2112265"/>
            <a:ext cx="3804103" cy="861774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Обязательный ТЦА </a:t>
            </a:r>
            <a:r>
              <a:rPr lang="ru-RU" sz="12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должен проводиться </a:t>
            </a:r>
            <a:r>
              <a:rPr lang="ru-RU" sz="1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</a:t>
            </a:r>
            <a:r>
              <a:rPr lang="ru-RU" sz="12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отношении объектов </a:t>
            </a:r>
            <a:r>
              <a:rPr lang="ru-RU" sz="1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капитального строительства сметной </a:t>
            </a:r>
            <a:r>
              <a:rPr lang="ru-RU" sz="12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стоимостью</a:t>
            </a:r>
          </a:p>
          <a:p>
            <a:pPr algn="ctr"/>
            <a:r>
              <a:rPr lang="ru-RU" sz="14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1,5 млрд рублей и более.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068544" y="4031509"/>
            <a:ext cx="5319223" cy="1569660"/>
          </a:xfrm>
          <a:prstGeom prst="rect">
            <a:avLst/>
          </a:prstGeom>
          <a:ln>
            <a:solidFill>
              <a:srgbClr val="008000"/>
            </a:solidFill>
          </a:ln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endParaRPr lang="ru-RU" sz="1200" dirty="0" smtClean="0">
              <a:solidFill>
                <a:srgbClr val="0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71450" indent="-171450" algn="just">
              <a:spcAft>
                <a:spcPts val="0"/>
              </a:spcAft>
              <a:buClr>
                <a:srgbClr val="008000"/>
              </a:buClr>
              <a:buFont typeface="Wingdings" panose="05000000000000000000" pitchFamily="2" charset="2"/>
              <a:buChar char="q"/>
            </a:pPr>
            <a:r>
              <a:rPr lang="ru-RU" sz="1200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«Многофункциональная </a:t>
            </a:r>
            <a:r>
              <a:rPr lang="ru-RU" sz="12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ледовая арена по ул. Немировича-Данченко в городе Новосибирске</a:t>
            </a:r>
            <a:r>
              <a:rPr lang="ru-RU" sz="1200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» </a:t>
            </a:r>
            <a:endParaRPr lang="ru-RU" sz="1200" dirty="0">
              <a:solidFill>
                <a:srgbClr val="0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71450" indent="-171450" algn="just">
              <a:spcAft>
                <a:spcPts val="0"/>
              </a:spcAft>
              <a:buClr>
                <a:srgbClr val="008000"/>
              </a:buClr>
              <a:buFont typeface="Wingdings" panose="05000000000000000000" pitchFamily="2" charset="2"/>
              <a:buChar char="q"/>
            </a:pPr>
            <a:r>
              <a:rPr lang="ru-RU" sz="1200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«Региональный </a:t>
            </a:r>
            <a:r>
              <a:rPr lang="ru-RU" sz="12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центр волейбола в г. Новосибирске».</a:t>
            </a:r>
          </a:p>
          <a:p>
            <a:pPr marL="171450" indent="-171450" algn="just">
              <a:spcAft>
                <a:spcPts val="0"/>
              </a:spcAft>
              <a:buClr>
                <a:srgbClr val="008000"/>
              </a:buClr>
              <a:buFont typeface="Wingdings" panose="05000000000000000000" pitchFamily="2" charset="2"/>
              <a:buChar char="q"/>
            </a:pPr>
            <a:r>
              <a:rPr lang="ru-RU" sz="1200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«Реконструкция </a:t>
            </a:r>
            <a:r>
              <a:rPr lang="ru-RU" sz="12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 оснащение акушерского корпуса Государственной Новосибирской областной клинической больницы для размещения перинатального центра Новосибирской </a:t>
            </a:r>
            <a:r>
              <a:rPr lang="ru-RU" sz="1200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области».</a:t>
            </a:r>
            <a:endParaRPr lang="ru-RU" sz="1200" dirty="0">
              <a:solidFill>
                <a:srgbClr val="000000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931690" y="3619945"/>
            <a:ext cx="1718744" cy="614213"/>
          </a:xfrm>
          <a:prstGeom prst="roundRect">
            <a:avLst/>
          </a:prstGeom>
          <a:solidFill>
            <a:sysClr val="window" lastClr="FFFFFF"/>
          </a:solidFill>
          <a:ln w="19050" cap="flat" cmpd="sng" algn="ctr">
            <a:solidFill>
              <a:srgbClr val="008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2019 год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b="1" kern="0" dirty="0" smtClean="0">
                <a:solidFill>
                  <a:schemeClr val="accent6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 проекта</a:t>
            </a:r>
            <a:endParaRPr kumimoji="0" lang="ru-RU" sz="1400" b="1" i="0" u="none" strike="noStrike" kern="0" cap="none" spc="0" normalizeH="0" baseline="0" noProof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699719" y="4031509"/>
            <a:ext cx="5319223" cy="1569660"/>
          </a:xfrm>
          <a:prstGeom prst="rect">
            <a:avLst/>
          </a:prstGeom>
          <a:ln>
            <a:solidFill>
              <a:srgbClr val="008000"/>
            </a:solidFill>
          </a:ln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endParaRPr lang="ru-RU" sz="1200" dirty="0" smtClean="0">
              <a:solidFill>
                <a:srgbClr val="0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71450" indent="-171450" algn="just">
              <a:spcAft>
                <a:spcPts val="0"/>
              </a:spcAft>
              <a:buClr>
                <a:srgbClr val="008000"/>
              </a:buClr>
              <a:buFont typeface="Wingdings" panose="05000000000000000000" pitchFamily="2" charset="2"/>
              <a:buChar char="q"/>
            </a:pPr>
            <a:r>
              <a:rPr lang="ru-RU" sz="1200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Инвестиционный проект «Строительство </a:t>
            </a:r>
            <a:r>
              <a:rPr lang="ru-RU" sz="12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магистральной дороги непрерывного движения на продолжении магистрали М-51 «Байкал» от городской черты Новосибирска до примыкания к магистрали М- 52 «Чуйский тракт» с мостовым переходом через реку Обь в г. Новосибирске (Юго-Западный транзит с мостовым переходом через р. Обь в городе Новосибирске</a:t>
            </a:r>
            <a:r>
              <a:rPr lang="ru-RU" sz="1200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)».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582988" y="3619945"/>
            <a:ext cx="1718744" cy="614213"/>
          </a:xfrm>
          <a:prstGeom prst="roundRect">
            <a:avLst/>
          </a:prstGeom>
          <a:solidFill>
            <a:sysClr val="window" lastClr="FFFFFF"/>
          </a:solidFill>
          <a:ln w="19050" cap="flat" cmpd="sng" algn="ctr">
            <a:solidFill>
              <a:srgbClr val="008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2021 год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b="1" kern="0" dirty="0">
                <a:solidFill>
                  <a:schemeClr val="accent6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r>
              <a:rPr lang="ru-RU" sz="1400" b="1" kern="0" dirty="0" smtClean="0">
                <a:solidFill>
                  <a:schemeClr val="accent6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проект</a:t>
            </a:r>
            <a:endParaRPr kumimoji="0" lang="ru-RU" sz="1400" b="1" i="0" u="none" strike="noStrike" kern="0" cap="none" spc="0" normalizeH="0" baseline="0" noProof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068544" y="5822339"/>
            <a:ext cx="109503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</a:t>
            </a:r>
            <a:r>
              <a:rPr lang="ru-RU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соответствии с постановлением Правительства РФ от 02.04.2020 № </a:t>
            </a:r>
            <a:r>
              <a:rPr lang="ru-RU" sz="1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421 приостановлено </a:t>
            </a:r>
            <a:r>
              <a:rPr lang="ru-RU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 31 декабря 2024 г. действие Положения о проведении публичного технологического и ценового аудита крупных инвестиционных проектов с государственным участием, утвержденного постановлением Правительства </a:t>
            </a:r>
            <a:r>
              <a:rPr lang="ru-RU" sz="1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РФ от 30.04.2013 </a:t>
            </a:r>
            <a:r>
              <a:rPr lang="ru-RU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г. № 382 «О проведении публичного технологического и ценового аудита крупных инвестиционных проектов с государственным участием и о внесении изменений в некоторые акты Правительства Российской Федерации».</a:t>
            </a:r>
          </a:p>
        </p:txBody>
      </p:sp>
    </p:spTree>
    <p:extLst>
      <p:ext uri="{BB962C8B-B14F-4D97-AF65-F5344CB8AC3E}">
        <p14:creationId xmlns:p14="http://schemas.microsoft.com/office/powerpoint/2010/main" val="4227650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7645" y="41279"/>
            <a:ext cx="1983956" cy="716015"/>
          </a:xfrm>
          <a:prstGeom prst="rect">
            <a:avLst/>
          </a:prstGeom>
        </p:spPr>
      </p:pic>
      <p:sp>
        <p:nvSpPr>
          <p:cNvPr id="51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9388021" y="6447296"/>
            <a:ext cx="2743200" cy="365125"/>
          </a:xfrm>
        </p:spPr>
        <p:txBody>
          <a:bodyPr/>
          <a:lstStyle/>
          <a:p>
            <a:pPr marL="0" marR="0" lvl="0" indent="0" algn="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40A6F28-DA0F-406F-ABE3-19AF63CB0075}" type="slidenum">
              <a:rPr kumimoji="0" lang="ru-RU" alt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ru-RU" alt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58569" y="955504"/>
            <a:ext cx="3600000" cy="1080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>
            <a:noFill/>
            <a:prstDash val="dash"/>
          </a:ln>
        </p:spPr>
        <p:txBody>
          <a:bodyPr wrap="square">
            <a:spAutoFit/>
          </a:bodyPr>
          <a:lstStyle/>
          <a:p>
            <a:pPr lvl="0" algn="just"/>
            <a:r>
              <a:rPr lang="ru-RU" sz="12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Объем инвестиций </a:t>
            </a:r>
            <a:r>
              <a:rPr lang="ru-RU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основной капитал </a:t>
            </a:r>
            <a:r>
              <a:rPr lang="ru-RU" sz="12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 </a:t>
            </a:r>
            <a:r>
              <a:rPr lang="ru-RU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174,7 млрд </a:t>
            </a:r>
            <a:r>
              <a:rPr lang="ru-RU" sz="12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рублей</a:t>
            </a:r>
            <a:r>
              <a:rPr lang="ru-RU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(по </a:t>
            </a:r>
            <a:r>
              <a:rPr lang="ru-RU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итогам 9 </a:t>
            </a:r>
            <a:r>
              <a:rPr lang="ru-RU" sz="12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мес. </a:t>
            </a:r>
            <a:r>
              <a:rPr lang="ru-RU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2021 г.), </a:t>
            </a:r>
            <a:r>
              <a:rPr lang="ru-RU" sz="1200" b="1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индекс </a:t>
            </a:r>
            <a:r>
              <a:rPr lang="ru-RU" sz="12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физического объема</a:t>
            </a:r>
            <a:r>
              <a:rPr lang="ru-RU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– 108,8% к аналогичному периоду 2020 </a:t>
            </a:r>
            <a:r>
              <a:rPr lang="ru-RU" sz="12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года</a:t>
            </a:r>
          </a:p>
          <a:p>
            <a:pPr lvl="0" algn="just"/>
            <a:endParaRPr lang="ru-RU" sz="120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9962" y="361710"/>
            <a:ext cx="2682240" cy="36933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ИТОГИ 2021 ГОДА</a:t>
            </a:r>
            <a:endParaRPr lang="ru-RU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342259" y="942896"/>
            <a:ext cx="3600000" cy="1080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>
            <a:noFill/>
            <a:prstDash val="dash"/>
          </a:ln>
        </p:spPr>
        <p:txBody>
          <a:bodyPr wrap="square">
            <a:spAutoFit/>
          </a:bodyPr>
          <a:lstStyle/>
          <a:p>
            <a:pPr lvl="0" algn="just">
              <a:spcAft>
                <a:spcPts val="600"/>
              </a:spcAft>
            </a:pPr>
            <a:r>
              <a:rPr lang="ru-RU" sz="12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Оборот организаций</a:t>
            </a:r>
            <a:r>
              <a:rPr lang="ru-RU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2021 году составил 3418554,5 </a:t>
            </a:r>
            <a:r>
              <a:rPr lang="ru-RU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млн. рублей (в 2020 </a:t>
            </a:r>
            <a:r>
              <a:rPr lang="ru-RU" sz="12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году </a:t>
            </a:r>
            <a:r>
              <a:rPr lang="ru-RU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3102072,9 млн рублей), </a:t>
            </a:r>
            <a:r>
              <a:rPr lang="ru-RU" sz="1200" b="1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 </a:t>
            </a:r>
            <a:r>
              <a:rPr lang="ru-RU" sz="12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малым предприятиям (без </a:t>
            </a:r>
            <a:r>
              <a:rPr lang="ru-RU" sz="1200" b="1" dirty="0" err="1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микропредприятий</a:t>
            </a:r>
            <a:r>
              <a:rPr lang="ru-RU" sz="12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</a:t>
            </a:r>
            <a:r>
              <a:rPr lang="ru-RU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– 616724,2 млн рублей (в 2020 году – 610845,3 млн рублей</a:t>
            </a:r>
            <a:r>
              <a:rPr lang="ru-RU" sz="12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</a:t>
            </a:r>
            <a:endParaRPr lang="ru-RU" sz="120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125949" y="942896"/>
            <a:ext cx="3600000" cy="1080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>
            <a:noFill/>
            <a:prstDash val="dash"/>
          </a:ln>
        </p:spPr>
        <p:txBody>
          <a:bodyPr wrap="square">
            <a:spAutoFit/>
          </a:bodyPr>
          <a:lstStyle/>
          <a:p>
            <a:pPr lvl="0" algn="just">
              <a:spcAft>
                <a:spcPts val="600"/>
              </a:spcAft>
            </a:pPr>
            <a:r>
              <a:rPr lang="ru-RU" sz="12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Количество унитарных предприятий </a:t>
            </a:r>
            <a:r>
              <a:rPr lang="ru-RU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 начало 2022 года составило 373 единицы, на начало 2021 года – 402 единицы (-29 единиц</a:t>
            </a:r>
            <a:r>
              <a:rPr lang="ru-RU" sz="12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</a:t>
            </a:r>
          </a:p>
          <a:p>
            <a:pPr lvl="0" algn="just">
              <a:spcAft>
                <a:spcPts val="600"/>
              </a:spcAft>
            </a:pPr>
            <a:endParaRPr lang="ru-RU" sz="120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58568" y="2174666"/>
            <a:ext cx="5508000" cy="120032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>
            <a:noFill/>
            <a:prstDash val="dash"/>
          </a:ln>
        </p:spPr>
        <p:txBody>
          <a:bodyPr wrap="square">
            <a:spAutoFit/>
          </a:bodyPr>
          <a:lstStyle/>
          <a:p>
            <a:pPr lvl="0" algn="just">
              <a:spcAft>
                <a:spcPts val="600"/>
              </a:spcAft>
            </a:pPr>
            <a:r>
              <a:rPr lang="ru-RU" sz="12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Доля закупок у субъектов малого и среднего предпринимательства в совокупном стоимостном объеме договоров, заключенных по результатам закупок в соответствии с Федеральным законом от 18.07.2011 № 223-ФЗ </a:t>
            </a:r>
            <a:r>
              <a:rPr lang="ru-RU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«О закупках товаров, работ, услуг отдельными видами юридических лиц», за 2021 год составила 61,89% при установленном целевом значении 25</a:t>
            </a:r>
            <a:r>
              <a:rPr lang="ru-RU" sz="12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%</a:t>
            </a:r>
            <a:endParaRPr lang="ru-RU" sz="120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217949" y="2082332"/>
            <a:ext cx="5508000" cy="138499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>
            <a:noFill/>
            <a:prstDash val="dash"/>
          </a:ln>
        </p:spPr>
        <p:txBody>
          <a:bodyPr wrap="square">
            <a:spAutoFit/>
          </a:bodyPr>
          <a:lstStyle/>
          <a:p>
            <a:pPr lvl="0" algn="just">
              <a:spcAft>
                <a:spcPts val="600"/>
              </a:spcAft>
            </a:pPr>
            <a:r>
              <a:rPr lang="ru-RU" sz="12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Доля закупок у субъектов малого и среднего предпринимательства в совокупном стоимостном объеме договоров, заключенных по результатам закупок в соответствии с Федеральным законом </a:t>
            </a:r>
            <a:r>
              <a:rPr lang="ru-RU" sz="1200" b="1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от </a:t>
            </a:r>
            <a:r>
              <a:rPr lang="ru-RU" sz="12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05.04.2013 № 44-ФЗ «О контрактной системе в сфере закупок товаров, работ, услуг для обеспечения государственных и муниципальных нужд</a:t>
            </a:r>
            <a:r>
              <a:rPr lang="ru-RU" sz="1200" b="1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»</a:t>
            </a:r>
            <a:r>
              <a:rPr lang="ru-RU" sz="12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ru-RU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 2021 год составила </a:t>
            </a:r>
            <a:r>
              <a:rPr lang="en-US" sz="12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58</a:t>
            </a:r>
            <a:r>
              <a:rPr lang="ru-RU" sz="12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</a:t>
            </a:r>
            <a:r>
              <a:rPr lang="en-US" sz="12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02</a:t>
            </a:r>
            <a:r>
              <a:rPr lang="ru-RU" sz="12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% </a:t>
            </a:r>
            <a:r>
              <a:rPr lang="ru-RU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при установленном целевом значении </a:t>
            </a:r>
            <a:r>
              <a:rPr lang="en-US" sz="12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40</a:t>
            </a:r>
            <a:r>
              <a:rPr lang="ru-RU" sz="12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%</a:t>
            </a:r>
            <a:endParaRPr lang="ru-RU" sz="120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67127" y="3514156"/>
            <a:ext cx="5508000" cy="4616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>
            <a:noFill/>
            <a:prstDash val="dash"/>
          </a:ln>
        </p:spPr>
        <p:txBody>
          <a:bodyPr wrap="square">
            <a:spAutoFit/>
          </a:bodyPr>
          <a:lstStyle/>
          <a:p>
            <a:pPr lvl="0" algn="just">
              <a:spcAft>
                <a:spcPts val="600"/>
              </a:spcAft>
            </a:pPr>
            <a:r>
              <a:rPr lang="ru-RU" sz="12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Доля «малых» закупок, размещенных в электронной форме,</a:t>
            </a:r>
            <a:r>
              <a:rPr lang="ru-RU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за 2021 год составила 91,16% при установленном целевом значении 40</a:t>
            </a:r>
            <a:r>
              <a:rPr lang="ru-RU" sz="12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% </a:t>
            </a:r>
            <a:endParaRPr lang="ru-RU" sz="120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239379" y="3489212"/>
            <a:ext cx="5486570" cy="4616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>
            <a:noFill/>
            <a:prstDash val="dash"/>
          </a:ln>
        </p:spPr>
        <p:txBody>
          <a:bodyPr wrap="square">
            <a:spAutoFit/>
          </a:bodyPr>
          <a:lstStyle/>
          <a:p>
            <a:pPr lvl="0" algn="just">
              <a:spcAft>
                <a:spcPts val="600"/>
              </a:spcAft>
            </a:pPr>
            <a:r>
              <a:rPr lang="ru-RU" sz="12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Доля «малых» закупок, </a:t>
            </a:r>
            <a:r>
              <a:rPr lang="ru-RU" sz="1200" b="1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осуществленных</a:t>
            </a:r>
            <a:r>
              <a:rPr lang="ru-RU" sz="1200" b="1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2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электронной форме,</a:t>
            </a:r>
            <a:r>
              <a:rPr lang="ru-RU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за 2021 год составила </a:t>
            </a:r>
            <a:r>
              <a:rPr lang="ru-RU" sz="12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79,87% </a:t>
            </a:r>
            <a:r>
              <a:rPr lang="ru-RU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при установленном целевом </a:t>
            </a:r>
            <a:r>
              <a:rPr lang="ru-RU" sz="120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значении </a:t>
            </a:r>
            <a:r>
              <a:rPr lang="ru-RU" sz="120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35% </a:t>
            </a:r>
            <a:endParaRPr lang="ru-RU" sz="120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62660" y="4074924"/>
            <a:ext cx="11163290" cy="6463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>
            <a:noFill/>
            <a:prstDash val="dash"/>
          </a:ln>
        </p:spPr>
        <p:txBody>
          <a:bodyPr wrap="square">
            <a:spAutoFit/>
          </a:bodyPr>
          <a:lstStyle/>
          <a:p>
            <a:pPr lvl="0" algn="just">
              <a:spcAft>
                <a:spcPts val="600"/>
              </a:spcAft>
            </a:pPr>
            <a:r>
              <a:rPr lang="ru-RU" sz="1200" b="1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Перевод </a:t>
            </a:r>
            <a:r>
              <a:rPr lang="ru-RU" sz="12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массовых социально значимых услуг </a:t>
            </a:r>
            <a:r>
              <a:rPr lang="ru-RU" sz="12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(МСЗУ</a:t>
            </a:r>
            <a:r>
              <a:rPr lang="ru-RU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 </a:t>
            </a:r>
            <a:r>
              <a:rPr lang="ru-RU" sz="12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</a:t>
            </a:r>
            <a:r>
              <a:rPr lang="ru-RU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электронный </a:t>
            </a:r>
            <a:r>
              <a:rPr lang="ru-RU" sz="12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формат позволило </a:t>
            </a:r>
            <a:r>
              <a:rPr lang="ru-RU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значительно сэкономить время граждан и избавить их от необходимости посещения ведомств. </a:t>
            </a:r>
            <a:r>
              <a:rPr lang="ru-RU" sz="12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Перевод </a:t>
            </a:r>
            <a:r>
              <a:rPr lang="ru-RU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электронный формат завершен для 81 из 83 государственных и муниципальных услуг из Перечня МСЗУ, оказываемых в Новосибирской </a:t>
            </a:r>
            <a:r>
              <a:rPr lang="ru-RU" sz="12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области</a:t>
            </a:r>
            <a:endParaRPr lang="ru-RU" sz="120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71500" y="4869180"/>
            <a:ext cx="11154449" cy="4616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>
            <a:noFill/>
            <a:prstDash val="dash"/>
          </a:ln>
        </p:spPr>
        <p:txBody>
          <a:bodyPr wrap="square">
            <a:spAutoFit/>
          </a:bodyPr>
          <a:lstStyle/>
          <a:p>
            <a:pPr lvl="0" algn="just">
              <a:spcAft>
                <a:spcPts val="600"/>
              </a:spcAft>
            </a:pPr>
            <a:r>
              <a:rPr lang="ru-RU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Всего в ходе рассмотрения поступивших заявлений, инициативных проверок Новосибирским УФАС России в отчетном периоде было </a:t>
            </a:r>
            <a:r>
              <a:rPr lang="ru-RU" sz="12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выявлено 35 признанных фактов нарушений Закона о защите конкуренции</a:t>
            </a:r>
            <a:r>
              <a:rPr lang="ru-RU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(в 2020 году – 74</a:t>
            </a:r>
            <a:r>
              <a:rPr lang="ru-RU" sz="12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</a:t>
            </a:r>
            <a:endParaRPr lang="ru-RU" sz="120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49425" y="5421181"/>
            <a:ext cx="5499442" cy="1332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>
            <a:noFill/>
            <a:prstDash val="dash"/>
          </a:ln>
        </p:spPr>
        <p:txBody>
          <a:bodyPr wrap="square">
            <a:spAutoFit/>
          </a:bodyPr>
          <a:lstStyle/>
          <a:p>
            <a:pPr lvl="0" algn="just"/>
            <a:r>
              <a:rPr lang="ru-RU" sz="12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Новосибирская область включена в «белую книгу» </a:t>
            </a:r>
            <a:r>
              <a:rPr lang="ru-RU" sz="1200" b="1" dirty="0" err="1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проконкурентных</a:t>
            </a:r>
            <a:r>
              <a:rPr lang="ru-RU" sz="12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региональных практик за 2020 </a:t>
            </a:r>
            <a:r>
              <a:rPr lang="ru-RU" sz="1200" b="1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год</a:t>
            </a:r>
            <a:r>
              <a:rPr lang="ru-RU" sz="12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</a:t>
            </a:r>
            <a:r>
              <a:rPr lang="ru-RU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 качестве лучшей практики </a:t>
            </a:r>
            <a:r>
              <a:rPr lang="ru-RU" sz="12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отмечен приказ </a:t>
            </a:r>
            <a:r>
              <a:rPr lang="ru-RU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Минтруда и </a:t>
            </a:r>
            <a:r>
              <a:rPr lang="ru-RU" sz="1200" dirty="0" err="1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соцразвития</a:t>
            </a:r>
            <a:r>
              <a:rPr lang="ru-RU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НСО</a:t>
            </a:r>
            <a:r>
              <a:rPr lang="ru-RU" sz="12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от 05.10.2020 № 848 «Об утверждении Положения о проведении конкурса областных профильных смен</a:t>
            </a:r>
            <a:r>
              <a:rPr lang="ru-RU" sz="12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»</a:t>
            </a:r>
            <a:endParaRPr lang="ru-RU" sz="120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217949" y="5421183"/>
            <a:ext cx="5508000" cy="1332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  <a:prstDash val="dash"/>
          </a:ln>
        </p:spPr>
        <p:txBody>
          <a:bodyPr wrap="square">
            <a:spAutoFit/>
          </a:bodyPr>
          <a:lstStyle/>
          <a:p>
            <a:pPr lvl="0" algn="just">
              <a:spcAft>
                <a:spcPts val="600"/>
              </a:spcAft>
            </a:pPr>
            <a:r>
              <a:rPr lang="ru-RU" sz="12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</a:t>
            </a:r>
            <a:r>
              <a:rPr lang="ru-RU" sz="1200" b="1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пыт </a:t>
            </a:r>
            <a:r>
              <a:rPr lang="ru-RU" sz="12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Новосибирской области по синхронизации реализации региональных и федеральных проектов и программ по обеспечению равного доступа к современным услугам связи для сельских жителей</a:t>
            </a:r>
            <a:r>
              <a:rPr lang="ru-RU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ru-RU" sz="12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проживающих в населенных пунктах области с численностью населения от 250 </a:t>
            </a:r>
            <a:r>
              <a:rPr lang="ru-RU" sz="1200" b="1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человек</a:t>
            </a:r>
            <a:r>
              <a:rPr lang="ru-RU" sz="12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отмечен </a:t>
            </a:r>
            <a:r>
              <a:rPr lang="ru-RU" sz="12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ФАС России в </a:t>
            </a:r>
            <a:r>
              <a:rPr lang="ru-RU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докладе о состоянии конкуренции в Российской Федерации за 2020 год </a:t>
            </a:r>
            <a:r>
              <a:rPr lang="ru-RU" sz="12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качестве «лучшей практики»</a:t>
            </a:r>
            <a:endParaRPr lang="ru-RU" sz="120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>
            <a:off x="549425" y="955505"/>
            <a:ext cx="0" cy="108000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4342259" y="955505"/>
            <a:ext cx="0" cy="108000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8125949" y="942896"/>
            <a:ext cx="0" cy="108000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539962" y="2174666"/>
            <a:ext cx="9463" cy="1200329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 flipH="1">
            <a:off x="6217949" y="2183312"/>
            <a:ext cx="11967" cy="1165071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flipH="1">
            <a:off x="565152" y="3514155"/>
            <a:ext cx="1" cy="460408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flipH="1">
            <a:off x="6217949" y="3484290"/>
            <a:ext cx="4377" cy="466587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 flipH="1">
            <a:off x="567127" y="4074924"/>
            <a:ext cx="1" cy="620336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 flipH="1">
            <a:off x="549425" y="4862084"/>
            <a:ext cx="1" cy="468761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>
            <a:off x="539962" y="5421183"/>
            <a:ext cx="23918" cy="1307277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>
            <a:off x="6217949" y="5421182"/>
            <a:ext cx="0" cy="1332000"/>
          </a:xfrm>
          <a:prstGeom prst="line">
            <a:avLst/>
          </a:prstGeom>
          <a:ln w="28575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05909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7200" y="254000"/>
            <a:ext cx="111048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АКТУАЛИЗАЦИЯ РАЗДЕЛА «КОНКУРЕНЦИЯ» </a:t>
            </a:r>
          </a:p>
          <a:p>
            <a:pPr algn="ctr"/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 ИНВЕСТИЦИОННОМ ПОРТАЛЕ НОВОСИБИРСКОЙ ОБЛАСТИ  </a:t>
            </a:r>
            <a:endParaRPr lang="ru-RU" sz="1600" b="1" dirty="0">
              <a:solidFill>
                <a:schemeClr val="accent2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40" y="1089872"/>
            <a:ext cx="10088880" cy="5192942"/>
          </a:xfrm>
          <a:prstGeom prst="rect">
            <a:avLst/>
          </a:prstGeom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44A5E-EBFD-4C4E-9212-C59F6EC8FE35}" type="slidenum">
              <a:rPr lang="ru-RU" smtClean="0"/>
              <a:pPr/>
              <a:t>18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52096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108" r="70810"/>
          <a:stretch/>
        </p:blipFill>
        <p:spPr>
          <a:xfrm>
            <a:off x="10537821" y="5449890"/>
            <a:ext cx="1321536" cy="281622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509599" y="4435993"/>
            <a:ext cx="4889980" cy="103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570"/>
            <a:endParaRPr lang="ru-RU" sz="1867" b="1" dirty="0">
              <a:ln w="1905"/>
              <a:solidFill>
                <a:srgbClr val="5B9BD5">
                  <a:lumMod val="75000"/>
                </a:srgb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defTabSz="609570"/>
            <a:r>
              <a:rPr lang="ru-RU" sz="2400" dirty="0">
                <a:ln w="1905"/>
                <a:solidFill>
                  <a:prstClr val="black">
                    <a:lumMod val="65000"/>
                    <a:lumOff val="35000"/>
                  </a:prst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ВЫРАЩИВАЕМ ИНВЕСТИЦИИ</a:t>
            </a:r>
            <a:endParaRPr lang="en-US" sz="2400" dirty="0">
              <a:ln w="1905"/>
              <a:solidFill>
                <a:prstClr val="black">
                  <a:lumMod val="65000"/>
                  <a:lumOff val="35000"/>
                </a:prst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defTabSz="609570"/>
            <a:endParaRPr lang="ru-RU" sz="1867" b="1" dirty="0">
              <a:ln w="1905"/>
              <a:solidFill>
                <a:srgbClr val="5B9BD5">
                  <a:lumMod val="75000"/>
                </a:srgb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72260" y="5298694"/>
            <a:ext cx="393643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77"/>
            <a:r>
              <a:rPr lang="en-US" sz="1600" dirty="0">
                <a:solidFill>
                  <a:prstClr val="black"/>
                </a:solidFill>
                <a:latin typeface="Calibri" panose="020F0502020204030204"/>
              </a:rPr>
              <a:t>econom.nso.ru</a:t>
            </a:r>
          </a:p>
          <a:p>
            <a:pPr defTabSz="914377"/>
            <a:r>
              <a:rPr lang="en-US" sz="1600" dirty="0">
                <a:solidFill>
                  <a:prstClr val="black"/>
                </a:solidFill>
                <a:latin typeface="Calibri" panose="020F0502020204030204"/>
              </a:rPr>
              <a:t>invest.nso.ru </a:t>
            </a:r>
          </a:p>
          <a:p>
            <a:pPr defTabSz="914377"/>
            <a:r>
              <a:rPr lang="en-US" sz="1600" dirty="0">
                <a:solidFill>
                  <a:prstClr val="black"/>
                </a:solidFill>
                <a:latin typeface="Calibri" panose="020F0502020204030204"/>
              </a:rPr>
              <a:t>facebook.com/</a:t>
            </a:r>
            <a:r>
              <a:rPr lang="en-US" sz="1600" dirty="0" err="1">
                <a:solidFill>
                  <a:prstClr val="black"/>
                </a:solidFill>
                <a:latin typeface="Calibri" panose="020F0502020204030204"/>
              </a:rPr>
              <a:t>mineconomnso</a:t>
            </a:r>
            <a:endParaRPr lang="en-US" sz="1600" dirty="0">
              <a:solidFill>
                <a:prstClr val="black"/>
              </a:solidFill>
              <a:latin typeface="Calibri" panose="020F0502020204030204"/>
            </a:endParaRPr>
          </a:p>
          <a:p>
            <a:pPr defTabSz="914377"/>
            <a:r>
              <a:rPr lang="en-US" sz="1600" dirty="0">
                <a:solidFill>
                  <a:prstClr val="black"/>
                </a:solidFill>
                <a:latin typeface="Calibri" panose="020F0502020204030204"/>
              </a:rPr>
              <a:t>export.nso.ru</a:t>
            </a:r>
          </a:p>
          <a:p>
            <a:pPr defTabSz="914377"/>
            <a:r>
              <a:rPr lang="en-US" sz="1600" dirty="0">
                <a:solidFill>
                  <a:prstClr val="black"/>
                </a:solidFill>
                <a:latin typeface="Calibri" panose="020F0502020204030204"/>
              </a:rPr>
              <a:t>turizm.nso.ru 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8" t="2823" r="2614" b="2309"/>
          <a:stretch/>
        </p:blipFill>
        <p:spPr>
          <a:xfrm>
            <a:off x="3272038" y="425885"/>
            <a:ext cx="4400551" cy="437197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5" b="3872"/>
          <a:stretch/>
        </p:blipFill>
        <p:spPr>
          <a:xfrm flipH="1">
            <a:off x="10828857" y="0"/>
            <a:ext cx="13544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3870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8308990" y="4974910"/>
            <a:ext cx="3554782" cy="1662587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8308991" y="5031889"/>
            <a:ext cx="3554782" cy="1538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Заключены соглашения </a:t>
            </a:r>
          </a:p>
          <a:p>
            <a:pPr algn="ctr"/>
            <a:r>
              <a:rPr lang="ru-RU" sz="1400" dirty="0" smtClean="0"/>
              <a:t>между минэкономразвития НСО и </a:t>
            </a:r>
            <a:r>
              <a:rPr lang="ru-RU" sz="1400" dirty="0"/>
              <a:t>администрациями всех муниципальных районов и городских </a:t>
            </a:r>
            <a:r>
              <a:rPr lang="ru-RU" sz="1400" dirty="0" smtClean="0"/>
              <a:t>округов</a:t>
            </a:r>
          </a:p>
          <a:p>
            <a:pPr algn="ctr"/>
            <a:r>
              <a:rPr lang="ru-RU" sz="1400" dirty="0" smtClean="0"/>
              <a:t> о </a:t>
            </a:r>
            <a:r>
              <a:rPr lang="ru-RU" sz="1400" dirty="0"/>
              <a:t>внедрении на </a:t>
            </a:r>
            <a:r>
              <a:rPr lang="ru-RU" sz="1400" dirty="0" smtClean="0"/>
              <a:t>стандарта</a:t>
            </a:r>
          </a:p>
          <a:p>
            <a:pPr algn="ctr"/>
            <a:r>
              <a:rPr lang="ru-RU" sz="12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(30 муниципальных районов, </a:t>
            </a:r>
            <a:endParaRPr lang="ru-RU" sz="1200" b="1" dirty="0" smtClean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ru-RU" sz="1200" b="1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 </a:t>
            </a:r>
            <a:r>
              <a:rPr lang="ru-RU" sz="12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городских округов) </a:t>
            </a:r>
            <a:endParaRPr lang="ru-RU" sz="1200" b="1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8298845" y="3420781"/>
            <a:ext cx="3564927" cy="1391050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7645" y="41279"/>
            <a:ext cx="1983956" cy="716015"/>
          </a:xfrm>
          <a:prstGeom prst="rect">
            <a:avLst/>
          </a:prstGeom>
        </p:spPr>
      </p:pic>
      <p:sp>
        <p:nvSpPr>
          <p:cNvPr id="51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9388021" y="6447296"/>
            <a:ext cx="2743200" cy="365125"/>
          </a:xfrm>
        </p:spPr>
        <p:txBody>
          <a:bodyPr/>
          <a:lstStyle/>
          <a:p>
            <a:pPr defTabSz="609585">
              <a:defRPr/>
            </a:pPr>
            <a:fld id="{240A6F28-DA0F-406F-ABE3-19AF63CB0075}" type="slidenum">
              <a:rPr lang="ru-RU" altLang="ru-RU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09585">
                <a:defRPr/>
              </a:pPr>
              <a:t>2</a:t>
            </a:fld>
            <a:endParaRPr lang="ru-RU" altLang="ru-RU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17720" y="1110388"/>
            <a:ext cx="786426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170">
              <a:defRPr/>
            </a:pPr>
            <a:r>
              <a:rPr lang="ru-RU" sz="1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Указ Президента Российской Федерации от 21.12.2017 № 618</a:t>
            </a:r>
          </a:p>
          <a:p>
            <a:pPr defTabSz="1219170">
              <a:defRPr/>
            </a:pPr>
            <a:r>
              <a:rPr lang="ru-RU" sz="1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«Об основных направлениях государственной политики по развитию конкуренции» </a:t>
            </a:r>
          </a:p>
          <a:p>
            <a:pPr defTabSz="1219170">
              <a:defRPr/>
            </a:pPr>
            <a:endParaRPr lang="ru-RU" sz="1400" dirty="0" smtClean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defTabSz="1219170">
              <a:defRPr/>
            </a:pPr>
            <a:r>
              <a:rPr lang="ru-RU" sz="1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Распоряжение </a:t>
            </a:r>
            <a:r>
              <a:rPr lang="ru-RU" sz="1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Правительства РФ от 17.04.2019 N 768-р</a:t>
            </a:r>
          </a:p>
          <a:p>
            <a:pPr defTabSz="1219170">
              <a:defRPr/>
            </a:pPr>
            <a:r>
              <a:rPr lang="ru-RU" sz="1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«Об утверждении стандарта развития конкуренции в субъектах Российской Федерации»</a:t>
            </a:r>
          </a:p>
          <a:p>
            <a:pPr defTabSz="1219170">
              <a:defRPr/>
            </a:pPr>
            <a:endParaRPr lang="ru-RU" sz="140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defTabSz="1219170">
              <a:defRPr/>
            </a:pPr>
            <a:r>
              <a:rPr lang="ru-RU" sz="1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Распоряжение Правительства РФ от 02.09.2021 N 2424-р</a:t>
            </a:r>
          </a:p>
          <a:p>
            <a:pPr defTabSz="1219170">
              <a:defRPr/>
            </a:pPr>
            <a:r>
              <a:rPr lang="ru-RU" sz="1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«Об утверждении Национального плана («дорожной карты») развития конкуренции в Российской Федерации на 2021 - 2025 годы</a:t>
            </a:r>
            <a:r>
              <a:rPr lang="ru-RU" sz="14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»</a:t>
            </a:r>
            <a:endParaRPr lang="ru-RU" sz="140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17721" y="716523"/>
            <a:ext cx="337784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400" b="1" dirty="0">
                <a:solidFill>
                  <a:schemeClr val="accent2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ФЕДЕРАЛЬНЫЕ ПРАВОВЫЕ АКТЫ: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17721" y="3653322"/>
            <a:ext cx="7912287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1219170">
              <a:defRPr/>
            </a:pPr>
            <a:r>
              <a:rPr lang="ru-RU" sz="1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Постановление Губернатора Новосибирской области от 22.07.2019 № 184</a:t>
            </a:r>
          </a:p>
          <a:p>
            <a:pPr lvl="0" defTabSz="1219170">
              <a:defRPr/>
            </a:pPr>
            <a:r>
              <a:rPr lang="ru-RU" sz="1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«О внедрении стандарта развития конкуренции в Новосибирской области»</a:t>
            </a:r>
          </a:p>
          <a:p>
            <a:pPr lvl="0" defTabSz="1219170">
              <a:defRPr/>
            </a:pPr>
            <a:endParaRPr lang="ru-RU" sz="140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0" defTabSz="1219170">
              <a:defRPr/>
            </a:pPr>
            <a:r>
              <a:rPr lang="ru-RU" sz="1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Постановление Губернатора Новосибирской области от 20.12.2019 N 287</a:t>
            </a:r>
          </a:p>
          <a:p>
            <a:pPr lvl="0" defTabSz="1219170">
              <a:defRPr/>
            </a:pPr>
            <a:r>
              <a:rPr lang="ru-RU" sz="1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«Об утверждении перечня товарных рынков для содействия развитию конкуренции и плана мероприятий («дорожной карты») по содействию развитию конкуренции в Новосибирской области»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17721" y="3331857"/>
            <a:ext cx="348845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defRPr/>
            </a:pPr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РЕГИОНАЛЬНЫЕ ПРАВОВЫЕ АКТЫ:</a:t>
            </a:r>
            <a:endParaRPr lang="ru-RU" sz="1100" b="1" dirty="0">
              <a:solidFill>
                <a:schemeClr val="accent2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17721" y="5267448"/>
            <a:ext cx="3681932" cy="317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defRPr/>
            </a:pPr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МУНИЦИПАЛЬНЫЕ ПРАВОВЫЕ АКТЫ:</a:t>
            </a:r>
            <a:endParaRPr lang="ru-RU" sz="1100" b="1" dirty="0">
              <a:solidFill>
                <a:schemeClr val="accent2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45116" y="5614696"/>
            <a:ext cx="6096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4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План </a:t>
            </a:r>
            <a:r>
              <a:rPr lang="ru-RU" sz="1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мероприятий («</a:t>
            </a:r>
            <a:r>
              <a:rPr lang="ru-RU" sz="14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дорожная карта») </a:t>
            </a:r>
            <a:r>
              <a:rPr lang="ru-RU" sz="1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 содействию развитию конкуренции в </a:t>
            </a:r>
            <a:r>
              <a:rPr lang="ru-RU" sz="14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муниципальном образовании </a:t>
            </a:r>
          </a:p>
          <a:p>
            <a:r>
              <a:rPr lang="ru-RU" sz="1200" b="1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(30 муниципальных районов, 5 городских округов) </a:t>
            </a:r>
            <a:endParaRPr lang="ru-RU" sz="12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8298845" y="3513634"/>
            <a:ext cx="3564927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</a:t>
            </a:r>
            <a:r>
              <a:rPr lang="ru-RU" sz="1200" b="1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пределены должностные лица и структурные подразделения, </a:t>
            </a:r>
            <a:r>
              <a:rPr lang="ru-RU" sz="1400" dirty="0"/>
              <a:t>ответственные за координацию вопросов содействия развитию конкуренции</a:t>
            </a:r>
          </a:p>
          <a:p>
            <a:pPr algn="ctr"/>
            <a:r>
              <a:rPr lang="ru-RU" sz="1400" dirty="0" smtClean="0"/>
              <a:t> </a:t>
            </a:r>
            <a:r>
              <a:rPr lang="ru-RU" sz="1200" b="1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</a:t>
            </a:r>
            <a:r>
              <a:rPr lang="ru-RU" sz="12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30 </a:t>
            </a:r>
            <a:r>
              <a:rPr lang="ru-RU" sz="1200" b="1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ОИОГВ НСО) </a:t>
            </a:r>
            <a:endParaRPr lang="ru-RU" sz="1200" b="1" dirty="0"/>
          </a:p>
        </p:txBody>
      </p:sp>
      <p:pic>
        <p:nvPicPr>
          <p:cNvPr id="28" name="Рисунок 27"/>
          <p:cNvPicPr>
            <a:picLocks noChangeAspect="1"/>
          </p:cNvPicPr>
          <p:nvPr/>
        </p:nvPicPr>
        <p:blipFill>
          <a:blip r:embed="rId4" cstate="print">
            <a:duotone>
              <a:srgbClr val="70AD47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7666" y="3513634"/>
            <a:ext cx="252000" cy="252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4" cstate="print">
            <a:duotone>
              <a:srgbClr val="70AD47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7666" y="5096090"/>
            <a:ext cx="252000" cy="252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517326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Рисунок 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" y="3924908"/>
            <a:ext cx="12192001" cy="293309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08250" y="1524706"/>
            <a:ext cx="5021989" cy="22467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</a:t>
            </a:r>
            <a:r>
              <a:rPr lang="ru-RU" sz="1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докладе осуществляется анализ результативности и эффективности деятельности ОИОГВ НСО и ОМСУ по содействию развитию конкуренции, включая оценку результатов реализации мероприятий, предусмотренных «дорожной картой» по содействию развитию конкуренции в Новосибирской области, отражаются основные проблемы и перспективы развития региональных товарных рынков, содержатся предложения по повышению эффективности их </a:t>
            </a:r>
            <a:r>
              <a:rPr lang="ru-RU" sz="14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функционирования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644A5E-EBFD-4C4E-9212-C59F6EC8FE35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7645" y="41279"/>
            <a:ext cx="1983956" cy="716015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>
            <a:duotone>
              <a:srgbClr val="70AD47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455" y="1538850"/>
            <a:ext cx="564795" cy="56479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>
            <a:duotone>
              <a:srgbClr val="70AD47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8888" y="1524706"/>
            <a:ext cx="564795" cy="56479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7" name="Прямоугольник 26"/>
          <p:cNvSpPr/>
          <p:nvPr/>
        </p:nvSpPr>
        <p:spPr>
          <a:xfrm>
            <a:off x="802640" y="409408"/>
            <a:ext cx="872743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400" b="1" dirty="0">
                <a:solidFill>
                  <a:schemeClr val="accent6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Минэкономразвития НСО подготовлен проект доклада о состоянии и развитии </a:t>
            </a:r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конкуренции на </a:t>
            </a:r>
            <a:r>
              <a:rPr lang="ru-RU" sz="1400" b="1" dirty="0">
                <a:solidFill>
                  <a:schemeClr val="accent6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товарных рынках Новосибирской области за 2021 год</a:t>
            </a:r>
          </a:p>
          <a:p>
            <a:pPr lvl="0">
              <a:defRPr/>
            </a:pPr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для </a:t>
            </a:r>
            <a:r>
              <a:rPr lang="ru-RU" sz="1400" b="1" dirty="0">
                <a:solidFill>
                  <a:schemeClr val="accent6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его рассмотрения и утверждения Советом по содействию развитию </a:t>
            </a:r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конкуренции</a:t>
            </a:r>
            <a:endParaRPr lang="ru-RU" sz="1400" b="1" dirty="0">
              <a:solidFill>
                <a:schemeClr val="accent6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6420252" y="1538850"/>
            <a:ext cx="505968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1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Ежегодно доклад направляется в Министерство экономического развития РФ, Федеральную антимонопольную службу, Центральный банк РФ, а также АНО «Агентство стратегических инициатив по продвижению новых проектов». </a:t>
            </a:r>
          </a:p>
        </p:txBody>
      </p:sp>
    </p:spTree>
    <p:extLst>
      <p:ext uri="{BB962C8B-B14F-4D97-AF65-F5344CB8AC3E}">
        <p14:creationId xmlns:p14="http://schemas.microsoft.com/office/powerpoint/2010/main" val="2153810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7645" y="41279"/>
            <a:ext cx="1983956" cy="716015"/>
          </a:xfrm>
          <a:prstGeom prst="rect">
            <a:avLst/>
          </a:prstGeom>
        </p:spPr>
      </p:pic>
      <p:sp>
        <p:nvSpPr>
          <p:cNvPr id="51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9388021" y="6447296"/>
            <a:ext cx="2743200" cy="365125"/>
          </a:xfrm>
        </p:spPr>
        <p:txBody>
          <a:bodyPr/>
          <a:lstStyle/>
          <a:p>
            <a:pPr marL="0" marR="0" lvl="0" indent="0" algn="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40A6F28-DA0F-406F-ABE3-19AF63CB0075}" type="slidenum">
              <a:rPr kumimoji="0" lang="ru-RU" alt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ru-RU" alt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91" name="Рисунок 90"/>
          <p:cNvPicPr>
            <a:picLocks noChangeAspect="1"/>
          </p:cNvPicPr>
          <p:nvPr/>
        </p:nvPicPr>
        <p:blipFill>
          <a:blip r:embed="rId4">
            <a:duotone>
              <a:srgbClr val="70AD47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265" y="311033"/>
            <a:ext cx="446261" cy="44626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27" name="Прямоугольник 26"/>
          <p:cNvSpPr/>
          <p:nvPr/>
        </p:nvSpPr>
        <p:spPr>
          <a:xfrm>
            <a:off x="1089737" y="215157"/>
            <a:ext cx="574668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400" b="1" dirty="0">
                <a:solidFill>
                  <a:srgbClr val="F79646">
                    <a:lumMod val="75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Постановление Губернатора Новосибирской </a:t>
            </a:r>
            <a:r>
              <a:rPr lang="ru-RU" sz="1400" b="1" dirty="0" smtClean="0">
                <a:solidFill>
                  <a:srgbClr val="F79646">
                    <a:lumMod val="75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области</a:t>
            </a:r>
          </a:p>
          <a:p>
            <a:pPr algn="just">
              <a:spcAft>
                <a:spcPts val="0"/>
              </a:spcAft>
            </a:pPr>
            <a:r>
              <a:rPr lang="ru-RU" sz="1400" b="1" dirty="0" smtClean="0">
                <a:solidFill>
                  <a:srgbClr val="F79646">
                    <a:lumMod val="75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от </a:t>
            </a:r>
            <a:r>
              <a:rPr lang="ru-RU" sz="1400" b="1" dirty="0">
                <a:solidFill>
                  <a:srgbClr val="F79646">
                    <a:lumMod val="75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20.12.2019 № 287 «Об утверждении перечня товарных рынков для содействия развитию конкуренции и плана мероприятий («дорожной карты») по содействию развитию конкуренции в Новосибирской области»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1069029" y="2252931"/>
            <a:ext cx="1050644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200" b="1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Расширен перечень товарных рынков (35 рынков)</a:t>
            </a:r>
          </a:p>
          <a:p>
            <a:pPr algn="just">
              <a:spcAft>
                <a:spcPts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Дополнительно включены:</a:t>
            </a:r>
          </a:p>
          <a:p>
            <a:pPr algn="just">
              <a:spcAft>
                <a:spcPts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 Рынок </a:t>
            </a:r>
            <a:r>
              <a:rPr lang="ru-RU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оказания услуг по ремонту автотранспортных средств</a:t>
            </a:r>
          </a:p>
          <a:p>
            <a:pPr algn="just">
              <a:spcAft>
                <a:spcPts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 Рынок </a:t>
            </a:r>
            <a:r>
              <a:rPr lang="ru-RU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туристских услуг</a:t>
            </a:r>
          </a:p>
          <a:p>
            <a:pPr algn="just">
              <a:spcAft>
                <a:spcPts val="0"/>
              </a:spcAft>
            </a:pPr>
            <a:endParaRPr lang="ru-RU" sz="1200" b="1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082067" y="1528919"/>
            <a:ext cx="104803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Актуализация в 2021 году:</a:t>
            </a:r>
          </a:p>
          <a:p>
            <a:pPr algn="just"/>
            <a:r>
              <a:rPr lang="ru-RU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постановление Губернатора Новосибирской области от 23.09.2021 № 191</a:t>
            </a:r>
          </a:p>
          <a:p>
            <a:pPr algn="just"/>
            <a:r>
              <a:rPr lang="ru-RU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постановление Губернатора Новосибирской области от 24.12.2021 № 267</a:t>
            </a:r>
          </a:p>
          <a:p>
            <a:pPr algn="just"/>
            <a:endParaRPr lang="ru-RU" sz="120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89737" y="3429000"/>
            <a:ext cx="55968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2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Дорожная карта подготовлена</a:t>
            </a:r>
            <a:r>
              <a:rPr lang="ru-RU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в соответствии с положениями Стандарта и определяет мероприятия, необходимые для реализации Национального плана («дорожной карты») развития конкуренции в Российской Федерации на 2021 - 2025 </a:t>
            </a:r>
            <a:r>
              <a:rPr lang="ru-RU" sz="12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годы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089737" y="4534779"/>
            <a:ext cx="54222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12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Мероприятия по развитию конкуренции и числовые значения их ключевых показателей</a:t>
            </a:r>
            <a:r>
              <a:rPr lang="ru-RU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определены с учетом необходимости обязательного достижения к 2025 году.</a:t>
            </a:r>
          </a:p>
        </p:txBody>
      </p:sp>
      <p:pic>
        <p:nvPicPr>
          <p:cNvPr id="33" name="Рисунок 32"/>
          <p:cNvPicPr>
            <a:picLocks noChangeAspect="1"/>
          </p:cNvPicPr>
          <p:nvPr/>
        </p:nvPicPr>
        <p:blipFill>
          <a:blip r:embed="rId5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079" y="2283962"/>
            <a:ext cx="288421" cy="288421"/>
          </a:xfrm>
          <a:prstGeom prst="rect">
            <a:avLst/>
          </a:prstGeom>
        </p:spPr>
      </p:pic>
      <p:pic>
        <p:nvPicPr>
          <p:cNvPr id="48" name="Рисунок 47"/>
          <p:cNvPicPr>
            <a:picLocks noChangeAspect="1"/>
          </p:cNvPicPr>
          <p:nvPr/>
        </p:nvPicPr>
        <p:blipFill>
          <a:blip r:embed="rId5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105" y="3429000"/>
            <a:ext cx="288421" cy="288421"/>
          </a:xfrm>
          <a:prstGeom prst="rect">
            <a:avLst/>
          </a:prstGeom>
        </p:spPr>
      </p:pic>
      <p:pic>
        <p:nvPicPr>
          <p:cNvPr id="49" name="Рисунок 48"/>
          <p:cNvPicPr>
            <a:picLocks noChangeAspect="1"/>
          </p:cNvPicPr>
          <p:nvPr/>
        </p:nvPicPr>
        <p:blipFill>
          <a:blip r:embed="rId5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104" y="4655006"/>
            <a:ext cx="288421" cy="288421"/>
          </a:xfrm>
          <a:prstGeom prst="rect">
            <a:avLst/>
          </a:prstGeom>
        </p:spPr>
      </p:pic>
      <p:pic>
        <p:nvPicPr>
          <p:cNvPr id="1026" name="Picture 2" descr="https://tetatet-club.ru/p/lN1415471127564C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8479" y="0"/>
            <a:ext cx="513352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9324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8205903" y="3680599"/>
            <a:ext cx="3664299" cy="1200329"/>
          </a:xfrm>
          <a:prstGeom prst="rect">
            <a:avLst/>
          </a:prstGeom>
          <a:ln>
            <a:solidFill>
              <a:srgbClr val="996633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1200" b="1" dirty="0" smtClean="0">
                <a:solidFill>
                  <a:schemeClr val="accent2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Плановое </a:t>
            </a:r>
            <a:r>
              <a:rPr lang="ru-RU" sz="1200" b="1" dirty="0">
                <a:solidFill>
                  <a:schemeClr val="accent2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значение – </a:t>
            </a:r>
            <a:r>
              <a:rPr lang="ru-RU" sz="1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22 организации</a:t>
            </a:r>
          </a:p>
          <a:p>
            <a:pPr>
              <a:spcAft>
                <a:spcPts val="0"/>
              </a:spcAft>
            </a:pPr>
            <a:r>
              <a:rPr lang="ru-RU" sz="1200" b="1" dirty="0">
                <a:solidFill>
                  <a:schemeClr val="accent2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Фактическое значение –</a:t>
            </a:r>
            <a:r>
              <a:rPr lang="ru-RU" sz="1200" dirty="0">
                <a:solidFill>
                  <a:schemeClr val="accent2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21 организация</a:t>
            </a:r>
          </a:p>
          <a:p>
            <a:pPr>
              <a:spcAft>
                <a:spcPts val="0"/>
              </a:spcAft>
            </a:pPr>
            <a:r>
              <a:rPr lang="ru-RU" sz="1200" b="1" dirty="0">
                <a:solidFill>
                  <a:schemeClr val="accent2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Причина </a:t>
            </a:r>
            <a:r>
              <a:rPr lang="ru-RU" sz="1200" b="1" dirty="0" err="1" smtClean="0">
                <a:solidFill>
                  <a:schemeClr val="accent2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недостижения</a:t>
            </a:r>
            <a:r>
              <a:rPr lang="ru-RU" sz="1200" b="1" dirty="0" smtClean="0">
                <a:solidFill>
                  <a:schemeClr val="accent2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 </a:t>
            </a:r>
            <a:r>
              <a:rPr lang="ru-RU" sz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реорганизация </a:t>
            </a:r>
            <a:r>
              <a:rPr lang="ru-RU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частного ДОУ детский сад «Станислава» путем присоединения к частному ДОУ детский сад «</a:t>
            </a:r>
            <a:r>
              <a:rPr lang="ru-RU" sz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</a:t>
            </a:r>
            <a:r>
              <a:rPr lang="en-US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гостях </a:t>
            </a:r>
            <a:r>
              <a:rPr lang="ru-RU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 Солнышка»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644A5E-EBFD-4C4E-9212-C59F6EC8FE35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7645" y="41279"/>
            <a:ext cx="1983956" cy="71601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320414"/>
            <a:ext cx="12192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1400" b="1" dirty="0" smtClean="0">
                <a:solidFill>
                  <a:srgbClr val="F79646">
                    <a:lumMod val="75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ДОСТИЖЕНИЕ ПОКАЗАТЕЛЕЙ,</a:t>
            </a:r>
          </a:p>
          <a:p>
            <a:pPr lvl="0" algn="ctr">
              <a:defRPr/>
            </a:pPr>
            <a:r>
              <a:rPr lang="ru-RU" sz="1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УСТАНОВЛЕННЫХ В «ДОРОЖНОЙ КАРТЕ» НА 2021 год</a:t>
            </a:r>
            <a:endParaRPr lang="ru-RU" sz="1400" b="1" dirty="0">
              <a:solidFill>
                <a:srgbClr val="F79646">
                  <a:lumMod val="75000"/>
                </a:srgb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10" name="Диаграм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68615539"/>
              </p:ext>
            </p:extLst>
          </p:nvPr>
        </p:nvGraphicFramePr>
        <p:xfrm>
          <a:off x="939801" y="2720850"/>
          <a:ext cx="70612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1087122" y="1482160"/>
            <a:ext cx="33832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ПОКАЗАТЕЛИ</a:t>
            </a:r>
          </a:p>
          <a:p>
            <a:pPr algn="ctr"/>
            <a:r>
              <a:rPr lang="ru-RU" sz="12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 ТОВАРНЫХ РЫНКАХ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470401" y="1512686"/>
            <a:ext cx="31394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4400"/>
            <a:r>
              <a:rPr lang="ru-RU" sz="1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ПОКАЗАТЕЛИ </a:t>
            </a:r>
            <a:endParaRPr lang="ru-RU" sz="12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0" algn="ctr" defTabSz="914400"/>
            <a:r>
              <a:rPr lang="ru-RU" sz="12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 </a:t>
            </a:r>
            <a:r>
              <a:rPr lang="ru-RU" sz="1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СИСТЕМНЫМ МЕРОПРИЯТИЯМ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364113" y="2305352"/>
            <a:ext cx="710451" cy="276999"/>
          </a:xfrm>
          <a:prstGeom prst="rect">
            <a:avLst/>
          </a:prstGeom>
          <a:ln>
            <a:solidFill>
              <a:srgbClr val="996633"/>
            </a:solidFill>
          </a:ln>
        </p:spPr>
        <p:txBody>
          <a:bodyPr wrap="none">
            <a:spAutoFit/>
          </a:bodyPr>
          <a:lstStyle/>
          <a:p>
            <a:r>
              <a:rPr lang="ru-RU" sz="1200" b="1" dirty="0">
                <a:solidFill>
                  <a:srgbClr val="33993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97,6%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6788033" y="3290871"/>
            <a:ext cx="662361" cy="276999"/>
          </a:xfrm>
          <a:prstGeom prst="rect">
            <a:avLst/>
          </a:prstGeom>
          <a:ln>
            <a:solidFill>
              <a:srgbClr val="996633"/>
            </a:solidFill>
          </a:ln>
        </p:spPr>
        <p:txBody>
          <a:bodyPr wrap="none">
            <a:spAutoFit/>
          </a:bodyPr>
          <a:lstStyle/>
          <a:p>
            <a:r>
              <a:rPr lang="ru-RU" sz="1200" b="1" dirty="0" smtClean="0">
                <a:solidFill>
                  <a:srgbClr val="33993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100%</a:t>
            </a:r>
            <a:endParaRPr lang="ru-RU" sz="1200" b="1" dirty="0">
              <a:solidFill>
                <a:srgbClr val="339933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647073" y="2305352"/>
            <a:ext cx="710451" cy="276999"/>
          </a:xfrm>
          <a:prstGeom prst="rect">
            <a:avLst/>
          </a:prstGeom>
          <a:ln>
            <a:solidFill>
              <a:srgbClr val="996633"/>
            </a:solidFill>
          </a:ln>
        </p:spPr>
        <p:txBody>
          <a:bodyPr wrap="none">
            <a:spAutoFit/>
          </a:bodyPr>
          <a:lstStyle/>
          <a:p>
            <a:r>
              <a:rPr lang="ru-RU" sz="1200" b="1" dirty="0" smtClean="0">
                <a:solidFill>
                  <a:srgbClr val="008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76,3%</a:t>
            </a:r>
            <a:endParaRPr lang="ru-RU" sz="1200" b="1" dirty="0">
              <a:solidFill>
                <a:srgbClr val="008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010033" y="3290872"/>
            <a:ext cx="710451" cy="276999"/>
          </a:xfrm>
          <a:prstGeom prst="rect">
            <a:avLst/>
          </a:prstGeom>
          <a:ln>
            <a:solidFill>
              <a:srgbClr val="996633"/>
            </a:solidFill>
          </a:ln>
        </p:spPr>
        <p:txBody>
          <a:bodyPr wrap="none">
            <a:spAutoFit/>
          </a:bodyPr>
          <a:lstStyle/>
          <a:p>
            <a:r>
              <a:rPr lang="ru-RU" sz="1200" b="1" dirty="0" smtClean="0">
                <a:solidFill>
                  <a:srgbClr val="33993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92,4%</a:t>
            </a:r>
            <a:endParaRPr lang="ru-RU" sz="1200" b="1" dirty="0">
              <a:solidFill>
                <a:srgbClr val="339933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8517943" y="2688389"/>
            <a:ext cx="336960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1200" b="1" dirty="0">
                <a:solidFill>
                  <a:schemeClr val="accent2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Не достигнуто плановое значение по показателю «Количество частных организаций на рынке услуг дошкольного образования» </a:t>
            </a:r>
          </a:p>
        </p:txBody>
      </p:sp>
      <p:pic>
        <p:nvPicPr>
          <p:cNvPr id="19" name="Picture 6" descr="İkizler Sera"/>
          <p:cNvPicPr>
            <a:picLocks noChangeAspect="1" noChangeArrowheads="1"/>
          </p:cNvPicPr>
          <p:nvPr/>
        </p:nvPicPr>
        <p:blipFill>
          <a:blip r:embed="rId5" cstate="print">
            <a:duotone>
              <a:srgbClr val="70AD47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5903" y="2720850"/>
            <a:ext cx="352193" cy="383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5282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Основны</a:t>
            </a:r>
            <a:r>
              <a:rPr lang="ru-RU" sz="1400" b="1" dirty="0">
                <a:solidFill>
                  <a:schemeClr val="accent6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е</a:t>
            </a:r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источники </a:t>
            </a:r>
            <a:r>
              <a:rPr lang="ru-RU" sz="1400" b="1" dirty="0">
                <a:solidFill>
                  <a:schemeClr val="accent6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финансовых средств, используемых для достижения целей </a:t>
            </a:r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Стандарта </a:t>
            </a:r>
            <a:r>
              <a:rPr lang="ru-RU" sz="1400" dirty="0" smtClean="0">
                <a:solidFill>
                  <a:schemeClr val="accent6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– </a:t>
            </a:r>
          </a:p>
          <a:p>
            <a:pPr algn="ctr"/>
            <a:r>
              <a:rPr lang="ru-RU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государственные</a:t>
            </a:r>
            <a:r>
              <a:rPr lang="en-US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программы, направленные </a:t>
            </a:r>
            <a:r>
              <a:rPr lang="ru-R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 развитие субъектов </a:t>
            </a:r>
            <a:r>
              <a:rPr lang="ru-RU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МСП, </a:t>
            </a:r>
            <a:r>
              <a:rPr lang="ru-R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развитие промышленности и повышение ее </a:t>
            </a:r>
            <a:r>
              <a:rPr lang="ru-RU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конкурентоспособности, стимулирование </a:t>
            </a:r>
            <a:r>
              <a:rPr lang="ru-R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инвестиционной и инновационной </a:t>
            </a:r>
            <a:r>
              <a:rPr lang="ru-RU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активности, тыс. руб.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11582400" y="6356351"/>
            <a:ext cx="264160" cy="365125"/>
          </a:xfrm>
        </p:spPr>
        <p:txBody>
          <a:bodyPr/>
          <a:lstStyle/>
          <a:p>
            <a:fld id="{90644A5E-EBFD-4C4E-9212-C59F6EC8FE35}" type="slidenum">
              <a:rPr lang="ru-RU" smtClean="0"/>
              <a:pPr/>
              <a:t>6</a:t>
            </a:fld>
            <a:endParaRPr lang="ru-RU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0226783"/>
              </p:ext>
            </p:extLst>
          </p:nvPr>
        </p:nvGraphicFramePr>
        <p:xfrm>
          <a:off x="294640" y="780936"/>
          <a:ext cx="11419841" cy="5792584"/>
        </p:xfrm>
        <a:graphic>
          <a:graphicData uri="http://schemas.openxmlformats.org/drawingml/2006/table">
            <a:tbl>
              <a:tblPr>
                <a:tableStyleId>{5DA37D80-6434-44D0-A028-1B22A696006F}</a:tableStyleId>
              </a:tblPr>
              <a:tblGrid>
                <a:gridCol w="365760">
                  <a:extLst>
                    <a:ext uri="{9D8B030D-6E8A-4147-A177-3AD203B41FA5}">
                      <a16:colId xmlns:a16="http://schemas.microsoft.com/office/drawing/2014/main" val="529907339"/>
                    </a:ext>
                  </a:extLst>
                </a:gridCol>
                <a:gridCol w="6746240">
                  <a:extLst>
                    <a:ext uri="{9D8B030D-6E8A-4147-A177-3AD203B41FA5}">
                      <a16:colId xmlns:a16="http://schemas.microsoft.com/office/drawing/2014/main" val="2732886198"/>
                    </a:ext>
                  </a:extLst>
                </a:gridCol>
                <a:gridCol w="1435947">
                  <a:extLst>
                    <a:ext uri="{9D8B030D-6E8A-4147-A177-3AD203B41FA5}">
                      <a16:colId xmlns:a16="http://schemas.microsoft.com/office/drawing/2014/main" val="1305510878"/>
                    </a:ext>
                  </a:extLst>
                </a:gridCol>
                <a:gridCol w="1435947">
                  <a:extLst>
                    <a:ext uri="{9D8B030D-6E8A-4147-A177-3AD203B41FA5}">
                      <a16:colId xmlns:a16="http://schemas.microsoft.com/office/drawing/2014/main" val="2159837390"/>
                    </a:ext>
                  </a:extLst>
                </a:gridCol>
                <a:gridCol w="1435947">
                  <a:extLst>
                    <a:ext uri="{9D8B030D-6E8A-4147-A177-3AD203B41FA5}">
                      <a16:colId xmlns:a16="http://schemas.microsoft.com/office/drawing/2014/main" val="3010951990"/>
                    </a:ext>
                  </a:extLst>
                </a:gridCol>
              </a:tblGrid>
              <a:tr h="3600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u="none" strike="noStrike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№</a:t>
                      </a:r>
                    </a:p>
                    <a:p>
                      <a:pPr algn="ctr" rtl="0" fontAlgn="ctr"/>
                      <a:r>
                        <a:rPr lang="ru-RU" sz="1100" b="1" u="none" strike="noStrike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ru-RU" sz="1100" b="1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п/п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012" marR="5012" marT="5012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Наименование государственной программы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012" marR="5012" marT="5012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2020 год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012" marR="5012" marT="5012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2021 год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012" marR="5012" marT="5012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Темп роста,% 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012" marR="5012" marT="5012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055718394"/>
                  </a:ext>
                </a:extLst>
              </a:tr>
              <a:tr h="3600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012" marR="5012" marT="5012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72000" algn="l" rtl="0" fontAlgn="ctr"/>
                      <a:r>
                        <a:rPr lang="ru-RU" sz="110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Государственная программа Новосибирской области «Стимулирование инвестиционной активности в Новосибирской области»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012" marR="5012" marT="5012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161 331,4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012" marR="5012" marT="5012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470 035,20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012" marR="5012" marT="5012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291,3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012" marR="5012" marT="5012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4627820"/>
                  </a:ext>
                </a:extLst>
              </a:tr>
              <a:tr h="3600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012" marR="5012" marT="5012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72000" algn="just" rtl="0" fontAlgn="ctr"/>
                      <a:r>
                        <a:rPr lang="ru-RU" sz="110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Государственная программа Новосибирской области «Обеспечение доступности услуг общественного пассажирского транспорта, в том числе Новосибирского метрополитена, для населения Новосибирской области»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012" marR="5012" marT="5012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2 650 758,5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012" marR="5012" marT="5012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3 233 967,9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012" marR="5012" marT="5012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012" marR="5012" marT="5012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3371077"/>
                  </a:ext>
                </a:extLst>
              </a:tr>
              <a:tr h="3600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012" marR="5012" marT="5012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72000" algn="l" rtl="0" fontAlgn="ctr"/>
                      <a:r>
                        <a:rPr lang="ru-RU" sz="110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Государственная программа Новосибирской области «Развитие системы социальной поддержки населения и улучшение социального положения семей с детьми в Новосибирской области»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012" marR="5012" marT="5012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34 319 704,5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012" marR="5012" marT="5012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41 530 598,6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012" marR="5012" marT="5012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012" marR="5012" marT="5012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7863559"/>
                  </a:ext>
                </a:extLst>
              </a:tr>
              <a:tr h="3600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012" marR="5012" marT="5012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72000" algn="l" rtl="0" fontAlgn="ctr"/>
                      <a:r>
                        <a:rPr lang="ru-RU" sz="110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Государственная программа Новосибирской области «Развитие физической культуры и спорта в Новосибирской области»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012" marR="5012" marT="5012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7 923 497,4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012" marR="5012" marT="5012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9 498 213,7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012" marR="5012" marT="5012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119,9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012" marR="5012" marT="5012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0415538"/>
                  </a:ext>
                </a:extLst>
              </a:tr>
              <a:tr h="3600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012" marR="5012" marT="5012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72000" algn="l" rtl="0" fontAlgn="ctr"/>
                      <a:r>
                        <a:rPr lang="ru-RU" sz="110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Государственная программа Новосибирской области «Развитие государственной молодежной политики Новосибирской области»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012" marR="5012" marT="5012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117 288,2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012" marR="5012" marT="5012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139 443,2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012" marR="5012" marT="5012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118,9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012" marR="5012" marT="5012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9248619"/>
                  </a:ext>
                </a:extLst>
              </a:tr>
              <a:tr h="3600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012" marR="5012" marT="5012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72000" algn="l" rtl="0" fontAlgn="ctr"/>
                      <a:r>
                        <a:rPr lang="ru-RU" sz="110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Государственная программа Новосибирской области «Развитие промышленности и повышение ее конкурентоспособности в Новосибирской области»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012" marR="5012" marT="5012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92 515,8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012" marR="5012" marT="5012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109 247,2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012" marR="5012" marT="5012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118,1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012" marR="5012" marT="5012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27900208"/>
                  </a:ext>
                </a:extLst>
              </a:tr>
              <a:tr h="3600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012" marR="5012" marT="5012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72000" algn="l" rtl="0" fontAlgn="ctr"/>
                      <a:r>
                        <a:rPr lang="ru-RU" sz="110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Государственная программа Новосибирской области «Энергосбережение и повышение энергетической эффективности Новосибирской области»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012" marR="5012" marT="5012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73 972,1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012" marR="5012" marT="5012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86 250,2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012" marR="5012" marT="5012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116,6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012" marR="5012" marT="5012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9266930"/>
                  </a:ext>
                </a:extLst>
              </a:tr>
              <a:tr h="3600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012" marR="5012" marT="5012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72000" algn="l" rtl="0" fontAlgn="ctr"/>
                      <a:r>
                        <a:rPr lang="ru-RU" sz="110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Государственная программа Новосибирской области «Развитие образования, создание условий для социализации детей и учащейся молодежи в Новосибирской области»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012" marR="5012" marT="5012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39 133 648,9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012" marR="5012" marT="5012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43 997 663,8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012" marR="5012" marT="5012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112,4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012" marR="5012" marT="5012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1207565"/>
                  </a:ext>
                </a:extLst>
              </a:tr>
              <a:tr h="3600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012" marR="5012" marT="5012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72000" algn="l" rtl="0" fontAlgn="ctr"/>
                      <a:r>
                        <a:rPr lang="ru-RU" sz="110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Государственная программа Новосибирской области «Региональная программа развития среднего профессионального образования Новосибирской области»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012" marR="5012" marT="5012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3 476 472,9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012" marR="5012" marT="5012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3 741 156,8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012" marR="5012" marT="5012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107,6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012" marR="5012" marT="5012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0175454"/>
                  </a:ext>
                </a:extLst>
              </a:tr>
              <a:tr h="3600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012" marR="5012" marT="5012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72000" algn="l" rtl="0" fontAlgn="ctr"/>
                      <a:r>
                        <a:rPr lang="ru-RU" sz="110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Государственная программа Новосибирской области «Управление финансами в Новосибирской области»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012" marR="5012" marT="5012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17 190 749,1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012" marR="5012" marT="5012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18 348 828,5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012" marR="5012" marT="5012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106,7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012" marR="5012" marT="5012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3507152"/>
                  </a:ext>
                </a:extLst>
              </a:tr>
              <a:tr h="3600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012" marR="5012" marT="5012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72000" algn="l" rtl="0" fontAlgn="ctr"/>
                      <a:r>
                        <a:rPr lang="ru-RU" sz="110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Государственная программа Новосибирской области «Развитие здравоохранения Новосибирской области»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012" marR="5012" marT="5012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32 180 448,8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012" marR="5012" marT="5012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33 338 970,3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012" marR="5012" marT="5012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103,6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012" marR="5012" marT="5012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869243"/>
                  </a:ext>
                </a:extLst>
              </a:tr>
              <a:tr h="3600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012" marR="5012" marT="5012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72000" algn="l" rtl="0" fontAlgn="ctr"/>
                      <a:r>
                        <a:rPr lang="ru-RU" sz="110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Государственная программа Новосибирской области «Развитие сельского хозяйства и регулирование рынков сельскохозяйственной продукции, сырья и продовольствия в Новосибирской области»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012" marR="5012" marT="5012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3 919 260,1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012" marR="5012" marT="5012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3 943 128,3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012" marR="5012" marT="5012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100,6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012" marR="5012" marT="5012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1109866"/>
                  </a:ext>
                </a:extLst>
              </a:tr>
              <a:tr h="3600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012" marR="5012" marT="5012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72000" algn="l" rtl="0" fontAlgn="ctr"/>
                      <a:r>
                        <a:rPr lang="ru-RU" sz="1100" b="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Государственная программа Новосибирской области «Развитие системы обращения с отходами производства и потребления в Новосибирской области»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012" marR="5012" marT="5012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84 717,5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012" marR="5012" marT="5012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84 307,8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012" marR="5012" marT="5012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99,5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012" marR="5012" marT="5012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5863032"/>
                  </a:ext>
                </a:extLst>
              </a:tr>
              <a:tr h="3600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012" marR="5012" marT="5012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rtl="0" fontAlgn="ctr"/>
                      <a:r>
                        <a:rPr lang="ru-RU" sz="1100" b="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Государственная программа Новосибирской области «Развитие субъектов малого и среднего предпринимательства в Новосибирской области»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012" marR="5012" marT="5012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597 937,3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012" marR="5012" marT="5012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349 219,5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012" marR="5012" marT="5012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58,4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012" marR="5012" marT="5012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64959875"/>
                  </a:ext>
                </a:extLst>
              </a:tr>
              <a:tr h="3600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012" marR="5012" marT="5012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rtl="0" fontAlgn="ctr"/>
                      <a:r>
                        <a:rPr lang="ru-RU" sz="1100" b="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Государственная программа Новосибирской области «Охрана окружающей среды»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012" marR="5012" marT="5012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u="none" strike="noStrike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162 346,6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012" marR="5012" marT="5012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u="none" strike="noStrike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86 114,9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012" marR="5012" marT="5012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012" marR="5012" marT="5012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5217488"/>
                  </a:ext>
                </a:extLst>
              </a:tr>
              <a:tr h="3600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012" marR="5012" marT="5012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rtl="0" fontAlgn="ctr"/>
                      <a:r>
                        <a:rPr lang="ru-RU" sz="1100" b="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Государственная программа Новосибирской области «Содействие занятости населения»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012" marR="5012" marT="5012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u="none" strike="noStrike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5 449 759,8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012" marR="5012" marT="5012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u="none" strike="noStrike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2 733 287,2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012" marR="5012" marT="5012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u="none" strike="noStrike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012" marR="5012" marT="5012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2536297"/>
                  </a:ext>
                </a:extLst>
              </a:tr>
              <a:tr h="119112">
                <a:tc>
                  <a:txBody>
                    <a:bodyPr/>
                    <a:lstStyle/>
                    <a:p>
                      <a:pPr algn="ctr" rtl="0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012" marR="5012" marT="5012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rtl="0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ИТОГО: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012" marR="5012" marT="5012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147 532 208,9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161 690 433,1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110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012" marR="5012" marT="5012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84221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73346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7645" y="41279"/>
            <a:ext cx="1983956" cy="716015"/>
          </a:xfrm>
          <a:prstGeom prst="rect">
            <a:avLst/>
          </a:prstGeom>
        </p:spPr>
      </p:pic>
      <p:sp>
        <p:nvSpPr>
          <p:cNvPr id="51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9323554" y="6464911"/>
            <a:ext cx="2743200" cy="365125"/>
          </a:xfrm>
        </p:spPr>
        <p:txBody>
          <a:bodyPr/>
          <a:lstStyle/>
          <a:p>
            <a:pPr marL="0" marR="0" lvl="0" indent="0" algn="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40A6F28-DA0F-406F-ABE3-19AF63CB0075}" type="slidenum">
              <a:rPr kumimoji="0" lang="ru-RU" alt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ru-RU" alt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91" name="Рисунок 90"/>
          <p:cNvPicPr>
            <a:picLocks noChangeAspect="1"/>
          </p:cNvPicPr>
          <p:nvPr/>
        </p:nvPicPr>
        <p:blipFill>
          <a:blip r:embed="rId4">
            <a:duotone>
              <a:srgbClr val="70AD47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959" y="176155"/>
            <a:ext cx="446261" cy="44626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1179872" y="133016"/>
            <a:ext cx="820814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400" b="1" dirty="0" smtClean="0">
                <a:solidFill>
                  <a:srgbClr val="F79646">
                    <a:lumMod val="75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Ежегодный мониторинг </a:t>
            </a:r>
            <a:r>
              <a:rPr lang="ru-RU" sz="1400" b="1" dirty="0">
                <a:solidFill>
                  <a:srgbClr val="F79646">
                    <a:lumMod val="75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состояния и развития </a:t>
            </a:r>
            <a:r>
              <a:rPr lang="ru-RU" sz="1400" b="1" dirty="0" smtClean="0">
                <a:solidFill>
                  <a:srgbClr val="F79646">
                    <a:lumMod val="75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конкуренции на </a:t>
            </a:r>
            <a:r>
              <a:rPr lang="ru-RU" sz="1400" b="1" dirty="0">
                <a:solidFill>
                  <a:srgbClr val="F79646">
                    <a:lumMod val="75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товарных рынках Новосибирской </a:t>
            </a:r>
            <a:r>
              <a:rPr lang="ru-RU" sz="1400" b="1" dirty="0" smtClean="0">
                <a:solidFill>
                  <a:srgbClr val="F79646">
                    <a:lumMod val="75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области</a:t>
            </a:r>
            <a:endParaRPr lang="ru-RU" sz="1400" b="1" dirty="0">
              <a:solidFill>
                <a:srgbClr val="F79646">
                  <a:lumMod val="75000"/>
                </a:srgb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76323" y="858431"/>
            <a:ext cx="1127527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2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Мониторинг выполнен:</a:t>
            </a:r>
          </a:p>
          <a:p>
            <a:pPr algn="just"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 Силами министерства экономического развития Новосибирской области во взаимодействии с областными исполнительными органами государственной власти Новосибирской области, органами местного самоуправления и общественными организациями.</a:t>
            </a:r>
          </a:p>
          <a:p>
            <a:pPr algn="just"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 В рамках государственного контракта № 0351200023921000006 от 12.10.2021 (исполнитель: ООО «СПЕКТР» (г. Иваново).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7140395" y="5416517"/>
            <a:ext cx="47447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10</a:t>
            </a:r>
            <a:r>
              <a:rPr lang="ru-RU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Мониторинг развития передовых производственных технологий и их внедрения, а также процесса </a:t>
            </a:r>
            <a:r>
              <a:rPr lang="ru-RU" sz="12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цифровизации</a:t>
            </a:r>
            <a:r>
              <a:rPr lang="ru-RU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экономики и формирования ее новых рынков и секторов.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852109" y="2180650"/>
            <a:ext cx="530288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 Мониторинг наличия (отсутствия) административных барьеров и оценки </a:t>
            </a:r>
            <a:r>
              <a:rPr lang="ru-RU" sz="120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состояния </a:t>
            </a:r>
            <a:r>
              <a:rPr lang="ru-RU" sz="120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конкуренции </a:t>
            </a:r>
            <a:r>
              <a:rPr lang="ru-RU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субъектами предпринимательской </a:t>
            </a:r>
            <a:r>
              <a:rPr lang="ru-RU" sz="12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деятельности.</a:t>
            </a:r>
            <a:endParaRPr lang="ru-RU" dirty="0"/>
          </a:p>
        </p:txBody>
      </p:sp>
      <p:sp>
        <p:nvSpPr>
          <p:cNvPr id="38" name="object 74"/>
          <p:cNvSpPr/>
          <p:nvPr/>
        </p:nvSpPr>
        <p:spPr>
          <a:xfrm>
            <a:off x="762008" y="2180650"/>
            <a:ext cx="85725" cy="567055"/>
          </a:xfrm>
          <a:custGeom>
            <a:avLst/>
            <a:gdLst/>
            <a:ahLst/>
            <a:cxnLst/>
            <a:rect l="l" t="t" r="r" b="b"/>
            <a:pathLst>
              <a:path w="85725" h="567055">
                <a:moveTo>
                  <a:pt x="85725" y="0"/>
                </a:moveTo>
                <a:lnTo>
                  <a:pt x="0" y="0"/>
                </a:lnTo>
                <a:lnTo>
                  <a:pt x="0" y="566737"/>
                </a:lnTo>
                <a:lnTo>
                  <a:pt x="85725" y="566737"/>
                </a:lnTo>
                <a:lnTo>
                  <a:pt x="85725" y="0"/>
                </a:lnTo>
                <a:close/>
              </a:path>
            </a:pathLst>
          </a:custGeom>
          <a:solidFill>
            <a:srgbClr val="0379BA"/>
          </a:solid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860348" y="2934590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 Мониторинг удовлетворенности потребителей качеством товаров, работ и услуг на товарных рынках Новосибирской области и состоянием ценовой конкуренции.</a:t>
            </a:r>
          </a:p>
        </p:txBody>
      </p:sp>
      <p:sp>
        <p:nvSpPr>
          <p:cNvPr id="40" name="object 75"/>
          <p:cNvSpPr/>
          <p:nvPr/>
        </p:nvSpPr>
        <p:spPr>
          <a:xfrm>
            <a:off x="762008" y="2934590"/>
            <a:ext cx="85725" cy="567055"/>
          </a:xfrm>
          <a:custGeom>
            <a:avLst/>
            <a:gdLst/>
            <a:ahLst/>
            <a:cxnLst/>
            <a:rect l="l" t="t" r="r" b="b"/>
            <a:pathLst>
              <a:path w="85725" h="567054">
                <a:moveTo>
                  <a:pt x="85725" y="0"/>
                </a:moveTo>
                <a:lnTo>
                  <a:pt x="0" y="0"/>
                </a:lnTo>
                <a:lnTo>
                  <a:pt x="0" y="566737"/>
                </a:lnTo>
                <a:lnTo>
                  <a:pt x="85725" y="566737"/>
                </a:lnTo>
                <a:lnTo>
                  <a:pt x="85725" y="0"/>
                </a:lnTo>
                <a:close/>
              </a:path>
            </a:pathLst>
          </a:custGeom>
          <a:solidFill>
            <a:srgbClr val="F58220"/>
          </a:solid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877567" y="3602377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3. Мониторинг удовлетворенности субъектов предпринимательской деятельности и потребителей товаров, работ и услуг качеством (уровнем доступности, понятности и удобства получения) официальной информации о состоянии конкуренции на товарных рынках Новосибирской области и деятельности по содействию развитию конкуренции, размещаемой уполномоченным органом и муниципальными образованиями.</a:t>
            </a:r>
          </a:p>
        </p:txBody>
      </p:sp>
      <p:sp>
        <p:nvSpPr>
          <p:cNvPr id="42" name="object 76"/>
          <p:cNvSpPr/>
          <p:nvPr/>
        </p:nvSpPr>
        <p:spPr>
          <a:xfrm>
            <a:off x="762008" y="3660325"/>
            <a:ext cx="85725" cy="567055"/>
          </a:xfrm>
          <a:custGeom>
            <a:avLst/>
            <a:gdLst/>
            <a:ahLst/>
            <a:cxnLst/>
            <a:rect l="l" t="t" r="r" b="b"/>
            <a:pathLst>
              <a:path w="85725" h="567054">
                <a:moveTo>
                  <a:pt x="85725" y="0"/>
                </a:moveTo>
                <a:lnTo>
                  <a:pt x="0" y="0"/>
                </a:lnTo>
                <a:lnTo>
                  <a:pt x="0" y="566737"/>
                </a:lnTo>
                <a:lnTo>
                  <a:pt x="85725" y="566737"/>
                </a:lnTo>
                <a:lnTo>
                  <a:pt x="85725" y="0"/>
                </a:lnTo>
                <a:close/>
              </a:path>
            </a:pathLst>
          </a:custGeom>
          <a:solidFill>
            <a:srgbClr val="87C879"/>
          </a:solid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880063" y="4802706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4. Мониторинг деятельности субъектов естественных монополий на территории Новосибирской области.</a:t>
            </a:r>
          </a:p>
        </p:txBody>
      </p:sp>
      <p:sp>
        <p:nvSpPr>
          <p:cNvPr id="44" name="object 77"/>
          <p:cNvSpPr/>
          <p:nvPr/>
        </p:nvSpPr>
        <p:spPr>
          <a:xfrm>
            <a:off x="750228" y="4802706"/>
            <a:ext cx="85725" cy="567055"/>
          </a:xfrm>
          <a:custGeom>
            <a:avLst/>
            <a:gdLst/>
            <a:ahLst/>
            <a:cxnLst/>
            <a:rect l="l" t="t" r="r" b="b"/>
            <a:pathLst>
              <a:path w="85725" h="567054">
                <a:moveTo>
                  <a:pt x="85725" y="0"/>
                </a:moveTo>
                <a:lnTo>
                  <a:pt x="0" y="0"/>
                </a:lnTo>
                <a:lnTo>
                  <a:pt x="0" y="566737"/>
                </a:lnTo>
                <a:lnTo>
                  <a:pt x="85725" y="566737"/>
                </a:lnTo>
                <a:lnTo>
                  <a:pt x="85725" y="0"/>
                </a:lnTo>
                <a:close/>
              </a:path>
            </a:pathLst>
          </a:custGeom>
          <a:solidFill>
            <a:srgbClr val="C7212C"/>
          </a:solid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902173" y="5397333"/>
            <a:ext cx="479525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5. Мониторинг деятельности хозяйствующих субъектов, доля участия субъекта </a:t>
            </a:r>
            <a:r>
              <a:rPr lang="ru-RU" sz="12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РФ </a:t>
            </a:r>
            <a:r>
              <a:rPr lang="ru-RU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или муниципального образования в которых составляет 50 и более </a:t>
            </a:r>
            <a:r>
              <a:rPr lang="ru-RU" sz="12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процентов </a:t>
            </a:r>
            <a:endParaRPr lang="ru-RU" sz="120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7132320" y="2180651"/>
            <a:ext cx="4744720" cy="666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6. Мониторинг удовлетворенности населения деятельностью в сфере финансовых услуг, осуществляемой на территории Новосибирской области.</a:t>
            </a:r>
          </a:p>
        </p:txBody>
      </p:sp>
      <p:sp>
        <p:nvSpPr>
          <p:cNvPr id="45" name="Прямоугольник 44"/>
          <p:cNvSpPr/>
          <p:nvPr/>
        </p:nvSpPr>
        <p:spPr>
          <a:xfrm>
            <a:off x="7162800" y="2955088"/>
            <a:ext cx="48158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7. Мониторинг доступности для населения финансовых услуг, оказываемых на территории Новосибирской области.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7162800" y="3629943"/>
            <a:ext cx="490395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8. Мониторинг цен (с учетом динамики) на товары, входящие в перечень социально-значимых продовольственных товаров первой необходимости, в отношении которых могут устанавливаться предельно допустимые розничные цены, утвержденный постановлением Правительства Российской Федерации от 15 июля 2010 г. № </a:t>
            </a:r>
            <a:r>
              <a:rPr lang="ru-RU" sz="12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530</a:t>
            </a:r>
            <a:endParaRPr lang="ru-RU" sz="120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7190377" y="4837938"/>
            <a:ext cx="47606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9. Мониторинг логистических возможностей Новосибирской области</a:t>
            </a:r>
          </a:p>
        </p:txBody>
      </p:sp>
      <p:sp>
        <p:nvSpPr>
          <p:cNvPr id="50" name="object 78"/>
          <p:cNvSpPr/>
          <p:nvPr/>
        </p:nvSpPr>
        <p:spPr>
          <a:xfrm>
            <a:off x="762008" y="5477195"/>
            <a:ext cx="85725" cy="567055"/>
          </a:xfrm>
          <a:custGeom>
            <a:avLst/>
            <a:gdLst/>
            <a:ahLst/>
            <a:cxnLst/>
            <a:rect l="l" t="t" r="r" b="b"/>
            <a:pathLst>
              <a:path w="85725" h="567054">
                <a:moveTo>
                  <a:pt x="85725" y="0"/>
                </a:moveTo>
                <a:lnTo>
                  <a:pt x="0" y="0"/>
                </a:lnTo>
                <a:lnTo>
                  <a:pt x="0" y="566737"/>
                </a:lnTo>
                <a:lnTo>
                  <a:pt x="85725" y="566737"/>
                </a:lnTo>
                <a:lnTo>
                  <a:pt x="85725" y="0"/>
                </a:lnTo>
                <a:close/>
              </a:path>
            </a:pathLst>
          </a:custGeom>
          <a:solidFill>
            <a:srgbClr val="4EAEBB"/>
          </a:solid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52" name="object 79"/>
          <p:cNvSpPr/>
          <p:nvPr/>
        </p:nvSpPr>
        <p:spPr>
          <a:xfrm>
            <a:off x="6929455" y="2306298"/>
            <a:ext cx="85725" cy="567055"/>
          </a:xfrm>
          <a:custGeom>
            <a:avLst/>
            <a:gdLst/>
            <a:ahLst/>
            <a:cxnLst/>
            <a:rect l="l" t="t" r="r" b="b"/>
            <a:pathLst>
              <a:path w="85725" h="567055">
                <a:moveTo>
                  <a:pt x="85725" y="0"/>
                </a:moveTo>
                <a:lnTo>
                  <a:pt x="0" y="0"/>
                </a:lnTo>
                <a:lnTo>
                  <a:pt x="0" y="566737"/>
                </a:lnTo>
                <a:lnTo>
                  <a:pt x="85725" y="566737"/>
                </a:lnTo>
                <a:lnTo>
                  <a:pt x="85725" y="0"/>
                </a:lnTo>
                <a:close/>
              </a:path>
            </a:pathLst>
          </a:custGeom>
          <a:solidFill>
            <a:srgbClr val="D7B56D"/>
          </a:solid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53" name="object 80"/>
          <p:cNvSpPr/>
          <p:nvPr/>
        </p:nvSpPr>
        <p:spPr>
          <a:xfrm>
            <a:off x="6930986" y="3009847"/>
            <a:ext cx="85725" cy="567055"/>
          </a:xfrm>
          <a:custGeom>
            <a:avLst/>
            <a:gdLst/>
            <a:ahLst/>
            <a:cxnLst/>
            <a:rect l="l" t="t" r="r" b="b"/>
            <a:pathLst>
              <a:path w="85725" h="567054">
                <a:moveTo>
                  <a:pt x="85725" y="0"/>
                </a:moveTo>
                <a:lnTo>
                  <a:pt x="0" y="0"/>
                </a:lnTo>
                <a:lnTo>
                  <a:pt x="0" y="566737"/>
                </a:lnTo>
                <a:lnTo>
                  <a:pt x="85725" y="566737"/>
                </a:lnTo>
                <a:lnTo>
                  <a:pt x="85725" y="0"/>
                </a:lnTo>
                <a:close/>
              </a:path>
            </a:pathLst>
          </a:custGeom>
          <a:solidFill>
            <a:srgbClr val="B0CB1F"/>
          </a:solid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54" name="object 80"/>
          <p:cNvSpPr/>
          <p:nvPr/>
        </p:nvSpPr>
        <p:spPr>
          <a:xfrm>
            <a:off x="6929456" y="3724851"/>
            <a:ext cx="85725" cy="567055"/>
          </a:xfrm>
          <a:custGeom>
            <a:avLst/>
            <a:gdLst/>
            <a:ahLst/>
            <a:cxnLst/>
            <a:rect l="l" t="t" r="r" b="b"/>
            <a:pathLst>
              <a:path w="85725" h="567054">
                <a:moveTo>
                  <a:pt x="85725" y="0"/>
                </a:moveTo>
                <a:lnTo>
                  <a:pt x="0" y="0"/>
                </a:lnTo>
                <a:lnTo>
                  <a:pt x="0" y="566737"/>
                </a:lnTo>
                <a:lnTo>
                  <a:pt x="85725" y="566737"/>
                </a:lnTo>
                <a:lnTo>
                  <a:pt x="85725" y="0"/>
                </a:lnTo>
                <a:close/>
              </a:path>
            </a:pathLst>
          </a:custGeom>
          <a:solidFill>
            <a:srgbClr val="00B0F0"/>
          </a:solid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55" name="object 80"/>
          <p:cNvSpPr/>
          <p:nvPr/>
        </p:nvSpPr>
        <p:spPr>
          <a:xfrm>
            <a:off x="6913485" y="4832051"/>
            <a:ext cx="85725" cy="567055"/>
          </a:xfrm>
          <a:custGeom>
            <a:avLst/>
            <a:gdLst/>
            <a:ahLst/>
            <a:cxnLst/>
            <a:rect l="l" t="t" r="r" b="b"/>
            <a:pathLst>
              <a:path w="85725" h="567054">
                <a:moveTo>
                  <a:pt x="85725" y="0"/>
                </a:moveTo>
                <a:lnTo>
                  <a:pt x="0" y="0"/>
                </a:lnTo>
                <a:lnTo>
                  <a:pt x="0" y="566737"/>
                </a:lnTo>
                <a:lnTo>
                  <a:pt x="85725" y="566737"/>
                </a:lnTo>
                <a:lnTo>
                  <a:pt x="85725" y="0"/>
                </a:lnTo>
                <a:close/>
              </a:path>
            </a:pathLst>
          </a:custGeom>
          <a:solidFill>
            <a:srgbClr val="7030A0"/>
          </a:solid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56" name="object 80"/>
          <p:cNvSpPr/>
          <p:nvPr/>
        </p:nvSpPr>
        <p:spPr>
          <a:xfrm>
            <a:off x="6913484" y="5487187"/>
            <a:ext cx="85725" cy="567055"/>
          </a:xfrm>
          <a:custGeom>
            <a:avLst/>
            <a:gdLst/>
            <a:ahLst/>
            <a:cxnLst/>
            <a:rect l="l" t="t" r="r" b="b"/>
            <a:pathLst>
              <a:path w="85725" h="567054">
                <a:moveTo>
                  <a:pt x="85725" y="0"/>
                </a:moveTo>
                <a:lnTo>
                  <a:pt x="0" y="0"/>
                </a:lnTo>
                <a:lnTo>
                  <a:pt x="0" y="566737"/>
                </a:lnTo>
                <a:lnTo>
                  <a:pt x="85725" y="566737"/>
                </a:lnTo>
                <a:lnTo>
                  <a:pt x="85725" y="0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852040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Картинки по запросу &quot;анкетирование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7510" y="0"/>
            <a:ext cx="618449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389657" y="453730"/>
            <a:ext cx="4917440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</a:rPr>
              <a:t>ДЛЯ НАС</a:t>
            </a:r>
          </a:p>
          <a:p>
            <a:pPr algn="ctr"/>
            <a:r>
              <a:rPr lang="ru-RU" sz="8800" b="1" dirty="0" smtClean="0">
                <a:solidFill>
                  <a:schemeClr val="accent6">
                    <a:lumMod val="75000"/>
                  </a:schemeClr>
                </a:solidFill>
              </a:rPr>
              <a:t>ВАЖНО </a:t>
            </a:r>
          </a:p>
          <a:p>
            <a:pPr algn="ctr"/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</a:rPr>
              <a:t>ВАШЕ МНЕНИЕ</a:t>
            </a:r>
            <a:endParaRPr lang="ru-RU" sz="32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44A5E-EBFD-4C4E-9212-C59F6EC8FE35}" type="slidenum">
              <a:rPr lang="ru-RU" smtClean="0"/>
              <a:pPr/>
              <a:t>8</a:t>
            </a:fld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61741" y="492336"/>
            <a:ext cx="5452478" cy="30777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ОПРОСЫ,</a:t>
            </a:r>
            <a:r>
              <a:rPr kumimoji="0" lang="ru-RU" sz="1400" b="1" i="0" u="none" strike="noStrike" kern="0" cap="none" spc="0" normalizeH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ПРОВЕДЕННЫЕ </a:t>
            </a: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ХОДЕ МОНИТОРИНГА: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173223" y="1238768"/>
            <a:ext cx="4583815" cy="307777"/>
          </a:xfrm>
          <a:prstGeom prst="rect">
            <a:avLst/>
          </a:prstGeom>
          <a:ln w="19050"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b="1" kern="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</a:t>
            </a:r>
            <a:r>
              <a:rPr kumimoji="0" lang="ru-RU" sz="1400" b="1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прос</a:t>
            </a: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предпринимателей</a:t>
            </a:r>
            <a:r>
              <a:rPr kumimoji="0" lang="ru-RU" sz="1400" b="1" i="0" u="none" strike="noStrike" kern="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(400 респондентов)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926360" y="1946247"/>
            <a:ext cx="4577407" cy="307777"/>
          </a:xfrm>
          <a:prstGeom prst="rect">
            <a:avLst/>
          </a:prstGeom>
          <a:ln w="19050"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b="1" kern="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</a:t>
            </a:r>
            <a:r>
              <a:rPr kumimoji="0" lang="ru-RU" sz="1400" b="1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прос</a:t>
            </a: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населения</a:t>
            </a:r>
            <a:r>
              <a:rPr kumimoji="0" lang="ru-RU" sz="1400" b="1" i="0" u="none" strike="noStrike" kern="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(1000 респондентов)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217960" y="2594685"/>
            <a:ext cx="4285807" cy="523220"/>
          </a:xfrm>
          <a:prstGeom prst="rect">
            <a:avLst/>
          </a:prstGeom>
          <a:ln w="19050"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b="1" kern="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</a:t>
            </a:r>
            <a:r>
              <a:rPr kumimoji="0" lang="ru-RU" sz="1400" b="1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прос</a:t>
            </a: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населения в сфере финансовых услуг</a:t>
            </a:r>
            <a:r>
              <a:rPr kumimoji="0" lang="ru-RU" sz="1400" b="1" i="0" u="none" strike="noStrike" kern="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(300 респондентов)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85136" y="3638212"/>
            <a:ext cx="5329083" cy="1015663"/>
          </a:xfrm>
          <a:prstGeom prst="rect">
            <a:avLst/>
          </a:prstGeom>
          <a:ln w="19050">
            <a:solidFill>
              <a:srgbClr val="996633"/>
            </a:solidFill>
            <a:prstDash val="dash"/>
          </a:ln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200" b="1" kern="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Полный </a:t>
            </a:r>
            <a:r>
              <a:rPr lang="ru-RU" sz="1200" b="1" kern="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отчет о мониторинге </a:t>
            </a:r>
            <a:r>
              <a:rPr lang="ru-RU" sz="1200" b="1" kern="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размещен</a:t>
            </a:r>
          </a:p>
          <a:p>
            <a:pPr algn="ctr">
              <a:spcAft>
                <a:spcPts val="0"/>
              </a:spcAft>
            </a:pPr>
            <a:r>
              <a:rPr lang="ru-RU" sz="1200" b="1" kern="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 </a:t>
            </a:r>
            <a:r>
              <a:rPr lang="ru-RU" sz="1200" b="1" kern="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официальном сайте </a:t>
            </a:r>
            <a:r>
              <a:rPr lang="ru-RU" sz="1200" b="1" kern="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Минэкономразвития НСО </a:t>
            </a:r>
            <a:r>
              <a:rPr lang="ru-RU" sz="1200" b="1" kern="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 инвестиционном портале </a:t>
            </a:r>
            <a:r>
              <a:rPr lang="ru-RU" sz="1200" b="1" kern="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НСО</a:t>
            </a:r>
          </a:p>
          <a:p>
            <a:pPr algn="ctr">
              <a:spcAft>
                <a:spcPts val="0"/>
              </a:spcAft>
            </a:pPr>
            <a:r>
              <a:rPr lang="ru-RU" sz="1200" b="1" kern="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200" kern="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hlinkClick r:id="rId3"/>
              </a:rPr>
              <a:t>http</a:t>
            </a:r>
            <a:r>
              <a:rPr lang="ru-RU" sz="1200" kern="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hlinkClick r:id="rId3"/>
              </a:rPr>
              <a:t>://www.econom.nso.ru/page/1342</a:t>
            </a:r>
            <a:r>
              <a:rPr lang="ru-RU" sz="1200" kern="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; </a:t>
            </a:r>
            <a:r>
              <a:rPr lang="ru-RU" sz="1200" kern="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hlinkClick r:id="rId4"/>
              </a:rPr>
              <a:t>http://</a:t>
            </a:r>
            <a:r>
              <a:rPr lang="ru-RU" sz="1200" kern="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hlinkClick r:id="rId4"/>
              </a:rPr>
              <a:t>invest.nso.ru/ru/content/monitoring</a:t>
            </a:r>
            <a:endParaRPr lang="ru-RU" sz="1200" kern="0" dirty="0" smtClean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89439" y="5092123"/>
            <a:ext cx="1800200" cy="1580175"/>
          </a:xfrm>
          <a:prstGeom prst="rect">
            <a:avLst/>
          </a:prstGeom>
        </p:spPr>
      </p:pic>
      <p:pic>
        <p:nvPicPr>
          <p:cNvPr id="12" name="Picture 3" descr="C:\Users\Rock Star\Desktop\Фельдшерско-акушерские пункты v061.png"/>
          <p:cNvPicPr>
            <a:picLocks noChangeAspect="1" noChangeArrowheads="1"/>
          </p:cNvPicPr>
          <p:nvPr/>
        </p:nvPicPr>
        <p:blipFill>
          <a:blip r:embed="rId6" cstate="print">
            <a:duotone>
              <a:srgbClr val="A5A5A5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712" y="1250546"/>
            <a:ext cx="458248" cy="281461"/>
          </a:xfrm>
          <a:prstGeom prst="rect">
            <a:avLst/>
          </a:prstGeom>
          <a:solidFill>
            <a:sysClr val="window" lastClr="FFFFFF"/>
          </a:solidFill>
          <a:extLst/>
        </p:spPr>
      </p:pic>
      <p:pic>
        <p:nvPicPr>
          <p:cNvPr id="13" name="Picture 3" descr="C:\Users\Rock Star\Desktop\Фельдшерско-акушерские пункты v061.png"/>
          <p:cNvPicPr>
            <a:picLocks noChangeAspect="1" noChangeArrowheads="1"/>
          </p:cNvPicPr>
          <p:nvPr/>
        </p:nvPicPr>
        <p:blipFill>
          <a:blip r:embed="rId6" cstate="print">
            <a:duotone>
              <a:srgbClr val="A5A5A5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712" y="1973744"/>
            <a:ext cx="458248" cy="281461"/>
          </a:xfrm>
          <a:prstGeom prst="rect">
            <a:avLst/>
          </a:prstGeom>
          <a:solidFill>
            <a:sysClr val="window" lastClr="FFFFFF"/>
          </a:solidFill>
          <a:extLst/>
        </p:spPr>
      </p:pic>
      <p:pic>
        <p:nvPicPr>
          <p:cNvPr id="14" name="Picture 3" descr="C:\Users\Rock Star\Desktop\Фельдшерско-акушерские пункты v061.png"/>
          <p:cNvPicPr>
            <a:picLocks noChangeAspect="1" noChangeArrowheads="1"/>
          </p:cNvPicPr>
          <p:nvPr/>
        </p:nvPicPr>
        <p:blipFill>
          <a:blip r:embed="rId6" cstate="print">
            <a:duotone>
              <a:srgbClr val="A5A5A5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712" y="2594685"/>
            <a:ext cx="458248" cy="281461"/>
          </a:xfrm>
          <a:prstGeom prst="rect">
            <a:avLst/>
          </a:prstGeom>
          <a:solidFill>
            <a:sysClr val="window" lastClr="FFFFFF"/>
          </a:solidFill>
          <a:extLst/>
        </p:spPr>
      </p:pic>
    </p:spTree>
    <p:extLst>
      <p:ext uri="{BB962C8B-B14F-4D97-AF65-F5344CB8AC3E}">
        <p14:creationId xmlns:p14="http://schemas.microsoft.com/office/powerpoint/2010/main" val="686493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644A5E-EBFD-4C4E-9212-C59F6EC8FE35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28051" y="235915"/>
            <a:ext cx="573746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400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Оценка бизнес-сообществом деятельности органов власти</a:t>
            </a:r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2946435772"/>
              </p:ext>
            </p:extLst>
          </p:nvPr>
        </p:nvGraphicFramePr>
        <p:xfrm>
          <a:off x="643700" y="543693"/>
          <a:ext cx="5255157" cy="26871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6202680" y="235915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400" b="1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Административные барьеры, </a:t>
            </a:r>
            <a:r>
              <a:rPr lang="ru-RU" sz="1400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наиболее </a:t>
            </a:r>
            <a:r>
              <a:rPr lang="ru-RU" sz="1400" b="1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существенные </a:t>
            </a:r>
            <a:r>
              <a:rPr lang="ru-RU" sz="1400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для ведения предпринимательской деятельности</a:t>
            </a:r>
          </a:p>
        </p:txBody>
      </p:sp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val="2416679579"/>
              </p:ext>
            </p:extLst>
          </p:nvPr>
        </p:nvGraphicFramePr>
        <p:xfrm>
          <a:off x="6489700" y="1008062"/>
          <a:ext cx="5521960" cy="52381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val="2972499535"/>
              </p:ext>
            </p:extLst>
          </p:nvPr>
        </p:nvGraphicFramePr>
        <p:xfrm>
          <a:off x="328052" y="3944939"/>
          <a:ext cx="5874628" cy="27765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4" name="Прямоугольник 13"/>
          <p:cNvSpPr/>
          <p:nvPr/>
        </p:nvSpPr>
        <p:spPr>
          <a:xfrm>
            <a:off x="393700" y="3394561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Уровень конкуренции на рынках товаров, работ и услуг Новосибирской области </a:t>
            </a:r>
          </a:p>
        </p:txBody>
      </p:sp>
    </p:spTree>
    <p:extLst>
      <p:ext uri="{BB962C8B-B14F-4D97-AF65-F5344CB8AC3E}">
        <p14:creationId xmlns:p14="http://schemas.microsoft.com/office/powerpoint/2010/main" val="565710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1">
  <a:themeElements>
    <a:clrScheme name="Другая 8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B8885B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Тема2</Template>
  <TotalTime>7951</TotalTime>
  <Words>2733</Words>
  <Application>Microsoft Office PowerPoint</Application>
  <PresentationFormat>Широкоэкранный</PresentationFormat>
  <Paragraphs>349</Paragraphs>
  <Slides>19</Slides>
  <Notes>13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4</vt:i4>
      </vt:variant>
      <vt:variant>
        <vt:lpstr>Заголовки слайдов</vt:lpstr>
      </vt:variant>
      <vt:variant>
        <vt:i4>19</vt:i4>
      </vt:variant>
    </vt:vector>
  </HeadingPairs>
  <TitlesOfParts>
    <vt:vector size="29" baseType="lpstr">
      <vt:lpstr>MS PGothic</vt:lpstr>
      <vt:lpstr>Arial</vt:lpstr>
      <vt:lpstr>Calibri</vt:lpstr>
      <vt:lpstr>Calibri Light</vt:lpstr>
      <vt:lpstr>Tahoma</vt:lpstr>
      <vt:lpstr>Wingdings</vt:lpstr>
      <vt:lpstr>Тема1</vt:lpstr>
      <vt:lpstr>4_Тема Office</vt:lpstr>
      <vt:lpstr>Office Theme</vt:lpstr>
      <vt:lpstr>3_Тема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PNO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 утверждении перечня товарных рынков для содействия развитию конкуренции и плана мероприятий («дорожной карты») по содействию развитию конкуренции в Новосибирской области</dc:title>
  <dc:creator>Кузьмина Елена Анатольевна</dc:creator>
  <cp:lastModifiedBy>Полянских Маргарита Александровна</cp:lastModifiedBy>
  <cp:revision>410</cp:revision>
  <cp:lastPrinted>2022-03-09T02:57:10Z</cp:lastPrinted>
  <dcterms:created xsi:type="dcterms:W3CDTF">2019-10-29T07:27:17Z</dcterms:created>
  <dcterms:modified xsi:type="dcterms:W3CDTF">2022-03-09T09:58:06Z</dcterms:modified>
</cp:coreProperties>
</file>