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4008" r:id="rId2"/>
    <p:sldMasterId id="2147484224" r:id="rId3"/>
    <p:sldMasterId id="2147484381" r:id="rId4"/>
    <p:sldMasterId id="2147484393" r:id="rId5"/>
    <p:sldMasterId id="2147484466" r:id="rId6"/>
    <p:sldMasterId id="2147484478" r:id="rId7"/>
  </p:sldMasterIdLst>
  <p:notesMasterIdLst>
    <p:notesMasterId r:id="rId29"/>
  </p:notesMasterIdLst>
  <p:handoutMasterIdLst>
    <p:handoutMasterId r:id="rId30"/>
  </p:handoutMasterIdLst>
  <p:sldIdLst>
    <p:sldId id="569" r:id="rId8"/>
    <p:sldId id="786" r:id="rId9"/>
    <p:sldId id="727" r:id="rId10"/>
    <p:sldId id="738" r:id="rId11"/>
    <p:sldId id="787" r:id="rId12"/>
    <p:sldId id="788" r:id="rId13"/>
    <p:sldId id="811" r:id="rId14"/>
    <p:sldId id="790" r:id="rId15"/>
    <p:sldId id="838" r:id="rId16"/>
    <p:sldId id="837" r:id="rId17"/>
    <p:sldId id="818" r:id="rId18"/>
    <p:sldId id="814" r:id="rId19"/>
    <p:sldId id="844" r:id="rId20"/>
    <p:sldId id="795" r:id="rId21"/>
    <p:sldId id="823" r:id="rId22"/>
    <p:sldId id="845" r:id="rId23"/>
    <p:sldId id="846" r:id="rId24"/>
    <p:sldId id="847" r:id="rId25"/>
    <p:sldId id="848" r:id="rId26"/>
    <p:sldId id="849" r:id="rId27"/>
    <p:sldId id="840" r:id="rId28"/>
  </p:sldIdLst>
  <p:sldSz cx="9144000" cy="5143500" type="screen16x9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олжикова Алиса Андреевна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B5"/>
    <a:srgbClr val="00D05E"/>
    <a:srgbClr val="0062A7"/>
    <a:srgbClr val="5B9BD5"/>
    <a:srgbClr val="E9EDF4"/>
    <a:srgbClr val="BEE395"/>
    <a:srgbClr val="A7D971"/>
    <a:srgbClr val="783A7A"/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29" autoAdjust="0"/>
  </p:normalViewPr>
  <p:slideViewPr>
    <p:cSldViewPr>
      <p:cViewPr varScale="1">
        <p:scale>
          <a:sx n="152" d="100"/>
          <a:sy n="152" d="100"/>
        </p:scale>
        <p:origin x="660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6;&#1072;&#1073;&#1086;&#1095;&#1080;&#1077;%20&#1076;&#1086;&#1082;&#1091;&#1084;&#1077;&#1085;&#1090;&#1099;\&#1057;&#1090;&#1072;&#1090;&#1080;&#1089;&#1090;&#1080;&#1082;&#1072;_&#1080;&#1085;&#1074;&#1077;&#1089;&#1090;&#1080;&#1094;&#1080;&#1080;\&#1044;&#1080;&#1085;&#1072;&#1084;&#1080;&#1082;&#1072;%20&#1080;&#1085;&#1074;&#1077;&#1089;&#1090;&#1080;&#1094;&#1080;&#1081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62A7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Лист1!$A$5:$A$15</c:f>
              <c:numCache>
                <c:formatCode>General</c:formatCode>
                <c:ptCount val="11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</c:numCache>
            </c:numRef>
          </c:cat>
          <c:val>
            <c:numRef>
              <c:f>Лист1!$B$5:$B$15</c:f>
              <c:numCache>
                <c:formatCode>General</c:formatCode>
                <c:ptCount val="11"/>
                <c:pt idx="0">
                  <c:v>140.1</c:v>
                </c:pt>
                <c:pt idx="1">
                  <c:v>162.19999999999999</c:v>
                </c:pt>
                <c:pt idx="2" formatCode="0.0">
                  <c:v>184</c:v>
                </c:pt>
                <c:pt idx="3">
                  <c:v>193.2</c:v>
                </c:pt>
                <c:pt idx="4">
                  <c:v>164.4</c:v>
                </c:pt>
                <c:pt idx="5">
                  <c:v>163.1</c:v>
                </c:pt>
                <c:pt idx="6" formatCode="0.0">
                  <c:v>175.6</c:v>
                </c:pt>
                <c:pt idx="7" formatCode="0.0">
                  <c:v>197.1</c:v>
                </c:pt>
                <c:pt idx="8">
                  <c:v>247.4</c:v>
                </c:pt>
                <c:pt idx="9">
                  <c:v>265.7</c:v>
                </c:pt>
                <c:pt idx="10" formatCode="0.0">
                  <c:v>297.89999999999998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DD-4A03-8A26-C85E6F28C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overlap val="-11"/>
        <c:axId val="126246272"/>
        <c:axId val="126276736"/>
      </c:barChart>
      <c:catAx>
        <c:axId val="126246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6276736"/>
        <c:crosses val="autoZero"/>
        <c:auto val="1"/>
        <c:lblAlgn val="ctr"/>
        <c:lblOffset val="100"/>
        <c:noMultiLvlLbl val="0"/>
      </c:catAx>
      <c:valAx>
        <c:axId val="126276736"/>
        <c:scaling>
          <c:orientation val="minMax"/>
          <c:min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6246272"/>
        <c:crosses val="autoZero"/>
        <c:crossBetween val="between"/>
        <c:majorUnit val="10"/>
        <c:min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aseline="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Структура инвестиций в основной капитал по видам экономической деятельности за 2021 год, %</a:t>
            </a:r>
            <a:endParaRPr lang="ru-RU"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254182662808143"/>
          <c:y val="2.17543341044824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56-4B8C-A8B4-1767BD1C722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1E-4D56-991C-7CADF8DA4C0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1E-4D56-991C-7CADF8DA4C0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1E-4D56-991C-7CADF8DA4C0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91E-4D56-991C-7CADF8DA4C0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91E-4D56-991C-7CADF8DA4C0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556-4B8C-A8B4-1767BD1C722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556-4B8C-A8B4-1767BD1C722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56-4B8C-A8B4-1767BD1C722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556-4B8C-A8B4-1767BD1C72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Обрабатывающие производства</c:v>
                </c:pt>
                <c:pt idx="1">
                  <c:v>Транспортировка и хранение</c:v>
                </c:pt>
                <c:pt idx="2">
                  <c:v>Информация и связь </c:v>
                </c:pt>
                <c:pt idx="3">
                  <c:v>Операции с недвижимым имуществом</c:v>
                </c:pt>
                <c:pt idx="4">
                  <c:v>Сельское, лесное хозяйство, охота, рыболовство и рыбоводство</c:v>
                </c:pt>
                <c:pt idx="5">
                  <c:v>Здравоохранение и соц. услуги</c:v>
                </c:pt>
                <c:pt idx="6">
                  <c:v>Добыча полезных ископаемых</c:v>
                </c:pt>
                <c:pt idx="7">
                  <c:v>Образование</c:v>
                </c:pt>
                <c:pt idx="8">
                  <c:v>Деятельность профессиональная, научная и техническая</c:v>
                </c:pt>
                <c:pt idx="9">
                  <c:v>Иные виды деятельности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21.7</c:v>
                </c:pt>
                <c:pt idx="1">
                  <c:v>17</c:v>
                </c:pt>
                <c:pt idx="2">
                  <c:v>9.3000000000000007</c:v>
                </c:pt>
                <c:pt idx="3">
                  <c:v>7.7</c:v>
                </c:pt>
                <c:pt idx="4">
                  <c:v>6.3</c:v>
                </c:pt>
                <c:pt idx="5">
                  <c:v>5</c:v>
                </c:pt>
                <c:pt idx="6">
                  <c:v>4.8</c:v>
                </c:pt>
                <c:pt idx="7">
                  <c:v>4.5999999999999996</c:v>
                </c:pt>
                <c:pt idx="8">
                  <c:v>4.2</c:v>
                </c:pt>
                <c:pt idx="9">
                  <c:v>19.399999999999999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56-4B8C-A8B4-1767BD1C722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675977212141316"/>
          <c:y val="0.15103772333674778"/>
          <c:w val="0.40806475338582482"/>
          <c:h val="0.832987890495191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18AA-4D1A-BA91-67676F961B6F}"/>
              </c:ext>
            </c:extLst>
          </c:dPt>
          <c:dPt>
            <c:idx val="2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18AA-4D1A-BA91-67676F961B6F}"/>
              </c:ext>
            </c:extLst>
          </c:dPt>
          <c:dPt>
            <c:idx val="27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18AA-4D1A-BA91-67676F961B6F}"/>
              </c:ext>
            </c:extLst>
          </c:dPt>
          <c:dPt>
            <c:idx val="2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18AA-4D1A-BA91-67676F961B6F}"/>
              </c:ext>
            </c:extLst>
          </c:dPt>
          <c:dPt>
            <c:idx val="29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18AA-4D1A-BA91-67676F961B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Лист1!$A$2:$A$31</c:f>
              <c:strCache>
                <c:ptCount val="30"/>
                <c:pt idx="0">
                  <c:v>Усть-Таркский</c:v>
                </c:pt>
                <c:pt idx="1">
                  <c:v>Кыштовский</c:v>
                </c:pt>
                <c:pt idx="2">
                  <c:v>Северный</c:v>
                </c:pt>
                <c:pt idx="3">
                  <c:v>Убинский</c:v>
                </c:pt>
                <c:pt idx="4">
                  <c:v>Чистоозерный</c:v>
                </c:pt>
                <c:pt idx="5">
                  <c:v>Кочковский</c:v>
                </c:pt>
                <c:pt idx="6">
                  <c:v>Баганский</c:v>
                </c:pt>
                <c:pt idx="7">
                  <c:v>Венгеровский</c:v>
                </c:pt>
                <c:pt idx="8">
                  <c:v>Каргатский</c:v>
                </c:pt>
                <c:pt idx="9">
                  <c:v>Болотнинский</c:v>
                </c:pt>
                <c:pt idx="10">
                  <c:v>Куйбышевский</c:v>
                </c:pt>
                <c:pt idx="11">
                  <c:v>Барабинский</c:v>
                </c:pt>
                <c:pt idx="12">
                  <c:v>Здвинский</c:v>
                </c:pt>
                <c:pt idx="13">
                  <c:v>Мошковский</c:v>
                </c:pt>
                <c:pt idx="14">
                  <c:v>Маслянинский</c:v>
                </c:pt>
                <c:pt idx="15">
                  <c:v>Чулымский</c:v>
                </c:pt>
                <c:pt idx="16">
                  <c:v>Карасукский</c:v>
                </c:pt>
                <c:pt idx="17">
                  <c:v>Доволенский</c:v>
                </c:pt>
                <c:pt idx="18">
                  <c:v>Чановский</c:v>
                </c:pt>
                <c:pt idx="19">
                  <c:v>Краснозерский</c:v>
                </c:pt>
                <c:pt idx="20">
                  <c:v>Коченевский</c:v>
                </c:pt>
                <c:pt idx="21">
                  <c:v>Колыванский</c:v>
                </c:pt>
                <c:pt idx="22">
                  <c:v>Сузунский</c:v>
                </c:pt>
                <c:pt idx="23">
                  <c:v>Татарский</c:v>
                </c:pt>
                <c:pt idx="24">
                  <c:v>Искитимский</c:v>
                </c:pt>
                <c:pt idx="25">
                  <c:v>Черепановский</c:v>
                </c:pt>
                <c:pt idx="26">
                  <c:v>Купинский</c:v>
                </c:pt>
                <c:pt idx="27">
                  <c:v>Тогучинский</c:v>
                </c:pt>
                <c:pt idx="28">
                  <c:v>Ордынский</c:v>
                </c:pt>
                <c:pt idx="29">
                  <c:v>Новосибирский</c:v>
                </c:pt>
              </c:strCache>
            </c:strRef>
          </c:cat>
          <c:val>
            <c:numRef>
              <c:f>Лист1!$B$2:$B$31</c:f>
              <c:numCache>
                <c:formatCode>General</c:formatCode>
                <c:ptCount val="30"/>
                <c:pt idx="0">
                  <c:v>62.5</c:v>
                </c:pt>
                <c:pt idx="1">
                  <c:v>63</c:v>
                </c:pt>
                <c:pt idx="2">
                  <c:v>66.5</c:v>
                </c:pt>
                <c:pt idx="3">
                  <c:v>69.5</c:v>
                </c:pt>
                <c:pt idx="4">
                  <c:v>78.5</c:v>
                </c:pt>
                <c:pt idx="5">
                  <c:v>81</c:v>
                </c:pt>
                <c:pt idx="6">
                  <c:v>81.5</c:v>
                </c:pt>
                <c:pt idx="7">
                  <c:v>82</c:v>
                </c:pt>
                <c:pt idx="8">
                  <c:v>83</c:v>
                </c:pt>
                <c:pt idx="9">
                  <c:v>83.5</c:v>
                </c:pt>
                <c:pt idx="10">
                  <c:v>86.5</c:v>
                </c:pt>
                <c:pt idx="11">
                  <c:v>87.5</c:v>
                </c:pt>
                <c:pt idx="12">
                  <c:v>89</c:v>
                </c:pt>
                <c:pt idx="13">
                  <c:v>90.5</c:v>
                </c:pt>
                <c:pt idx="14">
                  <c:v>93</c:v>
                </c:pt>
                <c:pt idx="15">
                  <c:v>93.5</c:v>
                </c:pt>
                <c:pt idx="16">
                  <c:v>94</c:v>
                </c:pt>
                <c:pt idx="17">
                  <c:v>95</c:v>
                </c:pt>
                <c:pt idx="18">
                  <c:v>95.5</c:v>
                </c:pt>
                <c:pt idx="19">
                  <c:v>96</c:v>
                </c:pt>
                <c:pt idx="20">
                  <c:v>96</c:v>
                </c:pt>
                <c:pt idx="21">
                  <c:v>101.5</c:v>
                </c:pt>
                <c:pt idx="22">
                  <c:v>102</c:v>
                </c:pt>
                <c:pt idx="23">
                  <c:v>103.5</c:v>
                </c:pt>
                <c:pt idx="24">
                  <c:v>104</c:v>
                </c:pt>
                <c:pt idx="25">
                  <c:v>105.5</c:v>
                </c:pt>
                <c:pt idx="26">
                  <c:v>105.5</c:v>
                </c:pt>
                <c:pt idx="27">
                  <c:v>110</c:v>
                </c:pt>
                <c:pt idx="28">
                  <c:v>111.5</c:v>
                </c:pt>
                <c:pt idx="29">
                  <c:v>115.5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AA-4D1A-BA91-67676F961B6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49438335"/>
        <c:axId val="1149427103"/>
      </c:barChart>
      <c:catAx>
        <c:axId val="114943833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itka Text" panose="02000505000000020004" pitchFamily="2" charset="0"/>
                <a:ea typeface="+mn-ea"/>
                <a:cs typeface="+mn-cs"/>
              </a:defRPr>
            </a:pPr>
            <a:endParaRPr lang="ru-RU"/>
          </a:p>
        </c:txPr>
        <c:crossAx val="1149427103"/>
        <c:crosses val="autoZero"/>
        <c:auto val="1"/>
        <c:lblAlgn val="ctr"/>
        <c:lblOffset val="100"/>
        <c:noMultiLvlLbl val="0"/>
      </c:catAx>
      <c:valAx>
        <c:axId val="114942710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438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D34-497F-B92A-12534A0C5360}"/>
              </c:ext>
            </c:extLst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D34-497F-B92A-12534A0C536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г. Обь</c:v>
                </c:pt>
                <c:pt idx="1">
                  <c:v>г. Искитим</c:v>
                </c:pt>
                <c:pt idx="2">
                  <c:v>р.п. Кольцово</c:v>
                </c:pt>
                <c:pt idx="3">
                  <c:v>г. Бердск</c:v>
                </c:pt>
                <c:pt idx="4">
                  <c:v>г. Новосибирск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68</c:v>
                </c:pt>
                <c:pt idx="1">
                  <c:v>83.5</c:v>
                </c:pt>
                <c:pt idx="2">
                  <c:v>91</c:v>
                </c:pt>
                <c:pt idx="3">
                  <c:v>99</c:v>
                </c:pt>
                <c:pt idx="4">
                  <c:v>118.5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34-497F-B92A-12534A0C53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49465375"/>
        <c:axId val="1149452479"/>
      </c:barChart>
      <c:catAx>
        <c:axId val="114946537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149452479"/>
        <c:crosses val="autoZero"/>
        <c:auto val="1"/>
        <c:lblAlgn val="ctr"/>
        <c:lblOffset val="100"/>
        <c:noMultiLvlLbl val="0"/>
      </c:catAx>
      <c:valAx>
        <c:axId val="11494524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465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54"/>
        <c:holeSize val="50"/>
      </c:doughnutChart>
      <c:spPr>
        <a:noFill/>
        <a:ln w="2551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4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90027242698114"/>
          <c:y val="0.10770511814125315"/>
          <c:w val="0.59142339192937232"/>
          <c:h val="0.808699254978752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D3-4C43-86BF-41EA9C3B48C1}"/>
              </c:ext>
            </c:extLst>
          </c:dPt>
          <c:dPt>
            <c:idx val="1"/>
            <c:bubble3D val="0"/>
            <c:spPr>
              <a:solidFill>
                <a:schemeClr val="accent1">
                  <a:shade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D3-4C43-86BF-41EA9C3B48C1}"/>
              </c:ext>
            </c:extLst>
          </c:dPt>
          <c:dPt>
            <c:idx val="2"/>
            <c:bubble3D val="0"/>
            <c:spPr>
              <a:solidFill>
                <a:schemeClr val="accent1">
                  <a:shade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7D3-4C43-86BF-41EA9C3B48C1}"/>
              </c:ext>
            </c:extLst>
          </c:dPt>
          <c:dPt>
            <c:idx val="3"/>
            <c:bubble3D val="0"/>
            <c:spPr>
              <a:solidFill>
                <a:schemeClr val="accent1">
                  <a:shade val="7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7D3-4C43-86BF-41EA9C3B48C1}"/>
              </c:ext>
            </c:extLst>
          </c:dPt>
          <c:dPt>
            <c:idx val="4"/>
            <c:bubble3D val="0"/>
            <c:spPr>
              <a:solidFill>
                <a:schemeClr val="accent1">
                  <a:shade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7D3-4C43-86BF-41EA9C3B48C1}"/>
              </c:ext>
            </c:extLst>
          </c:dPt>
          <c:dPt>
            <c:idx val="5"/>
            <c:bubble3D val="0"/>
            <c:spPr>
              <a:solidFill>
                <a:schemeClr val="accent1">
                  <a:shade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7D3-4C43-86BF-41EA9C3B48C1}"/>
              </c:ext>
            </c:extLst>
          </c:dPt>
          <c:dPt>
            <c:idx val="6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7D3-4C43-86BF-41EA9C3B48C1}"/>
              </c:ext>
            </c:extLst>
          </c:dPt>
          <c:dPt>
            <c:idx val="7"/>
            <c:bubble3D val="0"/>
            <c:spPr>
              <a:solidFill>
                <a:schemeClr val="accent1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7D3-4C43-86BF-41EA9C3B48C1}"/>
              </c:ext>
            </c:extLst>
          </c:dPt>
          <c:dPt>
            <c:idx val="8"/>
            <c:bubble3D val="0"/>
            <c:spPr>
              <a:solidFill>
                <a:schemeClr val="accent1">
                  <a:tint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7D3-4C43-86BF-41EA9C3B48C1}"/>
              </c:ext>
            </c:extLst>
          </c:dPt>
          <c:dPt>
            <c:idx val="9"/>
            <c:bubble3D val="0"/>
            <c:spPr>
              <a:solidFill>
                <a:schemeClr val="accent1">
                  <a:tint val="6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7D3-4C43-86BF-41EA9C3B48C1}"/>
              </c:ext>
            </c:extLst>
          </c:dPt>
          <c:dPt>
            <c:idx val="10"/>
            <c:bubble3D val="0"/>
            <c:spPr>
              <a:solidFill>
                <a:schemeClr val="accent1">
                  <a:tint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87D3-4C43-86BF-41EA9C3B48C1}"/>
              </c:ext>
            </c:extLst>
          </c:dPt>
          <c:dPt>
            <c:idx val="11"/>
            <c:bubble3D val="0"/>
            <c:spPr>
              <a:solidFill>
                <a:schemeClr val="accent1">
                  <a:tint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87D3-4C43-86BF-41EA9C3B48C1}"/>
              </c:ext>
            </c:extLst>
          </c:dPt>
          <c:dPt>
            <c:idx val="12"/>
            <c:bubble3D val="0"/>
            <c:spPr>
              <a:solidFill>
                <a:schemeClr val="accent1">
                  <a:tint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87D3-4C43-86BF-41EA9C3B48C1}"/>
              </c:ext>
            </c:extLst>
          </c:dPt>
          <c:dLbls>
            <c:dLbl>
              <c:idx val="0"/>
              <c:layout>
                <c:manualLayout>
                  <c:x val="0.18124999999999999"/>
                  <c:y val="0.112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D3-4C43-86BF-41EA9C3B48C1}"/>
                </c:ext>
              </c:extLst>
            </c:dLbl>
            <c:dLbl>
              <c:idx val="1"/>
              <c:layout>
                <c:manualLayout>
                  <c:x val="-0.12916666666666668"/>
                  <c:y val="0.1468750000000000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D3-4C43-86BF-41EA9C3B48C1}"/>
                </c:ext>
              </c:extLst>
            </c:dLbl>
            <c:dLbl>
              <c:idx val="2"/>
              <c:layout>
                <c:manualLayout>
                  <c:x val="-0.20416666666666666"/>
                  <c:y val="9.1801889050665303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автодорожная инфраструктура</a:t>
                    </a:r>
                    <a:r>
                      <a:rPr lang="ru-RU" baseline="0" dirty="0"/>
                      <a:t>
</a:t>
                    </a:r>
                    <a:fld id="{3758DE6B-2174-459E-9EC6-080B88F88CAD}" type="VALUE">
                      <a:rPr lang="en-US" baseline="0" dirty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7D3-4C43-86BF-41EA9C3B48C1}"/>
                </c:ext>
              </c:extLst>
            </c:dLbl>
            <c:dLbl>
              <c:idx val="3"/>
              <c:layout>
                <c:manualLayout>
                  <c:x val="-0.17291666666666666"/>
                  <c:y val="1.190198545769170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7D3-4C43-86BF-41EA9C3B48C1}"/>
                </c:ext>
              </c:extLst>
            </c:dLbl>
            <c:dLbl>
              <c:idx val="4"/>
              <c:layout>
                <c:manualLayout>
                  <c:x val="-0.15322998687664041"/>
                  <c:y val="-5.793619730782247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7D3-4C43-86BF-41EA9C3B48C1}"/>
                </c:ext>
              </c:extLst>
            </c:dLbl>
            <c:dLbl>
              <c:idx val="5"/>
              <c:layout>
                <c:manualLayout>
                  <c:x val="-0.16875000000000001"/>
                  <c:y val="-5.442613714426899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152083333333332"/>
                      <c:h val="0.149434404790924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7D3-4C43-86BF-41EA9C3B48C1}"/>
                </c:ext>
              </c:extLst>
            </c:dLbl>
            <c:dLbl>
              <c:idx val="6"/>
              <c:layout>
                <c:manualLayout>
                  <c:x val="-0.14166666666666666"/>
                  <c:y val="-0.1345675463176233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7D3-4C43-86BF-41EA9C3B48C1}"/>
                </c:ext>
              </c:extLst>
            </c:dLbl>
            <c:dLbl>
              <c:idx val="7"/>
              <c:layout>
                <c:manualLayout>
                  <c:x val="-5.4166666666666669E-2"/>
                  <c:y val="-0.1255195759572077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7D3-4C43-86BF-41EA9C3B48C1}"/>
                </c:ext>
              </c:extLst>
            </c:dLbl>
            <c:dLbl>
              <c:idx val="8"/>
              <c:layout>
                <c:manualLayout>
                  <c:x val="6.2500000000000003E-3"/>
                  <c:y val="-0.1512463934772594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7D3-4C43-86BF-41EA9C3B48C1}"/>
                </c:ext>
              </c:extLst>
            </c:dLbl>
            <c:dLbl>
              <c:idx val="9"/>
              <c:layout>
                <c:manualLayout>
                  <c:x val="0.19375016404199474"/>
                  <c:y val="-0.1613245315255368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093749999999999"/>
                      <c:h val="0.110486185685642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3-87D3-4C43-86BF-41EA9C3B48C1}"/>
                </c:ext>
              </c:extLst>
            </c:dLbl>
            <c:dLbl>
              <c:idx val="10"/>
              <c:layout>
                <c:manualLayout>
                  <c:x val="0.22327875877447734"/>
                  <c:y val="-8.281238027798321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542201886129063"/>
                      <c:h val="0.1474171995591949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87D3-4C43-86BF-41EA9C3B48C1}"/>
                </c:ext>
              </c:extLst>
            </c:dLbl>
            <c:dLbl>
              <c:idx val="11"/>
              <c:layout>
                <c:manualLayout>
                  <c:x val="0.21875"/>
                  <c:y val="3.810339488889032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96353346456693"/>
                      <c:h val="0.166837739727381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87D3-4C43-86BF-41EA9C3B48C1}"/>
                </c:ext>
              </c:extLst>
            </c:dLbl>
            <c:dLbl>
              <c:idx val="12"/>
              <c:layout>
                <c:manualLayout>
                  <c:x val="0.23437499999999983"/>
                  <c:y val="0.1644690695953320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383333333333332"/>
                      <c:h val="0.158470751777161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9-87D3-4C43-86BF-41EA9C3B48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коммунальная инфраструктура</c:v>
                </c:pt>
                <c:pt idx="1">
                  <c:v>спорт и туризм</c:v>
                </c:pt>
                <c:pt idx="2">
                  <c:v>автодорожная инфраструктура </c:v>
                </c:pt>
                <c:pt idx="3">
                  <c:v>бытовые услуги</c:v>
                </c:pt>
                <c:pt idx="4">
                  <c:v>здравоохранение</c:v>
                </c:pt>
                <c:pt idx="5">
                  <c:v>электроэнергетика, газо- и энергоснабжение</c:v>
                </c:pt>
                <c:pt idx="6">
                  <c:v>культура и отдых</c:v>
                </c:pt>
                <c:pt idx="7">
                  <c:v>образование</c:v>
                </c:pt>
                <c:pt idx="8">
                  <c:v>промышленные парки</c:v>
                </c:pt>
                <c:pt idx="9">
                  <c:v>дошкольное образование</c:v>
                </c:pt>
                <c:pt idx="10">
                  <c:v>санаторно-туристическая деятельность</c:v>
                </c:pt>
                <c:pt idx="11">
                  <c:v>инженерно-технические сооружения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15</c:v>
                </c:pt>
                <c:pt idx="1">
                  <c:v>4</c:v>
                </c:pt>
                <c:pt idx="2">
                  <c:v>1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1</c:v>
                </c:pt>
                <c:pt idx="7">
                  <c:v>7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7D3-4C43-86BF-41EA9C3B48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4"/>
        <c:holeSize val="59"/>
      </c:doughnutChart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anchor="ctr" anchorCtr="0"/>
    <a:lstStyle/>
    <a:p>
      <a:pPr>
        <a:defRPr sz="900"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0.23692</cdr:x>
      <cdr:y>0.21598</cdr:y>
    </cdr:from>
    <cdr:to>
      <cdr:x>0.2994</cdr:x>
      <cdr:y>0.28433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1365198" y="910158"/>
          <a:ext cx="360040" cy="28803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1">
              <a:lumMod val="65000"/>
            </a:schemeClr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0.37453</cdr:x>
      <cdr:y>0.3408</cdr:y>
    </cdr:from>
    <cdr:to>
      <cdr:x>0.62547</cdr:x>
      <cdr:y>0.65961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58145" y="1436175"/>
          <a:ext cx="1445986" cy="13434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47 </a:t>
          </a:r>
        </a:p>
        <a:p xmlns:a="http://schemas.openxmlformats.org/drawingml/2006/main">
          <a:pPr algn="ctr"/>
          <a:r>
            <a:rPr lang="ru-RU" sz="16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п</a:t>
          </a:r>
          <a:r>
            <a:rPr lang="ru-RU" sz="1600" b="1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роектов</a:t>
          </a:r>
        </a:p>
        <a:p xmlns:a="http://schemas.openxmlformats.org/drawingml/2006/main">
          <a:pPr algn="ctr"/>
          <a:endParaRPr lang="ru-RU" sz="1600" b="1" dirty="0">
            <a:latin typeface="Times New Roman" panose="02020603050405020304" pitchFamily="18" charset="0"/>
            <a:ea typeface="Tahoma" panose="020B0604030504040204" pitchFamily="34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r>
            <a:rPr lang="ru-RU" sz="1600" b="1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72,7 </a:t>
          </a:r>
        </a:p>
        <a:p xmlns:a="http://schemas.openxmlformats.org/drawingml/2006/main">
          <a:pPr algn="ctr"/>
          <a:r>
            <a:rPr lang="ru-RU" sz="16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м</a:t>
          </a:r>
          <a:r>
            <a:rPr lang="ru-RU" sz="1600" b="1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rPr>
            <a:t>лрд рублей</a:t>
          </a:r>
          <a:endParaRPr lang="ru-RU" sz="1600" b="1" dirty="0">
            <a:latin typeface="Times New Roman" panose="02020603050405020304" pitchFamily="18" charset="0"/>
            <a:ea typeface="Tahoma" panose="020B0604030504040204" pitchFamily="34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0,3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2DFA75B-DC2B-4809-BBA9-5FA8DA3E47F3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0,3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A4C6BA-82A8-4DC3-9A6F-E38D4EC91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0,3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8F239F-C99B-4F14-9978-66B353D54FA6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122"/>
            <a:ext cx="5438775" cy="446809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0,3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05B844D-9DD6-4ABA-8353-E5D2439B2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8287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0355" name="Номер слайда 3"/>
          <p:cNvSpPr txBox="1">
            <a:spLocks noGrp="1"/>
          </p:cNvSpPr>
          <p:nvPr/>
        </p:nvSpPr>
        <p:spPr bwMode="auto">
          <a:xfrm>
            <a:off x="3849688" y="9428242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BC80523C-2723-474E-AA06-D06FCDB02074}" type="slidenum">
              <a:rPr lang="ru-RU" altLang="ru-RU" sz="1200">
                <a:solidFill>
                  <a:srgbClr val="000000"/>
                </a:solidFill>
              </a:rPr>
              <a:pPr algn="r"/>
              <a:t>10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09439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4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94E6B9-CC3C-4B6D-AD7A-030CD6F82B48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469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D358A6-3CC7-4EB9-A5F4-877F03602028}" type="slidenum">
              <a:rPr lang="ru-RU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51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D33EA-2436-49B1-81EA-F402CDF653CB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B0E08-1FBD-4682-AF3A-3AEF9AC83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E4195-F4A0-4AB6-A777-1F1BE9746A77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CBCAF-6D9A-433E-BF35-BEFC061E8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6F6DF-5A53-4844-8E4A-BBDEBE3A16C1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718C7-0561-42B9-B270-F061D4E88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4F5C4A-BF0C-474E-BA3E-0A3637EC1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7D179B-C207-49C2-BD01-B9A71BDA9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79FEB3-76F7-4F8C-AE21-CB33DFD10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AF52D3-103C-4ABD-BD12-D4EFFCDD4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2F27AC-F627-44FC-90B5-BE629B2EB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2995D8-6AA5-4A3E-A06B-ABEC51746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42CF18-B8C3-43B7-BD87-CAF11EABA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B6CD4E-33D7-4AC0-932B-52716E52F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FB256-17E4-43CE-BD78-1036ED18F79E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00D6B-432F-4E19-A4E1-77385A534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D2E36D-0FE5-4636-8817-4D8C29692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322BF1-7547-44D6-A5AE-0E56AE85C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569F2A-290C-4DC8-8C0D-223F4302262F}" type="datetimeFigureOut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83DF97-4B1B-4A0E-86F6-0CDCAA639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7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05ED0A8-260E-49A0-90EA-7D4220FB2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A9F4FF-5070-488D-8096-E91F112F64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3892D6-D887-4C3D-9AED-A19362DD17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D2CD5F-7413-4803-97AA-C341C1A6C7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151335"/>
            <a:ext cx="4041775" cy="47982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8" y="1631156"/>
            <a:ext cx="4041775" cy="2963466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9BC1AA-244B-435F-9B99-1FD1B13937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9EA8EB-ADC6-41FF-B580-13411A1923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66DA3D-F768-40D6-B62E-F220703758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D122F-EA48-4EA3-A941-F216460292CD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099DE-C5CE-4E72-82F7-5C7F8A418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407711-93D2-4499-B810-F133D6AF40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788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059681-E1C3-487F-99FF-6F445DA941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E1686D-F1CC-4B1C-87BE-75A4B0E56B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675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F461D2-538E-4B70-9539-3B36300D45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6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11C853-AF0C-4CBD-89B6-84678234E5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265278-EBE7-4F20-945F-F79819DB54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C1CB3C-D2C5-474D-A2BC-7008635B94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3B12D0-B669-493B-B614-A0FCEBED10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5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5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D66404-FBD0-454D-B655-AC3244DE13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964390-EEA8-4CA8-BE4A-730083E508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F62FF-6A7B-4140-9CBC-560E9EC9A712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C422C-8F21-4FAD-B3F7-8B99B5116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ECB3E6-475B-4CC9-86FB-11BFACEA3B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1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EFB663-CEAF-4663-B699-B7E6B1E65D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2F0CC7-9E8A-49EE-A43D-737303A46E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94C7A7-01FE-405E-A494-D6C0371ADE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003D19-C1D0-4500-8C46-17B1596D0B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4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6A1C6E-6F53-4AD2-8E86-7EC610B07B19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985EAB-A28C-4C4D-929B-4D33BE4E4D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2E3B80-D79B-4DBD-B71D-1B1C521D5DC2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016DE5-91B2-4BFF-BF1A-36A336C5B9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5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137DEB-15DA-4BD1-8106-B18858243713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174A51-B5B9-449F-8045-DDC1DA525C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2041CB-67C3-47D6-8BCD-1C6E77A9E009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7CCD13-AF84-422D-9A48-CBB891F0D7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3" y="1151336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3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10C8B7-7BDC-4CE9-83D9-A7840D2B9C21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2B0260-9700-4D76-A987-75055C1511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64598-25F5-45A8-A960-4BC5D7FA0311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0FA68-246E-4F8F-A0B4-2673925FA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8CFA4B-BFEA-4635-A6F2-EF81BC9CF076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05BD2F-9D27-4502-9F2C-348A0576EC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46EBEC-6E96-474A-89E3-35B2C9473E14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8FBBAC-F502-4180-88B5-A1198E927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67FD64-7BB1-497D-97D8-0E58FF654133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6CB18D-F824-4C93-878C-0CDE0E02D4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89B50A-4F4F-43CC-9535-D926BF2D6FDE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BA7398-8234-4751-BF4A-521BB25A1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A6293D-731E-481F-9674-DBC44FA458A6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239EA8-FD42-44B2-8CA4-7BF90EB03C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3D24CC-5318-46C0-9FE2-7F016EA6718F}" type="datetime1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DDD25E-4675-447F-AEFC-581493DED2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62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CDDC904-426F-4CB3-BC32-101B403FB2EB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CF54A8F-B82F-4D1A-9E12-24BCCE3883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7263ACB-F852-48F2-8E94-70A28540A5C3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2C1F424-FC93-468C-8291-891718F569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4C1C06C-1D48-46CA-B8DC-7840F48BD840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89F72F5-438C-4DBC-8293-75D16AD0FC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5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5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AE06065-3D2B-405A-8E53-C39E1FC989D6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8" name="Нижний колонтитул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8E3FA32-1BAF-43ED-9140-966B690B5E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56343-B8F3-42F6-9D1A-C5EA5C3EC438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3B2B2-01F8-46E5-B52F-57F8C8FA5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E2FE291-44FE-4497-8435-044B1CA2F882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4" name="Нижний колонтитул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A8F6921-28CE-41D5-BE1B-E39A797971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46F183E-7863-4A14-B9AE-87C6848F484B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3" name="Нижний колонтитул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D6A8228-6010-43F9-A056-198E53845F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1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F20F76-20BC-41F8-A7CF-F8F0FD54252A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85C1B1B-FA36-44E8-800E-8F18A11CDF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4649989-3375-4904-8311-25E7E64386EA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B4926C8-4EEA-4BCF-BBA9-283A547C2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78FAD84-F41A-4616-BE75-B513C4044A39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21D65AD-3D1F-4F88-B81A-A600883653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845E5CF-0595-4A05-AC78-603320BE62A4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409EAF7-5393-4927-A9CD-1EF1959854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62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CDDC904-426F-4CB3-BC32-101B403FB2EB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D1D44B9-3BC6-4569-8F4A-B7047CCDEB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7263ACB-F852-48F2-8E94-70A28540A5C3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4EB560D-3E22-46B9-9B5D-8DC7EBAA59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4C1C06C-1D48-46CA-B8DC-7840F48BD840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E78F646-D6F0-441A-983D-0786AE9522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5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5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AE06065-3D2B-405A-8E53-C39E1FC989D6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8" name="Нижний колонтитул 7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D8750AB-E9E0-4CB6-A16D-B09270DEC2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9493E-39D4-44A8-B93D-5177CFFF3FE8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95EE-EC85-4BD6-8AE9-9A5E90585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E2FE291-44FE-4497-8435-044B1CA2F882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4" name="Нижний колонтитул 3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5BC336E-118A-405C-AC09-C8AB86C56C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46F183E-7863-4A14-B9AE-87C6848F484B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3" name="Нижний колонтитул 2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5CFD383-2128-4D87-AB70-C6998C3FAB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1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F20F76-20BC-41F8-A7CF-F8F0FD54252A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B50DB6F-7344-4C86-AFD8-2B3FC2EF13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2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4649989-3375-4904-8311-25E7E64386EA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6" name="Нижний колонтитул 5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625E3C6-507B-4361-8316-3A7DC2AD0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78FAD84-F41A-4616-BE75-B513C4044A39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CB5B88B-EB2D-4F52-8966-21BE1DE7A2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845E5CF-0595-4A05-AC78-603320BE62A4}" type="datetimeFigureOut">
              <a:rPr lang="ru-RU"/>
              <a:pPr>
                <a:defRPr/>
              </a:pPr>
              <a:t>29.06.2022</a:t>
            </a:fld>
            <a:endParaRPr lang="ru-RU" dirty="0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1380B1-4523-42A3-94B0-BC1EDE1EF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45D86-DFD8-4CCF-B3F7-8ABF157C1C11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FBE54-8FB0-4D5B-96C3-262EBEB7B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DDD66-58BB-4E6C-AA09-E61E5D8035D9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00D71-5E6F-4105-AB16-BFFCC6AE1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602BB7-685F-4C89-B025-B6C7BE7D6372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0,2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1E2524-6CCE-4B82-AF29-589B2E7B8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2" r:id="rId2"/>
    <p:sldLayoutId id="2147484551" r:id="rId3"/>
    <p:sldLayoutId id="2147484550" r:id="rId4"/>
    <p:sldLayoutId id="2147484549" r:id="rId5"/>
    <p:sldLayoutId id="2147484548" r:id="rId6"/>
    <p:sldLayoutId id="2147484547" r:id="rId7"/>
    <p:sldLayoutId id="2147484546" r:id="rId8"/>
    <p:sldLayoutId id="2147484545" r:id="rId9"/>
    <p:sldLayoutId id="2147484544" r:id="rId10"/>
    <p:sldLayoutId id="2147484543" r:id="rId11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834E736-9958-4D8E-9E70-B929E2423663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E27DA3-24E4-48A2-91A9-5E7C41C80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55" r:id="rId2"/>
    <p:sldLayoutId id="2147484556" r:id="rId3"/>
    <p:sldLayoutId id="2147484557" r:id="rId4"/>
    <p:sldLayoutId id="2147484558" r:id="rId5"/>
    <p:sldLayoutId id="2147484559" r:id="rId6"/>
    <p:sldLayoutId id="2147484560" r:id="rId7"/>
    <p:sldLayoutId id="2147484561" r:id="rId8"/>
    <p:sldLayoutId id="2147484562" r:id="rId9"/>
    <p:sldLayoutId id="2147484563" r:id="rId10"/>
    <p:sldLayoutId id="2147484564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19795C2-3EC2-474D-9BC6-7C132C401F29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16055D0-613A-4355-B4D3-B80FF14E6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5" r:id="rId1"/>
    <p:sldLayoutId id="2147484566" r:id="rId2"/>
    <p:sldLayoutId id="2147484567" r:id="rId3"/>
    <p:sldLayoutId id="2147484568" r:id="rId4"/>
    <p:sldLayoutId id="2147484569" r:id="rId5"/>
    <p:sldLayoutId id="2147484570" r:id="rId6"/>
    <p:sldLayoutId id="2147484571" r:id="rId7"/>
    <p:sldLayoutId id="2147484572" r:id="rId8"/>
    <p:sldLayoutId id="2147484573" r:id="rId9"/>
    <p:sldLayoutId id="2147484574" r:id="rId10"/>
    <p:sldLayoutId id="2147484575" r:id="rId11"/>
  </p:sldLayoutIdLst>
  <p:txStyles>
    <p:titleStyle>
      <a:lvl1pPr algn="ctr" defTabSz="514350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ctr" defTabSz="51435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6pPr>
      <a:lvl7pPr marL="9144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7pPr>
      <a:lvl8pPr marL="13716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8pPr>
      <a:lvl9pPr marL="1828800" algn="ctr" defTabSz="51435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9pPr>
    </p:titleStyle>
    <p:bodyStyle>
      <a:lvl1pPr marL="192088" indent="-1920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17513" indent="-16033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3CEC34D-0A4C-4D49-B0C7-CFF057E7F248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02E1813-C878-4918-BFFB-21469196A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  <p:sldLayoutId id="2147484586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426CD91-A4AB-4557-B5BC-B9F349DB199D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7AEE4A4-6E84-460B-A652-48A9AFFE4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7" r:id="rId1"/>
    <p:sldLayoutId id="2147484588" r:id="rId2"/>
    <p:sldLayoutId id="2147484589" r:id="rId3"/>
    <p:sldLayoutId id="2147484590" r:id="rId4"/>
    <p:sldLayoutId id="2147484591" r:id="rId5"/>
    <p:sldLayoutId id="2147484592" r:id="rId6"/>
    <p:sldLayoutId id="2147484593" r:id="rId7"/>
    <p:sldLayoutId id="2147484594" r:id="rId8"/>
    <p:sldLayoutId id="2147484595" r:id="rId9"/>
    <p:sldLayoutId id="2147484596" r:id="rId10"/>
    <p:sldLayoutId id="2147484597" r:id="rId11"/>
  </p:sldLayoutIdLst>
  <p:hf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5504AA2-707A-41E0-AC9D-85F0363BFAF6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B56AB61-C1F9-4C3E-BEC8-D29DC886F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8" r:id="rId1"/>
    <p:sldLayoutId id="2147484599" r:id="rId2"/>
    <p:sldLayoutId id="2147484600" r:id="rId3"/>
    <p:sldLayoutId id="2147484601" r:id="rId4"/>
    <p:sldLayoutId id="2147484602" r:id="rId5"/>
    <p:sldLayoutId id="2147484603" r:id="rId6"/>
    <p:sldLayoutId id="2147484604" r:id="rId7"/>
    <p:sldLayoutId id="2147484605" r:id="rId8"/>
    <p:sldLayoutId id="2147484606" r:id="rId9"/>
    <p:sldLayoutId id="2147484607" r:id="rId10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37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BD29619-6285-49B8-85EA-9DAFECAB1670}" type="datetime1">
              <a:rPr lang="ru-RU"/>
              <a:pPr>
                <a:defRPr/>
              </a:pPr>
              <a:t>29.06.2022</a:t>
            </a:fld>
            <a:endParaRPr lang="ru-RU"/>
          </a:p>
        </p:txBody>
      </p:sp>
      <p:sp>
        <p:nvSpPr>
          <p:cNvPr id="5" name="Нижний колонтитул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B17C977-E416-4D0A-9AFF-F26D0B04BD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8" r:id="rId1"/>
    <p:sldLayoutId id="2147484609" r:id="rId2"/>
    <p:sldLayoutId id="2147484610" r:id="rId3"/>
    <p:sldLayoutId id="2147484611" r:id="rId4"/>
    <p:sldLayoutId id="2147484612" r:id="rId5"/>
    <p:sldLayoutId id="2147484613" r:id="rId6"/>
    <p:sldLayoutId id="2147484614" r:id="rId7"/>
    <p:sldLayoutId id="2147484615" r:id="rId8"/>
    <p:sldLayoutId id="2147484616" r:id="rId9"/>
    <p:sldLayoutId id="2147484617" r:id="rId10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jpeg"/><Relationship Id="rId5" Type="http://schemas.openxmlformats.org/officeDocument/2006/relationships/image" Target="../media/image4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jpeg"/><Relationship Id="rId5" Type="http://schemas.openxmlformats.org/officeDocument/2006/relationships/image" Target="../media/image27.emf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6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1" descr="map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913" y="701675"/>
            <a:ext cx="3409950" cy="1982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Изображение 28" descr="НСО&quot;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019925" y="2754313"/>
            <a:ext cx="706438" cy="58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043" name="Ellipse 3"/>
          <p:cNvSpPr>
            <a:spLocks noChangeArrowheads="1"/>
          </p:cNvSpPr>
          <p:nvPr/>
        </p:nvSpPr>
        <p:spPr bwMode="gray">
          <a:xfrm>
            <a:off x="5148263" y="3378200"/>
            <a:ext cx="90487" cy="1158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lang="de-DE" altLang="ru-RU">
              <a:latin typeface="Calibri" pitchFamily="34" charset="0"/>
            </a:endParaRPr>
          </a:p>
        </p:txBody>
      </p:sp>
      <p:pic>
        <p:nvPicPr>
          <p:cNvPr id="14" name="Изображение 10" descr="_s_verhu_yapfiles.ru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021619">
            <a:off x="7077869" y="1493044"/>
            <a:ext cx="1296988" cy="268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045" name="TextBox 2"/>
          <p:cNvSpPr txBox="1">
            <a:spLocks noChangeArrowheads="1"/>
          </p:cNvSpPr>
          <p:nvPr/>
        </p:nvSpPr>
        <p:spPr bwMode="auto">
          <a:xfrm>
            <a:off x="539750" y="987425"/>
            <a:ext cx="48243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3200" b="1" dirty="0">
                <a:solidFill>
                  <a:srgbClr val="2E75B6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Об итогах инвестиционной деятельности и мерах поддержки инвесторов в </a:t>
            </a:r>
            <a:r>
              <a:rPr lang="ru-RU" altLang="ru-RU" sz="3200" b="1" dirty="0" smtClean="0">
                <a:solidFill>
                  <a:srgbClr val="2E75B6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2021 </a:t>
            </a:r>
            <a:r>
              <a:rPr lang="ru-RU" altLang="ru-RU" sz="3200" b="1" dirty="0">
                <a:solidFill>
                  <a:srgbClr val="2E75B6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году</a:t>
            </a:r>
          </a:p>
        </p:txBody>
      </p:sp>
      <p:pic>
        <p:nvPicPr>
          <p:cNvPr id="87046" name="Рисунок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71450"/>
            <a:ext cx="5842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 descr="C:\Users\User\Desktop\11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-36512" y="-15932"/>
            <a:ext cx="3672408" cy="5157787"/>
          </a:xfrm>
          <a:prstGeom prst="parallelogram">
            <a:avLst>
              <a:gd name="adj" fmla="val 0"/>
            </a:avLst>
          </a:prstGeom>
          <a:noFill/>
          <a:extLst/>
        </p:spPr>
      </p:pic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 rotWithShape="1">
          <a:blip r:embed="rId4" cstate="print">
            <a:extLst/>
          </a:blip>
          <a:srcRect l="-42043" t="-3010" r="-22634" b="-14529"/>
          <a:stretch/>
        </p:blipFill>
        <p:spPr>
          <a:xfrm>
            <a:off x="-1574474" y="-170806"/>
            <a:ext cx="6058334" cy="6054923"/>
          </a:xfrm>
          <a:prstGeom prst="flowChartInputOutput">
            <a:avLst/>
          </a:prstGeom>
        </p:spPr>
      </p:pic>
      <p:sp>
        <p:nvSpPr>
          <p:cNvPr id="7" name="Равнобедренный треугольник 6"/>
          <p:cNvSpPr/>
          <p:nvPr/>
        </p:nvSpPr>
        <p:spPr>
          <a:xfrm>
            <a:off x="1412875" y="-15875"/>
            <a:ext cx="5148263" cy="5157788"/>
          </a:xfrm>
          <a:prstGeom prst="triangle">
            <a:avLst>
              <a:gd name="adj" fmla="val 4271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 sz="200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9332" name="Рисунок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484188"/>
            <a:ext cx="43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TextBox 8"/>
          <p:cNvSpPr txBox="1">
            <a:spLocks noChangeArrowheads="1"/>
          </p:cNvSpPr>
          <p:nvPr/>
        </p:nvSpPr>
        <p:spPr bwMode="auto">
          <a:xfrm>
            <a:off x="990600" y="601663"/>
            <a:ext cx="21146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</a:t>
            </a:r>
          </a:p>
        </p:txBody>
      </p:sp>
      <p:sp>
        <p:nvSpPr>
          <p:cNvPr id="99334" name="TextBox 5"/>
          <p:cNvSpPr txBox="1">
            <a:spLocks noChangeArrowheads="1"/>
          </p:cNvSpPr>
          <p:nvPr/>
        </p:nvSpPr>
        <p:spPr bwMode="auto">
          <a:xfrm>
            <a:off x="395288" y="1123950"/>
            <a:ext cx="2089150" cy="141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государственной </a:t>
            </a:r>
          </a:p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</a:t>
            </a:r>
          </a:p>
          <a:p>
            <a:pPr defTabSz="914400" eaLnBrk="0" hangingPunct="0">
              <a:spcBef>
                <a:spcPts val="700"/>
              </a:spcBef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 НАПРАВЛЕНИЯ ИНВЕСТИЦИОННОЙ ДЕЯТЕЛЬНОСТИ</a:t>
            </a:r>
          </a:p>
        </p:txBody>
      </p:sp>
      <p:sp>
        <p:nvSpPr>
          <p:cNvPr id="99335" name="TextBox 6"/>
          <p:cNvSpPr txBox="1">
            <a:spLocks noChangeArrowheads="1"/>
          </p:cNvSpPr>
          <p:nvPr/>
        </p:nvSpPr>
        <p:spPr bwMode="auto">
          <a:xfrm>
            <a:off x="395288" y="4213225"/>
            <a:ext cx="881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СИБИРЬ </a:t>
            </a:r>
          </a:p>
          <a:p>
            <a:pPr defTabSz="914400" eaLnBrk="0" hangingPunct="0"/>
            <a:r>
              <a:rPr lang="ru-RU" alt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</a:t>
            </a:r>
          </a:p>
        </p:txBody>
      </p:sp>
      <p:sp>
        <p:nvSpPr>
          <p:cNvPr id="99336" name="TextBox 9"/>
          <p:cNvSpPr txBox="1">
            <a:spLocks noChangeArrowheads="1"/>
          </p:cNvSpPr>
          <p:nvPr/>
        </p:nvSpPr>
        <p:spPr bwMode="auto">
          <a:xfrm>
            <a:off x="395288" y="3775075"/>
            <a:ext cx="13289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</a:t>
            </a:r>
          </a:p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</a:t>
            </a:r>
          </a:p>
        </p:txBody>
      </p:sp>
      <p:cxnSp>
        <p:nvCxnSpPr>
          <p:cNvPr id="11" name="Прямая соединительная линия 10">
            <a:extLst/>
          </p:cNvPr>
          <p:cNvCxnSpPr>
            <a:cxnSpLocks/>
          </p:cNvCxnSpPr>
          <p:nvPr/>
        </p:nvCxnSpPr>
        <p:spPr>
          <a:xfrm>
            <a:off x="3721717" y="771525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38" name="TextBox 10"/>
          <p:cNvSpPr txBox="1">
            <a:spLocks noChangeArrowheads="1"/>
          </p:cNvSpPr>
          <p:nvPr/>
        </p:nvSpPr>
        <p:spPr bwMode="auto">
          <a:xfrm>
            <a:off x="3682509" y="842963"/>
            <a:ext cx="23050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600"/>
              </a:spcBef>
            </a:pPr>
            <a:r>
              <a:rPr lang="ru-RU" altLang="ru-RU" sz="12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Отраслевые</a:t>
            </a:r>
          </a:p>
        </p:txBody>
      </p:sp>
      <p:cxnSp>
        <p:nvCxnSpPr>
          <p:cNvPr id="13" name="Прямая соединительная линия 12">
            <a:extLst/>
          </p:cNvPr>
          <p:cNvCxnSpPr>
            <a:cxnSpLocks/>
          </p:cNvCxnSpPr>
          <p:nvPr/>
        </p:nvCxnSpPr>
        <p:spPr>
          <a:xfrm>
            <a:off x="3721717" y="1203325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341" name="Рисунок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184150"/>
            <a:ext cx="46355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>
            <a:extLst/>
          </p:cNvPr>
          <p:cNvSpPr/>
          <p:nvPr/>
        </p:nvSpPr>
        <p:spPr>
          <a:xfrm>
            <a:off x="3851275" y="111125"/>
            <a:ext cx="4968875" cy="58896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hangingPunct="0">
              <a:defRPr/>
            </a:pPr>
            <a:endParaRPr lang="ru-RU" sz="2000">
              <a:solidFill>
                <a:prstClr val="white"/>
              </a:solidFill>
            </a:endParaRPr>
          </a:p>
        </p:txBody>
      </p:sp>
      <p:sp>
        <p:nvSpPr>
          <p:cNvPr id="99343" name="TextBox 9"/>
          <p:cNvSpPr txBox="1">
            <a:spLocks noChangeArrowheads="1"/>
          </p:cNvSpPr>
          <p:nvPr/>
        </p:nvSpPr>
        <p:spPr bwMode="auto">
          <a:xfrm>
            <a:off x="4565650" y="203200"/>
            <a:ext cx="40878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Новосибирской области </a:t>
            </a:r>
          </a:p>
          <a:p>
            <a:pPr defTabSz="914400" eaLnBrk="0" hangingPunct="0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29 сентября 2011 № 418-п</a:t>
            </a:r>
          </a:p>
        </p:txBody>
      </p:sp>
      <p:sp>
        <p:nvSpPr>
          <p:cNvPr id="99344" name="TextBox 10"/>
          <p:cNvSpPr txBox="1">
            <a:spLocks noChangeArrowheads="1"/>
          </p:cNvSpPr>
          <p:nvPr/>
        </p:nvSpPr>
        <p:spPr bwMode="auto">
          <a:xfrm>
            <a:off x="6377652" y="842963"/>
            <a:ext cx="23034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600"/>
              </a:spcBef>
            </a:pPr>
            <a:r>
              <a:rPr lang="ru-RU" altLang="ru-RU" sz="12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Инфраструктурные</a:t>
            </a:r>
          </a:p>
        </p:txBody>
      </p:sp>
      <p:cxnSp>
        <p:nvCxnSpPr>
          <p:cNvPr id="19" name="Прямая соединительная линия 18">
            <a:extLst/>
          </p:cNvPr>
          <p:cNvCxnSpPr>
            <a:cxnSpLocks/>
          </p:cNvCxnSpPr>
          <p:nvPr/>
        </p:nvCxnSpPr>
        <p:spPr>
          <a:xfrm>
            <a:off x="6444195" y="771525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/>
          </p:cNvPr>
          <p:cNvCxnSpPr>
            <a:cxnSpLocks/>
          </p:cNvCxnSpPr>
          <p:nvPr/>
        </p:nvCxnSpPr>
        <p:spPr>
          <a:xfrm>
            <a:off x="6444195" y="1212471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47" name="Прямоугольник 25"/>
          <p:cNvSpPr>
            <a:spLocks noChangeArrowheads="1"/>
          </p:cNvSpPr>
          <p:nvPr/>
        </p:nvSpPr>
        <p:spPr bwMode="auto">
          <a:xfrm>
            <a:off x="3643398" y="1212471"/>
            <a:ext cx="2528888" cy="297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пищевая и перерабатывающая промышленность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современные строительные материалы и конструкции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переработка древесины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добывающие </a:t>
            </a:r>
            <a:r>
              <a:rPr lang="ru-RU" alt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и обрабатывающие производства</a:t>
            </a:r>
            <a:endParaRPr lang="ru-RU" altLang="ru-RU" sz="1050" dirty="0"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инновационная </a:t>
            </a: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продукция и услуги, новые материалы и технологии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машины и оборудование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медицинские изделия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биотехнологии и </a:t>
            </a:r>
            <a:r>
              <a:rPr lang="ru-RU" altLang="ru-RU" sz="1050" dirty="0" err="1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биофармацевтика</a:t>
            </a:r>
            <a:endParaRPr lang="ru-RU" altLang="ru-RU" sz="1050" dirty="0"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производство товаров народного потребления</a:t>
            </a:r>
            <a:endParaRPr lang="ru-RU" altLang="ru-RU" sz="900" dirty="0"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99348" name="Прямоугольник 31"/>
          <p:cNvSpPr>
            <a:spLocks noChangeArrowheads="1"/>
          </p:cNvSpPr>
          <p:nvPr/>
        </p:nvSpPr>
        <p:spPr bwMode="auto">
          <a:xfrm>
            <a:off x="6335712" y="1212471"/>
            <a:ext cx="2808288" cy="305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</a:t>
            </a:r>
            <a:r>
              <a:rPr lang="ru-RU" alt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бъекты инфраструктуры </a:t>
            </a: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для цифровой экономики 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транспортно-логистическая инфраструктура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социальная инфраструктура (образование, культура, физическая культура и спорт, туризм, здравоохранение)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коммунальная инфраструктура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индустриальные парки и технопарки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объекты по законодательству о ГЧП, в том числе концессии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</a:t>
            </a:r>
            <a:r>
              <a:rPr lang="ru-RU" alt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бъекты </a:t>
            </a: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на территории ТОСЭР «Линево» и ТОСЭР «Горный</a:t>
            </a:r>
            <a:r>
              <a:rPr lang="ru-RU" alt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»</a:t>
            </a:r>
          </a:p>
          <a:p>
            <a:pPr marL="171450" indent="-171450" defTabSz="914400">
              <a:spcBef>
                <a:spcPts val="600"/>
              </a:spcBef>
              <a:buClr>
                <a:srgbClr val="1F497D"/>
              </a:buClr>
              <a:buFont typeface="Wingdings" pitchFamily="2" charset="2"/>
              <a:buChar char="Ø"/>
            </a:pPr>
            <a:r>
              <a:rPr lang="ru-RU" alt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переработка вторичного сырья и бытовых </a:t>
            </a:r>
            <a:r>
              <a:rPr lang="ru-RU" alt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отходов</a:t>
            </a:r>
            <a:endParaRPr lang="ru-RU" altLang="ru-RU" sz="1050" dirty="0"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99349" name="Рисунок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2988" y="4443413"/>
            <a:ext cx="1158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10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Прямоугольник 39"/>
          <p:cNvSpPr>
            <a:spLocks noChangeArrowheads="1"/>
          </p:cNvSpPr>
          <p:nvPr/>
        </p:nvSpPr>
        <p:spPr bwMode="auto">
          <a:xfrm>
            <a:off x="738188" y="125413"/>
            <a:ext cx="5724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ГОСУДАРСТВЕННАЯ ПОДДЕРЖКА</a:t>
            </a:r>
          </a:p>
          <a:p>
            <a:pPr defTabSz="685800">
              <a:buFont typeface="Arial" charset="0"/>
              <a:buNone/>
            </a:pPr>
            <a:r>
              <a:rPr lang="ru-RU" alt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ОБЪЁМЫ</a:t>
            </a:r>
          </a:p>
        </p:txBody>
      </p:sp>
      <p:pic>
        <p:nvPicPr>
          <p:cNvPr id="101378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98" name="TextBox 18"/>
          <p:cNvSpPr txBox="1">
            <a:spLocks noChangeArrowheads="1"/>
          </p:cNvSpPr>
          <p:nvPr/>
        </p:nvSpPr>
        <p:spPr bwMode="auto">
          <a:xfrm>
            <a:off x="378619" y="4568419"/>
            <a:ext cx="79152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 ОБЪЕМ ГОСПОДДЕРЖКИ ИНВЕСТОРОВ В ВИДЕ НАЛОГОВЫХ ЛЬГОТ УВЕЛИЧИЛСЯ С 0,850 МЛРД РУБ. ДО 5 МЛРД РУБ. В ГОД</a:t>
            </a:r>
          </a:p>
        </p:txBody>
      </p:sp>
      <p:sp>
        <p:nvSpPr>
          <p:cNvPr id="101406" name="TextBox 9"/>
          <p:cNvSpPr txBox="1">
            <a:spLocks noChangeArrowheads="1"/>
          </p:cNvSpPr>
          <p:nvPr/>
        </p:nvSpPr>
        <p:spPr bwMode="auto">
          <a:xfrm>
            <a:off x="2610256" y="803576"/>
            <a:ext cx="2305050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заседание комиссии 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0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рассмотрено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новых проектов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ru-RU" altLang="ru-RU" sz="10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 руб. плановый объем инвестиций </a:t>
            </a:r>
          </a:p>
        </p:txBody>
      </p:sp>
      <p:sp>
        <p:nvSpPr>
          <p:cNvPr id="101411" name="Прямоугольник 10"/>
          <p:cNvSpPr>
            <a:spLocks noChangeArrowheads="1"/>
          </p:cNvSpPr>
          <p:nvPr/>
        </p:nvSpPr>
        <p:spPr bwMode="auto">
          <a:xfrm>
            <a:off x="5547625" y="3398930"/>
            <a:ext cx="2289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/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рубль господдержки</a:t>
            </a:r>
          </a:p>
          <a:p>
            <a:pPr defTabSz="685800"/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 </a:t>
            </a: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рубля налогов</a:t>
            </a: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193675" y="803576"/>
            <a:ext cx="2305050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заседание комиссии 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0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рассмотрено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новых проектов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0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млрд. руб. плановый объем инвестиций </a:t>
            </a:r>
          </a:p>
        </p:txBody>
      </p:sp>
      <p:graphicFrame>
        <p:nvGraphicFramePr>
          <p:cNvPr id="42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61406"/>
              </p:ext>
            </p:extLst>
          </p:nvPr>
        </p:nvGraphicFramePr>
        <p:xfrm>
          <a:off x="193675" y="2259094"/>
          <a:ext cx="5184001" cy="220980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552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5673">
                  <a:extLst>
                    <a:ext uri="{9D8B030D-6E8A-4147-A177-3AD203B41FA5}">
                      <a16:colId xmlns:a16="http://schemas.microsoft.com/office/drawing/2014/main" val="272500558"/>
                    </a:ext>
                  </a:extLst>
                </a:gridCol>
                <a:gridCol w="925673">
                  <a:extLst>
                    <a:ext uri="{9D8B030D-6E8A-4147-A177-3AD203B41FA5}">
                      <a16:colId xmlns:a16="http://schemas.microsoft.com/office/drawing/2014/main" val="4005587932"/>
                    </a:ext>
                  </a:extLst>
                </a:gridCol>
                <a:gridCol w="925673">
                  <a:extLst>
                    <a:ext uri="{9D8B030D-6E8A-4147-A177-3AD203B41FA5}">
                      <a16:colId xmlns:a16="http://schemas.microsoft.com/office/drawing/2014/main" val="232064136"/>
                    </a:ext>
                  </a:extLst>
                </a:gridCol>
                <a:gridCol w="854465">
                  <a:extLst>
                    <a:ext uri="{9D8B030D-6E8A-4147-A177-3AD203B41FA5}">
                      <a16:colId xmlns:a16="http://schemas.microsoft.com/office/drawing/2014/main" val="3484227220"/>
                    </a:ext>
                  </a:extLst>
                </a:gridCol>
              </a:tblGrid>
              <a:tr h="2726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2018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2019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2021</a:t>
                      </a: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Инвесторы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Общий объем господдержки, млн. руб.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506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551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584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2974541743"/>
                  </a:ext>
                </a:extLst>
              </a:tr>
              <a:tr h="424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Налоговые льготы, млн. руб.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304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273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411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442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Субсидии, млн. руб.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197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233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674483112"/>
                  </a:ext>
                </a:extLst>
              </a:tr>
            </a:tbl>
          </a:graphicData>
        </a:graphic>
      </p:graphicFrame>
      <p:sp>
        <p:nvSpPr>
          <p:cNvPr id="43" name="TextBox 16"/>
          <p:cNvSpPr txBox="1">
            <a:spLocks noChangeArrowheads="1"/>
          </p:cNvSpPr>
          <p:nvPr/>
        </p:nvSpPr>
        <p:spPr bwMode="auto">
          <a:xfrm>
            <a:off x="5547625" y="391749"/>
            <a:ext cx="3528392" cy="13131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533"/>
              </a:spcBef>
              <a:defRPr/>
            </a:pPr>
            <a:r>
              <a:rPr lang="ru-RU" sz="12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ЕЖЕГОДНО НА МЕРЫ ГОСУДАРСТВЕННОЙ ПОДДЕРЖКИ ИНВЕСТОРОВ ВЫДЕЛЯЕТСЯ</a:t>
            </a:r>
            <a:endParaRPr sz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  <a:defRPr/>
            </a:pPr>
            <a:r>
              <a:rPr lang="ru-RU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БОЛЕЕ 5 МЛРД РУБ.</a:t>
            </a:r>
            <a:endParaRPr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  <a:defRPr/>
            </a:pPr>
            <a:r>
              <a:rPr lang="ru-RU" sz="12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ВИДЕ НАЛОГОВЫХ ЛЬГОТ И СУБСИДИЙ</a:t>
            </a:r>
            <a:endParaRPr lang="ru-RU" sz="1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5547625" y="1609728"/>
            <a:ext cx="12914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16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2021 </a:t>
            </a:r>
            <a:r>
              <a:rPr lang="ru-RU" sz="16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году:</a:t>
            </a:r>
            <a:endParaRPr sz="16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Box 16"/>
          <p:cNvSpPr txBox="1">
            <a:spLocks noChangeArrowheads="1"/>
          </p:cNvSpPr>
          <p:nvPr/>
        </p:nvSpPr>
        <p:spPr bwMode="auto">
          <a:xfrm>
            <a:off x="5547625" y="2025929"/>
            <a:ext cx="193935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6858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1pPr>
            <a:lvl2pPr marL="557213" indent="-214313" defTabSz="685800">
              <a:spcBef>
                <a:spcPts val="0"/>
              </a:spcBef>
              <a:buFont typeface="Arial"/>
              <a:buChar char="–"/>
              <a:defRPr sz="2100">
                <a:solidFill>
                  <a:schemeClr val="tx1"/>
                </a:solidFill>
                <a:latin typeface="Calibri"/>
              </a:defRPr>
            </a:lvl2pPr>
            <a:lvl3pPr marL="857250" indent="-171450" defTabSz="685800">
              <a:spcBef>
                <a:spcPts val="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3pPr>
            <a:lvl4pPr marL="1200150" indent="-171450" defTabSz="685800">
              <a:spcBef>
                <a:spcPts val="0"/>
              </a:spcBef>
              <a:buFont typeface="Arial"/>
              <a:buChar char="–"/>
              <a:defRPr sz="1500">
                <a:solidFill>
                  <a:schemeClr val="tx1"/>
                </a:solidFill>
                <a:latin typeface="Calibri"/>
              </a:defRPr>
            </a:lvl4pPr>
            <a:lvl5pPr marL="1543050" indent="-171450" defTabSz="685800">
              <a:spcBef>
                <a:spcPts val="0"/>
              </a:spcBef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5pPr>
            <a:lvl6pPr marL="20002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6pPr>
            <a:lvl7pPr marL="24574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7pPr>
            <a:lvl8pPr marL="29146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8pPr>
            <a:lvl9pPr marL="33718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spcBef>
                <a:spcPts val="533"/>
              </a:spcBef>
              <a:buNone/>
              <a:defRPr/>
            </a:pP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ИНВЕСТИЦИИ</a:t>
            </a:r>
            <a:endParaRPr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12,3</a:t>
            </a:r>
            <a:r>
              <a:rPr 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млрд руб.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Box 16"/>
          <p:cNvSpPr txBox="1">
            <a:spLocks noChangeArrowheads="1"/>
          </p:cNvSpPr>
          <p:nvPr/>
        </p:nvSpPr>
        <p:spPr bwMode="auto">
          <a:xfrm>
            <a:off x="7129509" y="2025892"/>
            <a:ext cx="193935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6858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1pPr>
            <a:lvl2pPr marL="557213" indent="-214313" defTabSz="685800">
              <a:spcBef>
                <a:spcPts val="0"/>
              </a:spcBef>
              <a:buFont typeface="Arial"/>
              <a:buChar char="–"/>
              <a:defRPr sz="2100">
                <a:solidFill>
                  <a:schemeClr val="tx1"/>
                </a:solidFill>
                <a:latin typeface="Calibri"/>
              </a:defRPr>
            </a:lvl2pPr>
            <a:lvl3pPr marL="857250" indent="-171450" defTabSz="685800">
              <a:spcBef>
                <a:spcPts val="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3pPr>
            <a:lvl4pPr marL="1200150" indent="-171450" defTabSz="685800">
              <a:spcBef>
                <a:spcPts val="0"/>
              </a:spcBef>
              <a:buFont typeface="Arial"/>
              <a:buChar char="–"/>
              <a:defRPr sz="1500">
                <a:solidFill>
                  <a:schemeClr val="tx1"/>
                </a:solidFill>
                <a:latin typeface="Calibri"/>
              </a:defRPr>
            </a:lvl4pPr>
            <a:lvl5pPr marL="1543050" indent="-171450" defTabSz="685800">
              <a:spcBef>
                <a:spcPts val="0"/>
              </a:spcBef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5pPr>
            <a:lvl6pPr marL="20002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6pPr>
            <a:lvl7pPr marL="24574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7pPr>
            <a:lvl8pPr marL="29146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8pPr>
            <a:lvl9pPr marL="33718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spcBef>
                <a:spcPts val="533"/>
              </a:spcBef>
              <a:buNone/>
              <a:defRPr/>
            </a:pP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РАБОЧИХ МЕСТ</a:t>
            </a:r>
            <a:endParaRPr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0,5</a:t>
            </a:r>
            <a:r>
              <a:rPr 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тыс. </a:t>
            </a: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новых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5547625" y="2731759"/>
            <a:ext cx="2179838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6858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1pPr>
            <a:lvl2pPr marL="557213" indent="-214313" defTabSz="685800">
              <a:spcBef>
                <a:spcPts val="0"/>
              </a:spcBef>
              <a:buFont typeface="Arial"/>
              <a:buChar char="–"/>
              <a:defRPr sz="2100">
                <a:solidFill>
                  <a:schemeClr val="tx1"/>
                </a:solidFill>
                <a:latin typeface="Calibri"/>
              </a:defRPr>
            </a:lvl2pPr>
            <a:lvl3pPr marL="857250" indent="-171450" defTabSz="685800">
              <a:spcBef>
                <a:spcPts val="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3pPr>
            <a:lvl4pPr marL="1200150" indent="-171450" defTabSz="685800">
              <a:spcBef>
                <a:spcPts val="0"/>
              </a:spcBef>
              <a:buFont typeface="Arial"/>
              <a:buChar char="–"/>
              <a:defRPr sz="1500">
                <a:solidFill>
                  <a:schemeClr val="tx1"/>
                </a:solidFill>
                <a:latin typeface="Calibri"/>
              </a:defRPr>
            </a:lvl4pPr>
            <a:lvl5pPr marL="1543050" indent="-171450" defTabSz="685800">
              <a:spcBef>
                <a:spcPts val="0"/>
              </a:spcBef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5pPr>
            <a:lvl6pPr marL="20002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6pPr>
            <a:lvl7pPr marL="24574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7pPr>
            <a:lvl8pPr marL="29146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8pPr>
            <a:lvl9pPr marL="33718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spcBef>
                <a:spcPts val="533"/>
              </a:spcBef>
              <a:buNone/>
              <a:defRPr/>
            </a:pP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ВЫРУЧКА</a:t>
            </a:r>
            <a:endParaRPr sz="1400" dirty="0">
              <a:solidFill>
                <a:srgbClr val="006CB5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b="1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30,7</a:t>
            </a:r>
            <a:r>
              <a:rPr lang="ru-RU" sz="1400" b="1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млрд руб.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TextBox 16"/>
          <p:cNvSpPr txBox="1">
            <a:spLocks noChangeArrowheads="1"/>
          </p:cNvSpPr>
          <p:nvPr/>
        </p:nvSpPr>
        <p:spPr bwMode="auto">
          <a:xfrm>
            <a:off x="7129509" y="2731796"/>
            <a:ext cx="1941942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6858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1pPr>
            <a:lvl2pPr marL="557213" indent="-214313" defTabSz="685800">
              <a:spcBef>
                <a:spcPts val="0"/>
              </a:spcBef>
              <a:buFont typeface="Arial"/>
              <a:buChar char="–"/>
              <a:defRPr sz="2100">
                <a:solidFill>
                  <a:schemeClr val="tx1"/>
                </a:solidFill>
                <a:latin typeface="Calibri"/>
              </a:defRPr>
            </a:lvl2pPr>
            <a:lvl3pPr marL="857250" indent="-171450" defTabSz="685800">
              <a:spcBef>
                <a:spcPts val="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3pPr>
            <a:lvl4pPr marL="1200150" indent="-171450" defTabSz="685800">
              <a:spcBef>
                <a:spcPts val="0"/>
              </a:spcBef>
              <a:buFont typeface="Arial"/>
              <a:buChar char="–"/>
              <a:defRPr sz="1500">
                <a:solidFill>
                  <a:schemeClr val="tx1"/>
                </a:solidFill>
                <a:latin typeface="Calibri"/>
              </a:defRPr>
            </a:lvl4pPr>
            <a:lvl5pPr marL="1543050" indent="-171450" defTabSz="685800">
              <a:spcBef>
                <a:spcPts val="0"/>
              </a:spcBef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5pPr>
            <a:lvl6pPr marL="20002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6pPr>
            <a:lvl7pPr marL="24574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7pPr>
            <a:lvl8pPr marL="29146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8pPr>
            <a:lvl9pPr marL="3371850" indent="-171450" defTabSz="6858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15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spcBef>
                <a:spcPts val="533"/>
              </a:spcBef>
              <a:buNone/>
              <a:defRPr/>
            </a:pP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НАЛОГИ</a:t>
            </a:r>
            <a:endParaRPr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1,1</a:t>
            </a:r>
            <a:r>
              <a:rPr 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6CB5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млрд руб.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11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Прямоугольник 39"/>
          <p:cNvSpPr>
            <a:spLocks noChangeArrowheads="1"/>
          </p:cNvSpPr>
          <p:nvPr/>
        </p:nvSpPr>
        <p:spPr bwMode="auto">
          <a:xfrm>
            <a:off x="738188" y="125413"/>
            <a:ext cx="57245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ГОСУДАРСТВЕННАЯ ПОДДЕРЖКА</a:t>
            </a:r>
          </a:p>
          <a:p>
            <a:pPr defTabSz="685800">
              <a:buFont typeface="Arial" charset="0"/>
              <a:buNone/>
            </a:pPr>
            <a:r>
              <a:rPr lang="ru-RU" alt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ИНВЕСТИЦИОННЫЙ НАЛОГОВЫЙ ВЫЧЕТ</a:t>
            </a:r>
          </a:p>
          <a:p>
            <a:pPr defTabSz="685800">
              <a:buFont typeface="Arial" charset="0"/>
              <a:buNone/>
            </a:pPr>
            <a:endParaRPr lang="ru-RU" alt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102402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738188" y="842963"/>
            <a:ext cx="1965325" cy="34753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000" b="1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режим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1000"/>
              </a:spcBef>
              <a:spcAft>
                <a:spcPts val="0"/>
              </a:spcAft>
              <a:defRPr/>
            </a:pP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часть – 3%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часть – 17</a:t>
            </a:r>
            <a:r>
              <a:rPr lang="ru-RU" altLang="ru-RU" sz="105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endParaRPr lang="ru-RU" altLang="ru-RU" sz="1000" b="1" dirty="0">
              <a:solidFill>
                <a:srgbClr val="006CB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после вычета </a:t>
            </a:r>
            <a:b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подлежат амортизации</a:t>
            </a:r>
          </a:p>
          <a:p>
            <a:pPr defTabSz="6858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быть резидентом ОЭЗ, СЭЗ или ТОСЭР, </a:t>
            </a:r>
            <a:r>
              <a:rPr lang="ru-RU" altLang="ru-RU" sz="1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Сколково</a:t>
            </a:r>
            <a:endParaRPr lang="ru-RU" alt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быть участником региональных инвестиционных проектов</a:t>
            </a:r>
          </a:p>
          <a:p>
            <a:pPr defTabSz="6858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Иностранные организации, признаваемые налоговыми резидентами РФ</a:t>
            </a:r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3059832" y="842963"/>
            <a:ext cx="4464496" cy="42704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000" b="1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Новосибирской области от </a:t>
            </a:r>
            <a:r>
              <a:rPr lang="ru-RU" altLang="ru-RU" sz="1000" b="1" cap="all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16.10.2003 № </a:t>
            </a:r>
            <a:r>
              <a:rPr lang="ru-RU" altLang="ru-RU" sz="1000" b="1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142-ОЗ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900" cap="all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часть </a:t>
            </a:r>
            <a:b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вычет не более 10% от инвестиций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часть</a:t>
            </a:r>
            <a:b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вычет не более 90% от инвестиций</a:t>
            </a:r>
          </a:p>
          <a:p>
            <a:pPr defTabSz="685800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Предельная величина инвестиционного налогового вычета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расчетной суммой налога, подлежащей зачислению в региональный бюджет (17%), и расчетной суммой налога, подлежащей зачислению в региональный бюджет при условии применения ставки налога в размере 5% (если иной размер ставки не определен решением субъекта РФ)</a:t>
            </a:r>
            <a:endParaRPr lang="ru-RU" alt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900"/>
              </a:spcBef>
              <a:spcAft>
                <a:spcPts val="0"/>
              </a:spcAft>
              <a:defRPr/>
            </a:pP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субъекта РФ установлено, что инвестиционный налоговый вычет применяется: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endParaRPr lang="ru-RU" altLang="ru-RU" sz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к налогоплательщикам, относящимся к </a:t>
            </a:r>
            <a:r>
              <a:rPr lang="ru-RU" alt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видам </a:t>
            </a: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деятельности «обрабатывающие  производства</a:t>
            </a:r>
            <a:r>
              <a:rPr lang="ru-RU" alt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«производство электроэнергии тепловыми электростанциями, в том числе деятельность по обеспечению работоспособности электростанций» 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«деятельность в сфере телекоммуникаций»</a:t>
            </a:r>
            <a:endParaRPr lang="ru-RU" alt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endParaRPr lang="ru-RU" altLang="ru-RU" sz="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к объектам основных средств, относящимся к 3 – 10 амортизационным группам (за исключением относящихся к 8 - 10 амортизационным группам зданий, сооружений, передаточных устройств) </a:t>
            </a: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endParaRPr lang="ru-RU" altLang="ru-RU" sz="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ru-RU" alt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по затратам не более чем в пяти последовательных налоговых периодах применения инвестиционного налогового вычета</a:t>
            </a:r>
          </a:p>
        </p:txBody>
      </p:sp>
      <p:sp>
        <p:nvSpPr>
          <p:cNvPr id="22" name="Прямоугольник 21">
            <a:extLst/>
          </p:cNvPr>
          <p:cNvSpPr/>
          <p:nvPr/>
        </p:nvSpPr>
        <p:spPr>
          <a:xfrm>
            <a:off x="813917" y="4984696"/>
            <a:ext cx="1889596" cy="4571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23" name="Прямоугольник 22">
            <a:extLst/>
          </p:cNvPr>
          <p:cNvSpPr/>
          <p:nvPr/>
        </p:nvSpPr>
        <p:spPr>
          <a:xfrm>
            <a:off x="3131840" y="4978413"/>
            <a:ext cx="4320480" cy="45719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102407" name="TextBox 18"/>
          <p:cNvSpPr txBox="1">
            <a:spLocks noChangeArrowheads="1"/>
          </p:cNvSpPr>
          <p:nvPr/>
        </p:nvSpPr>
        <p:spPr bwMode="auto">
          <a:xfrm>
            <a:off x="7452320" y="842963"/>
            <a:ext cx="23050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endParaRPr lang="ru-RU" alt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400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</a:t>
            </a:r>
          </a:p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405</a:t>
            </a:r>
            <a:r>
              <a:rPr lang="ru-RU" altLang="ru-RU" sz="1400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</a:p>
          <a:p>
            <a:pPr defTabSz="685800"/>
            <a:endParaRPr lang="ru-RU" altLang="ru-RU" sz="1400" b="1" dirty="0">
              <a:solidFill>
                <a:srgbClr val="006CB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alt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endParaRPr lang="ru-RU" alt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400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организации </a:t>
            </a:r>
            <a:endParaRPr lang="ru-RU" altLang="ru-RU" sz="1400" dirty="0">
              <a:solidFill>
                <a:srgbClr val="006CB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749</a:t>
            </a:r>
            <a:r>
              <a:rPr lang="ru-RU" altLang="ru-RU" sz="1400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</a:t>
            </a: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12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Прямоугольник 39"/>
          <p:cNvSpPr>
            <a:spLocks noChangeArrowheads="1"/>
          </p:cNvSpPr>
          <p:nvPr/>
        </p:nvSpPr>
        <p:spPr bwMode="auto">
          <a:xfrm>
            <a:off x="738188" y="125413"/>
            <a:ext cx="57245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ГОСУДАРСТВЕННАЯ ПОДДЕРЖКА</a:t>
            </a:r>
          </a:p>
          <a:p>
            <a:pPr defTabSz="685800">
              <a:buFont typeface="Arial" charset="0"/>
              <a:buNone/>
            </a:pPr>
            <a:r>
              <a:rPr lang="ru-RU" alt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ЗЕМЛЯ БЕЗ ТОРГОВ</a:t>
            </a:r>
          </a:p>
          <a:p>
            <a:pPr defTabSz="685800">
              <a:buFont typeface="Arial" charset="0"/>
              <a:buNone/>
            </a:pPr>
            <a:endParaRPr lang="ru-RU" alt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104450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1" name="Рисунок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2188" y="1096963"/>
            <a:ext cx="4635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>
            <a:extLst/>
          </p:cNvPr>
          <p:cNvSpPr/>
          <p:nvPr/>
        </p:nvSpPr>
        <p:spPr>
          <a:xfrm>
            <a:off x="825500" y="915988"/>
            <a:ext cx="4968875" cy="1165225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ru-RU" sz="1350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sp>
        <p:nvSpPr>
          <p:cNvPr id="104453" name="TextBox 9"/>
          <p:cNvSpPr txBox="1">
            <a:spLocks noChangeArrowheads="1"/>
          </p:cNvSpPr>
          <p:nvPr/>
        </p:nvSpPr>
        <p:spPr bwMode="auto">
          <a:xfrm>
            <a:off x="1379537" y="976347"/>
            <a:ext cx="44831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/>
            <a:r>
              <a:rPr lang="ru-RU" alt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Новосибирской области от 01.07.2015 № 583-ОЗ </a:t>
            </a:r>
          </a:p>
          <a:p>
            <a:pPr defTabSz="685800">
              <a:spcBef>
                <a:spcPts val="6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установлении критериев, которым должны соответствовать </a:t>
            </a:r>
          </a:p>
          <a:p>
            <a:pPr defTabSz="685800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социально-культурного и коммунально-бытового назначения, масштабные инвестиционные проекты, для размещения (реализации) которых предоставляются земельные участки в аренду без проведения торгов»</a:t>
            </a:r>
          </a:p>
        </p:txBody>
      </p:sp>
      <p:sp>
        <p:nvSpPr>
          <p:cNvPr id="104454" name="TextBox 9"/>
          <p:cNvSpPr txBox="1">
            <a:spLocks noChangeArrowheads="1"/>
          </p:cNvSpPr>
          <p:nvPr/>
        </p:nvSpPr>
        <p:spPr bwMode="auto">
          <a:xfrm>
            <a:off x="754063" y="2468563"/>
            <a:ext cx="2159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spcBef>
                <a:spcPts val="600"/>
              </a:spcBef>
            </a:pP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перспективным </a:t>
            </a:r>
            <a:b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 инвестиционной деятельности </a:t>
            </a:r>
          </a:p>
          <a:p>
            <a:pPr defTabSz="685800">
              <a:spcBef>
                <a:spcPts val="300"/>
              </a:spcBef>
            </a:pPr>
            <a:endParaRPr lang="ru-RU" altLang="ru-RU" sz="10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>
              <a:spcBef>
                <a:spcPts val="300"/>
              </a:spcBef>
            </a:pP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Одобрение на совете </a:t>
            </a:r>
            <a:b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инвестициям</a:t>
            </a:r>
          </a:p>
        </p:txBody>
      </p:sp>
      <p:sp>
        <p:nvSpPr>
          <p:cNvPr id="104455" name="TextBox 9"/>
          <p:cNvSpPr txBox="1">
            <a:spLocks noChangeArrowheads="1"/>
          </p:cNvSpPr>
          <p:nvPr/>
        </p:nvSpPr>
        <p:spPr bwMode="auto">
          <a:xfrm>
            <a:off x="2913063" y="2455863"/>
            <a:ext cx="3168650" cy="92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инвестиций:</a:t>
            </a:r>
          </a:p>
          <a:p>
            <a:pPr defTabSz="685800">
              <a:spcBef>
                <a:spcPts val="200"/>
              </a:spcBef>
            </a:pP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 – не менее 600 млн руб. 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Новосибирский район – не менее 500 млн руб.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Городские округа – не менее 250 млн руб.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районы – не менее 50 млн руб.</a:t>
            </a:r>
          </a:p>
        </p:txBody>
      </p:sp>
      <p:sp>
        <p:nvSpPr>
          <p:cNvPr id="104456" name="TextBox 9"/>
          <p:cNvSpPr txBox="1">
            <a:spLocks noChangeArrowheads="1"/>
          </p:cNvSpPr>
          <p:nvPr/>
        </p:nvSpPr>
        <p:spPr bwMode="auto">
          <a:xfrm>
            <a:off x="754063" y="2197100"/>
            <a:ext cx="51847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Масштабные инвестиционные </a:t>
            </a:r>
            <a:r>
              <a:rPr lang="ru-RU" alt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проекты, не связанные со строительством жилья: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457" name="TextBox 9"/>
          <p:cNvSpPr txBox="1">
            <a:spLocks noChangeArrowheads="1"/>
          </p:cNvSpPr>
          <p:nvPr/>
        </p:nvSpPr>
        <p:spPr bwMode="auto">
          <a:xfrm>
            <a:off x="754063" y="3859213"/>
            <a:ext cx="15843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spcBef>
                <a:spcPts val="600"/>
              </a:spcBef>
            </a:pP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приоритетам и целям 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госпрограмм 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НСО, </a:t>
            </a:r>
            <a:r>
              <a:rPr lang="ru-RU" altLang="ru-RU" sz="10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МРиГО</a:t>
            </a:r>
            <a:endParaRPr lang="ru-RU" altLang="ru-RU" sz="10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458" name="TextBox 9"/>
          <p:cNvSpPr txBox="1">
            <a:spLocks noChangeArrowheads="1"/>
          </p:cNvSpPr>
          <p:nvPr/>
        </p:nvSpPr>
        <p:spPr bwMode="auto">
          <a:xfrm>
            <a:off x="2913063" y="3854450"/>
            <a:ext cx="3168650" cy="108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инвестиций:</a:t>
            </a:r>
          </a:p>
          <a:p>
            <a:pPr defTabSz="685800">
              <a:spcBef>
                <a:spcPts val="200"/>
              </a:spcBef>
            </a:pP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 и Новосибирский район  –  </a:t>
            </a:r>
            <a:b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60 млн руб.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Городские округа – не менее 20 млн руб.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Городские и сельские поселения – </a:t>
            </a:r>
            <a:b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10 млн руб.</a:t>
            </a:r>
          </a:p>
        </p:txBody>
      </p:sp>
      <p:sp>
        <p:nvSpPr>
          <p:cNvPr id="104459" name="TextBox 9"/>
          <p:cNvSpPr txBox="1">
            <a:spLocks noChangeArrowheads="1"/>
          </p:cNvSpPr>
          <p:nvPr/>
        </p:nvSpPr>
        <p:spPr bwMode="auto">
          <a:xfrm>
            <a:off x="754063" y="3636963"/>
            <a:ext cx="518477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социально-культурного и коммунально-бытового назначения:</a:t>
            </a:r>
          </a:p>
        </p:txBody>
      </p:sp>
      <p:sp>
        <p:nvSpPr>
          <p:cNvPr id="104460" name="TextBox 16"/>
          <p:cNvSpPr txBox="1">
            <a:spLocks noChangeArrowheads="1"/>
          </p:cNvSpPr>
          <p:nvPr/>
        </p:nvSpPr>
        <p:spPr bwMode="auto">
          <a:xfrm>
            <a:off x="6530975" y="688975"/>
            <a:ext cx="1861407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spcBef>
                <a:spcPts val="400"/>
              </a:spcBef>
            </a:pP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ИНВЕСТОРОВ</a:t>
            </a:r>
            <a:b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земельные участки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аренду без торгов</a:t>
            </a:r>
          </a:p>
        </p:txBody>
      </p:sp>
      <p:sp>
        <p:nvSpPr>
          <p:cNvPr id="104461" name="TextBox 16"/>
          <p:cNvSpPr txBox="1">
            <a:spLocks noChangeArrowheads="1"/>
          </p:cNvSpPr>
          <p:nvPr/>
        </p:nvSpPr>
        <p:spPr bwMode="auto">
          <a:xfrm>
            <a:off x="6545263" y="1366838"/>
            <a:ext cx="1369670" cy="4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 РУБ</a:t>
            </a:r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</a:p>
        </p:txBody>
      </p:sp>
      <p:sp>
        <p:nvSpPr>
          <p:cNvPr id="104462" name="TextBox 16"/>
          <p:cNvSpPr txBox="1">
            <a:spLocks noChangeArrowheads="1"/>
          </p:cNvSpPr>
          <p:nvPr/>
        </p:nvSpPr>
        <p:spPr bwMode="auto">
          <a:xfrm>
            <a:off x="6545263" y="1902192"/>
            <a:ext cx="13756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предоставлено</a:t>
            </a:r>
          </a:p>
        </p:txBody>
      </p:sp>
      <p:sp>
        <p:nvSpPr>
          <p:cNvPr id="104463" name="TextBox 16"/>
          <p:cNvSpPr txBox="1">
            <a:spLocks noChangeArrowheads="1"/>
          </p:cNvSpPr>
          <p:nvPr/>
        </p:nvSpPr>
        <p:spPr bwMode="auto">
          <a:xfrm>
            <a:off x="6530975" y="355829"/>
            <a:ext cx="106221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spcBef>
                <a:spcPts val="400"/>
              </a:spcBef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alt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464" name="TextBox 16"/>
          <p:cNvSpPr txBox="1">
            <a:spLocks noChangeArrowheads="1"/>
          </p:cNvSpPr>
          <p:nvPr/>
        </p:nvSpPr>
        <p:spPr bwMode="auto">
          <a:xfrm>
            <a:off x="6530975" y="3054350"/>
            <a:ext cx="1861407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spcBef>
                <a:spcPts val="400"/>
              </a:spcBef>
            </a:pPr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ИНВЕСТОРОВ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земельные участки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аренду без торгов</a:t>
            </a:r>
          </a:p>
        </p:txBody>
      </p:sp>
      <p:sp>
        <p:nvSpPr>
          <p:cNvPr id="104465" name="TextBox 16"/>
          <p:cNvSpPr txBox="1">
            <a:spLocks noChangeArrowheads="1"/>
          </p:cNvSpPr>
          <p:nvPr/>
        </p:nvSpPr>
        <p:spPr bwMode="auto">
          <a:xfrm>
            <a:off x="6545263" y="3733800"/>
            <a:ext cx="1401730" cy="4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 РУБ</a:t>
            </a:r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</a:t>
            </a:r>
          </a:p>
        </p:txBody>
      </p:sp>
      <p:sp>
        <p:nvSpPr>
          <p:cNvPr id="104466" name="TextBox 16"/>
          <p:cNvSpPr txBox="1">
            <a:spLocks noChangeArrowheads="1"/>
          </p:cNvSpPr>
          <p:nvPr/>
        </p:nvSpPr>
        <p:spPr bwMode="auto">
          <a:xfrm>
            <a:off x="6530975" y="4267567"/>
            <a:ext cx="13756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4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421 </a:t>
            </a: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участков </a:t>
            </a:r>
          </a:p>
          <a:p>
            <a:pPr defTabSz="685800"/>
            <a:r>
              <a:rPr lang="ru-RU" alt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предоставлено</a:t>
            </a:r>
          </a:p>
        </p:txBody>
      </p:sp>
      <p:sp>
        <p:nvSpPr>
          <p:cNvPr id="104467" name="TextBox 16"/>
          <p:cNvSpPr txBox="1">
            <a:spLocks noChangeArrowheads="1"/>
          </p:cNvSpPr>
          <p:nvPr/>
        </p:nvSpPr>
        <p:spPr bwMode="auto">
          <a:xfrm>
            <a:off x="6545263" y="2808288"/>
            <a:ext cx="8037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spcBef>
                <a:spcPts val="400"/>
              </a:spcBef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endParaRPr lang="ru-RU" alt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0" y="2238375"/>
            <a:ext cx="9144000" cy="522288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 w="12700">
            <a:solidFill>
              <a:schemeClr val="bg1"/>
            </a:solidFill>
          </a:ln>
        </p:spPr>
        <p:txBody>
          <a:bodyPr lIns="91430" tIns="45715" rIns="91430" bIns="45715">
            <a:spAutoFit/>
          </a:bodyPr>
          <a:lstStyle/>
          <a:p>
            <a:pPr algn="ctr" defTabSz="914400">
              <a:defRPr/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И ГЧП</a:t>
            </a: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14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Прямоугольник 45"/>
          <p:cNvSpPr>
            <a:spLocks noChangeArrowheads="1"/>
          </p:cNvSpPr>
          <p:nvPr/>
        </p:nvSpPr>
        <p:spPr bwMode="auto">
          <a:xfrm>
            <a:off x="719138" y="79375"/>
            <a:ext cx="741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914400"/>
            <a:r>
              <a:rPr 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И ГЧП</a:t>
            </a:r>
          </a:p>
          <a:p>
            <a:pPr defTabSz="914400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ИНФРАСТРУКТУРА, ГЧП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37375" y="4661618"/>
            <a:ext cx="2850450" cy="2863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6 ШКОЛ – БОЛЕЕ 7 МЛРД РУБ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ea typeface="PingFang SC Regular" charset="0"/>
              <a:cs typeface="Times New Roman" panose="02020603050405020304" pitchFamily="18" charset="0"/>
              <a:sym typeface="Gill Sans" charset="0"/>
            </a:endParaRPr>
          </a:p>
        </p:txBody>
      </p:sp>
      <p:pic>
        <p:nvPicPr>
          <p:cNvPr id="116742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4838" y="840895"/>
            <a:ext cx="4141787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4869250" y="2373156"/>
            <a:ext cx="4137376" cy="2492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ЧЕТВЕРТЫЙ МОСТ – БОЛЕЕ 37 МЛРД РУБ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ea typeface="PingFang SC Regular" charset="0"/>
              <a:cs typeface="Times New Roman" panose="02020603050405020304" pitchFamily="18" charset="0"/>
              <a:sym typeface="Gill Sans" charset="0"/>
            </a:endParaRPr>
          </a:p>
        </p:txBody>
      </p:sp>
      <p:pic>
        <p:nvPicPr>
          <p:cNvPr id="116744" name="Picture 2" descr="В Новосибирске построят семь поликлиник 12 февраля 2019 г | НГС - новости  Новосибирс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375" y="834533"/>
            <a:ext cx="4141787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137375" y="2373156"/>
            <a:ext cx="4141787" cy="2492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СЕМЬ ПОЛИКЛИНИК – БОЛЕЕ 10 МЛРД РУБ.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ea typeface="PingFang SC Regular" charset="0"/>
              <a:cs typeface="Times New Roman" panose="02020603050405020304" pitchFamily="18" charset="0"/>
              <a:sym typeface="Gill Sans" charset="0"/>
            </a:endParaRPr>
          </a:p>
        </p:txBody>
      </p:sp>
      <p:pic>
        <p:nvPicPr>
          <p:cNvPr id="116746" name="Рисунок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163" y="184150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s://www.ugorizont.ru/wp-content/uploads/sites/39/2020/08/2345c1714fa1cf8911f1a250a2a9c7a4d0217ace-1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"/>
          <a:stretch/>
        </p:blipFill>
        <p:spPr bwMode="auto">
          <a:xfrm>
            <a:off x="137375" y="2756197"/>
            <a:ext cx="2850450" cy="190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5992" r="3139"/>
          <a:stretch/>
        </p:blipFill>
        <p:spPr bwMode="auto">
          <a:xfrm>
            <a:off x="3146775" y="2757601"/>
            <a:ext cx="2850450" cy="1902354"/>
          </a:xfrm>
          <a:prstGeom prst="rect">
            <a:avLst/>
          </a:prstGeom>
        </p:spPr>
      </p:pic>
      <p:pic>
        <p:nvPicPr>
          <p:cNvPr id="14" name="Picture 6" descr="https://i.archi.ru/i/25617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55927"/>
            <a:ext cx="2850451" cy="1905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156175" y="4661618"/>
            <a:ext cx="2850450" cy="2863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ОБЬГЭС – БОЛЕЕ 2 МЛРД РУБ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ea typeface="PingFang SC Regular" charset="0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6775" y="4654507"/>
            <a:ext cx="2850450" cy="2935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ИНФЕКЦИОННАЯ БОЛЬНИЦА – </a:t>
            </a:r>
          </a:p>
          <a:p>
            <a:pPr defTabSz="914400">
              <a:spcBef>
                <a:spcPct val="0"/>
              </a:spcBef>
              <a:buFontTx/>
              <a:buNone/>
              <a:defRPr/>
            </a:pPr>
            <a:r>
              <a:rPr lang="ru-RU" altLang="ru-RU" sz="1100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БОЛЕЕ 5 МЛРД РУБ</a:t>
            </a:r>
            <a:endParaRPr lang="ru-RU" altLang="ru-RU" sz="1100" dirty="0">
              <a:solidFill>
                <a:srgbClr val="FFFFFF"/>
              </a:solidFill>
              <a:latin typeface="Times New Roman" panose="02020603050405020304" pitchFamily="18" charset="0"/>
              <a:ea typeface="PingFang SC Regular" charset="0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17" name="Номер слайда 3"/>
          <p:cNvSpPr txBox="1">
            <a:spLocks/>
          </p:cNvSpPr>
          <p:nvPr/>
        </p:nvSpPr>
        <p:spPr bwMode="auto">
          <a:xfrm>
            <a:off x="7066377" y="4868863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15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Прямоугольник 45"/>
          <p:cNvSpPr>
            <a:spLocks noChangeArrowheads="1"/>
          </p:cNvSpPr>
          <p:nvPr/>
        </p:nvSpPr>
        <p:spPr bwMode="auto">
          <a:xfrm>
            <a:off x="719138" y="79375"/>
            <a:ext cx="741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914400"/>
            <a:r>
              <a:rPr lang="ru-RU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 И ГЧП</a:t>
            </a:r>
          </a:p>
          <a:p>
            <a:pPr defTabSz="914400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</a:p>
        </p:txBody>
      </p:sp>
      <p:pic>
        <p:nvPicPr>
          <p:cNvPr id="113669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163" y="184150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Диаграмма 11"/>
          <p:cNvGraphicFramePr>
            <a:graphicFrameLocks/>
          </p:cNvGraphicFramePr>
          <p:nvPr>
            <p:extLst/>
          </p:nvPr>
        </p:nvGraphicFramePr>
        <p:xfrm>
          <a:off x="-240507" y="469795"/>
          <a:ext cx="6045201" cy="466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3670" name="Rectangle 11"/>
          <p:cNvSpPr>
            <a:spLocks/>
          </p:cNvSpPr>
          <p:nvPr/>
        </p:nvSpPr>
        <p:spPr bwMode="auto">
          <a:xfrm>
            <a:off x="5637213" y="328613"/>
            <a:ext cx="16494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altLang="ru-RU" sz="4400" b="1" dirty="0" smtClean="0">
                <a:solidFill>
                  <a:srgbClr val="3154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otham Pro"/>
              </a:rPr>
              <a:t>37,7</a:t>
            </a:r>
            <a:endParaRPr lang="ru-RU" altLang="ru-RU" sz="4400" b="1" dirty="0">
              <a:solidFill>
                <a:srgbClr val="3154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otham Pro"/>
            </a:endParaRPr>
          </a:p>
          <a:p>
            <a:pPr algn="ctr"/>
            <a:r>
              <a:rPr lang="ru-RU" altLang="ru-RU" sz="1600" b="1" dirty="0">
                <a:solidFill>
                  <a:srgbClr val="3154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otham Pro"/>
              </a:rPr>
              <a:t>млрд. руб.</a:t>
            </a:r>
            <a:endParaRPr lang="en-US" altLang="ru-RU" sz="1600" b="1" dirty="0">
              <a:solidFill>
                <a:srgbClr val="3154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otham Pro"/>
            </a:endParaRPr>
          </a:p>
        </p:txBody>
      </p:sp>
      <p:sp>
        <p:nvSpPr>
          <p:cNvPr id="113671" name="Rectangle 4"/>
          <p:cNvSpPr>
            <a:spLocks/>
          </p:cNvSpPr>
          <p:nvPr/>
        </p:nvSpPr>
        <p:spPr bwMode="auto">
          <a:xfrm>
            <a:off x="7170738" y="522288"/>
            <a:ext cx="1436687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110000"/>
              </a:lnSpc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объем частных инвестиций</a:t>
            </a:r>
          </a:p>
        </p:txBody>
      </p:sp>
      <p:sp>
        <p:nvSpPr>
          <p:cNvPr id="113672" name="Прямоугольник 20"/>
          <p:cNvSpPr>
            <a:spLocks noChangeArrowheads="1"/>
          </p:cNvSpPr>
          <p:nvPr/>
        </p:nvSpPr>
        <p:spPr bwMode="auto">
          <a:xfrm>
            <a:off x="5888038" y="1303338"/>
            <a:ext cx="3022600" cy="2800767"/>
          </a:xfrm>
          <a:prstGeom prst="rect">
            <a:avLst/>
          </a:prstGeom>
          <a:noFill/>
          <a:ln w="12700">
            <a:solidFill>
              <a:srgbClr val="44546A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altLang="ru-RU" sz="11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В </a:t>
            </a:r>
            <a:r>
              <a:rPr lang="ru-RU" altLang="ru-RU" sz="11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4 </a:t>
            </a:r>
            <a:r>
              <a:rPr lang="ru-RU" altLang="ru-RU" sz="11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городских округах и </a:t>
            </a:r>
            <a:r>
              <a:rPr lang="ru-RU" altLang="ru-RU" sz="11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8 </a:t>
            </a:r>
            <a:r>
              <a:rPr lang="ru-RU" altLang="ru-RU" sz="11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муниципальных районах Новосибирской области реализуются проекты ГЧП и МЧП:</a:t>
            </a:r>
          </a:p>
          <a:p>
            <a:pPr defTabSz="914400"/>
            <a:endParaRPr lang="ru-RU" altLang="ru-RU" sz="1100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  <a:p>
            <a:pPr defTabSz="914400"/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г. Новосибирск 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24 проекта</a:t>
            </a:r>
          </a:p>
          <a:p>
            <a:pPr defTabSz="914400"/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г. Бердск – 3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проекта</a:t>
            </a:r>
          </a:p>
          <a:p>
            <a:pPr defTabSz="914400"/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г. </a:t>
            </a:r>
            <a:r>
              <a:rPr lang="ru-RU" altLang="ru-RU" sz="1100" dirty="0" err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Искитим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 проект</a:t>
            </a:r>
          </a:p>
          <a:p>
            <a:pPr defTabSz="914400"/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г.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Обь 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 проект</a:t>
            </a:r>
            <a:endParaRPr lang="ru-RU" altLang="ru-RU" sz="11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  <a:p>
            <a:pPr defTabSz="914400">
              <a:buFont typeface="Arial" charset="0"/>
              <a:buNone/>
            </a:pP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Новосибирский 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район 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6 проектов</a:t>
            </a:r>
          </a:p>
          <a:p>
            <a:pPr defTabSz="914400">
              <a:buFont typeface="Arial" charset="0"/>
              <a:buNone/>
            </a:pPr>
            <a:r>
              <a:rPr lang="ru-RU" altLang="ru-RU" sz="1100" dirty="0" err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Сузунский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район – 4 проекта</a:t>
            </a:r>
          </a:p>
          <a:p>
            <a:pPr defTabSz="914400">
              <a:buFont typeface="Arial" charset="0"/>
              <a:buNone/>
            </a:pPr>
            <a:r>
              <a:rPr lang="ru-RU" altLang="ru-RU" sz="1100" dirty="0" err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Черепановский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район 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 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проекта</a:t>
            </a:r>
          </a:p>
          <a:p>
            <a:pPr defTabSz="914400"/>
            <a:r>
              <a:rPr lang="ru-RU" altLang="ru-RU" sz="1100" dirty="0" err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Болотнинский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район – 2 проекта</a:t>
            </a:r>
          </a:p>
          <a:p>
            <a:pPr defTabSz="914400"/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Венгеровский район 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 проект</a:t>
            </a:r>
            <a:endParaRPr lang="ru-RU" altLang="ru-RU" sz="11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  <a:p>
            <a:pPr defTabSz="914400">
              <a:buFont typeface="Arial" charset="0"/>
              <a:buNone/>
            </a:pPr>
            <a:r>
              <a:rPr lang="ru-RU" altLang="ru-RU" sz="1100" dirty="0" err="1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Маслянинский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район –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 проект</a:t>
            </a:r>
            <a:endParaRPr lang="ru-RU" altLang="ru-RU" sz="11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  <a:p>
            <a:pPr defTabSz="914400">
              <a:buFont typeface="Arial" charset="0"/>
              <a:buNone/>
            </a:pPr>
            <a:r>
              <a:rPr lang="ru-RU" altLang="ru-RU" sz="1100" dirty="0" err="1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Мошковский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район – 1 </a:t>
            </a: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проект</a:t>
            </a:r>
          </a:p>
          <a:p>
            <a:pPr defTabSz="914400">
              <a:buFont typeface="Arial" charset="0"/>
              <a:buNone/>
            </a:pPr>
            <a:r>
              <a:rPr lang="ru-RU" altLang="ru-RU" sz="1100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Татарский район – 1 проект</a:t>
            </a:r>
            <a:endParaRPr lang="ru-RU" altLang="ru-RU" sz="1100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113673" name="TextBox 1"/>
          <p:cNvSpPr txBox="1">
            <a:spLocks noChangeArrowheads="1"/>
          </p:cNvSpPr>
          <p:nvPr/>
        </p:nvSpPr>
        <p:spPr bwMode="auto">
          <a:xfrm>
            <a:off x="2121870" y="2283718"/>
            <a:ext cx="159543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50</a:t>
            </a:r>
            <a:endParaRPr lang="en-US" sz="14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проектов</a:t>
            </a:r>
            <a:endParaRPr lang="ru-RU" sz="14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4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72</a:t>
            </a:r>
            <a:endParaRPr lang="en-US" sz="14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400" b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млрд рублей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297167803"/>
              </p:ext>
            </p:extLst>
          </p:nvPr>
        </p:nvGraphicFramePr>
        <p:xfrm>
          <a:off x="38450" y="725488"/>
          <a:ext cx="5762278" cy="4214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94513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0" y="2238375"/>
            <a:ext cx="9144000" cy="522288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 w="12700">
            <a:solidFill>
              <a:schemeClr val="bg1"/>
            </a:solidFill>
          </a:ln>
        </p:spPr>
        <p:txBody>
          <a:bodyPr lIns="91430" tIns="45715" rIns="91430" bIns="45715">
            <a:spAutoFit/>
          </a:bodyPr>
          <a:lstStyle/>
          <a:p>
            <a:pPr algn="ctr" defTabSz="914400">
              <a:defRPr/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ПРОЕКТЫ</a:t>
            </a: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17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7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647" y="3158419"/>
            <a:ext cx="2824508" cy="144112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9"/>
          <a:stretch/>
        </p:blipFill>
        <p:spPr>
          <a:xfrm>
            <a:off x="206373" y="3158419"/>
            <a:ext cx="2774153" cy="1443301"/>
          </a:xfrm>
          <a:prstGeom prst="rect">
            <a:avLst/>
          </a:prstGeom>
        </p:spPr>
      </p:pic>
      <p:pic>
        <p:nvPicPr>
          <p:cNvPr id="23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56" y="3158419"/>
            <a:ext cx="2810969" cy="153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363" y="858840"/>
            <a:ext cx="3848718" cy="169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58840"/>
            <a:ext cx="3842815" cy="1774300"/>
          </a:xfrm>
          <a:prstGeom prst="rect">
            <a:avLst/>
          </a:prstGeom>
        </p:spPr>
      </p:pic>
      <p:sp>
        <p:nvSpPr>
          <p:cNvPr id="107521" name="Прямоугольник 45"/>
          <p:cNvSpPr>
            <a:spLocks noChangeArrowheads="1"/>
          </p:cNvSpPr>
          <p:nvPr/>
        </p:nvSpPr>
        <p:spPr bwMode="auto">
          <a:xfrm>
            <a:off x="784225" y="96838"/>
            <a:ext cx="7415213" cy="646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685800"/>
            <a:r>
              <a:rPr 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ПРОЕКТЫ</a:t>
            </a:r>
            <a:endParaRPr 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УСПЕШНЫЙ ЗАПУСК 20</a:t>
            </a:r>
            <a:r>
              <a:rPr lang="en-US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122649" y="4506333"/>
            <a:ext cx="2824503" cy="37232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ОЗОН – 1,5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МЛРД РУБ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.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(с НДС)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 </a:t>
            </a:r>
          </a:p>
          <a:p>
            <a:pPr defTabSz="685800" fontAlgn="auto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ПЛП НСО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467543" y="2471217"/>
            <a:ext cx="3842815" cy="34607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РУСАГРОМАРКЕТ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8,3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(с НДС) 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ПЛП НСО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142155" y="4506334"/>
            <a:ext cx="2810969" cy="3746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СИБИРСКИЙ – 1,6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Новосибирский район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821361" y="2468923"/>
            <a:ext cx="3848719" cy="34836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НЛТ ЛК АО «ПОЧТА РОССИИ» – 7,5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г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Обь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06374" y="4497661"/>
            <a:ext cx="2782613" cy="381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ТК ОБСКОЙ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2,1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Новосибирский район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107528" name="Рисунок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Номер слайда 3"/>
          <p:cNvSpPr txBox="1">
            <a:spLocks/>
          </p:cNvSpPr>
          <p:nvPr/>
        </p:nvSpPr>
        <p:spPr bwMode="auto">
          <a:xfrm>
            <a:off x="6889752" y="4868863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18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75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Купить недорого квартиру от застройщика в Новосибирске, г. Обь. Альпийский  городок. О Застройщик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0" t="13370" r="2554" b="18694"/>
          <a:stretch>
            <a:fillRect/>
          </a:stretch>
        </p:blipFill>
        <p:spPr bwMode="auto">
          <a:xfrm>
            <a:off x="4829337" y="649142"/>
            <a:ext cx="3847564" cy="1971855"/>
          </a:xfrm>
          <a:prstGeom prst="rect">
            <a:avLst/>
          </a:prstGeom>
          <a:solidFill>
            <a:srgbClr val="C8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7"/>
          <p:cNvPicPr>
            <a:picLocks noChangeAspect="1"/>
          </p:cNvPicPr>
          <p:nvPr/>
        </p:nvPicPr>
        <p:blipFill rotWithShape="1">
          <a:blip r:embed="rId3"/>
          <a:srcRect b="13826"/>
          <a:stretch/>
        </p:blipFill>
        <p:spPr bwMode="auto">
          <a:xfrm>
            <a:off x="466388" y="812465"/>
            <a:ext cx="3788335" cy="1831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https://cdn4.zp.ru/job/attaches/2020/02/b7/f5/b7f5568b30ffa8808ed8e5b8de54faa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349" y="3023045"/>
            <a:ext cx="2749365" cy="179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/>
          <a:srcRect l="9326" t="-1717" b="1717"/>
          <a:stretch/>
        </p:blipFill>
        <p:spPr>
          <a:xfrm>
            <a:off x="3162596" y="3023045"/>
            <a:ext cx="2800335" cy="1765785"/>
          </a:xfrm>
          <a:prstGeom prst="rect">
            <a:avLst/>
          </a:prstGeom>
        </p:spPr>
      </p:pic>
      <p:pic>
        <p:nvPicPr>
          <p:cNvPr id="18" name="Рисунок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2" t="19351"/>
          <a:stretch/>
        </p:blipFill>
        <p:spPr bwMode="auto">
          <a:xfrm>
            <a:off x="208999" y="3023045"/>
            <a:ext cx="2733373" cy="17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1" name="Прямоугольник 45"/>
          <p:cNvSpPr>
            <a:spLocks noChangeArrowheads="1"/>
          </p:cNvSpPr>
          <p:nvPr/>
        </p:nvSpPr>
        <p:spPr bwMode="auto">
          <a:xfrm>
            <a:off x="784225" y="96838"/>
            <a:ext cx="7415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685800"/>
            <a:r>
              <a:rPr 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ПРОЕКТЫ</a:t>
            </a:r>
            <a:endParaRPr 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УСПЕШНЫЙ ЗАПУСК 20</a:t>
            </a:r>
            <a:r>
              <a:rPr lang="en-US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6173349" y="4572273"/>
            <a:ext cx="2749365" cy="3508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НЕО-ПАК – 0,3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МЛРД РУБ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.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(с НДС)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 charset="0"/>
              </a:rPr>
              <a:t> </a:t>
            </a:r>
          </a:p>
          <a:p>
            <a:pPr defTabSz="6858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г.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Новосибирск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466388" y="2471216"/>
            <a:ext cx="3788335" cy="34607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НППГА ЛУЧ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1,1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(с НДС) 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г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Новосибирск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161918" y="4566197"/>
            <a:ext cx="2801013" cy="35691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СИБЕВРОВЭН – 0,3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Новосибирский район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829337" y="2465148"/>
            <a:ext cx="3848719" cy="35214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МАРС – 0,8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Новосибирский район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206374" y="4566197"/>
            <a:ext cx="2735998" cy="35691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ЭЛИЗИУМ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0,6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г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Бердск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107528" name="Рисунок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Номер слайда 3"/>
          <p:cNvSpPr txBox="1">
            <a:spLocks/>
          </p:cNvSpPr>
          <p:nvPr/>
        </p:nvSpPr>
        <p:spPr bwMode="auto">
          <a:xfrm>
            <a:off x="6865314" y="4868863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19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60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0" y="2238375"/>
            <a:ext cx="9144000" cy="522288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 w="12700">
            <a:solidFill>
              <a:schemeClr val="bg1"/>
            </a:solidFill>
          </a:ln>
        </p:spPr>
        <p:txBody>
          <a:bodyPr lIns="91430" tIns="45715" rIns="91430" bIns="45715">
            <a:spAutoFit/>
          </a:bodyPr>
          <a:lstStyle/>
          <a:p>
            <a:pPr algn="ctr" defTabSz="914400">
              <a:defRPr/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6" descr="Производитель прокладок Bella открыл логокомплекс на ул. Петухова (фото) |  НГС - новости Новосибирск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/>
          <a:stretch/>
        </p:blipFill>
        <p:spPr bwMode="auto">
          <a:xfrm>
            <a:off x="401993" y="3066606"/>
            <a:ext cx="3957005" cy="1915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5" t="17083"/>
          <a:stretch/>
        </p:blipFill>
        <p:spPr bwMode="auto">
          <a:xfrm>
            <a:off x="4762057" y="3064019"/>
            <a:ext cx="3967203" cy="1709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1616" y="841580"/>
            <a:ext cx="3958825" cy="1996655"/>
          </a:xfrm>
          <a:prstGeom prst="rect">
            <a:avLst/>
          </a:prstGeom>
        </p:spPr>
      </p:pic>
      <p:pic>
        <p:nvPicPr>
          <p:cNvPr id="20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73" y="841580"/>
            <a:ext cx="3958827" cy="2126396"/>
          </a:xfrm>
          <a:prstGeom prst="rect">
            <a:avLst/>
          </a:prstGeom>
          <a:solidFill>
            <a:srgbClr val="C8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1" name="Прямоугольник 45"/>
          <p:cNvSpPr>
            <a:spLocks noChangeArrowheads="1"/>
          </p:cNvSpPr>
          <p:nvPr/>
        </p:nvSpPr>
        <p:spPr bwMode="auto">
          <a:xfrm>
            <a:off x="784225" y="96838"/>
            <a:ext cx="7415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685800"/>
            <a:r>
              <a:rPr 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ИНВЕСТИЦИОННЫЕ ПРОЕКТЫ</a:t>
            </a:r>
            <a:endParaRPr 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/>
            <a:r>
              <a:rPr 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ПЛАНИРУЕМЫЙ </a:t>
            </a:r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20</a:t>
            </a:r>
            <a:r>
              <a:rPr lang="en-US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400172" y="2621901"/>
            <a:ext cx="3958827" cy="34607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ПЕПСИКО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13,7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(с НДС) 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ПЛП НСО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4762057" y="4650867"/>
            <a:ext cx="3967203" cy="3746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АЛЮТЕХ-НОВОСИБИРСК – 2,0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ПЛП НСО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771615" y="2624410"/>
            <a:ext cx="3957646" cy="34607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УТИНАЯ ФАБРИКА «УЛЫБИНО»– 4,4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НДС)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err="1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Искитимский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район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400172" y="4650867"/>
            <a:ext cx="3958826" cy="37465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БЕЛЛА СИБИРЬ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– 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1,5</a:t>
            </a:r>
            <a:r>
              <a:rPr lang="en-US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МЛРД РУБ. (с НДС)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100" kern="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г</a:t>
            </a:r>
            <a:r>
              <a:rPr lang="ru-RU" altLang="ru-RU" sz="1100" kern="0" dirty="0" smtClean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Gill Sans"/>
              </a:rPr>
              <a:t>. Новосибирск</a:t>
            </a:r>
            <a:endParaRPr lang="ru-RU" altLang="ru-RU" sz="1100" kern="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107528" name="Рисунок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Номер слайда 3"/>
          <p:cNvSpPr txBox="1">
            <a:spLocks/>
          </p:cNvSpPr>
          <p:nvPr/>
        </p:nvSpPr>
        <p:spPr bwMode="auto">
          <a:xfrm>
            <a:off x="6948264" y="4777877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20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15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39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84188"/>
            <a:ext cx="43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6" name="TextBox 5"/>
          <p:cNvSpPr txBox="1">
            <a:spLocks noChangeArrowheads="1"/>
          </p:cNvSpPr>
          <p:nvPr/>
        </p:nvSpPr>
        <p:spPr bwMode="auto">
          <a:xfrm>
            <a:off x="395288" y="1123950"/>
            <a:ext cx="2151551" cy="141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государственной </a:t>
            </a:r>
          </a:p>
          <a:p>
            <a:pPr defTabSz="68580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</a:t>
            </a:r>
          </a:p>
          <a:p>
            <a:pPr defTabSz="685800">
              <a:spcBef>
                <a:spcPts val="700"/>
              </a:spcBef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</a:t>
            </a:r>
            <a:b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</a:t>
            </a:r>
            <a:b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НОВОСИБИРСКОЙ </a:t>
            </a:r>
            <a:b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</p:txBody>
      </p:sp>
      <p:sp>
        <p:nvSpPr>
          <p:cNvPr id="187397" name="TextBox 6"/>
          <p:cNvSpPr txBox="1">
            <a:spLocks noChangeArrowheads="1"/>
          </p:cNvSpPr>
          <p:nvPr/>
        </p:nvSpPr>
        <p:spPr bwMode="auto">
          <a:xfrm>
            <a:off x="395288" y="4213225"/>
            <a:ext cx="881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СИБИРЬ </a:t>
            </a:r>
          </a:p>
          <a:p>
            <a:pPr defTabSz="685800"/>
            <a:r>
              <a:rPr lang="ru-RU" altLang="ru-RU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</a:t>
            </a:r>
          </a:p>
        </p:txBody>
      </p:sp>
      <p:pic>
        <p:nvPicPr>
          <p:cNvPr id="187398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443413"/>
            <a:ext cx="1158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9" name="TextBox 8"/>
          <p:cNvSpPr txBox="1">
            <a:spLocks noChangeArrowheads="1"/>
          </p:cNvSpPr>
          <p:nvPr/>
        </p:nvSpPr>
        <p:spPr bwMode="auto">
          <a:xfrm>
            <a:off x="990600" y="601663"/>
            <a:ext cx="21146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</a:t>
            </a:r>
          </a:p>
        </p:txBody>
      </p:sp>
      <p:sp>
        <p:nvSpPr>
          <p:cNvPr id="187400" name="TextBox 9"/>
          <p:cNvSpPr txBox="1">
            <a:spLocks noChangeArrowheads="1"/>
          </p:cNvSpPr>
          <p:nvPr/>
        </p:nvSpPr>
        <p:spPr bwMode="auto">
          <a:xfrm>
            <a:off x="395288" y="3775075"/>
            <a:ext cx="13289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</a:t>
            </a:r>
          </a:p>
          <a:p>
            <a:pPr defTabSz="68580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</a:t>
            </a:r>
          </a:p>
        </p:txBody>
      </p:sp>
      <p:pic>
        <p:nvPicPr>
          <p:cNvPr id="187401" name="Рисунок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32100" y="3651250"/>
            <a:ext cx="969963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402" name="Рисунок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27463" y="3651250"/>
            <a:ext cx="969962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403" name="TextBox 14"/>
          <p:cNvSpPr txBox="1">
            <a:spLocks noChangeArrowheads="1"/>
          </p:cNvSpPr>
          <p:nvPr/>
        </p:nvSpPr>
        <p:spPr bwMode="auto">
          <a:xfrm>
            <a:off x="3995738" y="339725"/>
            <a:ext cx="1846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en-US" altLang="ru-RU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invest.nso.ru </a:t>
            </a:r>
            <a:endParaRPr lang="ru-RU" altLang="ru-RU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/>
          <p:nvPr/>
        </p:nvPicPr>
        <p:blipFill rotWithShape="1">
          <a:blip r:embed="rId7"/>
          <a:srcRect t="7898" r="-56" b="15296"/>
          <a:stretch/>
        </p:blipFill>
        <p:spPr bwMode="auto">
          <a:xfrm>
            <a:off x="4182725" y="966804"/>
            <a:ext cx="3557018" cy="1604947"/>
          </a:xfrm>
          <a:prstGeom prst="flowChartProcess">
            <a:avLst/>
          </a:prstGeom>
          <a:ln>
            <a:noFill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4256088" y="2571750"/>
            <a:ext cx="1905000" cy="18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1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21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136038"/>
              </p:ext>
            </p:extLst>
          </p:nvPr>
        </p:nvGraphicFramePr>
        <p:xfrm>
          <a:off x="563881" y="891003"/>
          <a:ext cx="8138159" cy="372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22229" y="4570608"/>
            <a:ext cx="6621462" cy="3429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Объем инвестиций в основной капитал по Новосибирской области, в млрд. рублей</a:t>
            </a:r>
          </a:p>
        </p:txBody>
      </p:sp>
      <p:sp>
        <p:nvSpPr>
          <p:cNvPr id="89091" name="Прямоугольник 45"/>
          <p:cNvSpPr>
            <a:spLocks noChangeArrowheads="1"/>
          </p:cNvSpPr>
          <p:nvPr/>
        </p:nvSpPr>
        <p:spPr bwMode="auto">
          <a:xfrm>
            <a:off x="755650" y="123825"/>
            <a:ext cx="741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685800"/>
            <a:r>
              <a:rPr 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</a:t>
            </a:r>
          </a:p>
          <a:p>
            <a:pPr defTabSz="685800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</a:t>
            </a:r>
          </a:p>
        </p:txBody>
      </p:sp>
      <p:pic>
        <p:nvPicPr>
          <p:cNvPr id="89092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11" name="Прямоугольник 45"/>
          <p:cNvSpPr>
            <a:spLocks noChangeArrowheads="1"/>
          </p:cNvSpPr>
          <p:nvPr/>
        </p:nvSpPr>
        <p:spPr bwMode="auto">
          <a:xfrm>
            <a:off x="755650" y="123825"/>
            <a:ext cx="741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defTabSz="685800"/>
            <a:r>
              <a:rPr 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</a:t>
            </a:r>
          </a:p>
          <a:p>
            <a:pPr defTabSz="685800"/>
            <a:r>
              <a:rPr 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</a:t>
            </a:r>
          </a:p>
        </p:txBody>
      </p:sp>
      <p:sp>
        <p:nvSpPr>
          <p:cNvPr id="93212" name="Номер слайда 1"/>
          <p:cNvSpPr txBox="1">
            <a:spLocks/>
          </p:cNvSpPr>
          <p:nvPr/>
        </p:nvSpPr>
        <p:spPr bwMode="auto">
          <a:xfrm>
            <a:off x="6888163" y="4725988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defTabSz="912813" eaLnBrk="0" hangingPunct="0"/>
            <a:fld id="{0408C439-9C2F-4127-873E-1C58D892541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 defTabSz="912813" eaLnBrk="0" hangingPunct="0"/>
              <a:t>4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213" name="Прямоугольник 13"/>
          <p:cNvSpPr>
            <a:spLocks noChangeArrowheads="1"/>
          </p:cNvSpPr>
          <p:nvPr/>
        </p:nvSpPr>
        <p:spPr bwMode="auto">
          <a:xfrm>
            <a:off x="-92076" y="1316181"/>
            <a:ext cx="401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sz="1400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</a:t>
            </a:r>
            <a:endParaRPr lang="en-US" sz="1400" dirty="0">
              <a:solidFill>
                <a:srgbClr val="5959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2813"/>
            <a:r>
              <a:rPr lang="ru-RU" sz="1400" dirty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 smtClean="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sz="1400" dirty="0">
              <a:solidFill>
                <a:srgbClr val="5959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680196"/>
              </p:ext>
            </p:extLst>
          </p:nvPr>
        </p:nvGraphicFramePr>
        <p:xfrm>
          <a:off x="368298" y="1995686"/>
          <a:ext cx="3267598" cy="1224135"/>
        </p:xfrm>
        <a:graphic>
          <a:graphicData uri="http://schemas.openxmlformats.org/drawingml/2006/table">
            <a:tbl>
              <a:tblPr/>
              <a:tblGrid>
                <a:gridCol w="683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6563">
                <a:tc>
                  <a:txBody>
                    <a:bodyPr/>
                    <a:lstStyle/>
                    <a:p>
                      <a:pPr marL="0" marR="0" lvl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млрд.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физического объема, %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524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22 945,4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24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2 241,2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524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НСО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297,9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3236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60028921"/>
              </p:ext>
            </p:extLst>
          </p:nvPr>
        </p:nvGraphicFramePr>
        <p:xfrm>
          <a:off x="3924300" y="555526"/>
          <a:ext cx="5112196" cy="4231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0" y="2238375"/>
            <a:ext cx="9144000" cy="522288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 w="12700">
            <a:solidFill>
              <a:schemeClr val="bg1"/>
            </a:solidFill>
          </a:ln>
        </p:spPr>
        <p:txBody>
          <a:bodyPr lIns="91430" tIns="45715" rIns="91430" bIns="45715">
            <a:spAutoFit/>
          </a:bodyPr>
          <a:lstStyle/>
          <a:p>
            <a:pPr algn="ctr" defTabSz="914400">
              <a:defRPr/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КЛИМАТ</a:t>
            </a: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9857" y="783345"/>
            <a:ext cx="7159625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Прямоугольник 39"/>
          <p:cNvSpPr>
            <a:spLocks noChangeArrowheads="1"/>
          </p:cNvSpPr>
          <p:nvPr/>
        </p:nvSpPr>
        <p:spPr bwMode="auto">
          <a:xfrm>
            <a:off x="738188" y="125413"/>
            <a:ext cx="5724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НАЦИОНАЛЬНЫЙ РЕЙТИНГ СОСТОЯНИЯ ИНВЕСТИЦИОННОГО КЛИМАТА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93601" y="4430258"/>
            <a:ext cx="896256" cy="455325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57 место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261082" y="4266123"/>
            <a:ext cx="896257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46 место</a:t>
            </a:r>
          </a:p>
        </p:txBody>
      </p:sp>
      <p:sp>
        <p:nvSpPr>
          <p:cNvPr id="95237" name="Прямоугольник 2"/>
          <p:cNvSpPr>
            <a:spLocks noChangeArrowheads="1"/>
          </p:cNvSpPr>
          <p:nvPr/>
        </p:nvSpPr>
        <p:spPr bwMode="auto">
          <a:xfrm>
            <a:off x="278719" y="4091704"/>
            <a:ext cx="6463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2015 </a:t>
            </a:r>
          </a:p>
        </p:txBody>
      </p:sp>
      <p:sp>
        <p:nvSpPr>
          <p:cNvPr id="95238" name="Прямоугольник 36"/>
          <p:cNvSpPr>
            <a:spLocks noChangeArrowheads="1"/>
          </p:cNvSpPr>
          <p:nvPr/>
        </p:nvSpPr>
        <p:spPr bwMode="auto">
          <a:xfrm>
            <a:off x="1423065" y="3930889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2016</a:t>
            </a:r>
          </a:p>
        </p:txBody>
      </p:sp>
      <p:sp>
        <p:nvSpPr>
          <p:cNvPr id="95239" name="Прямоугольник 16"/>
          <p:cNvSpPr>
            <a:spLocks noChangeArrowheads="1"/>
          </p:cNvSpPr>
          <p:nvPr/>
        </p:nvSpPr>
        <p:spPr bwMode="auto">
          <a:xfrm>
            <a:off x="3576455" y="3079978"/>
            <a:ext cx="236369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ru-RU" altLang="ru-RU" sz="16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Новосибирская область</a:t>
            </a:r>
          </a:p>
        </p:txBody>
      </p:sp>
      <p:sp>
        <p:nvSpPr>
          <p:cNvPr id="95240" name="Прямоугольник 18"/>
          <p:cNvSpPr>
            <a:spLocks noChangeArrowheads="1"/>
          </p:cNvSpPr>
          <p:nvPr/>
        </p:nvSpPr>
        <p:spPr bwMode="auto">
          <a:xfrm>
            <a:off x="1128240" y="4739130"/>
            <a:ext cx="11846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+</a:t>
            </a:r>
            <a:r>
              <a:rPr lang="en-US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11 </a:t>
            </a: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позиций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34041" y="4055840"/>
            <a:ext cx="896257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27</a:t>
            </a: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 место</a:t>
            </a:r>
          </a:p>
        </p:txBody>
      </p:sp>
      <p:sp>
        <p:nvSpPr>
          <p:cNvPr id="95242" name="Прямоугольник 36"/>
          <p:cNvSpPr>
            <a:spLocks noChangeArrowheads="1"/>
          </p:cNvSpPr>
          <p:nvPr/>
        </p:nvSpPr>
        <p:spPr bwMode="auto">
          <a:xfrm>
            <a:off x="2611805" y="3740924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201</a:t>
            </a:r>
            <a:r>
              <a:rPr lang="en-US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7</a:t>
            </a:r>
            <a:endParaRPr lang="ru-RU" altLang="ru-RU" sz="1600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95243" name="Прямоугольник 18"/>
          <p:cNvSpPr>
            <a:spLocks noChangeArrowheads="1"/>
          </p:cNvSpPr>
          <p:nvPr/>
        </p:nvSpPr>
        <p:spPr bwMode="auto">
          <a:xfrm>
            <a:off x="2280515" y="4525376"/>
            <a:ext cx="11945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+</a:t>
            </a:r>
            <a:r>
              <a:rPr lang="en-US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19 </a:t>
            </a: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позиций</a:t>
            </a:r>
          </a:p>
        </p:txBody>
      </p:sp>
      <p:sp>
        <p:nvSpPr>
          <p:cNvPr id="3" name="Стрелка вверх 2"/>
          <p:cNvSpPr/>
          <p:nvPr/>
        </p:nvSpPr>
        <p:spPr>
          <a:xfrm>
            <a:off x="1085395" y="3891835"/>
            <a:ext cx="108012" cy="997148"/>
          </a:xfrm>
          <a:prstGeom prst="upArrow">
            <a:avLst/>
          </a:prstGeom>
          <a:solidFill>
            <a:srgbClr val="00B050"/>
          </a:solidFill>
          <a:ln w="22225">
            <a:gradFill flip="none" rotWithShape="1">
              <a:gsLst>
                <a:gs pos="0">
                  <a:srgbClr val="00B050"/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ru-RU" sz="1500">
              <a:solidFill>
                <a:prstClr val="white"/>
              </a:solidFill>
            </a:endParaRPr>
          </a:p>
        </p:txBody>
      </p:sp>
      <p:sp>
        <p:nvSpPr>
          <p:cNvPr id="18" name="Стрелка вверх 17"/>
          <p:cNvSpPr/>
          <p:nvPr/>
        </p:nvSpPr>
        <p:spPr>
          <a:xfrm>
            <a:off x="2255027" y="3714525"/>
            <a:ext cx="108012" cy="997148"/>
          </a:xfrm>
          <a:prstGeom prst="upArrow">
            <a:avLst/>
          </a:prstGeom>
          <a:solidFill>
            <a:srgbClr val="00B050"/>
          </a:solidFill>
          <a:ln w="22225">
            <a:gradFill flip="none" rotWithShape="1">
              <a:gsLst>
                <a:gs pos="0">
                  <a:srgbClr val="00B050"/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ru-RU" sz="15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15907" y="3933574"/>
            <a:ext cx="896256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19 место</a:t>
            </a:r>
          </a:p>
        </p:txBody>
      </p:sp>
      <p:sp>
        <p:nvSpPr>
          <p:cNvPr id="20" name="Стрелка вверх 19"/>
          <p:cNvSpPr/>
          <p:nvPr/>
        </p:nvSpPr>
        <p:spPr>
          <a:xfrm>
            <a:off x="3429669" y="3504100"/>
            <a:ext cx="108012" cy="997148"/>
          </a:xfrm>
          <a:prstGeom prst="upArrow">
            <a:avLst/>
          </a:prstGeom>
          <a:solidFill>
            <a:srgbClr val="00B050"/>
          </a:solidFill>
          <a:ln w="22225">
            <a:gradFill flip="none" rotWithShape="1">
              <a:gsLst>
                <a:gs pos="0">
                  <a:srgbClr val="00B050"/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ru-RU" sz="1500">
              <a:solidFill>
                <a:prstClr val="white"/>
              </a:solidFill>
            </a:endParaRPr>
          </a:p>
        </p:txBody>
      </p:sp>
      <p:sp>
        <p:nvSpPr>
          <p:cNvPr id="95254" name="Прямоугольник 36"/>
          <p:cNvSpPr>
            <a:spLocks noChangeArrowheads="1"/>
          </p:cNvSpPr>
          <p:nvPr/>
        </p:nvSpPr>
        <p:spPr bwMode="auto">
          <a:xfrm>
            <a:off x="3766517" y="3619802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2018</a:t>
            </a:r>
          </a:p>
        </p:txBody>
      </p:sp>
      <p:sp>
        <p:nvSpPr>
          <p:cNvPr id="95255" name="Прямоугольник 18"/>
          <p:cNvSpPr>
            <a:spLocks noChangeArrowheads="1"/>
          </p:cNvSpPr>
          <p:nvPr/>
        </p:nvSpPr>
        <p:spPr bwMode="auto">
          <a:xfrm>
            <a:off x="3508184" y="4402099"/>
            <a:ext cx="11047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+8</a:t>
            </a:r>
            <a:r>
              <a:rPr lang="en-US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позиций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73199" y="3934916"/>
            <a:ext cx="896256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19 место</a:t>
            </a:r>
          </a:p>
        </p:txBody>
      </p:sp>
      <p:sp>
        <p:nvSpPr>
          <p:cNvPr id="95257" name="Прямоугольник 36"/>
          <p:cNvSpPr>
            <a:spLocks noChangeArrowheads="1"/>
          </p:cNvSpPr>
          <p:nvPr/>
        </p:nvSpPr>
        <p:spPr bwMode="auto">
          <a:xfrm>
            <a:off x="4921889" y="3619802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2019</a:t>
            </a:r>
          </a:p>
        </p:txBody>
      </p:sp>
      <p:sp>
        <p:nvSpPr>
          <p:cNvPr id="95258" name="Прямоугольник 18"/>
          <p:cNvSpPr>
            <a:spLocks noChangeArrowheads="1"/>
          </p:cNvSpPr>
          <p:nvPr/>
        </p:nvSpPr>
        <p:spPr bwMode="auto">
          <a:xfrm>
            <a:off x="4491001" y="3981279"/>
            <a:ext cx="316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=</a:t>
            </a:r>
          </a:p>
        </p:txBody>
      </p:sp>
      <p:sp>
        <p:nvSpPr>
          <p:cNvPr id="95259" name="Прямоугольник 18"/>
          <p:cNvSpPr>
            <a:spLocks noChangeArrowheads="1"/>
          </p:cNvSpPr>
          <p:nvPr/>
        </p:nvSpPr>
        <p:spPr bwMode="auto">
          <a:xfrm>
            <a:off x="5650922" y="3975782"/>
            <a:ext cx="316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=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926650" y="3940520"/>
            <a:ext cx="894827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19 место</a:t>
            </a:r>
          </a:p>
        </p:txBody>
      </p:sp>
      <p:sp>
        <p:nvSpPr>
          <p:cNvPr id="95261" name="Прямоугольник 36"/>
          <p:cNvSpPr>
            <a:spLocks noChangeArrowheads="1"/>
          </p:cNvSpPr>
          <p:nvPr/>
        </p:nvSpPr>
        <p:spPr bwMode="auto">
          <a:xfrm>
            <a:off x="6076545" y="3615950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2020</a:t>
            </a:r>
          </a:p>
        </p:txBody>
      </p:sp>
      <p:pic>
        <p:nvPicPr>
          <p:cNvPr id="95263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7076731" y="3754405"/>
            <a:ext cx="894827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13 </a:t>
            </a: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место</a:t>
            </a:r>
          </a:p>
        </p:txBody>
      </p:sp>
      <p:sp>
        <p:nvSpPr>
          <p:cNvPr id="29" name="Стрелка вверх 28"/>
          <p:cNvSpPr/>
          <p:nvPr/>
        </p:nvSpPr>
        <p:spPr>
          <a:xfrm>
            <a:off x="6906924" y="3411627"/>
            <a:ext cx="108012" cy="997148"/>
          </a:xfrm>
          <a:prstGeom prst="upArrow">
            <a:avLst/>
          </a:prstGeom>
          <a:solidFill>
            <a:srgbClr val="00B050"/>
          </a:solidFill>
          <a:ln w="22225">
            <a:gradFill flip="none" rotWithShape="1">
              <a:gsLst>
                <a:gs pos="0">
                  <a:srgbClr val="00B050"/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ru-RU" sz="1500">
              <a:solidFill>
                <a:prstClr val="white"/>
              </a:solidFill>
            </a:endParaRPr>
          </a:p>
        </p:txBody>
      </p:sp>
      <p:sp>
        <p:nvSpPr>
          <p:cNvPr id="30" name="Прямоугольник 36"/>
          <p:cNvSpPr>
            <a:spLocks noChangeArrowheads="1"/>
          </p:cNvSpPr>
          <p:nvPr/>
        </p:nvSpPr>
        <p:spPr bwMode="auto">
          <a:xfrm>
            <a:off x="7231201" y="3419751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2021</a:t>
            </a:r>
            <a:endParaRPr lang="ru-RU" altLang="ru-RU" sz="1600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1" name="Прямоугольник 18"/>
          <p:cNvSpPr>
            <a:spLocks noChangeArrowheads="1"/>
          </p:cNvSpPr>
          <p:nvPr/>
        </p:nvSpPr>
        <p:spPr bwMode="auto">
          <a:xfrm>
            <a:off x="6968543" y="4197154"/>
            <a:ext cx="11047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+6</a:t>
            </a:r>
            <a:r>
              <a:rPr lang="en-US" altLang="ru-RU" sz="1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sz="1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позиций</a:t>
            </a:r>
          </a:p>
        </p:txBody>
      </p:sp>
      <p:sp>
        <p:nvSpPr>
          <p:cNvPr id="32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6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175108" y="3754405"/>
            <a:ext cx="894827" cy="453749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800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ru-RU" altLang="ru-RU" sz="14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13 </a:t>
            </a: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ea typeface="PingFang SC Regular" charset="0"/>
                <a:cs typeface="Times New Roman" panose="02020603050405020304" pitchFamily="18" charset="0"/>
                <a:sym typeface="Gill Sans" charset="0"/>
              </a:rPr>
              <a:t>место</a:t>
            </a:r>
          </a:p>
        </p:txBody>
      </p:sp>
      <p:sp>
        <p:nvSpPr>
          <p:cNvPr id="36" name="Прямоугольник 36"/>
          <p:cNvSpPr>
            <a:spLocks noChangeArrowheads="1"/>
          </p:cNvSpPr>
          <p:nvPr/>
        </p:nvSpPr>
        <p:spPr bwMode="auto">
          <a:xfrm>
            <a:off x="8325003" y="3415851"/>
            <a:ext cx="5950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6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2022</a:t>
            </a:r>
            <a:endParaRPr lang="ru-RU" altLang="ru-RU" sz="1600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37" name="Прямоугольник 18"/>
          <p:cNvSpPr>
            <a:spLocks noChangeArrowheads="1"/>
          </p:cNvSpPr>
          <p:nvPr/>
        </p:nvSpPr>
        <p:spPr bwMode="auto">
          <a:xfrm>
            <a:off x="7911685" y="3793064"/>
            <a:ext cx="316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Прямоугольник 39"/>
          <p:cNvSpPr>
            <a:spLocks noChangeArrowheads="1"/>
          </p:cNvSpPr>
          <p:nvPr/>
        </p:nvSpPr>
        <p:spPr bwMode="auto">
          <a:xfrm>
            <a:off x="738188" y="125413"/>
            <a:ext cx="5724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b="1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ИНВЕСТИЦИОННЫЙ РЕЙТИНГ </a:t>
            </a:r>
          </a:p>
          <a:p>
            <a:pPr defTabSz="685800">
              <a:buFont typeface="Arial" charset="0"/>
              <a:buNone/>
            </a:pPr>
            <a:r>
              <a:rPr lang="ru-RU" alt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НОВОСИБИРСКОЙ </a:t>
            </a:r>
            <a:r>
              <a:rPr lang="ru-RU" alt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ОБЛАСТИ В </a:t>
            </a:r>
            <a:r>
              <a:rPr lang="ru-RU" alt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202</a:t>
            </a:r>
            <a:r>
              <a:rPr lang="ru-RU" altLang="ru-RU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1</a:t>
            </a:r>
            <a:r>
              <a:rPr lang="ru-RU" alt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 </a:t>
            </a:r>
            <a:r>
              <a:rPr lang="ru-RU" altLang="ru-RU" dirty="0" smtClean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ГОДУ</a:t>
            </a:r>
            <a:endParaRPr lang="ru-RU" altLang="ru-RU" dirty="0">
              <a:solidFill>
                <a:srgbClr val="26262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pic>
        <p:nvPicPr>
          <p:cNvPr id="96258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219075"/>
            <a:ext cx="36988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AutoShape 7"/>
          <p:cNvSpPr>
            <a:spLocks noChangeArrowheads="1"/>
          </p:cNvSpPr>
          <p:nvPr/>
        </p:nvSpPr>
        <p:spPr bwMode="auto">
          <a:xfrm>
            <a:off x="5008922" y="1132347"/>
            <a:ext cx="3469410" cy="288925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16353398"/>
              </p:ext>
            </p:extLst>
          </p:nvPr>
        </p:nvGraphicFramePr>
        <p:xfrm>
          <a:off x="344814" y="1059582"/>
          <a:ext cx="5019274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36"/>
          <p:cNvSpPr>
            <a:spLocks noChangeArrowheads="1"/>
          </p:cNvSpPr>
          <p:nvPr/>
        </p:nvSpPr>
        <p:spPr bwMode="auto">
          <a:xfrm>
            <a:off x="1547664" y="833254"/>
            <a:ext cx="2209323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5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Муниципальные районы</a:t>
            </a:r>
            <a:endParaRPr lang="ru-RU" altLang="ru-RU" sz="1500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12264042"/>
              </p:ext>
            </p:extLst>
          </p:nvPr>
        </p:nvGraphicFramePr>
        <p:xfrm>
          <a:off x="5004047" y="1029230"/>
          <a:ext cx="368255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36"/>
          <p:cNvSpPr>
            <a:spLocks noChangeArrowheads="1"/>
          </p:cNvSpPr>
          <p:nvPr/>
        </p:nvSpPr>
        <p:spPr bwMode="auto">
          <a:xfrm>
            <a:off x="5973930" y="821675"/>
            <a:ext cx="16151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ru-RU" altLang="ru-RU" sz="15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l Sans"/>
              </a:rPr>
              <a:t>Городские округа</a:t>
            </a:r>
            <a:endParaRPr lang="ru-RU" altLang="ru-RU" sz="1500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Gill Sans"/>
            </a:endParaRPr>
          </a:p>
        </p:txBody>
      </p:sp>
      <p:sp>
        <p:nvSpPr>
          <p:cNvPr id="10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7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3188"/>
            <a:ext cx="914400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0" y="2238375"/>
            <a:ext cx="9144000" cy="522288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 w="12700">
            <a:solidFill>
              <a:schemeClr val="bg1"/>
            </a:solidFill>
          </a:ln>
        </p:spPr>
        <p:txBody>
          <a:bodyPr lIns="91430" tIns="45715" rIns="91430" bIns="45715">
            <a:spAutoFit/>
          </a:bodyPr>
          <a:lstStyle/>
          <a:p>
            <a:pPr algn="ctr" defTabSz="914400">
              <a:defRPr/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ГОСПОДДЕРЖКА</a:t>
            </a:r>
          </a:p>
        </p:txBody>
      </p:sp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8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909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6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84188"/>
            <a:ext cx="43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TextBox 5"/>
          <p:cNvSpPr txBox="1">
            <a:spLocks noChangeArrowheads="1"/>
          </p:cNvSpPr>
          <p:nvPr/>
        </p:nvSpPr>
        <p:spPr bwMode="auto">
          <a:xfrm>
            <a:off x="395288" y="1123950"/>
            <a:ext cx="2069990" cy="119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государственной </a:t>
            </a:r>
          </a:p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</a:t>
            </a:r>
          </a:p>
          <a:p>
            <a:pPr defTabSz="914400" eaLnBrk="0" hangingPunct="0">
              <a:spcBef>
                <a:spcPts val="700"/>
              </a:spcBef>
            </a:pP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</a:t>
            </a:r>
            <a:b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</a:t>
            </a:r>
            <a:b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ИНВЕСТОРОВ</a:t>
            </a:r>
          </a:p>
        </p:txBody>
      </p:sp>
      <p:sp>
        <p:nvSpPr>
          <p:cNvPr id="98308" name="TextBox 6"/>
          <p:cNvSpPr txBox="1">
            <a:spLocks noChangeArrowheads="1"/>
          </p:cNvSpPr>
          <p:nvPr/>
        </p:nvSpPr>
        <p:spPr bwMode="auto">
          <a:xfrm>
            <a:off x="395288" y="4213225"/>
            <a:ext cx="881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СИБИРЬ </a:t>
            </a:r>
          </a:p>
          <a:p>
            <a:pPr defTabSz="914400" eaLnBrk="0" hangingPunct="0"/>
            <a:r>
              <a:rPr lang="ru-RU" alt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</a:t>
            </a:r>
          </a:p>
        </p:txBody>
      </p:sp>
      <p:pic>
        <p:nvPicPr>
          <p:cNvPr id="98309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443413"/>
            <a:ext cx="1158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0" name="TextBox 8"/>
          <p:cNvSpPr txBox="1">
            <a:spLocks noChangeArrowheads="1"/>
          </p:cNvSpPr>
          <p:nvPr/>
        </p:nvSpPr>
        <p:spPr bwMode="auto">
          <a:xfrm>
            <a:off x="990600" y="601663"/>
            <a:ext cx="21146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4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</a:t>
            </a:r>
          </a:p>
        </p:txBody>
      </p:sp>
      <p:sp>
        <p:nvSpPr>
          <p:cNvPr id="98311" name="TextBox 9"/>
          <p:cNvSpPr txBox="1">
            <a:spLocks noChangeArrowheads="1"/>
          </p:cNvSpPr>
          <p:nvPr/>
        </p:nvSpPr>
        <p:spPr bwMode="auto">
          <a:xfrm>
            <a:off x="395288" y="3775075"/>
            <a:ext cx="13289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</a:t>
            </a:r>
          </a:p>
          <a:p>
            <a:pPr defTabSz="914400" eaLnBrk="0" hangingPunct="0"/>
            <a:r>
              <a:rPr lang="ru-RU" altLang="ru-RU" sz="1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</a:t>
            </a:r>
          </a:p>
        </p:txBody>
      </p:sp>
      <p:sp>
        <p:nvSpPr>
          <p:cNvPr id="98312" name="TextBox 16"/>
          <p:cNvSpPr txBox="1">
            <a:spLocks noChangeArrowheads="1"/>
          </p:cNvSpPr>
          <p:nvPr/>
        </p:nvSpPr>
        <p:spPr bwMode="auto">
          <a:xfrm>
            <a:off x="6948488" y="1011238"/>
            <a:ext cx="1800225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400"/>
              </a:spcBef>
            </a:pP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b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ГОСПОДДЕРЖКИ </a:t>
            </a:r>
          </a:p>
          <a:p>
            <a:pPr defTabSz="914400" eaLnBrk="0" hangingPunct="0">
              <a:spcBef>
                <a:spcPts val="600"/>
              </a:spcBef>
            </a:pPr>
            <a:r>
              <a:rPr lang="ru-RU" altLang="ru-RU" sz="2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25% </a:t>
            </a:r>
          </a:p>
          <a:p>
            <a:pPr defTabSz="914400" eaLnBrk="0" hangingPunct="0">
              <a:spcBef>
                <a:spcPts val="1200"/>
              </a:spcBef>
            </a:pPr>
            <a:r>
              <a:rPr lang="ru-RU" altLang="ru-RU" sz="9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ИНВЕСТИЦИОННЫХ </a:t>
            </a:r>
            <a:br>
              <a:rPr lang="ru-RU" altLang="ru-RU" sz="9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9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</a:t>
            </a:r>
            <a:endParaRPr lang="ru-RU" alt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>
            <a:extLst/>
          </p:cNvPr>
          <p:cNvCxnSpPr>
            <a:cxnSpLocks/>
          </p:cNvCxnSpPr>
          <p:nvPr/>
        </p:nvCxnSpPr>
        <p:spPr>
          <a:xfrm>
            <a:off x="3779838" y="2139950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14" name="TextBox 10"/>
          <p:cNvSpPr txBox="1">
            <a:spLocks noChangeArrowheads="1"/>
          </p:cNvSpPr>
          <p:nvPr/>
        </p:nvSpPr>
        <p:spPr bwMode="auto">
          <a:xfrm>
            <a:off x="3735388" y="2228850"/>
            <a:ext cx="2871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600"/>
              </a:spcBef>
            </a:pPr>
            <a:r>
              <a:rPr lang="ru-RU" altLang="ru-RU" sz="12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льготы</a:t>
            </a:r>
          </a:p>
          <a:p>
            <a:pPr defTabSz="914400" eaLnBrk="0" hangingPunct="0">
              <a:spcBef>
                <a:spcPts val="2400"/>
              </a:spcBef>
            </a:pPr>
            <a:r>
              <a:rPr lang="ru-RU" altLang="ru-RU" sz="12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</a:p>
          <a:p>
            <a:pPr defTabSz="914400" eaLnBrk="0" hangingPunct="0">
              <a:spcBef>
                <a:spcPts val="2400"/>
              </a:spcBef>
            </a:pPr>
            <a:r>
              <a:rPr lang="ru-RU" altLang="ru-RU" sz="12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гарантии</a:t>
            </a:r>
          </a:p>
          <a:p>
            <a:pPr defTabSz="914400" eaLnBrk="0" hangingPunct="0">
              <a:spcBef>
                <a:spcPts val="2400"/>
              </a:spcBef>
            </a:pPr>
            <a:r>
              <a:rPr lang="ru-RU" altLang="ru-RU" sz="12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Нефинансовые меры </a:t>
            </a:r>
            <a:r>
              <a:rPr lang="ru-RU" altLang="ru-RU" sz="1200" b="1" dirty="0" smtClean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</a:t>
            </a:r>
          </a:p>
        </p:txBody>
      </p:sp>
      <p:cxnSp>
        <p:nvCxnSpPr>
          <p:cNvPr id="23" name="Прямая соединительная линия 22">
            <a:extLst/>
          </p:cNvPr>
          <p:cNvCxnSpPr>
            <a:cxnSpLocks/>
          </p:cNvCxnSpPr>
          <p:nvPr/>
        </p:nvCxnSpPr>
        <p:spPr>
          <a:xfrm>
            <a:off x="3779838" y="2571750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/>
          </p:cNvPr>
          <p:cNvCxnSpPr>
            <a:cxnSpLocks/>
          </p:cNvCxnSpPr>
          <p:nvPr/>
        </p:nvCxnSpPr>
        <p:spPr>
          <a:xfrm>
            <a:off x="3779838" y="3024188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/>
          </p:cNvPr>
          <p:cNvCxnSpPr>
            <a:cxnSpLocks/>
          </p:cNvCxnSpPr>
          <p:nvPr/>
        </p:nvCxnSpPr>
        <p:spPr>
          <a:xfrm>
            <a:off x="3779838" y="3579862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/>
          </p:cNvPr>
          <p:cNvCxnSpPr>
            <a:cxnSpLocks/>
          </p:cNvCxnSpPr>
          <p:nvPr/>
        </p:nvCxnSpPr>
        <p:spPr>
          <a:xfrm>
            <a:off x="3779838" y="4083918"/>
            <a:ext cx="2520950" cy="0"/>
          </a:xfrm>
          <a:prstGeom prst="line">
            <a:avLst/>
          </a:prstGeom>
          <a:ln w="19050">
            <a:solidFill>
              <a:srgbClr val="006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19" name="TextBox 16"/>
          <p:cNvSpPr txBox="1">
            <a:spLocks noChangeArrowheads="1"/>
          </p:cNvSpPr>
          <p:nvPr/>
        </p:nvSpPr>
        <p:spPr bwMode="auto">
          <a:xfrm>
            <a:off x="6948488" y="2763838"/>
            <a:ext cx="1944687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400"/>
              </a:spcBef>
            </a:pP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b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ГОСПОДДЕРЖКИ </a:t>
            </a:r>
          </a:p>
          <a:p>
            <a:pPr defTabSz="914400" eaLnBrk="0" hangingPunct="0">
              <a:spcBef>
                <a:spcPts val="600"/>
              </a:spcBef>
            </a:pPr>
            <a:r>
              <a:rPr lang="ru-RU" altLang="ru-RU" sz="24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7 ЛЕТ </a:t>
            </a:r>
          </a:p>
          <a:p>
            <a:pPr defTabSz="914400" eaLnBrk="0" hangingPunct="0">
              <a:spcBef>
                <a:spcPts val="1200"/>
              </a:spcBef>
            </a:pPr>
            <a:r>
              <a:rPr lang="ru-RU" altLang="ru-RU" sz="9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</a:t>
            </a:r>
            <a:br>
              <a:rPr lang="ru-RU" altLang="ru-RU" sz="9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900" b="1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ОКУПАЕМОСТИ</a:t>
            </a:r>
            <a:endParaRPr lang="ru-RU" alt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20" name="Text Box 19"/>
          <p:cNvSpPr txBox="1">
            <a:spLocks noChangeArrowheads="1"/>
          </p:cNvSpPr>
          <p:nvPr/>
        </p:nvSpPr>
        <p:spPr bwMode="auto">
          <a:xfrm>
            <a:off x="3708400" y="987425"/>
            <a:ext cx="3095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ru-RU" altLang="ru-RU" sz="1200" dirty="0">
                <a:solidFill>
                  <a:srgbClr val="006CB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Новосибирской области «Стимулирование инвестиционной активности в Новосибирской области»</a:t>
            </a:r>
            <a:endParaRPr lang="ru-RU" sz="1200" dirty="0">
              <a:solidFill>
                <a:srgbClr val="006CB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3"/>
          <p:cNvSpPr txBox="1">
            <a:spLocks/>
          </p:cNvSpPr>
          <p:nvPr/>
        </p:nvSpPr>
        <p:spPr bwMode="auto">
          <a:xfrm>
            <a:off x="6876256" y="4773885"/>
            <a:ext cx="2057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97FA7FC-E4A5-4EE1-BA54-8C839E9E3658}" type="slidenum">
              <a:rPr lang="ru-RU" sz="90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9</a:t>
            </a:fld>
            <a:endParaRPr lang="ru-RU" sz="9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32193</TotalTime>
  <Words>1310</Words>
  <Application>Microsoft Office PowerPoint</Application>
  <PresentationFormat>Экран (16:9)</PresentationFormat>
  <Paragraphs>329</Paragraphs>
  <Slides>21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21</vt:i4>
      </vt:variant>
    </vt:vector>
  </HeadingPairs>
  <TitlesOfParts>
    <vt:vector size="38" baseType="lpstr">
      <vt:lpstr>Arial</vt:lpstr>
      <vt:lpstr>Calibri</vt:lpstr>
      <vt:lpstr>Calibri Light</vt:lpstr>
      <vt:lpstr>Cambria</vt:lpstr>
      <vt:lpstr>Gill Sans</vt:lpstr>
      <vt:lpstr>Gotham Pro</vt:lpstr>
      <vt:lpstr>PingFang SC Regular</vt:lpstr>
      <vt:lpstr>Tahoma</vt:lpstr>
      <vt:lpstr>Times New Roman</vt:lpstr>
      <vt:lpstr>Wingdings</vt:lpstr>
      <vt:lpstr>Office Theme</vt:lpstr>
      <vt:lpstr>11_Тема Office</vt:lpstr>
      <vt:lpstr>25_Тема Office</vt:lpstr>
      <vt:lpstr>36_Тема Office</vt:lpstr>
      <vt:lpstr>22_Тема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Яшкова Алиса Андреевна</dc:creator>
  <cp:lastModifiedBy>Грибенко Валерия Анатольевна</cp:lastModifiedBy>
  <cp:revision>2238</cp:revision>
  <cp:lastPrinted>2022-06-29T02:11:54Z</cp:lastPrinted>
  <dcterms:created xsi:type="dcterms:W3CDTF">2015-12-02T09:10:02Z</dcterms:created>
  <dcterms:modified xsi:type="dcterms:W3CDTF">2022-06-29T02:30:02Z</dcterms:modified>
</cp:coreProperties>
</file>