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  <p:sldMasterId id="2147483660" r:id="rId2"/>
  </p:sldMasterIdLst>
  <p:notesMasterIdLst>
    <p:notesMasterId r:id="rId11"/>
  </p:notesMasterIdLst>
  <p:handoutMasterIdLst>
    <p:handoutMasterId r:id="rId12"/>
  </p:handoutMasterIdLst>
  <p:sldIdLst>
    <p:sldId id="270" r:id="rId3"/>
    <p:sldId id="366" r:id="rId4"/>
    <p:sldId id="367" r:id="rId5"/>
    <p:sldId id="368" r:id="rId6"/>
    <p:sldId id="369" r:id="rId7"/>
    <p:sldId id="370" r:id="rId8"/>
    <p:sldId id="371" r:id="rId9"/>
    <p:sldId id="276" r:id="rId10"/>
  </p:sldIdLst>
  <p:sldSz cx="12192000" cy="6858000"/>
  <p:notesSz cx="6797675" cy="9926638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Светлый стиль 2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04" d="100"/>
          <a:sy n="104" d="100"/>
        </p:scale>
        <p:origin x="126" y="18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theme" Target="theme/theme1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BBD1416-7AB4-4C11-865C-D559703D6906}" type="datetimeFigureOut">
              <a:rPr lang="ru-RU" smtClean="0"/>
              <a:t>28.06.2022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49688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D245738-3E86-4743-9349-AB421A06401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6052791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D1910DB4-309B-4B9A-B50D-6E904D536238}" type="datetimeFigureOut">
              <a:rPr lang="ru-RU"/>
              <a:pPr>
                <a:defRPr/>
              </a:pPr>
              <a:t>28.06.2022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131B48E4-F2B5-4C11-AE84-0873FAEC235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5830193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FA3EB7-304A-4FBB-8C40-C15FCA2CA768}" type="datetime1">
              <a:rPr lang="ru-RU" smtClean="0"/>
              <a:t>28.06.2022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E05E97-8AA0-4205-BC6E-2FF807F6370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A56F1C-B996-44AF-9192-630AA39514C0}" type="datetime1">
              <a:rPr lang="ru-RU" smtClean="0"/>
              <a:t>28.06.2022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069C41-0D1B-424F-B61B-50ECA601414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78B2A5-8AF7-411C-9C39-EEBBB9BD8886}" type="datetime1">
              <a:rPr lang="ru-RU" smtClean="0"/>
              <a:t>28.06.2022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26C562-8E47-4F4E-AD76-931684F2EDD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7"/>
            <a:ext cx="9144000" cy="1655763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AD55AA-9CA8-4457-A413-4BAB94995C45}" type="datetime1">
              <a:rPr lang="ru-RU" smtClean="0"/>
              <a:pPr/>
              <a:t>28.06.2022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0,2</a:t>
            </a: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966099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1C019F-3CB1-4FBC-A48C-F2F033A99F5E}" type="datetime1">
              <a:rPr lang="ru-RU" smtClean="0"/>
              <a:pPr/>
              <a:t>28.06.2022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0,2</a:t>
            </a: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855876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18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B20629-327C-49ED-9AF3-50B5320B76A8}" type="datetime1">
              <a:rPr lang="ru-RU" smtClean="0"/>
              <a:pPr/>
              <a:t>28.06.2022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0,2</a:t>
            </a: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7722978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9E0084-A265-47AD-BB1D-62B477B0CEEC}" type="datetime1">
              <a:rPr lang="ru-RU" smtClean="0"/>
              <a:pPr/>
              <a:t>28.06.2022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0,2</a:t>
            </a: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3958640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5F1087-5FF1-423D-A1EA-C5C3E140AAFA}" type="datetime1">
              <a:rPr lang="ru-RU" smtClean="0"/>
              <a:pPr/>
              <a:t>28.06.2022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0,2</a:t>
            </a:r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0878888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94CC8C-ABA5-4D0C-A3B5-25F159AB524F}" type="datetime1">
              <a:rPr lang="ru-RU" smtClean="0"/>
              <a:pPr/>
              <a:t>28.06.2022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0,2</a:t>
            </a:r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430161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45797-2AFE-4596-B630-8DB010A8D352}" type="datetime1">
              <a:rPr lang="ru-RU" smtClean="0"/>
              <a:pPr/>
              <a:t>28.06.2022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0,2</a:t>
            </a:r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028051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1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EA28A4-60D3-466F-AC69-DB3286812306}" type="datetime1">
              <a:rPr lang="ru-RU" smtClean="0"/>
              <a:pPr/>
              <a:t>28.06.2022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0,2</a:t>
            </a: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994550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1ABEEC-9B9F-435C-A21D-4D72C9818FFF}" type="datetime1">
              <a:rPr lang="ru-RU" smtClean="0"/>
              <a:t>28.06.2022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3AFE6C-580A-4FCC-9C00-2391F50DF6B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6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1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EE29D2-24B6-4226-AD70-B63EEEF72DAC}" type="datetime1">
              <a:rPr lang="ru-RU" smtClean="0"/>
              <a:pPr/>
              <a:t>28.06.2022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0,2</a:t>
            </a: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1149647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6F306D-49D8-4CDC-A6B4-63E244B78DEE}" type="datetime1">
              <a:rPr lang="ru-RU" smtClean="0"/>
              <a:pPr/>
              <a:t>28.06.2022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0,2</a:t>
            </a: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102429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365126"/>
            <a:ext cx="2628900" cy="5811839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1" y="365126"/>
            <a:ext cx="7734300" cy="581183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035D34-9D0C-4D79-A29D-819C2FE18FEB}" type="datetime1">
              <a:rPr lang="ru-RU" smtClean="0"/>
              <a:pPr/>
              <a:t>28.06.2022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0,2</a:t>
            </a: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966583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E5337B-78BD-4E0A-86DE-83114F58669C}" type="datetime1">
              <a:rPr lang="ru-RU" smtClean="0"/>
              <a:t>28.06.2022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265E70-9CEF-4A91-817F-0A3442E1C39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FD129-1CFB-494C-BF51-AEA38F7CBCFF}" type="datetime1">
              <a:rPr lang="ru-RU" smtClean="0"/>
              <a:t>28.06.2022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BD2E59-9DF9-480B-8FEB-460987E8360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C5DAA6-3975-43CF-BC07-C9D7DB4B5A30}" type="datetime1">
              <a:rPr lang="ru-RU" smtClean="0"/>
              <a:t>28.06.2022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1BB4C6-191A-42E2-AA8A-8DCE52CACEE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1BE391-2894-4BF7-94D8-6E359153647D}" type="datetime1">
              <a:rPr lang="ru-RU" smtClean="0"/>
              <a:t>28.06.2022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50AAA5-85C1-46FF-8F42-8D401463196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FCA511-5466-4809-8C59-92A24D698CAC}" type="datetime1">
              <a:rPr lang="ru-RU" smtClean="0"/>
              <a:t>28.06.2022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0DF575-4D02-4FD7-A3D5-EB3C0A50B83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2C49F8-30AF-40E7-9FAE-EBAC73E3CD5D}" type="datetime1">
              <a:rPr lang="ru-RU" smtClean="0"/>
              <a:t>28.06.2022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944499-F61A-4984-9036-3530F8FDE32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0FD7D3-1687-48F6-877F-AEC59831282E}" type="datetime1">
              <a:rPr lang="ru-RU" smtClean="0"/>
              <a:t>28.06.2022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DB5E44-D001-4167-BF7C-1CCF1D33064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5ADE39FC-ACD7-497D-96D6-DD6CCED9FFCD}" type="datetime1">
              <a:rPr lang="ru-RU" smtClean="0"/>
              <a:t>28.06.2022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846AABB1-6BBA-4AE8-B845-20BF1E8DE89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0E2A8D-BC40-4A1F-AF06-38708FEE1B5E}" type="datetime1">
              <a:rPr lang="ru-RU" smtClean="0"/>
              <a:pPr/>
              <a:t>28.06.2022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ru-RU" smtClean="0"/>
              <a:t>0,2</a:t>
            </a: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754807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ftr="0" dt="0"/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914377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1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Рисунок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763"/>
            <a:ext cx="12192000" cy="684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38" name="Рисунок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6025" y="209927"/>
            <a:ext cx="671512" cy="82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2" name="TextBox 9"/>
          <p:cNvSpPr txBox="1">
            <a:spLocks noChangeArrowheads="1"/>
          </p:cNvSpPr>
          <p:nvPr/>
        </p:nvSpPr>
        <p:spPr bwMode="auto">
          <a:xfrm>
            <a:off x="1157864" y="209927"/>
            <a:ext cx="323878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altLang="ru-RU" sz="1200" b="1" dirty="0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Новосибирская </a:t>
            </a:r>
          </a:p>
          <a:p>
            <a:r>
              <a:rPr lang="ru-RU" altLang="ru-RU" sz="1200" b="1" dirty="0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область</a:t>
            </a:r>
            <a:endParaRPr lang="ru-RU" altLang="ru-RU" sz="1200" b="1" dirty="0">
              <a:solidFill>
                <a:schemeClr val="bg1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8" name="TextBox 6"/>
          <p:cNvSpPr txBox="1">
            <a:spLocks noChangeArrowheads="1"/>
          </p:cNvSpPr>
          <p:nvPr/>
        </p:nvSpPr>
        <p:spPr bwMode="auto">
          <a:xfrm>
            <a:off x="184871" y="1784570"/>
            <a:ext cx="4211781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2000" b="1" dirty="0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Задачи реформы КНД </a:t>
            </a:r>
          </a:p>
          <a:p>
            <a:pPr algn="ctr"/>
            <a:r>
              <a:rPr lang="ru-RU" altLang="ru-RU" sz="2000" b="1" dirty="0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на муниципальном уровне</a:t>
            </a:r>
            <a:endParaRPr lang="ru-RU" altLang="ru-RU" sz="2000" b="1" dirty="0">
              <a:solidFill>
                <a:schemeClr val="bg1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93AFE6C-580A-4FCC-9C00-2391F50DF6BF}" type="slidenum">
              <a:rPr lang="ru-RU" smtClean="0"/>
              <a:pPr>
                <a:defRPr/>
              </a:pPr>
              <a:t>1</a:t>
            </a:fld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77258" y="209927"/>
            <a:ext cx="1981372" cy="719390"/>
          </a:xfrm>
          <a:prstGeom prst="rect">
            <a:avLst/>
          </a:prstGeom>
        </p:spPr>
      </p:pic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144894" y="6033184"/>
            <a:ext cx="2632364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altLang="ru-RU" sz="1200" dirty="0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Бурлуцкая Вера Петровна</a:t>
            </a:r>
          </a:p>
          <a:p>
            <a:r>
              <a:rPr lang="ru-RU" altLang="ru-RU" sz="1200" dirty="0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8 (383) 238-67-88</a:t>
            </a:r>
          </a:p>
          <a:p>
            <a:r>
              <a:rPr lang="en-US" altLang="ru-RU" sz="1200" dirty="0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buvep@nso.ru</a:t>
            </a:r>
            <a:endParaRPr lang="ru-RU" altLang="ru-RU" sz="1200" dirty="0">
              <a:solidFill>
                <a:schemeClr val="bg1"/>
              </a:solidFill>
              <a:latin typeface="Tahoma" pitchFamily="34" charset="0"/>
              <a:cs typeface="Tahoma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996086" y="209927"/>
            <a:ext cx="3048264" cy="60355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80542" y="64095"/>
            <a:ext cx="1983956" cy="716015"/>
          </a:xfrm>
          <a:prstGeom prst="rect">
            <a:avLst/>
          </a:prstGeom>
        </p:spPr>
      </p:pic>
      <p:cxnSp>
        <p:nvCxnSpPr>
          <p:cNvPr id="7" name="Прямая соединительная линия 6"/>
          <p:cNvCxnSpPr/>
          <p:nvPr/>
        </p:nvCxnSpPr>
        <p:spPr>
          <a:xfrm>
            <a:off x="170314" y="846376"/>
            <a:ext cx="11581287" cy="16099"/>
          </a:xfrm>
          <a:prstGeom prst="line">
            <a:avLst/>
          </a:prstGeom>
          <a:noFill/>
          <a:ln w="9525" cap="flat" cmpd="sng" algn="ctr">
            <a:solidFill>
              <a:srgbClr val="B8885B"/>
            </a:solidFill>
            <a:prstDash val="solid"/>
          </a:ln>
          <a:effectLst/>
        </p:spPr>
      </p:cxnSp>
      <p:sp>
        <p:nvSpPr>
          <p:cNvPr id="6" name="Прямоугольник 5"/>
          <p:cNvSpPr/>
          <p:nvPr/>
        </p:nvSpPr>
        <p:spPr>
          <a:xfrm>
            <a:off x="170271" y="907888"/>
            <a:ext cx="11782379" cy="632112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just" defTabSz="914377" fontAlgn="auto">
              <a:spcBef>
                <a:spcPts val="0"/>
              </a:spcBef>
              <a:spcAft>
                <a:spcPts val="0"/>
              </a:spcAft>
              <a:defRPr/>
            </a:pPr>
            <a:endParaRPr lang="ru-RU" altLang="ru-RU" sz="1333" b="1" dirty="0">
              <a:solidFill>
                <a:prstClr val="black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6" name="TextBox 22">
            <a:extLst>
              <a:ext uri="{FF2B5EF4-FFF2-40B4-BE49-F238E27FC236}">
                <a16:creationId xmlns:a16="http://schemas.microsoft.com/office/drawing/2014/main" id="{021E5C89-EF7D-4B5E-BA38-E0D63099181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24865" y="1063638"/>
            <a:ext cx="10294561" cy="379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 defTabSz="609585" fontAlgn="auto">
              <a:spcBef>
                <a:spcPts val="0"/>
              </a:spcBef>
              <a:spcAft>
                <a:spcPts val="0"/>
              </a:spcAft>
            </a:pPr>
            <a:r>
              <a:rPr lang="ru-RU" sz="1867" dirty="0" smtClean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Принято </a:t>
            </a:r>
            <a:r>
              <a:rPr lang="ru-RU" sz="1867" b="1" dirty="0" smtClean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1695 </a:t>
            </a:r>
            <a:r>
              <a:rPr lang="ru-RU" sz="1867" dirty="0" smtClean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положений по видам муниципального контроля</a:t>
            </a:r>
            <a:endParaRPr lang="ru-RU" altLang="ru-RU" sz="1867" dirty="0">
              <a:solidFill>
                <a:prstClr val="black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18881" y="347623"/>
            <a:ext cx="10294232" cy="379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09585" fontAlgn="auto">
              <a:spcAft>
                <a:spcPts val="0"/>
              </a:spcAft>
            </a:pPr>
            <a:r>
              <a:rPr lang="ru-RU" altLang="ru-RU" sz="1867" b="1" dirty="0" smtClean="0">
                <a:solidFill>
                  <a:prstClr val="black"/>
                </a:solidFill>
                <a:latin typeface="Tahoma" panose="020B060403050404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  <a:t>Нормативное обеспечение</a:t>
            </a:r>
            <a:endParaRPr lang="ru-RU" altLang="ru-RU" sz="1867" b="1" dirty="0">
              <a:solidFill>
                <a:prstClr val="black"/>
              </a:solidFill>
              <a:latin typeface="Tahoma" panose="020B0604030504040204" pitchFamily="34" charset="0"/>
              <a:ea typeface="ＭＳ Ｐゴシック" panose="020B0600070205080204" pitchFamily="34" charset="-128"/>
              <a:cs typeface="Tahoma" panose="020B0604030504040204" pitchFamily="34" charset="0"/>
            </a:endParaRPr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6440" y="977925"/>
            <a:ext cx="658425" cy="554784"/>
          </a:xfrm>
          <a:prstGeom prst="rect">
            <a:avLst/>
          </a:prstGeom>
        </p:spPr>
      </p:pic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96480303"/>
              </p:ext>
            </p:extLst>
          </p:nvPr>
        </p:nvGraphicFramePr>
        <p:xfrm>
          <a:off x="795652" y="2052310"/>
          <a:ext cx="4277936" cy="4514161"/>
        </p:xfrm>
        <a:graphic>
          <a:graphicData uri="http://schemas.openxmlformats.org/drawingml/2006/table">
            <a:tbl>
              <a:tblPr firstRow="1" firstCol="1" bandRow="1"/>
              <a:tblGrid>
                <a:gridCol w="1568510">
                  <a:extLst>
                    <a:ext uri="{9D8B030D-6E8A-4147-A177-3AD203B41FA5}">
                      <a16:colId xmlns:a16="http://schemas.microsoft.com/office/drawing/2014/main" val="2455226888"/>
                    </a:ext>
                  </a:extLst>
                </a:gridCol>
                <a:gridCol w="2709426">
                  <a:extLst>
                    <a:ext uri="{9D8B030D-6E8A-4147-A177-3AD203B41FA5}">
                      <a16:colId xmlns:a16="http://schemas.microsoft.com/office/drawing/2014/main" val="2421314878"/>
                    </a:ext>
                  </a:extLst>
                </a:gridCol>
              </a:tblGrid>
              <a:tr h="451416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1" dirty="0" smtClean="0"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1" dirty="0" smtClean="0"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1" dirty="0" smtClean="0"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1" dirty="0" smtClean="0"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1" dirty="0" smtClean="0"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1" dirty="0" smtClean="0"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1" dirty="0" smtClean="0"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1" dirty="0" smtClean="0"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100</a:t>
                      </a:r>
                      <a:r>
                        <a:rPr lang="ru-RU" sz="1400" b="1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%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Городские округа: </a:t>
                      </a:r>
                    </a:p>
                    <a:p>
                      <a:pPr marL="342900" lvl="0" indent="-342900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ru-RU" sz="1200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Новосибирск</a:t>
                      </a:r>
                    </a:p>
                    <a:p>
                      <a:pPr marL="342900" lvl="0" indent="-342900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ru-RU" sz="1200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Бердск</a:t>
                      </a:r>
                    </a:p>
                    <a:p>
                      <a:pPr marL="342900" lvl="0" indent="-342900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ru-RU" sz="1200" dirty="0" err="1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Искитим</a:t>
                      </a:r>
                      <a:r>
                        <a:rPr lang="ru-RU" sz="1200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</a:p>
                    <a:p>
                      <a:pPr marL="342900" lvl="0" indent="-342900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ru-RU" sz="1200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Обь</a:t>
                      </a:r>
                    </a:p>
                    <a:p>
                      <a:pPr marL="342900" lvl="0" indent="-342900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ru-RU" sz="1200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Кольцово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Муниципальные районы: </a:t>
                      </a:r>
                    </a:p>
                    <a:p>
                      <a:pPr marL="342900" lvl="0" indent="-342900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ru-RU" sz="1200" dirty="0" err="1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Баганский</a:t>
                      </a:r>
                      <a:r>
                        <a:rPr lang="ru-RU" sz="1200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</a:p>
                    <a:p>
                      <a:pPr marL="342900" lvl="0" indent="-342900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ru-RU" sz="1200" dirty="0" err="1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Болотнинский</a:t>
                      </a:r>
                      <a:endParaRPr lang="ru-RU" sz="1200" dirty="0"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342900" lvl="0" indent="-342900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ru-RU" sz="1200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Венгеровский</a:t>
                      </a:r>
                    </a:p>
                    <a:p>
                      <a:pPr marL="342900" lvl="0" indent="-342900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ru-RU" sz="1200" dirty="0" err="1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Здвинский</a:t>
                      </a:r>
                      <a:endParaRPr lang="ru-RU" sz="1200" dirty="0"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342900" lvl="0" indent="-342900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ru-RU" sz="1200" dirty="0" err="1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Искитимский</a:t>
                      </a:r>
                      <a:r>
                        <a:rPr lang="ru-RU" sz="1200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</a:p>
                    <a:p>
                      <a:pPr marL="342900" lvl="0" indent="-342900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ru-RU" sz="1200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Карасукский </a:t>
                      </a:r>
                    </a:p>
                    <a:p>
                      <a:pPr marL="342900" lvl="0" indent="-342900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ru-RU" sz="1200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Куйбышевский </a:t>
                      </a:r>
                    </a:p>
                    <a:p>
                      <a:pPr marL="342900" lvl="0" indent="-342900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ru-RU" sz="1200" dirty="0" err="1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Купинский</a:t>
                      </a:r>
                      <a:endParaRPr lang="ru-RU" sz="1200" dirty="0"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342900" lvl="0" indent="-342900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ru-RU" sz="1200" dirty="0" err="1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Кыштовский</a:t>
                      </a:r>
                      <a:endParaRPr lang="ru-RU" sz="1200" dirty="0"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342900" lvl="0" indent="-342900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ru-RU" sz="1200" dirty="0" err="1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Маслянинский</a:t>
                      </a:r>
                      <a:r>
                        <a:rPr lang="ru-RU" sz="1200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</a:p>
                    <a:p>
                      <a:pPr marL="342900" lvl="0" indent="-342900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ru-RU" sz="1200" dirty="0" err="1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Мошковский</a:t>
                      </a:r>
                      <a:endParaRPr lang="ru-RU" sz="1200" dirty="0"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342900" lvl="0" indent="-342900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ru-RU" sz="1200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Северный</a:t>
                      </a:r>
                    </a:p>
                    <a:p>
                      <a:pPr marL="342900" lvl="0" indent="-342900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ru-RU" sz="1200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Татарский </a:t>
                      </a:r>
                    </a:p>
                    <a:p>
                      <a:pPr marL="342900" lvl="0" indent="-342900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ru-RU" sz="1200" dirty="0" err="1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Тогучинский</a:t>
                      </a:r>
                      <a:endParaRPr lang="ru-RU" sz="1200" dirty="0"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342900" lvl="0" indent="-342900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ru-RU" sz="1200" dirty="0" err="1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Черепановский</a:t>
                      </a:r>
                      <a:r>
                        <a:rPr lang="ru-RU" sz="1200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53931227"/>
                  </a:ext>
                </a:extLst>
              </a:tr>
            </a:tbl>
          </a:graphicData>
        </a:graphic>
      </p:graphicFrame>
      <p:graphicFrame>
        <p:nvGraphicFramePr>
          <p:cNvPr id="11" name="Таблица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81354745"/>
              </p:ext>
            </p:extLst>
          </p:nvPr>
        </p:nvGraphicFramePr>
        <p:xfrm>
          <a:off x="5584160" y="2052310"/>
          <a:ext cx="3975476" cy="4514166"/>
        </p:xfrm>
        <a:graphic>
          <a:graphicData uri="http://schemas.openxmlformats.org/drawingml/2006/table">
            <a:tbl>
              <a:tblPr firstRow="1" firstCol="1" bandRow="1"/>
              <a:tblGrid>
                <a:gridCol w="1911306">
                  <a:extLst>
                    <a:ext uri="{9D8B030D-6E8A-4147-A177-3AD203B41FA5}">
                      <a16:colId xmlns:a16="http://schemas.microsoft.com/office/drawing/2014/main" val="152506236"/>
                    </a:ext>
                  </a:extLst>
                </a:gridCol>
                <a:gridCol w="2064170">
                  <a:extLst>
                    <a:ext uri="{9D8B030D-6E8A-4147-A177-3AD203B41FA5}">
                      <a16:colId xmlns:a16="http://schemas.microsoft.com/office/drawing/2014/main" val="1366888061"/>
                    </a:ext>
                  </a:extLst>
                </a:gridCol>
              </a:tblGrid>
              <a:tr h="57336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99</a:t>
                      </a:r>
                      <a:r>
                        <a:rPr lang="en-US" sz="1400" b="1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%</a:t>
                      </a:r>
                      <a:endParaRPr lang="ru-RU" sz="1400" b="1" dirty="0"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Краснозерский;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Чулымский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15051473"/>
                  </a:ext>
                </a:extLst>
              </a:tr>
              <a:tr h="30807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97</a:t>
                      </a:r>
                      <a:r>
                        <a:rPr lang="en-US" sz="1400" b="1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%</a:t>
                      </a:r>
                      <a:endParaRPr lang="ru-RU" sz="1400" b="1" dirty="0"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Убинский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61804929"/>
                  </a:ext>
                </a:extLst>
              </a:tr>
              <a:tr h="30807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96</a:t>
                      </a:r>
                      <a:r>
                        <a:rPr lang="en-US" sz="1400" b="1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%</a:t>
                      </a:r>
                      <a:endParaRPr lang="ru-RU" sz="1400" b="1"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Кочковский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98747852"/>
                  </a:ext>
                </a:extLst>
              </a:tr>
              <a:tr h="30807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94</a:t>
                      </a:r>
                      <a:r>
                        <a:rPr lang="en-US" sz="1400" b="1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%</a:t>
                      </a:r>
                      <a:endParaRPr lang="ru-RU" sz="1400" b="1"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Барабинский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73695660"/>
                  </a:ext>
                </a:extLst>
              </a:tr>
              <a:tr h="57336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93</a:t>
                      </a:r>
                      <a:r>
                        <a:rPr lang="en-US" sz="1400" b="1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%</a:t>
                      </a:r>
                      <a:endParaRPr lang="ru-RU" sz="1400" b="1" dirty="0"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err="1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Доволенский</a:t>
                      </a:r>
                      <a:r>
                        <a:rPr lang="ru-RU" sz="1400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;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err="1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Колыванский</a:t>
                      </a:r>
                      <a:endParaRPr lang="ru-RU" sz="1400" dirty="0"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50531232"/>
                  </a:ext>
                </a:extLst>
              </a:tr>
              <a:tr h="30807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85</a:t>
                      </a:r>
                      <a:r>
                        <a:rPr lang="en-US" sz="1400" b="1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%</a:t>
                      </a:r>
                      <a:endParaRPr lang="ru-RU" sz="1400" b="1" dirty="0"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Коченевский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36572565"/>
                  </a:ext>
                </a:extLst>
              </a:tr>
              <a:tr h="30807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84</a:t>
                      </a:r>
                      <a:r>
                        <a:rPr lang="en-US" sz="1400" b="1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%</a:t>
                      </a:r>
                      <a:endParaRPr lang="ru-RU" sz="1400" b="1"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Чистоозерный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09498772"/>
                  </a:ext>
                </a:extLst>
              </a:tr>
              <a:tr h="30807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82</a:t>
                      </a:r>
                      <a:r>
                        <a:rPr lang="en-US" sz="1400" b="1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%</a:t>
                      </a:r>
                      <a:endParaRPr lang="ru-RU" sz="1400" b="1"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Новосибирский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37803115"/>
                  </a:ext>
                </a:extLst>
              </a:tr>
              <a:tr h="30807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81</a:t>
                      </a:r>
                      <a:r>
                        <a:rPr lang="en-US" sz="1400" b="1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%</a:t>
                      </a:r>
                      <a:endParaRPr lang="ru-RU" sz="1400" b="1"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Сузунский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3234450"/>
                  </a:ext>
                </a:extLst>
              </a:tr>
              <a:tr h="30807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79</a:t>
                      </a:r>
                      <a:r>
                        <a:rPr lang="en-US" sz="1400" b="1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%</a:t>
                      </a:r>
                      <a:endParaRPr lang="ru-RU" sz="1400" b="1"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Чановский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36089385"/>
                  </a:ext>
                </a:extLst>
              </a:tr>
              <a:tr h="30807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76</a:t>
                      </a:r>
                      <a:r>
                        <a:rPr lang="en-US" sz="1400" b="1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%</a:t>
                      </a:r>
                      <a:endParaRPr lang="ru-RU" sz="1400" b="1" dirty="0"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Каргатский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25194672"/>
                  </a:ext>
                </a:extLst>
              </a:tr>
              <a:tr h="30807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48</a:t>
                      </a:r>
                      <a:r>
                        <a:rPr lang="en-US" sz="1400" b="1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%</a:t>
                      </a:r>
                      <a:endParaRPr lang="ru-RU" sz="1400" b="1"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Ордынский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92708056"/>
                  </a:ext>
                </a:extLst>
              </a:tr>
              <a:tr h="286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22</a:t>
                      </a:r>
                      <a:r>
                        <a:rPr lang="en-US" sz="1400" b="1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%</a:t>
                      </a:r>
                      <a:endParaRPr lang="ru-RU" sz="1400" b="1" dirty="0"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err="1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Усть</a:t>
                      </a:r>
                      <a:r>
                        <a:rPr lang="ru-RU" sz="1400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-Тарский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32981947"/>
                  </a:ext>
                </a:extLst>
              </a:tr>
            </a:tbl>
          </a:graphicData>
        </a:graphic>
      </p:graphicFrame>
      <p:sp>
        <p:nvSpPr>
          <p:cNvPr id="20" name="TextBox 22">
            <a:extLst>
              <a:ext uri="{FF2B5EF4-FFF2-40B4-BE49-F238E27FC236}">
                <a16:creationId xmlns:a16="http://schemas.microsoft.com/office/drawing/2014/main" id="{021E5C89-EF7D-4B5E-BA38-E0D63099181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2773" y="1607927"/>
            <a:ext cx="10726653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 defTabSz="609585" fontAlgn="auto">
              <a:spcBef>
                <a:spcPts val="0"/>
              </a:spcBef>
              <a:spcAft>
                <a:spcPts val="0"/>
              </a:spcAft>
            </a:pPr>
            <a:r>
              <a:rPr lang="ru-RU" sz="1600" dirty="0" smtClean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Текущая ситуация по принятию необходимых МНПА (индикаторы риска, </a:t>
            </a:r>
            <a:r>
              <a:rPr lang="en-US" sz="1600" dirty="0" smtClean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KPI</a:t>
            </a:r>
            <a:r>
              <a:rPr lang="ru-RU" sz="1600" dirty="0" smtClean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, формы проверочных листов): </a:t>
            </a:r>
            <a:endParaRPr lang="ru-RU" altLang="ru-RU" sz="1600" dirty="0">
              <a:solidFill>
                <a:prstClr val="black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800542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80542" y="64095"/>
            <a:ext cx="1983956" cy="716015"/>
          </a:xfrm>
          <a:prstGeom prst="rect">
            <a:avLst/>
          </a:prstGeom>
        </p:spPr>
      </p:pic>
      <p:cxnSp>
        <p:nvCxnSpPr>
          <p:cNvPr id="7" name="Прямая соединительная линия 6"/>
          <p:cNvCxnSpPr/>
          <p:nvPr/>
        </p:nvCxnSpPr>
        <p:spPr>
          <a:xfrm>
            <a:off x="170314" y="846376"/>
            <a:ext cx="11581287" cy="16099"/>
          </a:xfrm>
          <a:prstGeom prst="line">
            <a:avLst/>
          </a:prstGeom>
          <a:noFill/>
          <a:ln w="9525" cap="flat" cmpd="sng" algn="ctr">
            <a:solidFill>
              <a:srgbClr val="B8885B"/>
            </a:solidFill>
            <a:prstDash val="solid"/>
          </a:ln>
          <a:effectLst/>
        </p:spPr>
      </p:cxnSp>
      <p:sp>
        <p:nvSpPr>
          <p:cNvPr id="6" name="Прямоугольник 5"/>
          <p:cNvSpPr/>
          <p:nvPr/>
        </p:nvSpPr>
        <p:spPr>
          <a:xfrm>
            <a:off x="170271" y="907888"/>
            <a:ext cx="11782379" cy="632112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just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333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ahoma" panose="020B0604030504040204" pitchFamily="34" charset="0"/>
              <a:ea typeface="ＭＳ Ｐゴシック" panose="020B0600070205080204" pitchFamily="34" charset="-128"/>
              <a:cs typeface="Tahoma" panose="020B0604030504040204" pitchFamily="34" charset="0"/>
            </a:endParaRPr>
          </a:p>
        </p:txBody>
      </p:sp>
      <p:sp>
        <p:nvSpPr>
          <p:cNvPr id="45" name="TextBox 22">
            <a:extLst>
              <a:ext uri="{FF2B5EF4-FFF2-40B4-BE49-F238E27FC236}">
                <a16:creationId xmlns:a16="http://schemas.microsoft.com/office/drawing/2014/main" id="{021E5C89-EF7D-4B5E-BA38-E0D63099181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59658" y="1392090"/>
            <a:ext cx="10096633" cy="1528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0" marR="0" lvl="0" indent="0" algn="just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867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lvl="0" algn="just" defTabSz="609585" fontAlgn="auto">
              <a:spcBef>
                <a:spcPts val="0"/>
              </a:spcBef>
              <a:spcAft>
                <a:spcPts val="0"/>
              </a:spcAft>
            </a:pPr>
            <a:r>
              <a:rPr lang="ru-RU" sz="1867" b="1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индикаторы риска нарушения </a:t>
            </a:r>
            <a:r>
              <a:rPr lang="ru-RU" sz="1867" b="1" dirty="0" smtClean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ОТ </a:t>
            </a:r>
            <a:r>
              <a:rPr lang="ru-RU" sz="1867" b="1" smtClean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(13):</a:t>
            </a:r>
            <a:endParaRPr lang="ru-RU" sz="1867" b="1" dirty="0" smtClean="0">
              <a:solidFill>
                <a:prstClr val="black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lvl="0" algn="just" defTabSz="609585" fontAlgn="auto">
              <a:spcBef>
                <a:spcPts val="0"/>
              </a:spcBef>
              <a:spcAft>
                <a:spcPts val="0"/>
              </a:spcAft>
            </a:pPr>
            <a:endParaRPr lang="ru-RU" sz="1867" b="1" dirty="0" smtClean="0">
              <a:solidFill>
                <a:prstClr val="black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lvl="0" algn="just" defTabSz="609585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867" dirty="0" err="1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Барабинский</a:t>
            </a:r>
            <a:r>
              <a:rPr lang="ru-RU" altLang="ru-RU" sz="1867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, </a:t>
            </a:r>
            <a:r>
              <a:rPr lang="ru-RU" altLang="ru-RU" sz="1867" dirty="0" err="1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Доволенский</a:t>
            </a:r>
            <a:r>
              <a:rPr lang="ru-RU" altLang="ru-RU" sz="1867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, </a:t>
            </a:r>
            <a:r>
              <a:rPr lang="ru-RU" altLang="ru-RU" sz="1867" dirty="0" err="1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Каргатский</a:t>
            </a:r>
            <a:r>
              <a:rPr lang="ru-RU" altLang="ru-RU" sz="1867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, </a:t>
            </a:r>
            <a:r>
              <a:rPr lang="ru-RU" altLang="ru-RU" sz="1867" dirty="0" err="1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Колыванский</a:t>
            </a:r>
            <a:r>
              <a:rPr lang="ru-RU" altLang="ru-RU" sz="1867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, Коченевский, Новосибирский, Ордынский, </a:t>
            </a:r>
            <a:r>
              <a:rPr lang="ru-RU" altLang="ru-RU" sz="1867" dirty="0" err="1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Сузунский</a:t>
            </a:r>
            <a:r>
              <a:rPr lang="ru-RU" altLang="ru-RU" sz="1867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, </a:t>
            </a:r>
            <a:r>
              <a:rPr lang="ru-RU" altLang="ru-RU" sz="1867" dirty="0" err="1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Убинский</a:t>
            </a:r>
            <a:r>
              <a:rPr lang="ru-RU" altLang="ru-RU" sz="1867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, </a:t>
            </a:r>
            <a:r>
              <a:rPr lang="ru-RU" altLang="ru-RU" sz="1867" dirty="0" err="1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Усть-Таркский</a:t>
            </a:r>
            <a:r>
              <a:rPr lang="ru-RU" altLang="ru-RU" sz="1867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, </a:t>
            </a:r>
            <a:r>
              <a:rPr lang="ru-RU" altLang="ru-RU" sz="1867" dirty="0" err="1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Чановский</a:t>
            </a:r>
            <a:r>
              <a:rPr lang="ru-RU" altLang="ru-RU" sz="1867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, </a:t>
            </a:r>
            <a:r>
              <a:rPr lang="ru-RU" altLang="ru-RU" sz="1867" dirty="0" err="1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Чулымский</a:t>
            </a:r>
            <a:r>
              <a:rPr lang="ru-RU" altLang="ru-RU" sz="1867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, </a:t>
            </a:r>
            <a:r>
              <a:rPr lang="ru-RU" altLang="ru-RU" sz="1867" dirty="0" err="1" smtClean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Чистоозерный</a:t>
            </a:r>
            <a:endParaRPr kumimoji="0" lang="ru-RU" altLang="ru-RU" sz="1867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18881" y="347623"/>
            <a:ext cx="10294232" cy="379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609585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1867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anose="020B060403050404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  <a:t>Нормативное обеспечение</a:t>
            </a:r>
            <a:endParaRPr kumimoji="0" lang="ru-RU" altLang="ru-RU" sz="1867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ahoma" panose="020B0604030504040204" pitchFamily="34" charset="0"/>
              <a:ea typeface="ＭＳ Ｐゴシック" panose="020B0600070205080204" pitchFamily="34" charset="-128"/>
              <a:cs typeface="Tahoma" panose="020B0604030504040204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618881" y="1046203"/>
            <a:ext cx="11132720" cy="379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67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НЕ </a:t>
            </a:r>
            <a:r>
              <a:rPr lang="ru-RU" sz="1867" b="1" dirty="0" smtClean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размещены </a:t>
            </a:r>
            <a:r>
              <a:rPr lang="ru-RU" sz="1867" dirty="0" smtClean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 ИС </a:t>
            </a:r>
            <a:r>
              <a:rPr lang="en-US" sz="1867" dirty="0" smtClean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monitoring.ar.gov.ru</a:t>
            </a:r>
            <a:r>
              <a:rPr lang="ru-RU" sz="1867" dirty="0" smtClean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:</a:t>
            </a:r>
            <a:endParaRPr kumimoji="0" lang="ru-RU" sz="1867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351" y="1489748"/>
            <a:ext cx="792307" cy="792307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1377" y="3419047"/>
            <a:ext cx="792307" cy="792307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1377" y="5066699"/>
            <a:ext cx="792307" cy="792307"/>
          </a:xfrm>
          <a:prstGeom prst="rect">
            <a:avLst/>
          </a:prstGeom>
        </p:spPr>
      </p:pic>
      <p:sp>
        <p:nvSpPr>
          <p:cNvPr id="18" name="TextBox 22">
            <a:extLst>
              <a:ext uri="{FF2B5EF4-FFF2-40B4-BE49-F238E27FC236}">
                <a16:creationId xmlns:a16="http://schemas.microsoft.com/office/drawing/2014/main" id="{021E5C89-EF7D-4B5E-BA38-E0D63099181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83684" y="3590228"/>
            <a:ext cx="10096633" cy="12416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lvl="0" algn="just" defTabSz="609585" fontAlgn="auto">
              <a:spcBef>
                <a:spcPts val="0"/>
              </a:spcBef>
              <a:spcAft>
                <a:spcPts val="0"/>
              </a:spcAft>
            </a:pPr>
            <a:r>
              <a:rPr lang="ru-RU" sz="1867" b="1" dirty="0" smtClean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ключевые и индикативные показатели (11):</a:t>
            </a:r>
          </a:p>
          <a:p>
            <a:pPr lvl="0" algn="just" defTabSz="609585" fontAlgn="auto">
              <a:spcBef>
                <a:spcPts val="0"/>
              </a:spcBef>
              <a:spcAft>
                <a:spcPts val="0"/>
              </a:spcAft>
            </a:pPr>
            <a:endParaRPr lang="ru-RU" sz="1867" b="1" dirty="0" smtClean="0">
              <a:solidFill>
                <a:prstClr val="black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lvl="0" algn="just" defTabSz="609585" fontAlgn="auto">
              <a:spcBef>
                <a:spcPts val="0"/>
              </a:spcBef>
              <a:spcAft>
                <a:spcPts val="0"/>
              </a:spcAft>
            </a:pPr>
            <a:r>
              <a:rPr lang="ru-RU" sz="1867" dirty="0" err="1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Барабинский</a:t>
            </a:r>
            <a:r>
              <a:rPr lang="ru-RU" sz="1867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, </a:t>
            </a:r>
            <a:r>
              <a:rPr lang="ru-RU" sz="1867" dirty="0" err="1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Доволенский</a:t>
            </a:r>
            <a:r>
              <a:rPr lang="ru-RU" sz="1867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, </a:t>
            </a:r>
            <a:r>
              <a:rPr lang="ru-RU" sz="1867" dirty="0" err="1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Каргатский</a:t>
            </a:r>
            <a:r>
              <a:rPr lang="ru-RU" sz="1867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, Коченевский, </a:t>
            </a:r>
            <a:r>
              <a:rPr lang="ru-RU" sz="1867" dirty="0" err="1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Краснозерский</a:t>
            </a:r>
            <a:r>
              <a:rPr lang="ru-RU" sz="1867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, Новосибирский, Ордынский, </a:t>
            </a:r>
            <a:r>
              <a:rPr lang="ru-RU" sz="1867" dirty="0" err="1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Сузунский</a:t>
            </a:r>
            <a:r>
              <a:rPr lang="ru-RU" sz="1867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, </a:t>
            </a:r>
            <a:r>
              <a:rPr lang="ru-RU" sz="1867" dirty="0" err="1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Усть-Таркский</a:t>
            </a:r>
            <a:r>
              <a:rPr lang="ru-RU" sz="1867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, </a:t>
            </a:r>
            <a:r>
              <a:rPr lang="ru-RU" sz="1867" dirty="0" err="1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Чановский</a:t>
            </a:r>
            <a:r>
              <a:rPr lang="ru-RU" sz="1867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, </a:t>
            </a:r>
            <a:r>
              <a:rPr lang="ru-RU" sz="1867" dirty="0" err="1" smtClean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Чистоозерный</a:t>
            </a:r>
            <a:endParaRPr lang="ru-RU" sz="1867" dirty="0" smtClean="0">
              <a:solidFill>
                <a:prstClr val="black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9" name="TextBox 22">
            <a:extLst>
              <a:ext uri="{FF2B5EF4-FFF2-40B4-BE49-F238E27FC236}">
                <a16:creationId xmlns:a16="http://schemas.microsoft.com/office/drawing/2014/main" id="{021E5C89-EF7D-4B5E-BA38-E0D63099181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83683" y="5213722"/>
            <a:ext cx="10096633" cy="12425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lvl="0" algn="just" defTabSz="609585" fontAlgn="auto">
              <a:spcBef>
                <a:spcPts val="0"/>
              </a:spcBef>
              <a:spcAft>
                <a:spcPts val="0"/>
              </a:spcAft>
            </a:pPr>
            <a:r>
              <a:rPr lang="ru-RU" sz="1867" b="1" dirty="0" smtClean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формы </a:t>
            </a:r>
            <a:r>
              <a:rPr lang="ru-RU" sz="1867" b="1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проверочных листов (7</a:t>
            </a:r>
            <a:r>
              <a:rPr lang="ru-RU" sz="1867" b="1" dirty="0" smtClean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):</a:t>
            </a:r>
          </a:p>
          <a:p>
            <a:pPr lvl="0" algn="just" defTabSz="609585" fontAlgn="auto">
              <a:spcBef>
                <a:spcPts val="0"/>
              </a:spcBef>
              <a:spcAft>
                <a:spcPts val="0"/>
              </a:spcAft>
            </a:pPr>
            <a:endParaRPr lang="ru-RU" sz="1867" b="1" dirty="0" smtClean="0">
              <a:solidFill>
                <a:prstClr val="black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just" defTabSz="609585" fontAlgn="auto">
              <a:spcBef>
                <a:spcPts val="0"/>
              </a:spcBef>
              <a:spcAft>
                <a:spcPts val="0"/>
              </a:spcAft>
            </a:pPr>
            <a:r>
              <a:rPr lang="ru-RU" sz="1870" dirty="0" err="1"/>
              <a:t>Каргатский</a:t>
            </a:r>
            <a:r>
              <a:rPr lang="ru-RU" sz="1870" dirty="0"/>
              <a:t>, Коченевский, </a:t>
            </a:r>
            <a:r>
              <a:rPr lang="ru-RU" sz="1870" dirty="0" err="1"/>
              <a:t>Колыванский</a:t>
            </a:r>
            <a:r>
              <a:rPr lang="ru-RU" sz="1870" dirty="0"/>
              <a:t>, </a:t>
            </a:r>
            <a:r>
              <a:rPr lang="ru-RU" sz="1870" dirty="0" err="1"/>
              <a:t>Кочковский</a:t>
            </a:r>
            <a:r>
              <a:rPr lang="ru-RU" sz="1870" dirty="0"/>
              <a:t>, Новосибирский, </a:t>
            </a:r>
            <a:r>
              <a:rPr lang="ru-RU" sz="1870" dirty="0" err="1"/>
              <a:t>Сузунский</a:t>
            </a:r>
            <a:r>
              <a:rPr lang="ru-RU" sz="1870" dirty="0"/>
              <a:t>, </a:t>
            </a:r>
            <a:r>
              <a:rPr lang="ru-RU" sz="1870" dirty="0" err="1" smtClean="0"/>
              <a:t>Чистоозерный</a:t>
            </a:r>
            <a:endParaRPr lang="ru-RU" sz="1870" dirty="0"/>
          </a:p>
        </p:txBody>
      </p:sp>
    </p:spTree>
    <p:extLst>
      <p:ext uri="{BB962C8B-B14F-4D97-AF65-F5344CB8AC3E}">
        <p14:creationId xmlns:p14="http://schemas.microsoft.com/office/powerpoint/2010/main" val="4029054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80542" y="64095"/>
            <a:ext cx="1983956" cy="716015"/>
          </a:xfrm>
          <a:prstGeom prst="rect">
            <a:avLst/>
          </a:prstGeom>
        </p:spPr>
      </p:pic>
      <p:cxnSp>
        <p:nvCxnSpPr>
          <p:cNvPr id="7" name="Прямая соединительная линия 6"/>
          <p:cNvCxnSpPr/>
          <p:nvPr/>
        </p:nvCxnSpPr>
        <p:spPr>
          <a:xfrm>
            <a:off x="170314" y="846376"/>
            <a:ext cx="11581287" cy="16099"/>
          </a:xfrm>
          <a:prstGeom prst="line">
            <a:avLst/>
          </a:prstGeom>
          <a:noFill/>
          <a:ln w="9525" cap="flat" cmpd="sng" algn="ctr">
            <a:solidFill>
              <a:srgbClr val="B8885B"/>
            </a:solidFill>
            <a:prstDash val="solid"/>
          </a:ln>
          <a:effectLst/>
        </p:spPr>
      </p:cxnSp>
      <p:sp>
        <p:nvSpPr>
          <p:cNvPr id="6" name="Прямоугольник 5"/>
          <p:cNvSpPr/>
          <p:nvPr/>
        </p:nvSpPr>
        <p:spPr>
          <a:xfrm>
            <a:off x="170271" y="907888"/>
            <a:ext cx="11782379" cy="632112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just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333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ahoma" panose="020B0604030504040204" pitchFamily="34" charset="0"/>
              <a:ea typeface="ＭＳ Ｐゴシック" panose="020B0600070205080204" pitchFamily="34" charset="-128"/>
              <a:cs typeface="Tahoma" panose="020B0604030504040204" pitchFamily="34" charset="0"/>
            </a:endParaRPr>
          </a:p>
        </p:txBody>
      </p:sp>
      <p:sp>
        <p:nvSpPr>
          <p:cNvPr id="46" name="TextBox 22">
            <a:extLst>
              <a:ext uri="{FF2B5EF4-FFF2-40B4-BE49-F238E27FC236}">
                <a16:creationId xmlns:a16="http://schemas.microsoft.com/office/drawing/2014/main" id="{021E5C89-EF7D-4B5E-BA38-E0D63099181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71781" y="2774191"/>
            <a:ext cx="10002981" cy="6669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lvl="0" algn="just" defTabSz="609585" fontAlgn="auto">
              <a:spcBef>
                <a:spcPts val="0"/>
              </a:spcBef>
              <a:spcAft>
                <a:spcPts val="0"/>
              </a:spcAft>
            </a:pPr>
            <a:r>
              <a:rPr kumimoji="0" lang="ru-RU" sz="1867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Минэкономразвития НСО – уполномоченный</a:t>
            </a:r>
            <a:r>
              <a:rPr kumimoji="0" lang="ru-RU" sz="1867" b="0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орган по анализу </a:t>
            </a:r>
            <a:r>
              <a:rPr lang="ru-RU" sz="1867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информации, внесенной ОМСУ </a:t>
            </a:r>
            <a:r>
              <a:rPr lang="ru-RU" sz="1867" dirty="0" smtClean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 ЕРВК, на предмет </a:t>
            </a:r>
            <a:r>
              <a:rPr kumimoji="0" lang="ru-RU" sz="1867" b="0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полноты, достоверности и соответствия законодательству</a:t>
            </a:r>
            <a:endParaRPr kumimoji="0" lang="ru-RU" altLang="ru-RU" sz="1867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18881" y="347623"/>
            <a:ext cx="10294232" cy="379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609585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1867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anose="020B060403050404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  <a:t>Единый</a:t>
            </a:r>
            <a:r>
              <a:rPr kumimoji="0" lang="ru-RU" altLang="ru-RU" sz="1867" b="1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anose="020B060403050404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  <a:t> реестр видов контроля (ЕРВК)</a:t>
            </a:r>
            <a:endParaRPr kumimoji="0" lang="ru-RU" altLang="ru-RU" sz="1867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ahoma" panose="020B0604030504040204" pitchFamily="34" charset="0"/>
              <a:ea typeface="ＭＳ Ｐゴシック" panose="020B0600070205080204" pitchFamily="34" charset="-128"/>
              <a:cs typeface="Tahoma" panose="020B0604030504040204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/>
          <a:srcRect l="10750" t="10422" r="71415" b="81505"/>
          <a:stretch/>
        </p:blipFill>
        <p:spPr>
          <a:xfrm>
            <a:off x="247961" y="1263405"/>
            <a:ext cx="2943237" cy="832545"/>
          </a:xfrm>
          <a:prstGeom prst="rect">
            <a:avLst/>
          </a:prstGeom>
        </p:spPr>
      </p:pic>
      <p:sp>
        <p:nvSpPr>
          <p:cNvPr id="12" name="Прямоугольник 11"/>
          <p:cNvSpPr/>
          <p:nvPr/>
        </p:nvSpPr>
        <p:spPr>
          <a:xfrm>
            <a:off x="1681017" y="4675359"/>
            <a:ext cx="8398801" cy="1528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defTabSz="609585" fontAlgn="auto">
              <a:spcBef>
                <a:spcPts val="0"/>
              </a:spcBef>
              <a:spcAft>
                <a:spcPts val="0"/>
              </a:spcAft>
            </a:pPr>
            <a:r>
              <a:rPr kumimoji="0" lang="ru-RU" sz="1867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НЕ </a:t>
            </a:r>
            <a:r>
              <a:rPr lang="ru-RU" sz="1867" b="1" dirty="0" smtClean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представлена </a:t>
            </a:r>
            <a:r>
              <a:rPr lang="ru-RU" sz="1867" dirty="0" smtClean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информация:</a:t>
            </a:r>
          </a:p>
          <a:p>
            <a:pPr lvl="0" algn="just" defTabSz="609585" fontAlgn="auto">
              <a:spcBef>
                <a:spcPts val="0"/>
              </a:spcBef>
              <a:spcAft>
                <a:spcPts val="0"/>
              </a:spcAft>
            </a:pPr>
            <a:endParaRPr lang="ru-RU" sz="1867" dirty="0" smtClean="0">
              <a:solidFill>
                <a:srgbClr val="00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lvl="0" algn="just" defTabSz="609585" fontAlgn="auto">
              <a:spcBef>
                <a:spcPts val="0"/>
              </a:spcBef>
              <a:spcAft>
                <a:spcPts val="0"/>
              </a:spcAft>
            </a:pPr>
            <a:r>
              <a:rPr lang="ru-RU" sz="1867" dirty="0" smtClean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- Ордынский район</a:t>
            </a:r>
          </a:p>
          <a:p>
            <a:pPr lvl="0" algn="just" defTabSz="609585" fontAlgn="auto">
              <a:spcBef>
                <a:spcPts val="0"/>
              </a:spcBef>
              <a:spcAft>
                <a:spcPts val="0"/>
              </a:spcAft>
            </a:pPr>
            <a:r>
              <a:rPr lang="ru-RU" sz="1867" dirty="0" smtClean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- </a:t>
            </a:r>
            <a:r>
              <a:rPr lang="ru-RU" sz="1867" dirty="0" err="1" smtClean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Усть-Таркский</a:t>
            </a:r>
            <a:r>
              <a:rPr lang="ru-RU" sz="1867" dirty="0" smtClean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район</a:t>
            </a:r>
            <a:endParaRPr lang="ru-RU" sz="1867" dirty="0">
              <a:solidFill>
                <a:srgbClr val="00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lvl="0" algn="just" defTabSz="609585" fontAlgn="auto">
              <a:spcBef>
                <a:spcPts val="0"/>
              </a:spcBef>
              <a:spcAft>
                <a:spcPts val="0"/>
              </a:spcAft>
            </a:pPr>
            <a:r>
              <a:rPr lang="ru-RU" sz="1867" dirty="0" smtClean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endParaRPr kumimoji="0" lang="ru-RU" sz="1867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241964" y="1249979"/>
            <a:ext cx="8602001" cy="10002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КНО обеспечивают </a:t>
            </a:r>
            <a:r>
              <a:rPr lang="ru-RU" dirty="0"/>
              <a:t>внесение и актуализацию в ЕРВК сведений и несут ответственность за полноту и достоверность их размещения </a:t>
            </a:r>
            <a:endParaRPr lang="ru-RU" dirty="0" smtClean="0"/>
          </a:p>
          <a:p>
            <a:endParaRPr lang="ru-RU" sz="1100" dirty="0" smtClean="0"/>
          </a:p>
          <a:p>
            <a:r>
              <a:rPr lang="ru-RU" sz="1200" dirty="0" smtClean="0"/>
              <a:t>(</a:t>
            </a:r>
            <a:r>
              <a:rPr lang="ru-RU" sz="1200" dirty="0" err="1"/>
              <a:t>пп</a:t>
            </a:r>
            <a:r>
              <a:rPr lang="ru-RU" sz="1200" dirty="0"/>
              <a:t>. б п. 12, п. 15 Правил формирования и ведения ЕРВК, </a:t>
            </a:r>
            <a:r>
              <a:rPr lang="ru-RU" sz="1200" dirty="0" smtClean="0"/>
              <a:t>постановление </a:t>
            </a:r>
            <a:r>
              <a:rPr lang="ru-RU" sz="1200" dirty="0"/>
              <a:t>Правительства РФ от 24.10.2011 № </a:t>
            </a:r>
            <a:r>
              <a:rPr lang="ru-RU" sz="1200" dirty="0" smtClean="0"/>
              <a:t>861)</a:t>
            </a:r>
            <a:endParaRPr lang="ru-RU" sz="1200" dirty="0"/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4037" y="2565042"/>
            <a:ext cx="1085273" cy="1085273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47961" y="4675359"/>
            <a:ext cx="1248330" cy="12483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56771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80542" y="64095"/>
            <a:ext cx="1983956" cy="716015"/>
          </a:xfrm>
          <a:prstGeom prst="rect">
            <a:avLst/>
          </a:prstGeom>
        </p:spPr>
      </p:pic>
      <p:cxnSp>
        <p:nvCxnSpPr>
          <p:cNvPr id="7" name="Прямая соединительная линия 6"/>
          <p:cNvCxnSpPr/>
          <p:nvPr/>
        </p:nvCxnSpPr>
        <p:spPr>
          <a:xfrm>
            <a:off x="170314" y="846376"/>
            <a:ext cx="11581287" cy="16099"/>
          </a:xfrm>
          <a:prstGeom prst="line">
            <a:avLst/>
          </a:prstGeom>
          <a:noFill/>
          <a:ln w="9525" cap="flat" cmpd="sng" algn="ctr">
            <a:solidFill>
              <a:srgbClr val="B8885B"/>
            </a:solidFill>
            <a:prstDash val="solid"/>
          </a:ln>
          <a:effectLst/>
        </p:spPr>
      </p:cxnSp>
      <p:sp>
        <p:nvSpPr>
          <p:cNvPr id="6" name="Прямоугольник 5"/>
          <p:cNvSpPr/>
          <p:nvPr/>
        </p:nvSpPr>
        <p:spPr>
          <a:xfrm>
            <a:off x="170271" y="907888"/>
            <a:ext cx="11782379" cy="632112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just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333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ahoma" panose="020B0604030504040204" pitchFamily="34" charset="0"/>
              <a:ea typeface="ＭＳ Ｐゴシック" panose="020B0600070205080204" pitchFamily="34" charset="-128"/>
              <a:cs typeface="Tahoma" panose="020B0604030504040204" pitchFamily="34" charset="0"/>
            </a:endParaRPr>
          </a:p>
        </p:txBody>
      </p:sp>
      <p:sp>
        <p:nvSpPr>
          <p:cNvPr id="46" name="TextBox 22">
            <a:extLst>
              <a:ext uri="{FF2B5EF4-FFF2-40B4-BE49-F238E27FC236}">
                <a16:creationId xmlns:a16="http://schemas.microsoft.com/office/drawing/2014/main" id="{021E5C89-EF7D-4B5E-BA38-E0D63099181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49622" y="1063638"/>
            <a:ext cx="10315999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lvl="0" algn="just" defTabSz="609585" fontAlgn="auto">
              <a:spcBef>
                <a:spcPts val="0"/>
              </a:spcBef>
              <a:spcAft>
                <a:spcPts val="0"/>
              </a:spcAft>
            </a:pPr>
            <a:r>
              <a:rPr lang="ru-RU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Постановление Правительства РФ от 10.03.2022 № 336 </a:t>
            </a:r>
            <a:endParaRPr lang="ru-RU" dirty="0" smtClean="0">
              <a:solidFill>
                <a:prstClr val="black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lvl="0" algn="just" defTabSz="609585" fontAlgn="auto">
              <a:spcBef>
                <a:spcPts val="0"/>
              </a:spcBef>
              <a:spcAft>
                <a:spcPts val="0"/>
              </a:spcAft>
            </a:pPr>
            <a:r>
              <a:rPr lang="ru-RU" dirty="0" smtClean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«</a:t>
            </a:r>
            <a:r>
              <a:rPr lang="ru-RU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Об особенностях организации и осуществления государственного контроля (надзора), муниципального контроля»</a:t>
            </a:r>
            <a:endParaRPr kumimoji="0" lang="ru-RU" altLang="ru-RU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18881" y="347623"/>
            <a:ext cx="10294232" cy="379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609585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1867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anose="020B060403050404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  <a:t>Мораторий 2022</a:t>
            </a:r>
            <a:endParaRPr kumimoji="0" lang="ru-RU" altLang="ru-RU" sz="1867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ahoma" panose="020B0604030504040204" pitchFamily="34" charset="0"/>
              <a:ea typeface="ＭＳ Ｐゴシック" panose="020B0600070205080204" pitchFamily="34" charset="-128"/>
              <a:cs typeface="Tahoma" panose="020B0604030504040204" pitchFamily="34" charset="0"/>
            </a:endParaRP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4913" y="1114633"/>
            <a:ext cx="743523" cy="743523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1249621" y="2256288"/>
            <a:ext cx="979706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ОМСУ исключили из Единого реестра контрольных (надзорных) мероприятий (ЕРКНМ</a:t>
            </a:r>
            <a:r>
              <a:rPr lang="ru-RU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)</a:t>
            </a:r>
          </a:p>
          <a:p>
            <a:r>
              <a:rPr lang="ru-RU" b="1" dirty="0">
                <a:solidFill>
                  <a:srgbClr val="0070C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9 </a:t>
            </a:r>
            <a:r>
              <a:rPr lang="ru-RU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запланированных на 2022 год контрольных </a:t>
            </a:r>
            <a:r>
              <a:rPr lang="ru-RU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мероприятий</a:t>
            </a:r>
            <a:endParaRPr lang="ru-RU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3727" y="2256288"/>
            <a:ext cx="764709" cy="644338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892867" y="3067849"/>
            <a:ext cx="10672754" cy="26043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just">
              <a:lnSpc>
                <a:spcPct val="106000"/>
              </a:lnSpc>
              <a:spcAft>
                <a:spcPts val="0"/>
              </a:spcAft>
            </a:pPr>
            <a:r>
              <a:rPr lang="ru-RU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За период </a:t>
            </a:r>
            <a:r>
              <a:rPr lang="ru-RU" b="1" dirty="0">
                <a:solidFill>
                  <a:srgbClr val="0070C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 10.03.2022 по 01.06.2022 </a:t>
            </a:r>
            <a:r>
              <a:rPr lang="ru-RU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проведено</a:t>
            </a:r>
            <a:r>
              <a:rPr lang="ru-RU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:</a:t>
            </a:r>
          </a:p>
          <a:p>
            <a:pPr indent="450215" algn="just">
              <a:lnSpc>
                <a:spcPct val="106000"/>
              </a:lnSpc>
              <a:spcAft>
                <a:spcPts val="0"/>
              </a:spcAft>
            </a:pPr>
            <a:endParaRPr lang="ru-RU" sz="14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indent="450215" algn="just">
              <a:lnSpc>
                <a:spcPct val="106000"/>
              </a:lnSpc>
              <a:spcAft>
                <a:spcPts val="0"/>
              </a:spcAft>
            </a:pPr>
            <a:r>
              <a:rPr lang="ru-RU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- </a:t>
            </a:r>
            <a:r>
              <a:rPr lang="ru-RU" i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внеплановых КМ</a:t>
            </a:r>
            <a:r>
              <a:rPr lang="ru-RU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(</a:t>
            </a:r>
            <a:r>
              <a:rPr lang="ru-RU" i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 взаимодействием</a:t>
            </a:r>
            <a:r>
              <a:rPr lang="ru-RU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) – </a:t>
            </a:r>
            <a:r>
              <a:rPr lang="ru-RU" b="1" dirty="0">
                <a:solidFill>
                  <a:srgbClr val="0070C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3</a:t>
            </a:r>
            <a:r>
              <a:rPr lang="ru-RU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, проведенных мэрией г. Новосибирска по требованию прокуратуры. По результатам выдано </a:t>
            </a:r>
            <a:r>
              <a:rPr lang="ru-RU" b="1" dirty="0">
                <a:solidFill>
                  <a:srgbClr val="0070C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</a:t>
            </a:r>
            <a:r>
              <a:rPr lang="ru-RU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предписания об устранении выявленных нарушений обязательных требований</a:t>
            </a:r>
            <a:r>
              <a:rPr lang="ru-RU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;</a:t>
            </a:r>
          </a:p>
          <a:p>
            <a:pPr indent="450215" algn="just">
              <a:lnSpc>
                <a:spcPct val="106000"/>
              </a:lnSpc>
              <a:spcAft>
                <a:spcPts val="0"/>
              </a:spcAft>
            </a:pPr>
            <a:endParaRPr lang="ru-RU" sz="14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indent="450215" algn="just">
              <a:lnSpc>
                <a:spcPct val="106000"/>
              </a:lnSpc>
              <a:spcAft>
                <a:spcPts val="0"/>
              </a:spcAft>
            </a:pPr>
            <a:r>
              <a:rPr lang="ru-RU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- </a:t>
            </a:r>
            <a:r>
              <a:rPr lang="ru-RU" i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без взаимодействия</a:t>
            </a:r>
            <a:r>
              <a:rPr lang="ru-RU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 – </a:t>
            </a:r>
            <a:r>
              <a:rPr lang="ru-RU" b="1" dirty="0">
                <a:solidFill>
                  <a:srgbClr val="0070C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50</a:t>
            </a:r>
            <a:r>
              <a:rPr lang="ru-RU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, из них мэрией г. Новосибирска – 29 (58%), администрацией Куйбышевского района – 11 (22%), администрацией г. Бердска – 9 (18%), администрацией Коченевского района – 1 (2%).</a:t>
            </a:r>
            <a:endParaRPr lang="ru-RU" sz="1400" dirty="0">
              <a:effectLst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235668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80542" y="64095"/>
            <a:ext cx="1983956" cy="716015"/>
          </a:xfrm>
          <a:prstGeom prst="rect">
            <a:avLst/>
          </a:prstGeom>
        </p:spPr>
      </p:pic>
      <p:cxnSp>
        <p:nvCxnSpPr>
          <p:cNvPr id="7" name="Прямая соединительная линия 6"/>
          <p:cNvCxnSpPr/>
          <p:nvPr/>
        </p:nvCxnSpPr>
        <p:spPr>
          <a:xfrm>
            <a:off x="170314" y="846376"/>
            <a:ext cx="11581287" cy="16099"/>
          </a:xfrm>
          <a:prstGeom prst="line">
            <a:avLst/>
          </a:prstGeom>
          <a:noFill/>
          <a:ln w="9525" cap="flat" cmpd="sng" algn="ctr">
            <a:solidFill>
              <a:srgbClr val="B8885B"/>
            </a:solidFill>
            <a:prstDash val="solid"/>
          </a:ln>
          <a:effectLst/>
        </p:spPr>
      </p:cxnSp>
      <p:sp>
        <p:nvSpPr>
          <p:cNvPr id="6" name="Прямоугольник 5"/>
          <p:cNvSpPr/>
          <p:nvPr/>
        </p:nvSpPr>
        <p:spPr>
          <a:xfrm>
            <a:off x="170271" y="907888"/>
            <a:ext cx="11782379" cy="632112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just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333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ahoma" panose="020B0604030504040204" pitchFamily="34" charset="0"/>
              <a:ea typeface="ＭＳ Ｐゴシック" panose="020B0600070205080204" pitchFamily="34" charset="-128"/>
              <a:cs typeface="Tahoma" panose="020B0604030504040204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18881" y="347623"/>
            <a:ext cx="10294232" cy="379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609585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1867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anose="020B060403050404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  <a:t>Мораторий 2022</a:t>
            </a:r>
            <a:endParaRPr kumimoji="0" lang="ru-RU" altLang="ru-RU" sz="1867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ahoma" panose="020B0604030504040204" pitchFamily="34" charset="0"/>
              <a:ea typeface="ＭＳ Ｐゴシック" panose="020B0600070205080204" pitchFamily="34" charset="-128"/>
              <a:cs typeface="Tahoma" panose="020B0604030504040204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620622" y="1301762"/>
            <a:ext cx="6143876" cy="44964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just">
              <a:lnSpc>
                <a:spcPct val="106000"/>
              </a:lnSpc>
              <a:spcAft>
                <a:spcPts val="0"/>
              </a:spcAft>
            </a:pPr>
            <a:r>
              <a:rPr lang="ru-RU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За период </a:t>
            </a:r>
            <a:r>
              <a:rPr lang="ru-RU" b="1" dirty="0">
                <a:solidFill>
                  <a:srgbClr val="0070C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 10.03.2022 по 01.06.2022</a:t>
            </a:r>
            <a:r>
              <a:rPr lang="ru-RU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:</a:t>
            </a:r>
            <a:endParaRPr lang="ru-RU" sz="14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indent="450215" algn="just">
              <a:lnSpc>
                <a:spcPct val="106000"/>
              </a:lnSpc>
              <a:spcAft>
                <a:spcPts val="0"/>
              </a:spcAft>
            </a:pPr>
            <a:r>
              <a:rPr lang="ru-RU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-</a:t>
            </a:r>
            <a:r>
              <a:rPr lang="ru-RU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проведено </a:t>
            </a:r>
            <a:r>
              <a:rPr lang="ru-RU" b="1" dirty="0">
                <a:solidFill>
                  <a:srgbClr val="0070C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22</a:t>
            </a:r>
            <a:r>
              <a:rPr lang="ru-RU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профилактических визита, из них администрацией г. Черепаново - 12 (54,55%) администрацией г. Болотное – 10 (45,45%);</a:t>
            </a:r>
            <a:endParaRPr lang="ru-RU" sz="14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indent="450215" algn="just">
              <a:lnSpc>
                <a:spcPct val="106000"/>
              </a:lnSpc>
              <a:spcAft>
                <a:spcPts val="0"/>
              </a:spcAft>
            </a:pPr>
            <a:r>
              <a:rPr lang="ru-RU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-выдано </a:t>
            </a:r>
            <a:r>
              <a:rPr lang="ru-RU" b="1" dirty="0">
                <a:solidFill>
                  <a:srgbClr val="0070C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328</a:t>
            </a:r>
            <a:r>
              <a:rPr lang="ru-RU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предостережений, из них администрацией </a:t>
            </a:r>
            <a:r>
              <a:rPr lang="ru-RU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Новотартасского</a:t>
            </a:r>
            <a:r>
              <a:rPr lang="ru-RU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сельсовета Венгеровского района – 55 (16,77%), администрацией Петропавловского 2-ого сельсовета Венгеровского района – 38 (11,59%), администрацией г. Черепаново – 36 (10,98%), администрацией </a:t>
            </a:r>
            <a:r>
              <a:rPr lang="ru-RU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Тебисского</a:t>
            </a:r>
            <a:r>
              <a:rPr lang="ru-RU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сельсовета </a:t>
            </a:r>
            <a:r>
              <a:rPr lang="ru-RU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Чановского</a:t>
            </a:r>
            <a:r>
              <a:rPr lang="ru-RU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района – 22 (6,71%);</a:t>
            </a:r>
            <a:endParaRPr lang="ru-RU" sz="14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indent="450215" algn="just">
              <a:lnSpc>
                <a:spcPct val="106000"/>
              </a:lnSpc>
              <a:spcAft>
                <a:spcPts val="0"/>
              </a:spcAft>
            </a:pPr>
            <a:r>
              <a:rPr lang="ru-RU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-проведено </a:t>
            </a:r>
            <a:r>
              <a:rPr lang="ru-RU" b="1" dirty="0">
                <a:solidFill>
                  <a:srgbClr val="0070C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386</a:t>
            </a:r>
            <a:r>
              <a:rPr lang="ru-RU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консультирований контролируемых лиц, из них мэрией г. Новосибирска – 237 (61,4%), администрацией г. Черепаново – 42 (10,88%), администрацией г. Бердска – 33 (8,55%).</a:t>
            </a:r>
            <a:endParaRPr lang="ru-RU" sz="1400" dirty="0">
              <a:effectLst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3"/>
          <a:srcRect l="14098" t="16546" r="24841" b="5601"/>
          <a:stretch/>
        </p:blipFill>
        <p:spPr>
          <a:xfrm>
            <a:off x="378662" y="1667778"/>
            <a:ext cx="4723856" cy="3764393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484217" y="1049891"/>
            <a:ext cx="355738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https://econom.nso.ru/page/3791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121493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80542" y="64095"/>
            <a:ext cx="1983956" cy="716015"/>
          </a:xfrm>
          <a:prstGeom prst="rect">
            <a:avLst/>
          </a:prstGeom>
        </p:spPr>
      </p:pic>
      <p:cxnSp>
        <p:nvCxnSpPr>
          <p:cNvPr id="7" name="Прямая соединительная линия 6"/>
          <p:cNvCxnSpPr/>
          <p:nvPr/>
        </p:nvCxnSpPr>
        <p:spPr>
          <a:xfrm>
            <a:off x="170314" y="846376"/>
            <a:ext cx="11581287" cy="16099"/>
          </a:xfrm>
          <a:prstGeom prst="line">
            <a:avLst/>
          </a:prstGeom>
          <a:noFill/>
          <a:ln w="9525" cap="flat" cmpd="sng" algn="ctr">
            <a:solidFill>
              <a:srgbClr val="B8885B"/>
            </a:solidFill>
            <a:prstDash val="solid"/>
          </a:ln>
          <a:effectLst/>
        </p:spPr>
      </p:cxnSp>
      <p:sp>
        <p:nvSpPr>
          <p:cNvPr id="6" name="Прямоугольник 5"/>
          <p:cNvSpPr/>
          <p:nvPr/>
        </p:nvSpPr>
        <p:spPr>
          <a:xfrm>
            <a:off x="170271" y="907888"/>
            <a:ext cx="11782379" cy="632112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just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333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ahoma" panose="020B0604030504040204" pitchFamily="34" charset="0"/>
              <a:ea typeface="ＭＳ Ｐゴシック" panose="020B0600070205080204" pitchFamily="34" charset="-128"/>
              <a:cs typeface="Tahoma" panose="020B0604030504040204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18881" y="347623"/>
            <a:ext cx="10294232" cy="379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609585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1867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anose="020B060403050404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  <a:t>Текущие</a:t>
            </a:r>
            <a:r>
              <a:rPr kumimoji="0" lang="ru-RU" altLang="ru-RU" sz="1867" b="1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anose="020B060403050404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  <a:t> задачи</a:t>
            </a:r>
            <a:endParaRPr kumimoji="0" lang="ru-RU" altLang="ru-RU" sz="1867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ahoma" panose="020B0604030504040204" pitchFamily="34" charset="0"/>
              <a:ea typeface="ＭＳ Ｐゴシック" panose="020B0600070205080204" pitchFamily="34" charset="-128"/>
              <a:cs typeface="Tahoma" panose="020B0604030504040204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116044" y="2977186"/>
            <a:ext cx="979706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b="1" noProof="0" dirty="0" smtClean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3</a:t>
            </a:r>
            <a:r>
              <a:rPr kumimoji="0" lang="ru-RU" sz="1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 </a:t>
            </a:r>
            <a:r>
              <a:rPr lang="ru-RU" b="1" dirty="0" smtClean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до 08.07.2022 </a:t>
            </a:r>
            <a:r>
              <a:rPr lang="ru-RU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представить в Минэкономразвития НСО информацию о внесенных сведениях в ЕРВК (2)</a:t>
            </a:r>
            <a:endParaRPr lang="en-US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1116044" y="2031914"/>
            <a:ext cx="979706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b="1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</a:t>
            </a:r>
            <a:r>
              <a:rPr kumimoji="0" lang="ru-RU" sz="1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 </a:t>
            </a:r>
            <a:r>
              <a:rPr lang="ru-RU" b="1" dirty="0" smtClean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до 05.07.2022 </a:t>
            </a:r>
            <a:r>
              <a:rPr lang="ru-RU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внести НПА, утверждающие индикаторы риска, ключевые и индикативные показатели, формы проверочных листов </a:t>
            </a:r>
            <a:r>
              <a:rPr lang="ru-RU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 ИС </a:t>
            </a:r>
            <a:r>
              <a:rPr lang="en-US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monitoring.ar.gov.ru</a:t>
            </a:r>
            <a:r>
              <a:rPr lang="ru-RU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(15)</a:t>
            </a:r>
            <a:endParaRPr lang="en-US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1116044" y="1225570"/>
            <a:ext cx="979706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b="1" noProof="0" dirty="0" smtClean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</a:t>
            </a:r>
            <a:r>
              <a:rPr kumimoji="0" lang="ru-RU" sz="1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 </a:t>
            </a:r>
            <a:r>
              <a:rPr lang="ru-RU" b="1" dirty="0" smtClean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до 01.07.2022 </a:t>
            </a:r>
            <a:r>
              <a:rPr lang="ru-RU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представить в Минэкономразвития НСО информацию о проведенных контрольных и профилактических мероприятиях</a:t>
            </a:r>
            <a:endParaRPr lang="en-US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1116043" y="3840786"/>
            <a:ext cx="9797069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b="1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4</a:t>
            </a:r>
            <a:r>
              <a:rPr kumimoji="0" lang="ru-RU" sz="1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 </a:t>
            </a:r>
            <a:r>
              <a:rPr lang="ru-RU" b="1" noProof="0" dirty="0" smtClean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Постоянно</a:t>
            </a:r>
            <a:r>
              <a:rPr lang="ru-RU" b="1" dirty="0" smtClean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:</a:t>
            </a:r>
          </a:p>
          <a:p>
            <a:pPr lvl="0"/>
            <a:endParaRPr lang="ru-RU" b="1" dirty="0" smtClean="0">
              <a:solidFill>
                <a:prstClr val="black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285750" lvl="0" indent="-285750">
              <a:buFontTx/>
              <a:buChar char="-"/>
            </a:pPr>
            <a:r>
              <a:rPr lang="ru-RU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</a:t>
            </a:r>
            <a:r>
              <a:rPr lang="ru-RU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беспечить соблюдение моратория;</a:t>
            </a:r>
          </a:p>
          <a:p>
            <a:pPr marL="285750" lvl="0" indent="-285750">
              <a:buFontTx/>
              <a:buChar char="-"/>
            </a:pPr>
            <a:r>
              <a:rPr lang="ru-RU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обеспечить проведение профилактических мероприятий;</a:t>
            </a:r>
          </a:p>
          <a:p>
            <a:pPr marL="285750" lvl="0" indent="-285750">
              <a:buFontTx/>
              <a:buChar char="-"/>
            </a:pPr>
            <a:r>
              <a:rPr lang="ru-RU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а</a:t>
            </a:r>
            <a:r>
              <a:rPr lang="ru-RU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ктуализировать информацию о контроле на официальных сайтах</a:t>
            </a:r>
          </a:p>
          <a:p>
            <a:pPr marL="285750" lvl="0" indent="-285750">
              <a:buFontTx/>
              <a:buChar char="-"/>
            </a:pPr>
            <a:endParaRPr lang="en-US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801211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1" name="Рисунок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763"/>
            <a:ext cx="12192000" cy="684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5" name="Рисунок 1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5613" y="346031"/>
            <a:ext cx="671512" cy="82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27" name="TextBox 9"/>
          <p:cNvSpPr txBox="1">
            <a:spLocks noChangeArrowheads="1"/>
          </p:cNvSpPr>
          <p:nvPr/>
        </p:nvSpPr>
        <p:spPr bwMode="auto">
          <a:xfrm>
            <a:off x="1245970" y="422909"/>
            <a:ext cx="146546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altLang="ru-RU" sz="1200" b="1" dirty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Новосибирская </a:t>
            </a:r>
          </a:p>
          <a:p>
            <a:r>
              <a:rPr lang="ru-RU" altLang="ru-RU" sz="1200" b="1" dirty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область</a:t>
            </a: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93AFE6C-580A-4FCC-9C00-2391F50DF6BF}" type="slidenum">
              <a:rPr lang="ru-RU" smtClean="0"/>
              <a:pPr>
                <a:defRPr/>
              </a:pPr>
              <a:t>8</a:t>
            </a:fld>
            <a:endParaRPr lang="ru-RU"/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8740993" y="5395625"/>
            <a:ext cx="3201482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altLang="ru-RU" sz="1200" dirty="0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Бурлуцкая Вера Петровна</a:t>
            </a:r>
          </a:p>
          <a:p>
            <a:r>
              <a:rPr lang="ru-RU" altLang="ru-RU" sz="1200" dirty="0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Министерство экономического развития Новосибирской области</a:t>
            </a:r>
          </a:p>
          <a:p>
            <a:r>
              <a:rPr lang="ru-RU" altLang="ru-RU" sz="1200" dirty="0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8 (383) 238-67-88</a:t>
            </a:r>
          </a:p>
          <a:p>
            <a:r>
              <a:rPr lang="en-US" altLang="ru-RU" sz="1200" dirty="0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buvep@nso.ru</a:t>
            </a:r>
            <a:endParaRPr lang="ru-RU" altLang="ru-RU" sz="1200" dirty="0">
              <a:solidFill>
                <a:schemeClr val="bg1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756064" y="6021394"/>
            <a:ext cx="351295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altLang="ru-RU" sz="2000" b="1" dirty="0">
                <a:solidFill>
                  <a:prstClr val="white"/>
                </a:solidFill>
                <a:latin typeface="Tahoma" pitchFamily="34" charset="0"/>
                <a:cs typeface="Tahoma" pitchFamily="34" charset="0"/>
              </a:rPr>
              <a:t>Спасибо за внимание!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66254" y="1341528"/>
            <a:ext cx="422101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altLang="ru-RU" b="1" dirty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Задачи реформы КНД </a:t>
            </a:r>
          </a:p>
          <a:p>
            <a:pPr algn="ctr"/>
            <a:r>
              <a:rPr lang="ru-RU" altLang="ru-RU" b="1" dirty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на муниципальном уровне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11436" y="374257"/>
            <a:ext cx="1981372" cy="7193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3657</TotalTime>
  <Words>658</Words>
  <Application>Microsoft Office PowerPoint</Application>
  <PresentationFormat>Широкоэкранный</PresentationFormat>
  <Paragraphs>127</Paragraphs>
  <Slides>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8</vt:i4>
      </vt:variant>
    </vt:vector>
  </HeadingPairs>
  <TitlesOfParts>
    <vt:vector size="16" baseType="lpstr">
      <vt:lpstr>ＭＳ Ｐゴシック</vt:lpstr>
      <vt:lpstr>Arial</vt:lpstr>
      <vt:lpstr>Calibri</vt:lpstr>
      <vt:lpstr>Calibri Light</vt:lpstr>
      <vt:lpstr>Symbol</vt:lpstr>
      <vt:lpstr>Tahoma</vt:lpstr>
      <vt:lpstr>Тема Office</vt:lpstr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АГНОиПНО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Бочкарева Екатерина Александровна</dc:creator>
  <cp:lastModifiedBy>Бурлуцкая Вера Петровна</cp:lastModifiedBy>
  <cp:revision>353</cp:revision>
  <cp:lastPrinted>2022-06-28T08:14:00Z</cp:lastPrinted>
  <dcterms:created xsi:type="dcterms:W3CDTF">2020-09-17T04:41:29Z</dcterms:created>
  <dcterms:modified xsi:type="dcterms:W3CDTF">2022-06-28T08:57:40Z</dcterms:modified>
</cp:coreProperties>
</file>