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drawings/drawing3.xml" ContentType="application/vnd.openxmlformats-officedocument.drawingml.chartshapes+xml"/>
  <Override PartName="/ppt/slideLayouts/slideLayout11.xml" ContentType="application/vnd.openxmlformats-officedocument.presentationml.slideLayout+xml"/>
  <Override PartName="/ppt/drawings/drawing2.xml" ContentType="application/vnd.openxmlformats-officedocument.drawingml.chartshapes+xml"/>
  <Override PartName="/ppt/charts/colors17.xml" ContentType="application/vnd.ms-office.chartcolorstyle+xml"/>
  <Override PartName="/ppt/charts/colors18.xml" ContentType="application/vnd.ms-office.chartcolorstyle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olors16.xml" ContentType="application/vnd.ms-office.chartcolorstyle+xml"/>
  <Override PartName="/ppt/charts/style16.xml" ContentType="application/vnd.ms-office.chartstyle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16.xml" ContentType="application/vnd.openxmlformats-officedocument.drawingml.chart+xml"/>
  <Override PartName="/ppt/charts/style18.xml" ContentType="application/vnd.ms-office.chartstyle+xml"/>
  <Override PartName="/ppt/charts/colors15.xml" ContentType="application/vnd.ms-office.chartcolorstyle+xml"/>
  <Override PartName="/ppt/charts/style15.xml" ContentType="application/vnd.ms-office.chartstyle+xml"/>
  <Override PartName="/ppt/charts/chart15.xml" ContentType="application/vnd.openxmlformats-officedocument.drawingml.chart+xml"/>
  <Override PartName="/ppt/charts/chart14.xml" ContentType="application/vnd.openxmlformats-officedocument.drawingml.chart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charts/colors13.xml" ContentType="application/vnd.ms-office.chartcolorstyle+xml"/>
  <Override PartName="/ppt/charts/chart13.xml" ContentType="application/vnd.openxmlformats-officedocument.drawingml.chart+xml"/>
  <Override PartName="/ppt/charts/style12.xml" ContentType="application/vnd.ms-office.chartstyle+xml"/>
  <Override PartName="/ppt/charts/chart12.xml" ContentType="application/vnd.openxmlformats-officedocument.drawingml.chart+xml"/>
  <Override PartName="/ppt/theme/theme1.xml" ContentType="application/vnd.openxmlformats-officedocument.theme+xml"/>
  <Override PartName="/ppt/charts/style11.xml" ContentType="application/vnd.ms-office.chartstyle+xml"/>
  <Override PartName="/ppt/charts/colors9.xml" ContentType="application/vnd.ms-office.chartcolorstyle+xml"/>
  <Override PartName="/ppt/charts/style9.xml" ContentType="application/vnd.ms-office.chartstyle+xml"/>
  <Override PartName="/ppt/notesSlides/notesSlide2.xml" ContentType="application/vnd.openxmlformats-officedocument.presentationml.notesSlide+xml"/>
  <Override PartName="/ppt/charts/chart10.xml" ContentType="application/vnd.openxmlformats-officedocument.drawingml.chart+xml"/>
  <Override PartName="/ppt/charts/colors8.xml" ContentType="application/vnd.ms-office.chartcolorstyle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style14.xml" ContentType="application/vnd.ms-office.chartstyle+xml"/>
  <Override PartName="/ppt/charts/style10.xml" ContentType="application/vnd.ms-office.chartstyle+xml"/>
  <Override PartName="/ppt/slideMasters/slideMaster1.xml" ContentType="application/vnd.openxmlformats-officedocument.presentationml.slideMaster+xml"/>
  <Override PartName="/ppt/charts/style8.xml" ContentType="application/vnd.ms-office.chartstyle+xml"/>
  <Override PartName="/ppt/charts/colors11.xml" ContentType="application/vnd.ms-office.chartcolorstyle+xml"/>
  <Override PartName="/ppt/charts/style7.xml" ContentType="application/vnd.ms-office.chartstyle+xml"/>
  <Override PartName="/ppt/charts/chart17.xml" ContentType="application/vnd.openxmlformats-officedocument.drawingml.chart+xml"/>
  <Override PartName="/ppt/charts/colors6.xml" ContentType="application/vnd.ms-office.chartcolorstyle+xml"/>
  <Override PartName="/ppt/drawings/drawing1.xml" ContentType="application/vnd.openxmlformats-officedocument.drawingml.chartshapes+xml"/>
  <Override PartName="/ppt/charts/style6.xml" ContentType="application/vnd.ms-office.chartstyle+xml"/>
  <Override PartName="/ppt/charts/colors14.xml" ContentType="application/vnd.ms-office.chartcolorstyle+xml"/>
  <Override PartName="/ppt/charts/colors5.xml" ContentType="application/vnd.ms-office.chartcolorstyle+xml"/>
  <Override PartName="/ppt/charts/style5.xml" ContentType="application/vnd.ms-office.chartstyle+xml"/>
  <Override PartName="/ppt/charts/chart6.xml" ContentType="application/vnd.openxmlformats-officedocument.drawingml.chart+xml"/>
  <Override PartName="/ppt/charts/colors4.xml" ContentType="application/vnd.ms-office.chartcolorstyle+xml"/>
  <Override PartName="/ppt/charts/style17.xml" ContentType="application/vnd.ms-office.chartstyle+xml"/>
  <Override PartName="/ppt/slides/slide9.xml" ContentType="application/vnd.openxmlformats-officedocument.presentationml.slide+xml"/>
  <Override PartName="/ppt/charts/chart8.xml" ContentType="application/vnd.openxmlformats-officedocument.drawingml.chart+xml"/>
  <Override PartName="/ppt/charts/chart11.xml" ContentType="application/vnd.openxmlformats-officedocument.drawingml.chart+xml"/>
  <Override PartName="/ppt/charts/style4.xml" ContentType="application/vnd.ms-office.chartstyle+xml"/>
  <Override PartName="/ppt/charts/colors7.xml" ContentType="application/vnd.ms-office.chartcolorstyle+xml"/>
  <Override PartName="/ppt/charts/colors10.xml" ContentType="application/vnd.ms-office.chartcolorstyle+xml"/>
  <Override PartName="/ppt/charts/colors12.xml" ContentType="application/vnd.ms-office.chartcolorstyle+xml"/>
  <Override PartName="/ppt/charts/colors3.xml" ContentType="application/vnd.ms-office.chartcolorstyle+xml"/>
  <Override PartName="/ppt/charts/style3.xml" ContentType="application/vnd.ms-office.chartstyle+xml"/>
  <Override PartName="/ppt/slides/slide11.xml" ContentType="application/vnd.openxmlformats-officedocument.presentationml.slide+xml"/>
  <Override PartName="/ppt/charts/colors2.xml" ContentType="application/vnd.ms-office.chartcolorstyle+xml"/>
  <Override PartName="/ppt/charts/chart5.xml" ContentType="application/vnd.openxmlformats-officedocument.drawingml.chart+xml"/>
  <Override PartName="/ppt/slides/slide13.xml" ContentType="application/vnd.openxmlformats-officedocument.presentationml.slide+xml"/>
  <Override PartName="/ppt/charts/chart9.xml" ContentType="application/vnd.openxmlformats-officedocument.drawingml.chart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slides/slide7.xml" ContentType="application/vnd.openxmlformats-officedocument.presentationml.slide+xml"/>
  <Override PartName="/ppt/charts/style1.xml" ContentType="application/vnd.ms-office.chartstyle+xml"/>
  <Override PartName="/ppt/charts/chart4.xml" ContentType="application/vnd.openxmlformats-officedocument.drawingml.chart+xml"/>
  <Override PartName="/ppt/charts/style13.xml" ContentType="application/vnd.ms-office.chartstyle+xml"/>
  <Override PartName="/ppt/charts/chart7.xml" ContentType="application/vnd.openxmlformats-officedocument.drawingml.chart+xml"/>
  <Override PartName="/ppt/charts/style2.xml" ContentType="application/vnd.ms-office.chartstyle+xml"/>
  <Override PartName="/ppt/charts/chart1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 showSpecialPlsOnTitleSld="0">
  <p:sldMasterIdLst>
    <p:sldMasterId id="2147483648" r:id="rId1"/>
  </p:sldMasterIdLst>
  <p:notesMasterIdLst>
    <p:notesMasterId r:id="rId1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5785"/>
    <a:srgbClr val="DAEFFE"/>
    <a:srgbClr val="C65351"/>
    <a:srgbClr val="0D4B44"/>
    <a:srgbClr val="13675D"/>
    <a:srgbClr val="D57F7D"/>
    <a:srgbClr val="736C41"/>
    <a:srgbClr val="CAE8FE"/>
    <a:srgbClr val="B5DEFE"/>
    <a:srgbClr val="8DC5D4"/>
  </p:clrMru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— акцент 5">
    <a:wholeTbl>
      <a:tcTxStyle>
        <a:fontRef idx="minor">
          <a:srgbClr val="00000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  <a:fill>
          <a:solidFill>
            <a:schemeClr val="accent5">
              <a:tint val="40000"/>
            </a:schemeClr>
          </a:solidFill>
        </a:fill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</a:tblBg>
    <a:wholeTbl>
      <a:tcTxStyle>
        <a:fontRef idx="minor">
          <a:srgbClr val="00000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rgbClr val="00000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rgbClr val="00000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rgbClr val="00000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Средний стиль 3 — акцент 1">
    <a:wholeTbl>
      <a:tcTxStyle>
        <a:fontRef idx="minor">
          <a:srgbClr val="00000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  <a:fill>
          <a:solidFill>
            <a:schemeClr val="accent6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57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2" y="150"/>
      </p:cViewPr>
      <p:guideLst>
        <p:guide pos="2160" orient="horz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 /><Relationship Id="rId20" Type="http://schemas.openxmlformats.org/officeDocument/2006/relationships/tableStyles" Target="tableStyles.xml" /><Relationship Id="rId21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oleObject" Target="file:/mcx.nso.loc/fin/2018/&#1057;&#1083;&#1072;&#1081;&#1076;&#1099;/&#1055;&#1086;&#1082;&#1072;&#1079;&#1072;&#1090;&#1077;&#1083;&#1080;%20&#1086;&#1090;&#1088;&#1072;&#1089;&#1083;&#1080;.xlsx" TargetMode="External"/><Relationship Id="rId2" Type="http://schemas.microsoft.com/office/2011/relationships/chartColorStyle" Target="colors1.xml" /><Relationship Id="rId3" Type="http://schemas.microsoft.com/office/2011/relationships/chartStyle" Target="style1.xml" /></Relationships>
</file>

<file path=ppt/charts/_rels/chart10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5.xlsx" /><Relationship Id="rId2" Type="http://schemas.microsoft.com/office/2011/relationships/chartColorStyle" Target="colors10.xml" /><Relationship Id="rId3" Type="http://schemas.microsoft.com/office/2011/relationships/chartStyle" Target="style10.xml" /></Relationships>
</file>

<file path=ppt/charts/_rels/chart1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6.xlsx" /><Relationship Id="rId2" Type="http://schemas.microsoft.com/office/2011/relationships/chartColorStyle" Target="colors11.xml" /><Relationship Id="rId3" Type="http://schemas.microsoft.com/office/2011/relationships/chartStyle" Target="style11.xml" /></Relationships>
</file>

<file path=ppt/charts/_rels/chart1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7.xlsx" /><Relationship Id="rId2" Type="http://schemas.microsoft.com/office/2011/relationships/chartColorStyle" Target="colors12.xml" /><Relationship Id="rId3" Type="http://schemas.microsoft.com/office/2011/relationships/chartStyle" Target="style12.xml" /></Relationships>
</file>

<file path=ppt/charts/_rels/chart1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8.xlsx" /><Relationship Id="rId2" Type="http://schemas.microsoft.com/office/2011/relationships/chartColorStyle" Target="colors13.xml" /><Relationship Id="rId3" Type="http://schemas.microsoft.com/office/2011/relationships/chartStyle" Target="style13.xml" /></Relationships>
</file>

<file path=ppt/charts/_rels/chart14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9.xlsx" /><Relationship Id="rId2" Type="http://schemas.microsoft.com/office/2011/relationships/chartColorStyle" Target="colors14.xml" /><Relationship Id="rId3" Type="http://schemas.microsoft.com/office/2011/relationships/chartStyle" Target="style14.xml" /></Relationships>
</file>

<file path=ppt/charts/_rels/chart15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0.xlsx" /><Relationship Id="rId2" Type="http://schemas.openxmlformats.org/officeDocument/2006/relationships/chartUserShapes" Target="../drawings/drawing1.xml" /><Relationship Id="rId3" Type="http://schemas.microsoft.com/office/2011/relationships/chartColorStyle" Target="colors15.xml" /><Relationship Id="rId4" Type="http://schemas.microsoft.com/office/2011/relationships/chartStyle" Target="style15.xml" /></Relationships>
</file>

<file path=ppt/charts/_rels/chart16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1.xlsx" /><Relationship Id="rId2" Type="http://schemas.microsoft.com/office/2011/relationships/chartColorStyle" Target="colors16.xml" /><Relationship Id="rId3" Type="http://schemas.microsoft.com/office/2011/relationships/chartStyle" Target="style16.xml" /></Relationships>
</file>

<file path=ppt/charts/_rels/chart17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2.xlsx" /><Relationship Id="rId2" Type="http://schemas.openxmlformats.org/officeDocument/2006/relationships/chartUserShapes" Target="../drawings/drawing2.xml" /><Relationship Id="rId3" Type="http://schemas.microsoft.com/office/2011/relationships/chartColorStyle" Target="colors17.xml" /><Relationship Id="rId4" Type="http://schemas.microsoft.com/office/2011/relationships/chartStyle" Target="style17.xml" /></Relationships>
</file>

<file path=ppt/charts/_rels/chart18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3.xlsx" /><Relationship Id="rId2" Type="http://schemas.openxmlformats.org/officeDocument/2006/relationships/chartUserShapes" Target="../drawings/drawing3.xml" /><Relationship Id="rId3" Type="http://schemas.microsoft.com/office/2011/relationships/chartColorStyle" Target="colors18.xml" /><Relationship Id="rId4" Type="http://schemas.microsoft.com/office/2011/relationships/chartStyle" Target="style18.xml" /></Relationships>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oleObject" Target="file:/mcx.nso.loc/fin/2018/&#1057;&#1083;&#1072;&#1081;&#1076;&#1099;/&#1055;&#1086;&#1082;&#1072;&#1079;&#1072;&#1090;&#1077;&#1083;&#1080;%20&#1086;&#1090;&#1088;&#1072;&#1089;&#1083;&#1080;.xlsx" TargetMode="External"/><Relationship Id="rId2" Type="http://schemas.microsoft.com/office/2011/relationships/chartColorStyle" Target="colors2.xml" /><Relationship Id="rId3" Type="http://schemas.microsoft.com/office/2011/relationships/chartStyle" Target="style2.xml" /></Relationships>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microsoft.com/office/2011/relationships/chartColorStyle" Target="colors3.xml" /><Relationship Id="rId3" Type="http://schemas.microsoft.com/office/2011/relationships/chartStyle" Target="style3.xml" /></Relationships>
</file>

<file path=ppt/charts/_rels/chart4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Relationship Id="rId2" Type="http://schemas.microsoft.com/office/2011/relationships/chartColorStyle" Target="colors4.xml" /><Relationship Id="rId3" Type="http://schemas.microsoft.com/office/2011/relationships/chartStyle" Target="style4.xml" /></Relationships>
</file>

<file path=ppt/charts/_rels/chart5.xml.rels><?xml version="1.0" encoding="UTF-8" standalone="yes"?><Relationships xmlns="http://schemas.openxmlformats.org/package/2006/relationships"><Relationship Id="rId1" Type="http://schemas.openxmlformats.org/officeDocument/2006/relationships/oleObject" Target="file:/mcx.nso.loc/fin/2018/&#1057;&#1083;&#1072;&#1081;&#1076;&#1099;/&#1055;&#1086;&#1082;&#1072;&#1079;&#1072;&#1090;&#1077;&#1083;&#1080;%20&#1086;&#1090;&#1088;&#1072;&#1089;&#1083;&#1080;.xlsx" TargetMode="External"/><Relationship Id="rId2" Type="http://schemas.microsoft.com/office/2011/relationships/chartColorStyle" Target="colors5.xml" /><Relationship Id="rId3" Type="http://schemas.microsoft.com/office/2011/relationships/chartStyle" Target="style5.xml" /></Relationships>
</file>

<file path=ppt/charts/_rels/chart6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Relationship Id="rId2" Type="http://schemas.microsoft.com/office/2011/relationships/chartColorStyle" Target="colors6.xml" /><Relationship Id="rId3" Type="http://schemas.microsoft.com/office/2011/relationships/chartStyle" Target="style6.xml" /></Relationships>
</file>

<file path=ppt/charts/_rels/chart7.xml.rels><?xml version="1.0" encoding="UTF-8" standalone="yes"?><Relationships xmlns="http://schemas.openxmlformats.org/package/2006/relationships"><Relationship Id="rId1" Type="http://schemas.openxmlformats.org/officeDocument/2006/relationships/oleObject" Target="file:/mcx.nso.loc/fin/2018/&#1057;&#1083;&#1072;&#1081;&#1076;&#1099;/&#1055;&#1086;&#1082;&#1072;&#1079;&#1072;&#1090;&#1077;&#1083;&#1080;%20&#1086;&#1090;&#1088;&#1072;&#1089;&#1083;&#1080;.xlsx" TargetMode="External"/><Relationship Id="rId2" Type="http://schemas.microsoft.com/office/2011/relationships/chartColorStyle" Target="colors7.xml" /><Relationship Id="rId3" Type="http://schemas.microsoft.com/office/2011/relationships/chartStyle" Target="style7.xml" /></Relationships>
</file>

<file path=ppt/charts/_rels/chart8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4.xlsx" /><Relationship Id="rId2" Type="http://schemas.microsoft.com/office/2011/relationships/chartColorStyle" Target="colors8.xml" /><Relationship Id="rId3" Type="http://schemas.microsoft.com/office/2011/relationships/chartStyle" Target="style8.xml" /></Relationships>
</file>

<file path=ppt/charts/_rels/chart9.xml.rels><?xml version="1.0" encoding="UTF-8" standalone="yes"?><Relationships xmlns="http://schemas.openxmlformats.org/package/2006/relationships"><Relationship Id="rId1" Type="http://schemas.openxmlformats.org/officeDocument/2006/relationships/oleObject" Target="file:/mcx.nso.loc/fin/2018/&#1057;&#1083;&#1072;&#1081;&#1076;&#1099;/&#1055;&#1086;&#1082;&#1072;&#1079;&#1072;&#1090;&#1077;&#1083;&#1080;%20&#1086;&#1090;&#1088;&#1072;&#1089;&#1083;&#1080;.xlsx" TargetMode="External"/><Relationship Id="rId2" Type="http://schemas.microsoft.com/office/2011/relationships/chartColorStyle" Target="colors9.xml" /><Relationship Id="rId3" Type="http://schemas.microsoft.com/office/2011/relationships/chartStyle" Target="style9.xml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198"/>
          <c:y val="0.005508"/>
          <c:w val="0.524982"/>
          <c:h val="0.986200"/>
        </c:manualLayout>
      </c:layout>
      <c:pie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4183"/>
          <c:y val="0.319817"/>
          <c:w val="0.285817"/>
          <c:h val="0.5377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1"/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r>
              <a:rPr lang="ru-RU"/>
              <a:t>Реализация племенного молодняка</a:t>
            </a:r>
          </a:p>
        </c:rich>
      </c:tx>
      <c:layout>
        <c:manualLayout>
          <c:xMode val="edge"/>
          <c:yMode val="edge"/>
          <c:x val="0.313090"/>
          <c:y val="0.1138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54371"/>
          <c:y val="0.098297"/>
          <c:w val="0.922251"/>
          <c:h val="0.69053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 xml:space="preserve">Реализовано племенного молодняка, гол.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0.018183"/>
                  <c:y val="-0.0290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1"/>
              <c:layout>
                <c:manualLayout>
                  <c:x val="-0.014287"/>
                  <c:y val="-0.0401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2"/>
              <c:layout>
                <c:manualLayout>
                  <c:x val="-0.020780"/>
                  <c:y val="-0.0245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3"/>
              <c:layout>
                <c:manualLayout>
                  <c:x val="-0.019482"/>
                  <c:y val="-0.0178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4"/>
              <c:layout>
                <c:manualLayout>
                  <c:x val="-0.019482"/>
                  <c:y val="-0.0267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uri="{CE6537A1-D6FC-4f65-9D91-7224C49458BB}">
                <c15:showLeaderLines val="1"/>
                <c15:leaderLines>
                  <c:spPr>
                    <a:ln w="22225" cap="flat" cmpd="sng" algn="ctr">
                      <a:solidFill>
                        <a:schemeClr val="bg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1161</c:v>
                </c:pt>
                <c:pt idx="1">
                  <c:v>1579</c:v>
                </c:pt>
                <c:pt idx="2">
                  <c:v>2384</c:v>
                </c:pt>
                <c:pt idx="3">
                  <c:v>3286</c:v>
                </c:pt>
                <c:pt idx="4">
                  <c:v>4165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 xml:space="preserve">в том числе организациями с частной формой собственности, гол.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.007812"/>
                  <c:y val="0.0468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1"/>
              <c:layout>
                <c:manualLayout>
                  <c:x val="0.008096"/>
                  <c:y val="0.0535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2"/>
              <c:layout>
                <c:manualLayout>
                  <c:x val="0.010430"/>
                  <c:y val="0.0558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3"/>
              <c:layout>
                <c:manualLayout>
                  <c:x val="0.008360"/>
                  <c:y val="0.0535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4"/>
              <c:layout>
                <c:manualLayout>
                  <c:x val="0.010430"/>
                  <c:y val="0.0602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1030</c:v>
                </c:pt>
                <c:pt idx="1">
                  <c:v>1450</c:v>
                </c:pt>
                <c:pt idx="2">
                  <c:v>2352</c:v>
                </c:pt>
                <c:pt idx="3">
                  <c:v>3280</c:v>
                </c:pt>
                <c:pt idx="4">
                  <c:v>4158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 xml:space="preserve">Реализовано племенного молодняка за пределы Новосибирской области, гол.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.029384"/>
                  <c:y val="-0.0267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1"/>
              <c:layout>
                <c:manualLayout>
                  <c:x val="0.030683"/>
                  <c:y val="-0.0267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2"/>
              <c:layout>
                <c:manualLayout>
                  <c:x val="0.025224"/>
                  <c:y val="-0.0245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3"/>
              <c:layout>
                <c:manualLayout>
                  <c:x val="0.030419"/>
                  <c:y val="-0.0267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4"/>
              <c:layout>
                <c:manualLayout>
                  <c:x val="0.035067"/>
                  <c:y val="-0.0245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uri="{CE6537A1-D6FC-4f65-9D91-7224C49458BB}">
                <c15:showLeaderLines val="1"/>
                <c15:leaderLines>
                  <c:spPr>
                    <a:ln w="25400" cap="flat" cmpd="sng" algn="ctr">
                      <a:solidFill>
                        <a:schemeClr val="bg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300</c:v>
                </c:pt>
                <c:pt idx="1">
                  <c:v>495</c:v>
                </c:pt>
                <c:pt idx="2">
                  <c:v>324</c:v>
                </c:pt>
                <c:pt idx="3">
                  <c:v>754</c:v>
                </c:pt>
                <c:pt idx="4">
                  <c:v>3238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17070047"/>
        <c:axId val="917066303"/>
        <c:axId val="0"/>
      </c:bar3DChart>
      <c:catAx>
        <c:axId val="9170700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endParaRPr lang="ru-RU"/>
          </a:p>
        </c:txPr>
        <c:crossAx val="917066303"/>
        <c:crosses val="autoZero"/>
        <c:auto val="1"/>
        <c:lblAlgn val="ctr"/>
        <c:lblOffset val="100"/>
        <c:noMultiLvlLbl val="0"/>
      </c:catAx>
      <c:valAx>
        <c:axId val="9170663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endParaRPr lang="ru-RU"/>
          </a:p>
        </c:txPr>
        <c:crossAx val="9170700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79966"/>
          <c:y val="0.843222"/>
          <c:w val="0.881834"/>
          <c:h val="0.1336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itchFamily="18" charset="0" panose="02020603050405020304"/>
          <a:cs typeface="Times New Roman" pitchFamily="18" charset="0" panose="02020603050405020304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view3D>
      <c:rotX val="75"/>
      <c:rotY val="78"/>
      <c:rAngAx val="0"/>
    </c:view3D>
    <c:floor>
      <c:thickness val="0"/>
      <c:spPr>
        <a:noFill/>
        <a:ln w="6350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635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0000"/>
          <c:y val="0.946911"/>
          <c:w val="0.041377"/>
          <c:h val="0.0530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0"/>
          <c:dPt>
            <c:idx val="0"/>
            <c:bubble3D val="0"/>
            <c:spPr>
              <a:solidFill>
                <a:srgbClr val="326144"/>
              </a:solidFill>
              <a:ln>
                <a:noFill/>
              </a:ln>
              <a:effectLst/>
              <a:sp3d/>
            </c:spPr>
          </c:dPt>
          <c:dPt>
            <c:idx val="1"/>
            <c:bubble3D val="0"/>
            <c:spPr>
              <a:solidFill>
                <a:srgbClr val="B4B4B4"/>
              </a:solidFill>
              <a:ln>
                <a:noFill/>
              </a:ln>
              <a:effectLst/>
              <a:sp3d/>
            </c:spPr>
          </c:dPt>
          <c:dPt>
            <c:idx val="2"/>
            <c:bubble3D val="0"/>
            <c:spPr>
              <a:solidFill>
                <a:srgbClr val="A39F9F"/>
              </a:solidFill>
              <a:ln>
                <a:noFill/>
              </a:ln>
              <a:effectLst/>
              <a:sp3d/>
            </c:spPr>
          </c:dPt>
          <c:dPt>
            <c:idx val="3"/>
            <c:bubble3D val="0"/>
            <c:spPr>
              <a:solidFill>
                <a:srgbClr val="716B6B"/>
              </a:solidFill>
              <a:ln>
                <a:noFill/>
              </a:ln>
              <a:effectLst/>
              <a:sp3d/>
            </c:spPr>
          </c:dPt>
          <c:cat>
            <c:strRef>
              <c:f>Лист1!$A$2:$A$5</c:f>
              <c:strCache>
                <c:ptCount val="4"/>
                <c:pt idx="0">
                  <c:v xml:space="preserve">зерновые, зернобобовые</c:v>
                </c:pt>
                <c:pt idx="1">
                  <c:v>технические</c:v>
                </c:pt>
                <c:pt idx="2">
                  <c:v>кормовые</c:v>
                </c:pt>
                <c:pt idx="3">
                  <c:v xml:space="preserve">картофель и овощи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1496.7</c:v>
                </c:pt>
                <c:pt idx="1">
                  <c:v>254.9</c:v>
                </c:pt>
                <c:pt idx="2">
                  <c:v>532.29999999999995</c:v>
                </c:pt>
                <c:pt idx="3">
                  <c:v>18.2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cat>
            <c:strRef>
              <c:f>Лист1!$A$2:$A$5</c:f>
              <c:strCache>
                <c:ptCount val="4"/>
                <c:pt idx="0">
                  <c:v xml:space="preserve">зерновые, зернобобовые</c:v>
                </c:pt>
                <c:pt idx="1">
                  <c:v>технические</c:v>
                </c:pt>
                <c:pt idx="2">
                  <c:v>кормовые</c:v>
                </c:pt>
                <c:pt idx="3">
                  <c:v xml:space="preserve">картофель и овощи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66.199301163253566</c:v>
                </c:pt>
                <c:pt idx="1">
                  <c:v>11.27427130788624</c:v>
                </c:pt>
                <c:pt idx="2">
                  <c:v>23.543721526825596</c:v>
                </c:pt>
                <c:pt idx="3">
                  <c:v>0.80498916360741291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028132"/>
          <c:y val="0.167655"/>
          <c:w val="0.941435"/>
          <c:h val="0.457352"/>
        </c:manualLayout>
      </c:layout>
      <c:overlay val="0"/>
      <c:spPr>
        <a:solidFill>
          <a:schemeClr val="bg1">
            <a:lumMod val="95000"/>
          </a:schemeClr>
        </a:solidFill>
        <a:ln>
          <a:noFill/>
          <a:round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legend>
    <c:plotVisOnly val="1"/>
    <c:dispBlanksAs val="zero"/>
    <c:showDLblsOverMax val="0"/>
  </c:chart>
  <c:spPr>
    <a:noFill/>
    <a:ln w="6350" cap="flat" cmpd="sng" algn="ctr">
      <a:noFill/>
      <a:prstDash val="solid"/>
      <a:miter lim="800000"/>
    </a:ln>
    <a:effectLst>
      <a:softEdge rad="127000"/>
    </a:effectLst>
  </c:spPr>
  <c:txPr>
    <a:bodyPr/>
    <a:lstStyle/>
    <a:p>
      <a:pPr>
        <a:defRPr sz="1800">
          <a:latin typeface="Times New Roman" pitchFamily="18" charset="0" panose="02020603050405020304"/>
          <a:cs typeface="Times New Roman" pitchFamily="18" charset="0" panose="02020603050405020304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view3D>
      <c:rotX val="75"/>
      <c:rotY val="78"/>
      <c:rAngAx val="0"/>
    </c:view3D>
    <c:floor>
      <c:thickness val="0"/>
      <c:spPr>
        <a:noFill/>
        <a:ln w="6350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635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0000"/>
          <c:y val="0.023639"/>
          <c:w val="0.976934"/>
          <c:h val="0.9763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explosion val="10"/>
          <c:dPt>
            <c:idx val="0"/>
            <c:bubble3D val="0"/>
            <c:spPr>
              <a:solidFill>
                <a:srgbClr val="326144"/>
              </a:solidFill>
              <a:ln w="6350">
                <a:solidFill>
                  <a:schemeClr val="tx1"/>
                </a:solidFill>
              </a:ln>
              <a:effectLst/>
              <a:sp3d contourW="6350">
                <a:contourClr>
                  <a:schemeClr val="tx1"/>
                </a:contourClr>
              </a:sp3d>
            </c:spPr>
          </c:dPt>
          <c:dPt>
            <c:idx val="1"/>
            <c:bubble3D val="0"/>
            <c:spPr>
              <a:solidFill>
                <a:srgbClr val="B5B5B5"/>
              </a:solidFill>
              <a:ln w="6350">
                <a:solidFill>
                  <a:schemeClr val="tx1"/>
                </a:solidFill>
              </a:ln>
              <a:effectLst/>
              <a:sp3d contourW="6350">
                <a:contourClr>
                  <a:schemeClr val="tx1"/>
                </a:contourClr>
              </a:sp3d>
            </c:spPr>
          </c:dPt>
          <c:dPt>
            <c:idx val="2"/>
            <c:bubble3D val="0"/>
            <c:spPr>
              <a:solidFill>
                <a:schemeClr val="bg2">
                  <a:lumMod val="75000"/>
                </a:schemeClr>
              </a:solidFill>
              <a:ln w="6350">
                <a:solidFill>
                  <a:schemeClr val="tx1"/>
                </a:solidFill>
              </a:ln>
              <a:effectLst/>
              <a:sp3d contourW="6350">
                <a:contourClr>
                  <a:schemeClr val="tx1"/>
                </a:contourClr>
              </a:sp3d>
            </c:spPr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  <a:sp3d contourW="6350">
                <a:contourClr>
                  <a:schemeClr val="tx1"/>
                </a:contourClr>
              </a:sp3d>
            </c:spPr>
          </c:dPt>
          <c:dLbls>
            <c:dLbl>
              <c:idx val="0"/>
              <c:layout>
                <c:manualLayout>
                  <c:x val="0.217033"/>
                  <c:y val="-0.168727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>
                  <c15:layout>
                    <c:manualLayout>
                      <c:w val="0.263658"/>
                      <c:h val="0.272354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149592"/>
                  <c:y val="0.10703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/>
              </c:extLst>
            </c:dLbl>
            <c:dLbl>
              <c:idx val="2"/>
              <c:layout>
                <c:manualLayout>
                  <c:x val="-0.156167"/>
                  <c:y val="0.105064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/>
              </c:extLst>
            </c:dLbl>
            <c:dLbl>
              <c:idx val="3"/>
              <c:layout>
                <c:manualLayout>
                  <c:x val="0.000000"/>
                  <c:y val="-0.030227"/>
                </c:manualLayout>
              </c:layout>
              <c:numFmt formatCode="0.0%" sourceLinked="0"/>
              <c:spPr>
                <a:solidFill>
                  <a:schemeClr val="bg2">
                    <a:lumMod val="50000"/>
                    <a:alpha val="5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bg1"/>
                      </a:solidFill>
                      <a:latin typeface="Times New Roman" pitchFamily="18" charset="0" panose="02020603050405020304"/>
                      <a:ea typeface="+mn-ea"/>
                      <a:cs typeface="Times New Roman" pitchFamily="18" charset="0" panose="02020603050405020304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/>
              </c:extLst>
            </c:dLbl>
            <c:dLbl>
              <c:idx val="4"/>
              <c:layout>
                <c:manualLayout>
                  <c:x val="-0.022819"/>
                  <c:y val="0.169925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 xml:space="preserve">
</c:separator>
            <c:showLeaderLines val="1"/>
            <c:leaderLines>
              <c:spPr>
                <a:ln w="6350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>
              <c:ext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 xml:space="preserve">зерновые, зернобобовые</c:v>
                </c:pt>
                <c:pt idx="1">
                  <c:v>технические</c:v>
                </c:pt>
                <c:pt idx="2">
                  <c:v>кормовые</c:v>
                </c:pt>
                <c:pt idx="3">
                  <c:v xml:space="preserve">картофель и овощи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1505.1</c:v>
                </c:pt>
                <c:pt idx="1">
                  <c:v>255.8</c:v>
                </c:pt>
                <c:pt idx="2">
                  <c:v>524.6</c:v>
                </c:pt>
                <c:pt idx="3">
                  <c:v>20.5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cat>
            <c:strRef>
              <c:f>Лист1!$A$2:$A$5</c:f>
              <c:strCache>
                <c:ptCount val="4"/>
                <c:pt idx="0">
                  <c:v xml:space="preserve">зерновые, зернобобовые</c:v>
                </c:pt>
                <c:pt idx="1">
                  <c:v>технические</c:v>
                </c:pt>
                <c:pt idx="2">
                  <c:v>кормовые</c:v>
                </c:pt>
                <c:pt idx="3">
                  <c:v xml:space="preserve">картофель и овощи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65.26886383347788</c:v>
                </c:pt>
                <c:pt idx="1">
                  <c:v>11.092801387684302</c:v>
                </c:pt>
                <c:pt idx="2">
                  <c:v>22.749349522983522</c:v>
                </c:pt>
                <c:pt idx="3">
                  <c:v>0.88898525585429311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6350" cap="flat" cmpd="sng" algn="ctr">
      <a:noFill/>
      <a:prstDash val="solid"/>
      <a:miter lim="800000"/>
    </a:ln>
    <a:effectLst>
      <a:softEdge rad="127000"/>
    </a:effectLst>
  </c:spPr>
  <c:txPr>
    <a:bodyPr/>
    <a:lstStyle/>
    <a:p>
      <a:pPr>
        <a:defRPr sz="1800">
          <a:latin typeface="Times New Roman" pitchFamily="18" charset="0" panose="02020603050405020304"/>
          <a:cs typeface="Times New Roman" pitchFamily="18" charset="0" panose="02020603050405020304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view3D>
      <c:rotX val="75"/>
      <c:rotY val="108"/>
      <c:rAngAx val="0"/>
    </c:view3D>
    <c:floor>
      <c:thickness val="0"/>
      <c:spPr>
        <a:noFill/>
        <a:ln w="6350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635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0000"/>
          <c:y val="0.003832"/>
          <c:w val="0.985195"/>
          <c:h val="0.9682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 xml:space="preserve">факт га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9"/>
          <c:dPt>
            <c:idx val="0"/>
            <c:bubble3D val="0"/>
            <c:spPr>
              <a:solidFill>
                <a:srgbClr val="376347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</c:dPt>
          <c:dPt>
            <c:idx val="1"/>
            <c:bubble3D val="0"/>
            <c:spPr>
              <a:solidFill>
                <a:srgbClr val="B5B5B5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</c:dPt>
          <c:dPt>
            <c:idx val="2"/>
            <c:bubble3D val="0"/>
            <c:spPr>
              <a:solidFill>
                <a:srgbClr val="AAA6A6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</c:dPt>
          <c:dLbls>
            <c:dLbl>
              <c:idx val="0"/>
              <c:layout>
                <c:manualLayout>
                  <c:x val="0.237237"/>
                  <c:y val="-0.181793"/>
                </c:manualLayout>
              </c:layout>
              <c:tx>
                <c:rich>
                  <a:bodyPr/>
                  <a:lstStyle/>
                  <a:p>
                    <a:fld id="{A4694641-EC93-49AB-99DB-31E2897E2D9A}" type="VALUE">
                      <a:rPr lang="en-US"/>
                      <a:pPr/>
                      <a:t>[ЗНАЧЕНИЕ]</a:t>
                    </a:fld>
                    <a:r>
                      <a:rPr lang="en-US"/>
                      <a:t>
</a:t>
                    </a:r>
                    <a:fld id="{88FEA39D-E656-4E7D-B086-A8FB1AA2F848}" type="CELLREF">
                      <a:rPr lang="en-US"/>
                      <a:pPr/>
                      <a:t>[ССЫЛКА НА ЯЧЕЙКУ]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>
                  <c15:layout>
                    <c:manualLayout>
                      <c:w val="0.385960"/>
                      <c:h val="0.312552"/>
                    </c:manualLayout>
                  </c15:layout>
                  <c15:showDataLabelsRange val="0"/>
                </c:ext>
              </c:extLst>
            </c:dLbl>
            <c:dLbl>
              <c:idx val="1"/>
              <c:layout>
                <c:manualLayout>
                  <c:x val="-0.028133"/>
                  <c:y val="0.037713"/>
                </c:manualLayout>
              </c:layout>
              <c:tx>
                <c:rich>
                  <a:bodyPr/>
                  <a:lstStyle/>
                  <a:p>
                    <a:fld id="{B9B20EA6-7C20-4049-9D90-30E17F807F36}" type="VALUE">
                      <a:rPr lang="en-US"/>
                      <a:pPr/>
                      <a:t>[ЗНАЧЕНИЕ]</a:t>
                    </a:fld>
                    <a:r>
                      <a:rPr lang="en-US"/>
                      <a:t>
</a:t>
                    </a:r>
                    <a:fld id="{FA6C62EA-A78D-49D6-ADB1-C01F6F813944}" type="CELLREF">
                      <a:rPr lang="en-US"/>
                      <a:pPr/>
                      <a:t>[ССЫЛКА НА ЯЧЕЙКУ]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>
                  <c15:showDataLabelsRange val="0"/>
                </c:ext>
              </c:extLst>
            </c:dLbl>
            <c:dLbl>
              <c:idx val="2"/>
              <c:layout>
                <c:manualLayout>
                  <c:x val="-0.163095"/>
                  <c:y val="0.086707"/>
                </c:manualLayout>
              </c:layout>
              <c:tx>
                <c:rich>
                  <a:bodyPr/>
                  <a:lstStyle/>
                  <a:p>
                    <a:fld id="{55DFDBA0-E09E-459E-B36A-5080F3E5C488}" type="VALUE">
                      <a:rPr lang="en-US"/>
                      <a:pPr/>
                      <a:t>[ЗНАЧЕНИЕ]</a:t>
                    </a:fld>
                    <a:r>
                      <a:rPr lang="en-US"/>
                      <a:t>
</a:t>
                    </a:r>
                    <a:fld id="{664471C0-6185-4DD7-B4A6-2B4D8C57752A}" type="CELLREF">
                      <a:rPr lang="en-US"/>
                      <a:pPr/>
                      <a:t>[ССЫЛКА НА ЯЧЕЙКУ]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>
                  <c15:showDataLabelsRange val="0"/>
                </c:ext>
              </c:extLst>
            </c:dLbl>
            <c:dLbl>
              <c:idx val="3"/>
              <c:layout>
                <c:manualLayout>
                  <c:x val="-0.003295"/>
                  <c:y val="0.097047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400" b="0" i="0" u="none" strike="noStrike" kern="1200" baseline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+mn-ea"/>
                        <a:cs typeface="Times New Roman" pitchFamily="18" charset="0" panose="02020603050405020304"/>
                      </a:defRPr>
                    </a:pPr>
                    <a:fld id="{2716FF57-88FD-42F1-82BF-33A28C27D158}" type="VALUE">
                      <a:rPr lang="en-US" sz="1400">
                        <a:solidFill>
                          <a:schemeClr val="bg1"/>
                        </a:solidFill>
                      </a:rPr>
                      <a:pPr>
                        <a:defRPr sz="1400">
                          <a:solidFill>
                            <a:schemeClr val="bg1"/>
                          </a:solidFill>
                        </a:defRPr>
                      </a:pPr>
                      <a:t>[ЗНАЧЕНИЕ]</a:t>
                    </a:fld>
                    <a:r>
                      <a:rPr lang="en-US" sz="1400">
                        <a:solidFill>
                          <a:schemeClr val="bg1"/>
                        </a:solidFill>
                      </a:rPr>
                      <a:t>
</a:t>
                    </a:r>
                    <a:fld id="{45DF3A48-8B00-4534-BA16-6BFC64AD7B50}" type="CELLREF">
                      <a:rPr lang="en-US" sz="1400">
                        <a:solidFill>
                          <a:schemeClr val="bg1"/>
                        </a:solidFill>
                      </a:rPr>
                      <a:pPr>
                        <a:defRPr sz="1400">
                          <a:solidFill>
                            <a:schemeClr val="bg1"/>
                          </a:solidFill>
                        </a:defRPr>
                      </a:pPr>
                      <a:t>[ССЫЛКА НА ЯЧЕЙКУ]</a:t>
                    </a:fld>
                    <a:r>
                      <a:rPr lang="en-US" sz="1400">
                        <a:solidFill>
                          <a:schemeClr val="bg1"/>
                        </a:solidFill>
                      </a:rPr>
                      <a:t>%</a:t>
                    </a:r>
                  </a:p>
                </c:rich>
              </c:tx>
              <c:numFmt formatCode="0.0%" sourceLinked="0"/>
              <c:spPr>
                <a:solidFill>
                  <a:schemeClr val="bg2">
                    <a:lumMod val="50000"/>
                    <a:alpha val="5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bg1"/>
                      </a:solidFill>
                      <a:latin typeface="Times New Roman" pitchFamily="18" charset="0" panose="02020603050405020304"/>
                      <a:ea typeface="+mn-ea"/>
                      <a:cs typeface="Times New Roman" pitchFamily="18" charset="0" panose="02020603050405020304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>
                  <c15:layout>
                    <c:manualLayout>
                      <c:w val="0.171401"/>
                      <c:h val="0.192743"/>
                    </c:manualLayout>
                  </c15:layout>
                  <c15:showDataLabelsRange val="0"/>
                </c:ext>
              </c:extLst>
            </c:dLbl>
            <c:dLbl>
              <c:idx val="4"/>
              <c:layout>
                <c:manualLayout>
                  <c:x val="-0.052037"/>
                  <c:y val="0.075696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 xml:space="preserve">
</c:separator>
            <c:showLeaderLines val="1"/>
            <c:leaderLines>
              <c:spPr>
                <a:ln w="6350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>
              <c:ext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 xml:space="preserve">зерновые, зернобобовые</c:v>
                </c:pt>
                <c:pt idx="1">
                  <c:v>технические</c:v>
                </c:pt>
                <c:pt idx="2">
                  <c:v>кормовые</c:v>
                </c:pt>
                <c:pt idx="3">
                  <c:v xml:space="preserve">картофель и овощи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1572.6</c:v>
                </c:pt>
                <c:pt idx="1">
                  <c:v>289.89999999999998</c:v>
                </c:pt>
                <c:pt idx="2">
                  <c:v>512.5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cat>
            <c:strRef>
              <c:f>Лист1!$A$2:$A$5</c:f>
              <c:strCache>
                <c:ptCount val="4"/>
                <c:pt idx="0">
                  <c:v xml:space="preserve">зерновые, зернобобовые</c:v>
                </c:pt>
                <c:pt idx="1">
                  <c:v>технические</c:v>
                </c:pt>
                <c:pt idx="2">
                  <c:v>кормовые</c:v>
                </c:pt>
                <c:pt idx="3">
                  <c:v xml:space="preserve">картофель и овощи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65.661795407098126</c:v>
                </c:pt>
                <c:pt idx="1">
                  <c:v>12.10438413361169</c:v>
                </c:pt>
                <c:pt idx="2">
                  <c:v>21.398747390396661</c:v>
                </c:pt>
                <c:pt idx="3">
                  <c:v>0.83507306889352817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6350" cap="flat" cmpd="sng" algn="ctr">
      <a:noFill/>
      <a:prstDash val="solid"/>
      <a:miter lim="800000"/>
    </a:ln>
    <a:effectLst>
      <a:softEdge rad="127000"/>
    </a:effectLst>
  </c:spPr>
  <c:txPr>
    <a:bodyPr/>
    <a:lstStyle/>
    <a:p>
      <a:pPr>
        <a:defRPr sz="1800">
          <a:latin typeface="Times New Roman" pitchFamily="18" charset="0" panose="02020603050405020304"/>
          <a:cs typeface="Times New Roman" pitchFamily="18" charset="0" panose="02020603050405020304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view3D>
      <c:rotX val="75"/>
      <c:rotY val="108"/>
      <c:rAngAx val="0"/>
    </c:view3D>
    <c:floor>
      <c:thickness val="0"/>
      <c:spPr>
        <a:noFill/>
        <a:ln w="6350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635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0000"/>
          <c:y val="0.003832"/>
          <c:w val="0.985195"/>
          <c:h val="0.9682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9"/>
          <c:dPt>
            <c:idx val="0"/>
            <c:bubble3D val="0"/>
            <c:spPr>
              <a:solidFill>
                <a:srgbClr val="376347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</c:dPt>
          <c:dPt>
            <c:idx val="1"/>
            <c:bubble3D val="0"/>
            <c:spPr>
              <a:solidFill>
                <a:srgbClr val="B9B9B9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</c:dPt>
          <c:dPt>
            <c:idx val="2"/>
            <c:bubble3D val="0"/>
            <c:spPr>
              <a:solidFill>
                <a:srgbClr val="AAA6A6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</c:dPt>
          <c:dLbls>
            <c:dLbl>
              <c:idx val="0"/>
              <c:layout>
                <c:manualLayout>
                  <c:x val="0.237238"/>
                  <c:y val="-0.166953"/>
                </c:manualLayout>
              </c:layout>
              <c:tx>
                <c:rich>
                  <a:bodyPr/>
                  <a:lstStyle/>
                  <a:p>
                    <a:fld id="{856A7EA7-7A33-46BE-9AF4-CA8635515C4C}" type="VALUE">
                      <a:rPr lang="en-US"/>
                      <a:pPr/>
                      <a:t>[ЗНАЧЕНИЕ]</a:t>
                    </a:fld>
                    <a:r>
                      <a:rPr lang="en-US"/>
                      <a:t>
64,5%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>
                  <c15:layout>
                    <c:manualLayout>
                      <c:w val="0.385960"/>
                      <c:h val="0.312552"/>
                    </c:manualLayout>
                  </c15:layout>
                  <c15:showDataLabelsRange val="0"/>
                </c:ext>
              </c:extLst>
            </c:dLbl>
            <c:dLbl>
              <c:idx val="1"/>
              <c:layout>
                <c:manualLayout>
                  <c:x val="-0.037431"/>
                  <c:y val="0.000000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>
                  <c15:layout>
                    <c:manualLayout>
                      <c:w val="0.246490"/>
                      <c:h val="0.33194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0.107307"/>
                  <c:y val="0.127396"/>
                </c:manualLayout>
              </c:layout>
              <c:tx>
                <c:rich>
                  <a:bodyPr/>
                  <a:lstStyle/>
                  <a:p>
                    <a:fld id="{85F77DEF-A211-4331-B90D-D89675D6CF8B}" type="VALUE">
                      <a:rPr lang="en-US"/>
                      <a:pPr/>
                      <a:t>[ЗНАЧЕНИЕ]</a:t>
                    </a:fld>
                    <a:endParaRPr lang="en-US"/>
                  </a:p>
                  <a:p>
                    <a:r>
                      <a:rPr lang="en-US"/>
                      <a:t>19,8%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>
                  <c15:layout>
                    <c:manualLayout>
                      <c:w val="0.284857"/>
                      <c:h val="0.331942"/>
                    </c:manualLayout>
                  </c15:layout>
                  <c15:showDataLabelsRange val="0"/>
                </c:ext>
              </c:extLst>
            </c:dLbl>
            <c:dLbl>
              <c:idx val="3"/>
              <c:layout>
                <c:manualLayout>
                  <c:x val="0.000000"/>
                  <c:y val="0.061801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400" b="0" i="0" u="none" strike="noStrike" kern="1200" baseline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+mn-ea"/>
                        <a:cs typeface="Times New Roman" pitchFamily="18" charset="0" panose="02020603050405020304"/>
                      </a:defRPr>
                    </a:pPr>
                    <a:fld id="{2716FF57-88FD-42F1-82BF-33A28C27D158}" type="VALUE">
                      <a:rPr lang="en-US" sz="1400">
                        <a:solidFill>
                          <a:schemeClr val="bg1"/>
                        </a:solidFill>
                      </a:rPr>
                      <a:pPr>
                        <a:defRPr sz="1400">
                          <a:solidFill>
                            <a:schemeClr val="bg1"/>
                          </a:solidFill>
                        </a:defRPr>
                      </a:pPr>
                      <a:t>[ЗНАЧЕНИЕ]</a:t>
                    </a:fld>
                    <a:r>
                      <a:rPr lang="en-US" sz="1400">
                        <a:solidFill>
                          <a:schemeClr val="bg1"/>
                        </a:solidFill>
                      </a:rPr>
                      <a:t>
</a:t>
                    </a:r>
                    <a:fld id="{512688AA-6225-496D-B47F-4D6DAFAB1CD8}" type="PERCENTAGE">
                      <a:rPr lang="en-US" sz="1400">
                        <a:solidFill>
                          <a:schemeClr val="bg1"/>
                        </a:solidFill>
                      </a:rPr>
                      <a:pPr>
                        <a:defRPr sz="1400">
                          <a:solidFill>
                            <a:schemeClr val="bg1"/>
                          </a:solidFill>
                        </a:defRPr>
                      </a:pPr>
                      <a:t>[ПРОЦЕНТ]</a:t>
                    </a:fld>
                    <a:endParaRPr lang="en-US" sz="1400">
                      <a:solidFill>
                        <a:schemeClr val="bg1"/>
                      </a:solidFill>
                    </a:endParaRPr>
                  </a:p>
                </c:rich>
              </c:tx>
              <c:numFmt formatCode="0.0%" sourceLinked="0"/>
              <c:spPr>
                <a:solidFill>
                  <a:schemeClr val="bg2">
                    <a:lumMod val="50000"/>
                    <a:alpha val="5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bg1"/>
                      </a:solidFill>
                      <a:latin typeface="Times New Roman" pitchFamily="18" charset="0" panose="02020603050405020304"/>
                      <a:ea typeface="+mn-ea"/>
                      <a:cs typeface="Times New Roman" pitchFamily="18" charset="0" panose="02020603050405020304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>
                  <c15:showDataLabelsRange val="0"/>
                </c:ext>
              </c:extLst>
            </c:dLbl>
            <c:dLbl>
              <c:idx val="4"/>
              <c:layout>
                <c:manualLayout>
                  <c:x val="-0.052037"/>
                  <c:y val="0.075696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 xml:space="preserve">
</c:separator>
            <c:showLeaderLines val="1"/>
            <c:leaderLines>
              <c:spPr>
                <a:ln w="6350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>
              <c:ext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 xml:space="preserve">зерновые, зернобобовые</c:v>
                </c:pt>
                <c:pt idx="1">
                  <c:v>технические</c:v>
                </c:pt>
                <c:pt idx="2">
                  <c:v>кормовые</c:v>
                </c:pt>
                <c:pt idx="3">
                  <c:v xml:space="preserve">картофель и овощи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.0">
                  <c:v>1535.1</c:v>
                </c:pt>
                <c:pt idx="1">
                  <c:v>353.4</c:v>
                </c:pt>
                <c:pt idx="2">
                  <c:v>471.3</c:v>
                </c:pt>
                <c:pt idx="3">
                  <c:v>20.3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cat>
            <c:strRef>
              <c:f>Лист1!$A$2:$A$5</c:f>
              <c:strCache>
                <c:ptCount val="4"/>
                <c:pt idx="0">
                  <c:v xml:space="preserve">зерновые, зернобобовые</c:v>
                </c:pt>
                <c:pt idx="1">
                  <c:v>технические</c:v>
                </c:pt>
                <c:pt idx="2">
                  <c:v>кормовые</c:v>
                </c:pt>
                <c:pt idx="3">
                  <c:v xml:space="preserve">картофель и овощи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64.499999999999986</c:v>
                </c:pt>
                <c:pt idx="1">
                  <c:v>14.848739495798318</c:v>
                </c:pt>
                <c:pt idx="2">
                  <c:v>19.80252100840336</c:v>
                </c:pt>
                <c:pt idx="3">
                  <c:v>0.85294117647058831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6350" cap="flat" cmpd="sng" algn="ctr">
      <a:noFill/>
      <a:prstDash val="solid"/>
      <a:miter lim="800000"/>
    </a:ln>
    <a:effectLst>
      <a:softEdge rad="127000"/>
    </a:effectLst>
  </c:spPr>
  <c:txPr>
    <a:bodyPr/>
    <a:lstStyle/>
    <a:p>
      <a:pPr>
        <a:defRPr sz="1800">
          <a:latin typeface="Times New Roman" pitchFamily="18" charset="0" panose="02020603050405020304"/>
          <a:cs typeface="Times New Roman" pitchFamily="18" charset="0" panose="02020603050405020304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 w="25400"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0699"/>
          <c:y val="0.113017"/>
          <c:w val="0.999301"/>
          <c:h val="0.487090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 xml:space="preserve">План, тыс. тонн</c:v>
                </c:pt>
              </c:strCache>
            </c:strRef>
          </c:tx>
          <c:spPr>
            <a:solidFill>
              <a:srgbClr val="366446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.010947"/>
                  <c:y val="-0.0213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1"/>
              <c:layout>
                <c:manualLayout>
                  <c:x val="0.015733"/>
                  <c:y val="-0.0283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2"/>
              <c:layout>
                <c:manualLayout>
                  <c:x val="0.020833"/>
                  <c:y val="-0.0317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3"/>
              <c:layout>
                <c:manualLayout>
                  <c:x val="0.013534"/>
                  <c:y val="-0.0138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Лист1!$A$3:$A$8</c:f>
              <c:strCach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 xml:space="preserve">Прогнозный 2024</c:v>
                </c:pt>
              </c:strCache>
            </c:strRef>
          </c:cat>
          <c:val>
            <c:numRef>
              <c:f>Лист1!$B$3:$B$8</c:f>
              <c:numCache>
                <c:formatCode>General</c:formatCode>
                <c:ptCount val="6"/>
                <c:pt idx="0">
                  <c:v>295.10000000000002</c:v>
                </c:pt>
                <c:pt idx="1">
                  <c:v>297.39999999999998</c:v>
                </c:pt>
                <c:pt idx="2">
                  <c:v>297.39999999999998</c:v>
                </c:pt>
                <c:pt idx="3">
                  <c:v>297.39999999999998</c:v>
                </c:pt>
                <c:pt idx="4">
                  <c:v>311.60000000000002</c:v>
                </c:pt>
                <c:pt idx="5">
                  <c:v>304.10000000000002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 xml:space="preserve">Факт, тыс. тонн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.021862"/>
                  <c:y val="-0.0218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1"/>
              <c:layout>
                <c:manualLayout>
                  <c:x val="0.026944"/>
                  <c:y val="-0.0297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2"/>
              <c:layout>
                <c:manualLayout>
                  <c:x val="0.022791"/>
                  <c:y val="-0.0266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3"/>
              <c:layout>
                <c:manualLayout>
                  <c:x val="0.030200"/>
                  <c:y val="-0.03212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Лист1!$A$3:$A$8</c:f>
              <c:strCach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 xml:space="preserve">Прогнозный 2024</c:v>
                </c:pt>
              </c:strCache>
            </c:strRef>
          </c:cat>
          <c:val>
            <c:numRef>
              <c:f>Лист1!$C$3:$C$8</c:f>
              <c:numCache>
                <c:formatCode>General</c:formatCode>
                <c:ptCount val="6"/>
                <c:pt idx="0">
                  <c:v>296.10000000000002</c:v>
                </c:pt>
                <c:pt idx="1">
                  <c:v>294.7</c:v>
                </c:pt>
                <c:pt idx="2">
                  <c:v>296.10000000000002</c:v>
                </c:pt>
                <c:pt idx="3">
                  <c:v>300.89999999999998</c:v>
                </c:pt>
                <c:pt idx="4">
                  <c:v>326.39999999999998</c:v>
                </c:pt>
                <c:pt idx="5" formatCode="0.0">
                  <c:v>55.045000000000002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gapDepth val="0"/>
        <c:shape val="box"/>
        <c:axId val="1760920448"/>
        <c:axId val="1760920032"/>
        <c:axId val="0"/>
      </c:bar3DChart>
      <c:catAx>
        <c:axId val="1760920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endParaRPr lang="ru-RU"/>
          </a:p>
        </c:txPr>
        <c:crossAx val="1760920032"/>
        <c:crosses val="autoZero"/>
        <c:auto val="1"/>
        <c:lblAlgn val="ctr"/>
        <c:lblOffset val="100"/>
        <c:noMultiLvlLbl val="0"/>
      </c:catAx>
      <c:valAx>
        <c:axId val="1760920032"/>
        <c:scaling>
          <c:orientation val="minMax"/>
          <c:max val="315.000000"/>
          <c:min val="200.000000"/>
        </c:scaling>
        <c:delete val="1"/>
        <c:axPos val="l"/>
        <c:numFmt formatCode="General" sourceLinked="1"/>
        <c:majorTickMark val="out"/>
        <c:minorTickMark val="none"/>
        <c:tickLblPos val="nextTo"/>
        <c:crossAx val="1760920448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287591"/>
          <c:y val="0.677235"/>
          <c:w val="0.405871"/>
          <c:h val="0.0782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itchFamily="18" charset="0" panose="02020603050405020304"/>
          <a:cs typeface="Times New Roman" pitchFamily="18" charset="0" panose="02020603050405020304"/>
        </a:defRPr>
      </a:pPr>
      <a:endParaRPr lang="ru-RU"/>
    </a:p>
  </c:txPr>
  <c:externalData r:id="rId1">
    <c:autoUpdate val="0"/>
  </c:externalData>
  <c:userShapes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4="http://schemas.microsoft.com/office/drawing/2007/8/2/chart"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  <a:round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0326"/>
          <c:y val="0.057006"/>
          <c:w val="0.999674"/>
          <c:h val="0.74389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 xml:space="preserve">Высеяно семян всего, тыс. тонн</c:v>
                </c:pt>
              </c:strCache>
            </c:strRef>
          </c:tx>
          <c:spPr>
            <a:solidFill>
              <a:srgbClr val="366446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0.007218"/>
                  <c:y val="0.0189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spPr>
              <a:solidFill>
                <a:srgbClr val="C55A1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Лист1!$A$3:$A$7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Лист1!$B$3:$B$7</c:f>
              <c:numCache>
                <c:formatCode xml:space="preserve">#\ ##0.0</c:formatCode>
                <c:ptCount val="5"/>
                <c:pt idx="0">
                  <c:v>278.2</c:v>
                </c:pt>
                <c:pt idx="1">
                  <c:v>287.60000000000002</c:v>
                </c:pt>
                <c:pt idx="2">
                  <c:v>297.39999999999998</c:v>
                </c:pt>
                <c:pt idx="3">
                  <c:v>302.8</c:v>
                </c:pt>
                <c:pt idx="4">
                  <c:v>311.60000000000002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 xml:space="preserve">Доля семян высших репродукций, тыс. тонн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Lbls>
            <c:dLbl>
              <c:idx val="0"/>
              <c:layout>
                <c:manualLayout>
                  <c:x val="0.019987"/>
                  <c:y val="-0.0238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1"/>
              <c:layout>
                <c:manualLayout>
                  <c:x val="0.012795"/>
                  <c:y val="-0.0268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2"/>
              <c:layout>
                <c:manualLayout>
                  <c:x val="0.018615"/>
                  <c:y val="-0.0169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3"/>
              <c:layout>
                <c:manualLayout>
                  <c:x val="0.019862"/>
                  <c:y val="-0.0166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Лист1!$A$3:$A$7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Лист1!$C$3:$C$7</c:f>
              <c:numCache>
                <c:formatCode xml:space="preserve">#\ ##0.0</c:formatCode>
                <c:ptCount val="5"/>
                <c:pt idx="0">
                  <c:v>28.9</c:v>
                </c:pt>
                <c:pt idx="1">
                  <c:v>40</c:v>
                </c:pt>
                <c:pt idx="2" formatCode="General">
                  <c:v>40.6</c:v>
                </c:pt>
                <c:pt idx="3" formatCode="0.0">
                  <c:v>41.8</c:v>
                </c:pt>
                <c:pt idx="4" formatCode="General">
                  <c:v>32.299999999999997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gapDepth val="0"/>
        <c:shape val="box"/>
        <c:axId val="30089984"/>
        <c:axId val="30091520"/>
        <c:axId val="0"/>
      </c:bar3DChart>
      <c:catAx>
        <c:axId val="30089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endParaRPr lang="ru-RU"/>
          </a:p>
        </c:txPr>
        <c:crossAx val="30091520"/>
        <c:crosses val="autoZero"/>
        <c:auto val="1"/>
        <c:lblAlgn val="ctr"/>
        <c:lblOffset val="100"/>
        <c:noMultiLvlLbl val="0"/>
      </c:catAx>
      <c:valAx>
        <c:axId val="30091520"/>
        <c:scaling>
          <c:orientation val="minMax"/>
          <c:max val="315.000000"/>
          <c:min val="0.000000"/>
        </c:scaling>
        <c:delete val="1"/>
        <c:axPos val="l"/>
        <c:numFmt formatCode="#\ ##0.0" sourceLinked="1"/>
        <c:majorTickMark val="out"/>
        <c:minorTickMark val="none"/>
        <c:tickLblPos val="nextTo"/>
        <c:crossAx val="30089984"/>
        <c:crosses val="autoZero"/>
        <c:crossBetween val="between"/>
      </c:valAx>
      <c:spPr>
        <a:noFill/>
        <a:ln>
          <a:noFill/>
        </a:ln>
        <a:effectLst>
          <a:softEdge rad="635000"/>
        </a:effectLst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endParaRPr lang="ru-RU"/>
          </a:p>
        </c:txPr>
      </c:legendEntry>
      <c:layout>
        <c:manualLayout>
          <c:xMode val="edge"/>
          <c:yMode val="edge"/>
          <c:x val="0.009625"/>
          <c:y val="0.886111"/>
          <c:w val="0.986071"/>
          <c:h val="0.1138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itchFamily="18" charset="0" panose="02020603050405020304"/>
          <a:cs typeface="Times New Roman" pitchFamily="18" charset="0" panose="02020603050405020304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 w="25400"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32082"/>
          <c:y val="0.062573"/>
          <c:w val="0.997414"/>
          <c:h val="0.77508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 xml:space="preserve">Произведено оригинальных и элитных семян</c:v>
                </c:pt>
              </c:strCache>
            </c:strRef>
          </c:tx>
          <c:spPr>
            <a:solidFill>
              <a:srgbClr val="376347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dLbls>
            <c:dLbl>
              <c:idx val="1"/>
              <c:layout>
                <c:manualLayout>
                  <c:x val="0.012664"/>
                  <c:y val="-0.0308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08865"/>
                  <c:y val="-0.0352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24062"/>
                  <c:y val="-0.0442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20833"/>
                  <c:y val="-0.0317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>
                  <c15:layout/>
                </c:ext>
              </c:extLst>
            </c:dLbl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Лист1!$A$3:$A$7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Лист1!$B$3:$B$7</c:f>
              <c:numCache>
                <c:formatCode>0.0</c:formatCode>
                <c:ptCount val="5"/>
                <c:pt idx="0">
                  <c:v>61.1</c:v>
                </c:pt>
                <c:pt idx="1">
                  <c:v>70.7</c:v>
                </c:pt>
                <c:pt idx="2">
                  <c:v>61.1</c:v>
                </c:pt>
                <c:pt idx="3">
                  <c:v>196.4</c:v>
                </c:pt>
                <c:pt idx="4">
                  <c:v>49.8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gapDepth val="0"/>
        <c:shape val="box"/>
        <c:axId val="1760920448"/>
        <c:axId val="1760920032"/>
        <c:axId val="0"/>
      </c:bar3DChart>
      <c:catAx>
        <c:axId val="1760920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endParaRPr lang="ru-RU"/>
          </a:p>
        </c:txPr>
        <c:crossAx val="1760920032"/>
        <c:crosses val="autoZero"/>
        <c:auto val="1"/>
        <c:lblAlgn val="ctr"/>
        <c:lblOffset val="100"/>
        <c:noMultiLvlLbl val="0"/>
      </c:catAx>
      <c:valAx>
        <c:axId val="1760920032"/>
        <c:scaling>
          <c:orientation val="minMax"/>
          <c:max val="200.000000"/>
          <c:min val="0.000000"/>
        </c:scaling>
        <c:delete val="1"/>
        <c:axPos val="l"/>
        <c:numFmt formatCode="0.0" sourceLinked="1"/>
        <c:majorTickMark val="out"/>
        <c:minorTickMark val="none"/>
        <c:tickLblPos val="nextTo"/>
        <c:crossAx val="176092044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itchFamily="18" charset="0" panose="02020603050405020304"/>
          <a:cs typeface="Times New Roman" pitchFamily="18" charset="0" panose="02020603050405020304"/>
        </a:defRPr>
      </a:pPr>
      <a:endParaRPr lang="ru-RU"/>
    </a:p>
  </c:txPr>
  <c:externalData r:id="rId1">
    <c:autoUpdate val="0"/>
  </c:externalData>
  <c:userShapes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4="http://schemas.microsoft.com/office/drawing/2007/8/2/chart"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 w="25400"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32082"/>
          <c:y val="0.014920"/>
          <c:w val="0.997414"/>
          <c:h val="0.82273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 xml:space="preserve">План, тыс. га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dLbls>
            <c:dLbl>
              <c:idx val="1"/>
              <c:layout>
                <c:manualLayout>
                  <c:x val="0.012664"/>
                  <c:y val="-0.0308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08865"/>
                  <c:y val="-0.0352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24062"/>
                  <c:y val="-0.0442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20833"/>
                  <c:y val="-0.0317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>
                  <c15:layout/>
                </c:ext>
              </c:extLst>
            </c:dLbl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Лист1!$A$3:$A$7</c:f>
              <c:numCache>
                <c:formatCode>General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Лист1!$B$3:$B$7</c:f>
              <c:numCache>
                <c:formatCode>0.0</c:formatCode>
                <c:ptCount val="5"/>
                <c:pt idx="0">
                  <c:v>36.200000000000003</c:v>
                </c:pt>
                <c:pt idx="1">
                  <c:v>36.4</c:v>
                </c:pt>
                <c:pt idx="2">
                  <c:v>26.1</c:v>
                </c:pt>
                <c:pt idx="3">
                  <c:v>20.6</c:v>
                </c:pt>
                <c:pt idx="4">
                  <c:v>18.899999999999999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gapDepth val="0"/>
        <c:shape val="box"/>
        <c:axId val="1760920448"/>
        <c:axId val="1760920032"/>
        <c:axId val="0"/>
      </c:bar3DChart>
      <c:catAx>
        <c:axId val="1760920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endParaRPr lang="ru-RU"/>
          </a:p>
        </c:txPr>
        <c:crossAx val="1760920032"/>
        <c:crosses val="autoZero"/>
        <c:auto val="1"/>
        <c:lblAlgn val="ctr"/>
        <c:lblOffset val="100"/>
        <c:noMultiLvlLbl val="0"/>
      </c:catAx>
      <c:valAx>
        <c:axId val="1760920032"/>
        <c:scaling>
          <c:orientation val="minMax"/>
          <c:max val="80.000000"/>
          <c:min val="0.000000"/>
        </c:scaling>
        <c:delete val="1"/>
        <c:axPos val="l"/>
        <c:numFmt formatCode="0.0" sourceLinked="1"/>
        <c:majorTickMark val="out"/>
        <c:minorTickMark val="none"/>
        <c:tickLblPos val="nextTo"/>
        <c:crossAx val="176092044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itchFamily="18" charset="0" panose="02020603050405020304"/>
          <a:cs typeface="Times New Roman" pitchFamily="18" charset="0" panose="02020603050405020304"/>
        </a:defRPr>
      </a:pPr>
      <a:endParaRPr lang="ru-RU"/>
    </a:p>
  </c:txPr>
  <c:externalData r:id="rId1">
    <c:autoUpdate val="0"/>
  </c:externalData>
  <c:userShapes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4="http://schemas.microsoft.com/office/drawing/2007/8/2/chart"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198"/>
          <c:y val="0.005508"/>
          <c:w val="0.524982"/>
          <c:h val="0.986200"/>
        </c:manualLayout>
      </c:layout>
      <c:pie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4183"/>
          <c:y val="0.319817"/>
          <c:w val="0.285817"/>
          <c:h val="0.5377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1"/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view3D>
      <c:rotX val="75"/>
      <c:rotY val="78"/>
      <c:rAngAx val="0"/>
    </c:view3D>
    <c:floor>
      <c:thickness val="0"/>
      <c:spPr>
        <a:noFill/>
        <a:ln w="6350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635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20089"/>
          <c:y val="0.023639"/>
          <c:w val="0.976934"/>
          <c:h val="0.9763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>
                <a:contourClr>
                  <a:schemeClr val="tx1"/>
                </a:contourClr>
              </a:sp3d>
            </c:spPr>
          </c:dPt>
          <c:dPt>
            <c:idx val="1"/>
            <c:bubble3D val="0"/>
            <c:explosion val="15"/>
            <c:spPr>
              <a:solidFill>
                <a:schemeClr val="accent2"/>
              </a:solidFill>
              <a:ln>
                <a:noFill/>
              </a:ln>
              <a:effectLst/>
              <a:sp3d>
                <a:contourClr>
                  <a:schemeClr val="tx1"/>
                </a:contourClr>
              </a:sp3d>
            </c:spPr>
          </c:dPt>
          <c:dLbls>
            <c:dLbl>
              <c:idx val="0"/>
              <c:layout>
                <c:manualLayout>
                  <c:x val="-0.173972"/>
                  <c:y val="-0.30076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3600" b="1" i="0" u="none" strike="noStrike" kern="1200" baseline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+mn-ea"/>
                        <a:cs typeface="Times New Roman" pitchFamily="18" charset="0" panose="02020603050405020304"/>
                      </a:defRPr>
                    </a:pPr>
                    <a:r>
                      <a:rPr lang="en-US" sz="3600" baseline="0" dirty="0">
                        <a:latin typeface="Times New Roman" pitchFamily="18" charset="0" panose="02020603050405020304"/>
                        <a:cs typeface="Times New Roman" pitchFamily="18" charset="0" panose="02020603050405020304"/>
                      </a:rPr>
                      <a:t>
</a:t>
                    </a:r>
                    <a:fld id="{114DD3C0-1879-4D40-B9F5-E0F2E3A7522E}" type="PERCENTAGE">
                      <a:rPr lang="en-US" sz="3600" baseline="0">
                        <a:latin typeface="Times New Roman" pitchFamily="18" charset="0" panose="02020603050405020304"/>
                        <a:cs typeface="Times New Roman" pitchFamily="18" charset="0" panose="02020603050405020304"/>
                      </a:rPr>
                      <a:pPr>
                        <a:defRPr sz="3600" b="1">
                          <a:solidFill>
                            <a:schemeClr val="bg1"/>
                          </a:solidFill>
                          <a:latin typeface="Times New Roman" pitchFamily="18" charset="0" panose="02020603050405020304"/>
                          <a:cs typeface="Times New Roman" pitchFamily="18" charset="0" panose="02020603050405020304"/>
                        </a:defRPr>
                      </a:pPr>
                      <a:t>[ПРОЦЕНТ]</a:t>
                    </a:fld>
                    <a:endParaRPr lang="en-US" sz="3600" baseline="0" dirty="0">
                      <a:latin typeface="Times New Roman" pitchFamily="18" charset="0" panose="02020603050405020304"/>
                      <a:cs typeface="Times New Roman" pitchFamily="18" charset="0" panose="02020603050405020304"/>
                    </a:endParaRP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3600" b="1" i="0" u="none" strike="noStrike" kern="1200" baseline="0">
                      <a:solidFill>
                        <a:schemeClr val="bg1"/>
                      </a:solidFill>
                      <a:latin typeface="Times New Roman" pitchFamily="18" charset="0" panose="02020603050405020304"/>
                      <a:ea typeface="+mn-ea"/>
                      <a:cs typeface="Times New Roman" pitchFamily="18" charset="0" panose="02020603050405020304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>
                  <c15:layout>
                    <c:manualLayout>
                      <c:w val="0.369102"/>
                      <c:h val="0.272354"/>
                    </c:manualLayout>
                  </c15:layout>
                  <c15:showDataLabelsRange val="0"/>
                </c:ext>
              </c:extLst>
            </c:dLbl>
            <c:dLbl>
              <c:idx val="1"/>
              <c:layout>
                <c:manualLayout>
                  <c:x val="0.168941"/>
                  <c:y val="0.17006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bg1"/>
                        </a:solidFill>
                        <a:latin typeface="Times New Roman" pitchFamily="18" charset="0" panose="02020603050405020304"/>
                        <a:ea typeface="+mn-ea"/>
                        <a:cs typeface="Times New Roman" pitchFamily="18" charset="0" panose="02020603050405020304"/>
                      </a:defRPr>
                    </a:pPr>
                    <a:r>
                      <a:rPr lang="en-US" sz="2000" baseline="0" dirty="0">
                        <a:latin typeface="Times New Roman" pitchFamily="18" charset="0" panose="02020603050405020304"/>
                        <a:cs typeface="Times New Roman" pitchFamily="18" charset="0" panose="02020603050405020304"/>
                      </a:rPr>
                      <a:t>
</a:t>
                    </a:r>
                    <a:fld id="{F9ED64BE-A429-4AB5-9FB1-508315FA1CC8}" type="PERCENTAGE">
                      <a:rPr lang="en-US" sz="2000" baseline="0">
                        <a:latin typeface="Times New Roman" pitchFamily="18" charset="0" panose="02020603050405020304"/>
                        <a:cs typeface="Times New Roman" pitchFamily="18" charset="0" panose="02020603050405020304"/>
                      </a:rPr>
                      <a:pPr>
                        <a:defRPr sz="2000" b="1">
                          <a:solidFill>
                            <a:schemeClr val="bg1"/>
                          </a:solidFill>
                          <a:latin typeface="Times New Roman" pitchFamily="18" charset="0" panose="02020603050405020304"/>
                          <a:cs typeface="Times New Roman" pitchFamily="18" charset="0" panose="02020603050405020304"/>
                        </a:defRPr>
                      </a:pPr>
                      <a:t>[ПРОЦЕНТ]</a:t>
                    </a:fld>
                    <a:endParaRPr lang="en-US" sz="2000" baseline="0" dirty="0">
                      <a:latin typeface="Times New Roman" pitchFamily="18" charset="0" panose="02020603050405020304"/>
                      <a:cs typeface="Times New Roman" pitchFamily="18" charset="0" panose="02020603050405020304"/>
                    </a:endParaRPr>
                  </a:p>
                </c:rich>
              </c:tx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Times New Roman" pitchFamily="18" charset="0" panose="02020603050405020304"/>
                      <a:ea typeface="+mn-ea"/>
                      <a:cs typeface="Times New Roman" pitchFamily="18" charset="0" panose="02020603050405020304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>
                  <c15:layout>
                    <c:manualLayout>
                      <c:w val="0.333203"/>
                      <c:h val="0.158578"/>
                    </c:manualLayout>
                  </c15:layout>
                  <c15:showDataLabelsRange val="0"/>
                </c:ext>
              </c:extLst>
            </c:dLbl>
            <c:dLbl>
              <c:idx val="4"/>
              <c:layout>
                <c:manualLayout>
                  <c:x val="-0.022819"/>
                  <c:y val="0.169925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 xml:space="preserve">
</c:separator>
              <c:extLst>
                <c:ext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 xml:space="preserve">
</c:separator>
            <c:showLeaderLines val="1"/>
            <c:leaderLines>
              <c:spPr>
                <a:ln w="6350" cap="flat" cmpd="sng" algn="ctr">
                  <a:solidFill>
                    <a:schemeClr val="tx1"/>
                  </a:solidFill>
                  <a:prstDash val="solid"/>
                  <a:round/>
                </a:ln>
                <a:effectLst/>
              </c:spPr>
            </c:leaderLines>
            <c:extLst>
              <c:ext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30.6</c:v>
                </c:pt>
                <c:pt idx="1">
                  <c:v>69.400000000000006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6350" cap="flat" cmpd="sng" algn="ctr">
      <a:noFill/>
      <a:prstDash val="solid"/>
      <a:miter lim="800000"/>
    </a:ln>
    <a:effectLst>
      <a:softEdge rad="127000"/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view3D>
      <c:rotX val="75"/>
      <c:rotY val="78"/>
      <c:rAngAx val="0"/>
    </c:view3D>
    <c:floor>
      <c:thickness val="0"/>
      <c:spPr>
        <a:noFill/>
        <a:ln w="6350" cap="flat" cmpd="sng" algn="ctr">
          <a:solidFill>
            <a:schemeClr val="tx1">
              <a:tint val="75000"/>
            </a:schemeClr>
          </a:solidFill>
          <a:prstDash val="solid"/>
          <a:round/>
        </a:ln>
        <a:effectLst/>
        <a:sp3d contourW="6350">
          <a:contourClr>
            <a:schemeClr val="tx1">
              <a:tint val="7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0000"/>
          <c:y val="0.946911"/>
          <c:w val="0.041377"/>
          <c:h val="0.0530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p3d/>
            </c:spPr>
          </c:dPt>
          <c:cat>
            <c:strRef>
              <c:f>Лист1!$A$2:$A$3</c:f>
              <c:strCache>
                <c:ptCount val="1"/>
                <c:pt idx="0">
                  <c:v xml:space="preserve">доля маточного поголовья сельскохозяйственных животных и птицы в племенных органициях Новосибирской области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27</c:v>
                </c:pt>
                <c:pt idx="1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lnSpc>
                <a:spcPct val="100000"/>
              </a:lnSpc>
              <a:defRPr sz="1600" b="0" i="0" u="none" strike="noStrike" kern="1200" baseline="0">
                <a:solidFill>
                  <a:schemeClr val="tx1"/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endParaRPr lang="ru-RU"/>
          </a:p>
        </c:txPr>
      </c:legendEntry>
      <c:layout>
        <c:manualLayout>
          <c:xMode val="edge"/>
          <c:yMode val="edge"/>
          <c:x val="0.028132"/>
          <c:y val="0.175775"/>
          <c:w val="0.704798"/>
          <c:h val="0.793091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lnSpc>
              <a:spcPct val="100000"/>
            </a:lnSpc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Times New Roman" pitchFamily="18" charset="0" panose="02020603050405020304"/>
            </a:defRPr>
          </a:pPr>
          <a:endParaRPr lang="ru-RU"/>
        </a:p>
      </c:txPr>
    </c:legend>
    <c:plotVisOnly val="1"/>
    <c:dispBlanksAs val="zero"/>
    <c:showDLblsOverMax val="0"/>
  </c:chart>
  <c:spPr>
    <a:noFill/>
    <a:ln w="6350" cap="flat" cmpd="sng" algn="ctr">
      <a:noFill/>
      <a:prstDash val="solid"/>
      <a:miter lim="800000"/>
    </a:ln>
    <a:effectLst>
      <a:softEdge rad="127000"/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198"/>
          <c:y val="0.005508"/>
          <c:w val="0.524982"/>
          <c:h val="0.986200"/>
        </c:manualLayout>
      </c:layout>
      <c:pie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4183"/>
          <c:y val="0.319817"/>
          <c:w val="0.285817"/>
          <c:h val="0.5377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1"/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r>
              <a:rPr lang="ru-RU" sz="2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Количество племенных</a:t>
            </a:r>
            <a:r>
              <a:rPr lang="ru-RU" sz="2400" b="1" baseline="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 предприятий</a:t>
            </a:r>
            <a:endParaRPr lang="ru-RU" sz="24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039053"/>
          <c:y val="0.158684"/>
          <c:w val="0.689063"/>
          <c:h val="0.7474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 xml:space="preserve">Количество племенных предприятий, всего</c:v>
                </c:pt>
              </c:strCache>
            </c:strRef>
          </c:tx>
          <c:spPr>
            <a:solidFill>
              <a:srgbClr val="C65351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32</c:v>
                </c:pt>
                <c:pt idx="1">
                  <c:v>35</c:v>
                </c:pt>
                <c:pt idx="2">
                  <c:v>30</c:v>
                </c:pt>
                <c:pt idx="3">
                  <c:v>26</c:v>
                </c:pt>
                <c:pt idx="4">
                  <c:v>24</c:v>
                </c:pt>
                <c:pt idx="5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 xml:space="preserve">в том числе с частной формой собственности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28</c:v>
                </c:pt>
                <c:pt idx="1">
                  <c:v>30</c:v>
                </c:pt>
                <c:pt idx="2">
                  <c:v>26</c:v>
                </c:pt>
                <c:pt idx="3">
                  <c:v>23</c:v>
                </c:pt>
                <c:pt idx="4">
                  <c:v>22</c:v>
                </c:pt>
                <c:pt idx="5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7070047"/>
        <c:axId val="917066303"/>
      </c:barChart>
      <c:catAx>
        <c:axId val="9170700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endParaRPr lang="ru-RU"/>
          </a:p>
        </c:txPr>
        <c:crossAx val="917066303"/>
        <c:crosses val="autoZero"/>
        <c:auto val="1"/>
        <c:lblAlgn val="ctr"/>
        <c:lblOffset val="100"/>
        <c:noMultiLvlLbl val="0"/>
      </c:catAx>
      <c:valAx>
        <c:axId val="9170663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endParaRPr lang="ru-RU"/>
          </a:p>
        </c:txPr>
        <c:crossAx val="9170700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12914"/>
          <c:y val="0.245179"/>
          <c:w val="0.286061"/>
          <c:h val="0.5746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198"/>
          <c:y val="0.005508"/>
          <c:w val="0.524982"/>
          <c:h val="0.986200"/>
        </c:manualLayout>
      </c:layout>
      <c:pie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4183"/>
          <c:y val="0.319817"/>
          <c:w val="0.285817"/>
          <c:h val="0.5377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1"/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r>
              <a:rPr lang="ru-RU"/>
              <a:t>Численность племенного маточного поголовья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039053"/>
          <c:y val="0.158684"/>
          <c:w val="0.673301"/>
          <c:h val="0.7328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 xml:space="preserve">Количество маточного поголовья, тыс. условных голов всего</c:v>
                </c:pt>
              </c:strCache>
            </c:strRef>
          </c:tx>
          <c:spPr>
            <a:solidFill>
              <a:srgbClr val="0D5785"/>
            </a:solidFill>
            <a:ln>
              <a:noFill/>
            </a:ln>
            <a:effectLst/>
          </c:spPr>
          <c:invertIfNegative val="0"/>
          <c:dLbls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34.5</c:v>
                </c:pt>
                <c:pt idx="1">
                  <c:v>36.700000000000003</c:v>
                </c:pt>
                <c:pt idx="2">
                  <c:v>38.4</c:v>
                </c:pt>
                <c:pt idx="3">
                  <c:v>39.5</c:v>
                </c:pt>
                <c:pt idx="4">
                  <c:v>38.1</c:v>
                </c:pt>
                <c:pt idx="5">
                  <c:v>38.799999999999997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 xml:space="preserve">в том числе в организациях с частной формой собственности, тыс. условных голов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010508"/>
                  <c:y val="0.0195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1"/>
              <c:layout>
                <c:manualLayout>
                  <c:x val="0.013134"/>
                  <c:y val="0.0244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2"/>
              <c:layout>
                <c:manualLayout>
                  <c:x val="0.015761"/>
                  <c:y val="0.01709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3"/>
              <c:layout>
                <c:manualLayout>
                  <c:x val="0.013134"/>
                  <c:y val="0.0244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4"/>
              <c:layout>
                <c:manualLayout>
                  <c:x val="0.013134"/>
                  <c:y val="0.0219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dLbl>
              <c:idx val="5"/>
              <c:layout>
                <c:manualLayout>
                  <c:x val="0.015761"/>
                  <c:y val="0.0244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uri="{CE6537A1-D6FC-4f65-9D91-7224C49458BB}"/>
              </c:extLst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 panose="02020603050405020304"/>
                    <a:ea typeface="+mn-ea"/>
                    <a:cs typeface="Times New Roman" pitchFamily="18" charset="0" panose="02020603050405020304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33.200000000000003</c:v>
                </c:pt>
                <c:pt idx="1">
                  <c:v>36.5</c:v>
                </c:pt>
                <c:pt idx="2">
                  <c:v>37.5</c:v>
                </c:pt>
                <c:pt idx="3">
                  <c:v>38.4</c:v>
                </c:pt>
                <c:pt idx="4">
                  <c:v>37</c:v>
                </c:pt>
                <c:pt idx="5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7070047"/>
        <c:axId val="917066303"/>
      </c:barChart>
      <c:catAx>
        <c:axId val="9170700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endParaRPr lang="ru-RU"/>
          </a:p>
        </c:txPr>
        <c:crossAx val="917066303"/>
        <c:crosses val="autoZero"/>
        <c:auto val="1"/>
        <c:lblAlgn val="ctr"/>
        <c:lblOffset val="100"/>
        <c:noMultiLvlLbl val="0"/>
      </c:catAx>
      <c:valAx>
        <c:axId val="9170663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defRPr>
            </a:pPr>
            <a:endParaRPr lang="ru-RU"/>
          </a:p>
        </c:txPr>
        <c:crossAx val="9170700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20795"/>
          <c:y val="0.284242"/>
          <c:w val="0.266359"/>
          <c:h val="0.5160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itchFamily="18" charset="0" panose="02020603050405020304"/>
          <a:cs typeface="Times New Roman" pitchFamily="18" charset="0" panose="02020603050405020304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198"/>
          <c:y val="0.005508"/>
          <c:w val="0.524982"/>
          <c:h val="0.986200"/>
        </c:manualLayout>
      </c:layout>
      <c:pie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4183"/>
          <c:y val="0.319817"/>
          <c:w val="0.285817"/>
          <c:h val="0.5377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400" b="0" i="0" u="none" strike="noStrike" kern="1200" baseline="0">
              <a:solidFill>
                <a:schemeClr val="tx1"/>
              </a:solidFill>
              <a:latin typeface="Times New Roman" pitchFamily="18" charset="0" panose="02020603050405020304"/>
              <a:ea typeface="+mn-ea"/>
              <a:cs typeface="Times New Roman" pitchFamily="18" charset="0" panose="02020603050405020304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  <a:round/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  <a:round/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  <cs:dataPointMarkerLayout symbol="circle" size="5"/>
</cs:chartStyle>
</file>

<file path=ppt/charts/style10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  <cs:dataPointMarkerLayout symbol="circle" size="5"/>
</cs:chartStyle>
</file>

<file path=ppt/charts/style1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  <cs:dataPointMarkerLayout/>
</cs:chartStyle>
</file>

<file path=ppt/charts/style1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  <cs:dataPointMarkerLayout/>
</cs:chartStyle>
</file>

<file path=ppt/charts/style1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  <cs:dataPointMarkerLayout/>
</cs:chartStyle>
</file>

<file path=ppt/charts/style1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  <cs:dataPointMarkerLayout/>
</cs:chartStyle>
</file>

<file path=ppt/charts/style1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  <cs:dataPointMarkerLayout symbol="circle" size="5"/>
</cs:chartStyle>
</file>

<file path=ppt/charts/style1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  <a:round/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  <cs:dataPointMarkerLayout symbol="circle" size="5"/>
</cs:chartStyle>
</file>

<file path=ppt/charts/style1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  <cs:dataPointMarkerLayout symbol="circle" size="5"/>
</cs:chartStyle>
</file>

<file path=ppt/charts/style18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  <cs:dataPointMarkerLayout symbol="circle" size="5"/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  <cs:dataPointMarkerLayout symbol="circle" size="5"/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  <cs:dataPointMarkerLayout/>
</cs:chartStyle>
</file>

<file path=ppt/charts/style4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  <cs:dataPointMarkerLayout/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  <cs:dataPointMarkerLayout symbol="circle" size="5"/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  <cs:dataPointMarkerLayout symbol="circle" size="5"/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  <cs:dataPointMarkerLayout symbol="circle" size="5"/>
</cs:chartStyle>
</file>

<file path=ppt/charts/style8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  <cs:dataPointMarkerLayout symbol="circle" size="5"/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  <cs:dataPointMarkerLayout symbol="circle" size="5"/>
</cs:chartStyle>
</file>

<file path=ppt/drawings/_rels/.rels><?xml version="1.0" encoding="UTF-8" standalone="yes"?><Relationships xmlns="http://schemas.openxmlformats.org/package/2006/relationships"></Relationships>
</file>

<file path=ppt/drawings/drawing1.xml><?xml version="1.0" encoding="utf-8"?>
<c:userShapes xmlns:c="http://schemas.openxmlformats.org/drawingml/2006/chart" xmlns:cdr="http://schemas.openxmlformats.org/drawingml/2006/chartDrawing" xmlns:a="http://schemas.openxmlformats.org/drawingml/2006/main" xmlns:r="http://schemas.openxmlformats.org/officeDocument/2006/relationships">
  <cdr:relSizeAnchor>
    <cdr:from>
      <cdr:x>0.010699999999999999</cdr:x>
      <cdr:y>0.73260000000000003</cdr:y>
    </cdr:from>
    <cdr:to>
      <cdr:x>0.98929999999999996</cdr:x>
      <cdr:y>1</cdr:y>
    </cdr:to>
    <cdr:sp macro="">
      <cdr:nvSpPr>
        <cdr:cNvPr id="2" name="TextBox 1"/>
        <cdr:cNvSpPr txBox="1"/>
      </cdr:nvSpPr>
      <cdr:spPr>
        <a:xfrm>
          <a:off x="108327" y="3920226"/>
          <a:ext cx="9907489" cy="1430866"/>
        </a:xfrm>
        <a:prstGeom prst="rect">
          <a:avLst/>
        </a:prstGeom>
      </cdr:spPr>
      <cdr:txBody>
        <a:bodyPr vertOverflow="clip" wrap="square" rtlCol="0"/>
        <a:lstStyle/>
        <a:p>
          <a:pPr algn="ctr"/>
          <a:r>
            <a:rPr lang="ru-RU" sz="1700" dirty="0" smtClean="0">
              <a:latin typeface="Times New Roman" pitchFamily="18" charset="0" panose="02020603050405020304"/>
              <a:cs typeface="Times New Roman" pitchFamily="18" charset="0" panose="02020603050405020304"/>
            </a:rPr>
            <a:t>Всего для реализации в </a:t>
          </a:r>
          <a:r>
            <a:rPr lang="en-US" sz="1700" dirty="0" smtClean="0">
              <a:latin typeface="Times New Roman" pitchFamily="18" charset="0" panose="02020603050405020304"/>
              <a:cs typeface="Times New Roman" pitchFamily="18" charset="0" panose="02020603050405020304"/>
            </a:rPr>
            <a:t>20</a:t>
          </a:r>
          <a:r>
            <a:rPr lang="ru-RU" sz="1700" dirty="0" smtClean="0">
              <a:latin typeface="Times New Roman" pitchFamily="18" charset="0" panose="02020603050405020304"/>
              <a:cs typeface="Times New Roman" pitchFamily="18" charset="0" panose="02020603050405020304"/>
            </a:rPr>
            <a:t> семеноводческих хозяйствах Новосибирской области на 01.05.2023 произведено </a:t>
          </a:r>
        </a:p>
        <a:p>
          <a:pPr algn="ctr"/>
          <a:r>
            <a:rPr lang="ru-RU" sz="1700" dirty="0" smtClean="0">
              <a:latin typeface="Times New Roman" pitchFamily="18" charset="0" panose="02020603050405020304"/>
              <a:cs typeface="Times New Roman" pitchFamily="18" charset="0" panose="02020603050405020304"/>
            </a:rPr>
            <a:t>49,9 тыс. тонн семян высших репродукций для реализации под урожай 2023 года.</a:t>
          </a:r>
        </a:p>
        <a:p>
          <a:pPr algn="ctr"/>
          <a:r>
            <a:rPr lang="ru-RU" sz="1700" dirty="0" smtClean="0">
              <a:latin typeface="Times New Roman" pitchFamily="18" charset="0" panose="02020603050405020304"/>
              <a:cs typeface="Times New Roman" pitchFamily="18" charset="0" panose="02020603050405020304"/>
            </a:rPr>
            <a:t>В 2023 году СХТП приобретено семян высших репродукций зерновых и зернобобовых культур – 8,9 тыс. тонн.</a:t>
          </a:r>
        </a:p>
      </cdr:txBody>
    </cdr:sp>
  </cdr:relSizeAnchor>
</c:userShapes>
</file>

<file path=ppt/drawings/drawing2.xml><?xml version="1.0" encoding="utf-8"?>
<c:userShapes xmlns:c="http://schemas.openxmlformats.org/drawingml/2006/chart" xmlns:cdr="http://schemas.openxmlformats.org/drawingml/2006/chartDrawing" xmlns:a="http://schemas.openxmlformats.org/drawingml/2006/main" xmlns:r="http://schemas.openxmlformats.org/officeDocument/2006/relationships">
  <cdr:relSizeAnchor>
    <cdr:from>
      <cdr:x>0.30116999999999999</cdr:x>
      <cdr:y>0.92096</cdr:y>
    </cdr:from>
    <cdr:to>
      <cdr:x>0.76705999999999996</cdr:x>
      <cdr:y>0.97346999999999995</cdr:y>
    </cdr:to>
    <cdr:sp macro="">
      <cdr:nvSpPr>
        <cdr:cNvPr id="2" name="Прямоугольник 1"/>
        <cdr:cNvSpPr/>
      </cdr:nvSpPr>
      <cdr:spPr>
        <a:xfrm>
          <a:off x="1415936" y="4464844"/>
          <a:ext cx="2190307" cy="254596"/>
        </a:xfrm>
        <a:prstGeom prst="rect">
          <a:avLst/>
        </a:prstGeom>
        <a:noFill/>
        <a:ln>
          <a:noFill/>
        </a:ln>
      </cdr:spPr>
      <cdr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cdr:style>
      <cdr:txBody>
        <a:bodyPr vertOverflow="clip"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 panose="02020603050405020304"/>
              <a:cs typeface="Times New Roman" pitchFamily="18" charset="0" panose="02020603050405020304"/>
            </a:rPr>
            <a:t>Произведено, тыс. т.</a:t>
          </a:r>
          <a:endParaRPr lang="ru-RU" sz="1600" b="1" dirty="0">
            <a:solidFill>
              <a:schemeClr val="tx1"/>
            </a:solidFill>
            <a:latin typeface="Times New Roman" pitchFamily="18" charset="0" panose="02020603050405020304"/>
            <a:cs typeface="Times New Roman" pitchFamily="18" charset="0" panose="02020603050405020304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 xmlns:cdr="http://schemas.openxmlformats.org/drawingml/2006/chartDrawing" xmlns:a="http://schemas.openxmlformats.org/drawingml/2006/main" xmlns:r="http://schemas.openxmlformats.org/officeDocument/2006/relationships">
  <cdr:relSizeAnchor>
    <cdr:from>
      <cdr:x>0.33207999999999999</cdr:x>
      <cdr:y>0.91203999999999996</cdr:y>
    </cdr:from>
    <cdr:to>
      <cdr:x>0.77524999999999999</cdr:x>
      <cdr:y>0.96540999999999999</cdr:y>
    </cdr:to>
    <cdr:sp macro="">
      <cdr:nvSpPr>
        <cdr:cNvPr id="2" name="Прямоугольник 1"/>
        <cdr:cNvSpPr/>
      </cdr:nvSpPr>
      <cdr:spPr>
        <a:xfrm>
          <a:off x="1641277" y="4350797"/>
          <a:ext cx="2190307" cy="254596"/>
        </a:xfrm>
        <a:prstGeom prst="rect">
          <a:avLst/>
        </a:prstGeom>
        <a:noFill/>
        <a:ln>
          <a:noFill/>
        </a:ln>
      </cdr:spPr>
      <cdr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cdr:style>
      <cdr:txBody>
        <a:bodyPr/>
        <a:lstStyle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 panose="02020603050405020304"/>
              <a:cs typeface="Times New Roman" pitchFamily="18" charset="0" panose="02020603050405020304"/>
            </a:rPr>
            <a:t>Реализовано, тыс. т.</a:t>
          </a:r>
          <a:endParaRPr lang="ru-RU" sz="1600" b="1" dirty="0">
            <a:solidFill>
              <a:schemeClr val="tx1"/>
            </a:solidFill>
            <a:latin typeface="Times New Roman" pitchFamily="18" charset="0" panose="02020603050405020304"/>
            <a:cs typeface="Times New Roman" pitchFamily="18" charset="0" panose="02020603050405020304"/>
          </a:endParaRPr>
        </a:p>
      </cdr:txBody>
    </cdr:sp>
  </cdr:relSizeAnchor>
</c:userShapes>
</file>

<file path=ppt/embeddings/_rels/Microsoft_Excel_Worksheet1.xlsx.rels><?xml version="1.0" encoding="UTF-8" standalone="yes"?><Relationships xmlns="http://schemas.openxmlformats.org/package/2006/relationships"></Relationships>
</file>

<file path=ppt/embeddings/_rels/Microsoft_Excel_Worksheet10.xlsx.rels><?xml version="1.0" encoding="UTF-8" standalone="yes"?><Relationships xmlns="http://schemas.openxmlformats.org/package/2006/relationships"></Relationships>
</file>

<file path=ppt/embeddings/_rels/Microsoft_Excel_Worksheet11.xlsx.rels><?xml version="1.0" encoding="UTF-8" standalone="yes"?><Relationships xmlns="http://schemas.openxmlformats.org/package/2006/relationships"></Relationships>
</file>

<file path=ppt/embeddings/_rels/Microsoft_Excel_Worksheet12.xlsx.rels><?xml version="1.0" encoding="UTF-8" standalone="yes"?><Relationships xmlns="http://schemas.openxmlformats.org/package/2006/relationships"></Relationships>
</file>

<file path=ppt/embeddings/_rels/Microsoft_Excel_Worksheet13.xlsx.rels><?xml version="1.0" encoding="UTF-8" standalone="yes"?><Relationships xmlns="http://schemas.openxmlformats.org/package/2006/relationships"></Relationships>
</file>

<file path=ppt/embeddings/_rels/Microsoft_Excel_Worksheet2.xlsx.rels><?xml version="1.0" encoding="UTF-8" standalone="yes"?><Relationships xmlns="http://schemas.openxmlformats.org/package/2006/relationships"></Relationships>
</file>

<file path=ppt/embeddings/_rels/Microsoft_Excel_Worksheet3.xlsx.rels><?xml version="1.0" encoding="UTF-8" standalone="yes"?><Relationships xmlns="http://schemas.openxmlformats.org/package/2006/relationships"></Relationships>
</file>

<file path=ppt/embeddings/_rels/Microsoft_Excel_Worksheet4.xlsx.rels><?xml version="1.0" encoding="UTF-8" standalone="yes"?><Relationships xmlns="http://schemas.openxmlformats.org/package/2006/relationships"></Relationships>
</file>

<file path=ppt/embeddings/_rels/Microsoft_Excel_Worksheet5.xlsx.rels><?xml version="1.0" encoding="UTF-8" standalone="yes"?><Relationships xmlns="http://schemas.openxmlformats.org/package/2006/relationships"></Relationships>
</file>

<file path=ppt/embeddings/_rels/Microsoft_Excel_Worksheet6.xlsx.rels><?xml version="1.0" encoding="UTF-8" standalone="yes"?><Relationships xmlns="http://schemas.openxmlformats.org/package/2006/relationships"></Relationships>
</file>

<file path=ppt/embeddings/_rels/Microsoft_Excel_Worksheet7.xlsx.rels><?xml version="1.0" encoding="UTF-8" standalone="yes"?><Relationships xmlns="http://schemas.openxmlformats.org/package/2006/relationships"></Relationships>
</file>

<file path=ppt/embeddings/_rels/Microsoft_Excel_Worksheet8.xlsx.rels><?xml version="1.0" encoding="UTF-8" standalone="yes"?><Relationships xmlns="http://schemas.openxmlformats.org/package/2006/relationships"></Relationships>
</file>

<file path=ppt/embeddings/_rels/Microsoft_Excel_Worksheet9.xlsx.rels><?xml version="1.0" encoding="UTF-8" standalone="yes"?><Relationships xmlns="http://schemas.openxmlformats.org/package/2006/relationships"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813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F797F9-5E49-4D22-A087-7B6AB6B8EAF4}" type="datetimeFigureOut">
              <a:rPr lang="ru-RU" smtClean="0"/>
              <a:t>26.09.2023</a:t>
            </a:fld>
            <a:endParaRPr lang="ru-RU" dirty="0"/>
          </a:p>
        </p:txBody>
      </p:sp>
      <p:sp>
        <p:nvSpPr>
          <p:cNvPr id="4" name="Образ слайда 3"/>
          <p:cNvSpPr>
            <a:spLocks noChangeAspect="1" noGrp="1" noRo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813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72ED224-7FD2-42CF-9533-17E0521015EE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17E40-9927-4234-94CD-4D1E1CC4BFE7}" type="slidenum">
              <a:rPr lang="ru-RU" altLang="ru-RU" smtClean="0"/>
              <a:pPr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17E40-9927-4234-94CD-4D1E1CC4BFE7}" type="slidenum">
              <a:rPr lang="ru-RU" altLang="ru-RU" smtClean="0"/>
              <a:pPr/>
              <a:t>14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6A6E-9ADB-4FF5-9980-73ACF2D2988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6A6E-9ADB-4FF5-9980-73ACF2D2988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6A6E-9ADB-4FF5-9980-73ACF2D2988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6A6E-9ADB-4FF5-9980-73ACF2D2988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6A6E-9ADB-4FF5-9980-73ACF2D2988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6A6E-9ADB-4FF5-9980-73ACF2D2988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6A6E-9ADB-4FF5-9980-73ACF2D2988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6A6E-9ADB-4FF5-9980-73ACF2D2988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6A6E-9ADB-4FF5-9980-73ACF2D2988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6A6E-9ADB-4FF5-9980-73ACF2D2988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96A6E-9ADB-4FF5-9980-73ACF2D2988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bg>
      <p:bgPr>
        <a:blipFill>
          <a:blip r:embed="rId13">
            <a:lum/>
          </a:blip>
          <a:srcRect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96A6E-9ADB-4FF5-9980-73ACF2D2988E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itchFamily="34" charset="0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6.xml" 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7.xml" /><Relationship Id="rId3" Type="http://schemas.openxmlformats.org/officeDocument/2006/relationships/chart" Target="../charts/chart18.xml" 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 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 /><Relationship Id="rId3" Type="http://schemas.openxmlformats.org/officeDocument/2006/relationships/chart" Target="../charts/chart3.xml" /><Relationship Id="rId4" Type="http://schemas.openxmlformats.org/officeDocument/2006/relationships/chart" Target="../charts/chart4.xml" 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5.xml" /><Relationship Id="rId3" Type="http://schemas.openxmlformats.org/officeDocument/2006/relationships/chart" Target="../charts/chart6.xml" 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7.xml" /><Relationship Id="rId3" Type="http://schemas.openxmlformats.org/officeDocument/2006/relationships/chart" Target="../charts/chart8.xml" 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9.xml" /><Relationship Id="rId3" Type="http://schemas.openxmlformats.org/officeDocument/2006/relationships/chart" Target="../charts/chart10.xml" 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1.xml" /><Relationship Id="rId3" Type="http://schemas.openxmlformats.org/officeDocument/2006/relationships/chart" Target="../charts/chart12.xml" /><Relationship Id="rId4" Type="http://schemas.openxmlformats.org/officeDocument/2006/relationships/chart" Target="../charts/chart13.xml" /><Relationship Id="rId5" Type="http://schemas.openxmlformats.org/officeDocument/2006/relationships/chart" Target="../charts/chart14.xml" 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5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305" y="0"/>
            <a:ext cx="12184695" cy="6858000"/>
          </a:xfrm>
          <a:prstGeom prst="rect">
            <a:avLst/>
          </a:prstGeom>
          <a:blipFill>
            <a:blip r:embed="rId3"/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305" y="118143"/>
            <a:ext cx="6589224" cy="1891911"/>
          </a:xfrm>
          <a:prstGeom prst="rect">
            <a:avLst/>
          </a:prstGeom>
          <a:solidFill>
            <a:srgbClr val="0D4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67883" y="325750"/>
            <a:ext cx="4574655" cy="13898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Заседание   </a:t>
            </a:r>
          </a:p>
          <a:p>
            <a:pPr algn="ctr"/>
            <a:r>
              <a:rPr lang="ru-RU" dirty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Совета по содействию развитию конкуренции в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Новосибирской области</a:t>
            </a:r>
            <a:endParaRPr lang="ru-RU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265073" y="288739"/>
            <a:ext cx="1137739" cy="1388042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36977" y="6311058"/>
            <a:ext cx="2743200" cy="365125"/>
          </a:xfrm>
        </p:spPr>
        <p:txBody>
          <a:bodyPr/>
          <a:lstStyle/>
          <a:p>
            <a:fld id="{4F6630CD-A789-43C2-8571-FBB131B17AA9}" type="slidenum">
              <a:rPr lang="ru-RU" altLang="ru-RU" smtClean="0"/>
              <a:pPr/>
              <a:t>1</a:t>
            </a:fld>
            <a:endParaRPr lang="ru-RU" alt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507609" y="688102"/>
            <a:ext cx="5403290" cy="18369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algn="r"/>
            <a:r>
              <a:rPr lang="ru-R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 развитии рынка племенного животноводства и рынка семеноводства в Новосибирской </a:t>
            </a:r>
            <a:endParaRPr lang="ru-R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63584" y="5050187"/>
            <a:ext cx="9876924" cy="1524266"/>
          </a:xfrm>
          <a:prstGeom prst="rect">
            <a:avLst/>
          </a:prstGeom>
          <a:solidFill>
            <a:srgbClr val="0D4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31766" y="5235026"/>
            <a:ext cx="8879133" cy="1030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Лещенко Евгений </a:t>
            </a:r>
            <a:r>
              <a:rPr lang="ru-RU" sz="28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Михайлович </a:t>
            </a:r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- </a:t>
            </a:r>
            <a:endParaRPr lang="ru-RU" sz="1600" b="1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r>
              <a:rPr lang="ru-RU" sz="1750" dirty="0" smtClean="0">
                <a:solidFill>
                  <a:schemeClr val="bg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временно исполняющий обязанности заместителя Председателя Правительства Новосибирской области - министра</a:t>
            </a:r>
            <a:endParaRPr lang="ru-RU" sz="1750" dirty="0">
              <a:solidFill>
                <a:schemeClr val="bg1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40189" y="5195326"/>
            <a:ext cx="2046785" cy="10305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rgbClr val="000000">
                <a:alpha val="8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Новосибирск, 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85725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26 сентября </a:t>
            </a:r>
          </a:p>
          <a:p>
            <a:pPr marL="85725"/>
            <a:r>
              <a:rPr lang="ru-RU" sz="20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2023 года</a:t>
            </a:r>
            <a:endParaRPr lang="ru-RU" sz="20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cxnSp>
        <p:nvCxnSpPr>
          <p:cNvPr id="21" name="Прямая соединительная линия 20"/>
          <p:cNvCxnSpPr>
            <a:cxnSpLocks/>
          </p:cNvCxnSpPr>
          <p:nvPr/>
        </p:nvCxnSpPr>
        <p:spPr>
          <a:xfrm>
            <a:off x="12040508" y="777768"/>
            <a:ext cx="4296" cy="1947847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cxnSpLocks/>
          </p:cNvCxnSpPr>
          <p:nvPr/>
        </p:nvCxnSpPr>
        <p:spPr>
          <a:xfrm>
            <a:off x="10058400" y="777768"/>
            <a:ext cx="1982108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cxnSpLocks/>
          </p:cNvCxnSpPr>
          <p:nvPr/>
        </p:nvCxnSpPr>
        <p:spPr>
          <a:xfrm flipH="1">
            <a:off x="265073" y="6327584"/>
            <a:ext cx="752844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cxnSpLocks/>
          </p:cNvCxnSpPr>
          <p:nvPr/>
        </p:nvCxnSpPr>
        <p:spPr>
          <a:xfrm>
            <a:off x="265073" y="5297056"/>
            <a:ext cx="2" cy="1030528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353550" y="643414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FillTx/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rPr>
              <a:t>7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1687174" y="6377111"/>
            <a:ext cx="399303" cy="399303"/>
          </a:xfrm>
          <a:prstGeom prst="rect">
            <a:avLst/>
          </a:prstGeom>
          <a:solidFill>
            <a:srgbClr val="4F85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FillTx/>
                <a:latin typeface="Times New Roman" pitchFamily="18" charset="0" panose="02020603050405020304"/>
                <a:ea typeface="+mn-ea"/>
                <a:cs typeface="Times New Roman" pitchFamily="18" charset="0" panose="02020603050405020304"/>
              </a:rPr>
              <a:t>7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FillTx/>
              <a:latin typeface="Times New Roman" pitchFamily="18" charset="0" panose="02020603050405020304"/>
              <a:ea typeface="+mn-ea"/>
              <a:cs typeface="Times New Roman" pitchFamily="18" charset="0" panose="02020603050405020304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834803" y="-150346"/>
            <a:ext cx="6953597" cy="1486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Список семеноводческих хозяйств Новосибирской </a:t>
            </a:r>
            <a:r>
              <a:rPr lang="ru-RU" altLang="ru-RU" sz="2200" b="1" dirty="0" smtClean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области</a:t>
            </a:r>
            <a:endParaRPr lang="ru-RU" altLang="ru-RU" sz="2200" b="1" dirty="0">
              <a:solidFill>
                <a:srgbClr val="15756A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35912" y="168771"/>
            <a:ext cx="2874538" cy="42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Совет по содействию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развитию конкуренции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 Новосибирской области</a:t>
            </a:r>
            <a:endParaRPr lang="ru-RU" sz="13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graphicFrame>
        <p:nvGraphicFramePr>
          <p:cNvPr id="7" name="Объект 5"/>
          <p:cNvGraphicFramePr>
            <a:graphicFrameLocks xmlns:a="http://schemas.openxmlformats.org/drawingml/2006/main"/>
          </p:cNvGraphicFramePr>
          <p:nvPr/>
        </p:nvGraphicFramePr>
        <p:xfrm>
          <a:off x="1743075" y="1335734"/>
          <a:ext cx="10343402" cy="54406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989369"/>
                <a:gridCol w="9354033"/>
              </a:tblGrid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№</a:t>
                      </a:r>
                      <a:endParaRPr lang="ru-RU" sz="1100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4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НАИМЕНОВАНИЕ</a:t>
                      </a:r>
                      <a:r>
                        <a:rPr lang="ru-RU" sz="1100" baseline="0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ПРЕДПРИЯТИЯ</a:t>
                      </a:r>
                      <a:endParaRPr lang="ru-RU" sz="1100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6446"/>
                    </a:solidFill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1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СибНИИРС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филиал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ИЦиГ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СО РАН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2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Сибирский федеральный научный центр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агробиотехнологий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РАН (СФНЦА РАН)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3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Индивидуальный предприниматель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Вайс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Александр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Эвальдович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(ИП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Вайс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А.Э.)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4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ООО "Рубин"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5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ИП Глава КФХ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Царик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Александр Яковлевич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6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ИП Глава КФХ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Целин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Александр Дмитриевич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7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ООО "Сибирская Нива"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8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ОАО "Северо-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Кулундинское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9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Колхоз имени ХХ съезда КПСС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10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АО "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Урюмское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11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ООО "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Соколово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12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ЗАО "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Крутишинское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13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ИП Глава КФХ Самохвалов В.И.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14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ООО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Агрофирма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"Семена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Приобья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15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ООО "Золотой колос"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16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ЗАО СХП "Мичуринец"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17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ОАО "Надежда"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18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ООО "Сибирский"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19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ЗАО племзавод "ИРМЕНЬ"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2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20</a:t>
                      </a:r>
                      <a:endParaRPr lang="ru-RU" sz="1100" b="1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ООО "Альянс"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664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Номер слайда 3"/>
          <p:cNvSpPr txBox="1"/>
          <p:nvPr/>
        </p:nvSpPr>
        <p:spPr>
          <a:xfrm>
            <a:off x="9343277" y="64911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896A6E-9ADB-4FF5-9980-73ACF2D2988E}" type="slidenum">
              <a:rPr lang="ru-RU" b="1" smtClean="0"/>
              <a:pPr/>
              <a:t>10</a:t>
            </a:fld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2486737" y="-135467"/>
            <a:ext cx="5675130" cy="18306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Доля высеянных семян сельскохозяйственных культур </a:t>
            </a:r>
            <a:endParaRPr lang="ru-RU" altLang="ru-RU" sz="2200" b="1" dirty="0" smtClean="0">
              <a:solidFill>
                <a:srgbClr val="15756A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ctr"/>
            <a:r>
              <a:rPr lang="ru-RU" altLang="ru-RU" sz="2200" b="1" dirty="0" smtClean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 </a:t>
            </a:r>
            <a:r>
              <a:rPr lang="ru-RU" alt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2019 – 2023 годах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35912" y="168771"/>
            <a:ext cx="2874538" cy="42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Совет по содействию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развитию конкуренции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 Новосибирской области</a:t>
            </a:r>
            <a:endParaRPr lang="ru-RU" sz="13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graphicFrame>
        <p:nvGraphicFramePr>
          <p:cNvPr id="10" name="Объект 3"/>
          <p:cNvGraphicFramePr>
            <a:graphicFrameLocks xmlns:a="http://schemas.openxmlformats.org/drawingml/2006/main"/>
          </p:cNvGraphicFramePr>
          <p:nvPr/>
        </p:nvGraphicFramePr>
        <p:xfrm>
          <a:off x="1690777" y="1276709"/>
          <a:ext cx="10372572" cy="53435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957995" y="6408984"/>
            <a:ext cx="2743200" cy="365125"/>
          </a:xfrm>
        </p:spPr>
        <p:txBody>
          <a:bodyPr/>
          <a:lstStyle/>
          <a:p>
            <a:fld id="{C4896A6E-9ADB-4FF5-9980-73ACF2D2988E}" type="slidenum">
              <a:rPr lang="ru-RU" b="1" smtClean="0"/>
              <a:t>11</a:t>
            </a:fld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1950720" y="28547"/>
            <a:ext cx="6844937" cy="17093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Информация о </a:t>
            </a:r>
            <a:r>
              <a:rPr 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произведенных и реализованных оригинальных </a:t>
            </a:r>
            <a:r>
              <a:rPr lang="ru-RU" sz="2200" b="1" dirty="0" smtClean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и элитных </a:t>
            </a:r>
            <a:r>
              <a:rPr 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семенах </a:t>
            </a:r>
            <a:r>
              <a:rPr lang="ru-RU" sz="2200" b="1" dirty="0" smtClean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семеноводческими </a:t>
            </a:r>
            <a:r>
              <a:rPr 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хозяйствами Новосибирской области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935912" y="168771"/>
            <a:ext cx="2874538" cy="42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Совет по содействию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развитию конкуренции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 Новосибирской области</a:t>
            </a:r>
            <a:endParaRPr lang="ru-RU" sz="13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graphicFrame>
        <p:nvGraphicFramePr>
          <p:cNvPr id="14" name="Объект 4"/>
          <p:cNvGraphicFramePr>
            <a:graphicFrameLocks xmlns:a="http://schemas.openxmlformats.org/drawingml/2006/main"/>
          </p:cNvGraphicFramePr>
          <p:nvPr/>
        </p:nvGraphicFramePr>
        <p:xfrm>
          <a:off x="1570008" y="1794293"/>
          <a:ext cx="4701396" cy="4848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Объект 4"/>
          <p:cNvGraphicFramePr>
            <a:graphicFrameLocks xmlns:a="http://schemas.openxmlformats.org/drawingml/2006/main"/>
          </p:cNvGraphicFramePr>
          <p:nvPr/>
        </p:nvGraphicFramePr>
        <p:xfrm>
          <a:off x="7154380" y="1871932"/>
          <a:ext cx="4942369" cy="4770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174691" y="6520509"/>
            <a:ext cx="9218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 данным </a:t>
            </a:r>
            <a:r>
              <a:rPr lang="ru-RU" sz="1400" dirty="0">
                <a:solidFill>
                  <a:schemeClr val="bg1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филиала ФГБУ </a:t>
            </a:r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«Россельхозцентр» </a:t>
            </a:r>
            <a:r>
              <a:rPr lang="ru-RU" sz="1400" dirty="0">
                <a:solidFill>
                  <a:schemeClr val="bg1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 Новосибирской области</a:t>
            </a:r>
          </a:p>
        </p:txBody>
      </p:sp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957995" y="6408984"/>
            <a:ext cx="2743200" cy="365125"/>
          </a:xfrm>
        </p:spPr>
        <p:txBody>
          <a:bodyPr/>
          <a:lstStyle/>
          <a:p>
            <a:fld id="{C4896A6E-9ADB-4FF5-9980-73ACF2D2988E}" type="slidenum">
              <a:rPr lang="ru-RU" b="1" smtClean="0"/>
              <a:t>12</a:t>
            </a:fld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" y="0"/>
            <a:ext cx="944245" cy="6857999"/>
          </a:xfrm>
          <a:prstGeom prst="rect">
            <a:avLst/>
          </a:prstGeom>
          <a:solidFill>
            <a:srgbClr val="0D4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FillTx/>
                <a:latin typeface="Arial Black" pitchFamily="34" charset="0" panose="020B0A04020102020204"/>
              </a:rPr>
              <a:t>НОВОСИБИРСКАЯ ОБЛАСТЬ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FillTx/>
              <a:latin typeface="Arial Black" pitchFamily="34" charset="0" panose="020B0A04020102020204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953649" y="-3311"/>
            <a:ext cx="251524" cy="6867852"/>
          </a:xfrm>
          <a:prstGeom prst="rect">
            <a:avLst/>
          </a:prstGeom>
          <a:solidFill>
            <a:srgbClr val="136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FillTx/>
              <a:latin typeface="Arial Black" pitchFamily="34" charset="0" panose="020B0A04020102020204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217523" y="0"/>
            <a:ext cx="251524" cy="6867852"/>
          </a:xfrm>
          <a:prstGeom prst="rect">
            <a:avLst/>
          </a:prstGeom>
          <a:solidFill>
            <a:srgbClr val="1886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FillTx/>
              <a:latin typeface="Arial Black" pitchFamily="34" charset="0" panose="020B0A04020102020204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1140595" y="123901"/>
            <a:ext cx="814276" cy="9934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058175" y="138996"/>
            <a:ext cx="6732534" cy="1218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200" b="1" noProof="0" dirty="0" smtClean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Ключевые показатели развития конкуренции в Новосибирской области, достижение которых обязательно в 2023 году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15756A"/>
              </a:solidFill>
              <a:effectLst/>
              <a:uFillTx/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74044" y="1977704"/>
            <a:ext cx="7421143" cy="19143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Доля организаций частной формы собственности на рынке племенного животноводства –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99,8%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951990" y="6342400"/>
            <a:ext cx="2743200" cy="365125"/>
          </a:xfrm>
        </p:spPr>
        <p:txBody>
          <a:bodyPr/>
          <a:lstStyle/>
          <a:p>
            <a:fld id="{C4896A6E-9ADB-4FF5-9980-73ACF2D2988E}" type="slidenum">
              <a:rPr lang="ru-RU" b="1" smtClean="0"/>
              <a:t>13</a:t>
            </a:fld>
            <a:endParaRPr lang="ru-RU" b="1" dirty="0"/>
          </a:p>
        </p:txBody>
      </p:sp>
      <p:sp>
        <p:nvSpPr>
          <p:cNvPr id="17" name="Прямоугольник с двумя скругленными соседними углами 16"/>
          <p:cNvSpPr/>
          <p:nvPr/>
        </p:nvSpPr>
        <p:spPr>
          <a:xfrm flipV="1">
            <a:off x="8790709" y="-3311"/>
            <a:ext cx="3081301" cy="751456"/>
          </a:xfrm>
          <a:prstGeom prst="round2SameRect">
            <a:avLst/>
          </a:prstGeom>
          <a:solidFill>
            <a:srgbClr val="146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935912" y="168771"/>
            <a:ext cx="2874538" cy="42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Совет по содействию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развитию конкуренции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 Новосибирской области</a:t>
            </a:r>
            <a:endParaRPr lang="ru-RU" sz="13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982118" y="1635671"/>
            <a:ext cx="3559059" cy="1767685"/>
          </a:xfrm>
          <a:prstGeom prst="homePlate">
            <a:avLst/>
          </a:prstGeom>
          <a:solidFill>
            <a:srgbClr val="136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Рынок </a:t>
            </a:r>
          </a:p>
          <a:p>
            <a:pPr algn="ctr"/>
            <a:r>
              <a:rPr lang="ru-RU" sz="2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племенного животноводства </a:t>
            </a:r>
            <a:endParaRPr lang="ru-RU" sz="24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74045" y="4160052"/>
            <a:ext cx="7421143" cy="19143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Доля организаций частной формы собственности на рынке 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семеноводства –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88,9%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992979" y="3795926"/>
            <a:ext cx="3537338" cy="1649932"/>
          </a:xfrm>
          <a:prstGeom prst="homePlate">
            <a:avLst/>
          </a:prstGeom>
          <a:solidFill>
            <a:srgbClr val="136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Рынок </a:t>
            </a:r>
          </a:p>
          <a:p>
            <a:pPr algn="ctr"/>
            <a:r>
              <a:rPr lang="ru-RU" sz="2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семеноводства</a:t>
            </a:r>
            <a:endParaRPr lang="ru-RU" sz="24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971800"/>
            <a:ext cx="3730336" cy="3751118"/>
          </a:xfrm>
          <a:prstGeom prst="rect">
            <a:avLst/>
          </a:prstGeom>
          <a:blipFill>
            <a:blip r:embed="rId3"/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099464" y="2992581"/>
            <a:ext cx="5953991" cy="3702580"/>
          </a:xfrm>
          <a:prstGeom prst="rect">
            <a:avLst/>
          </a:prstGeom>
          <a:blipFill>
            <a:blip r:embed="rId3"/>
            <a:srcRect/>
            <a:stretch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" y="102755"/>
            <a:ext cx="12191999" cy="1578279"/>
          </a:xfrm>
          <a:prstGeom prst="rect">
            <a:avLst/>
          </a:prstGeom>
          <a:solidFill>
            <a:srgbClr val="0D57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52038" y="332509"/>
            <a:ext cx="4860099" cy="2400652"/>
          </a:xfrm>
          <a:prstGeom prst="rect">
            <a:avLst/>
          </a:prstGeom>
          <a:solidFill>
            <a:srgbClr val="0D5785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algn="ctr"/>
            <a:r>
              <a:rPr lang="ru-RU" sz="32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Благодарю за внимание!</a:t>
            </a:r>
            <a:endParaRPr lang="ru-RU" sz="32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1988" y="1681034"/>
            <a:ext cx="5340187" cy="5041884"/>
          </a:xfrm>
          <a:prstGeom prst="rect">
            <a:avLst/>
          </a:prstGeom>
          <a:blipFill>
            <a:blip r:embed="rId3"/>
            <a:srcRect/>
            <a:stretch/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50452" y="1681034"/>
            <a:ext cx="1283749" cy="1566174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>
            <a:cxnSpLocks/>
          </p:cNvCxnSpPr>
          <p:nvPr/>
        </p:nvCxnSpPr>
        <p:spPr>
          <a:xfrm flipH="1">
            <a:off x="11828745" y="1987487"/>
            <a:ext cx="9492" cy="745674"/>
          </a:xfrm>
          <a:prstGeom prst="line">
            <a:avLst/>
          </a:prstGeom>
          <a:ln w="38100">
            <a:solidFill>
              <a:srgbClr val="4F85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" y="0"/>
            <a:ext cx="944245" cy="6857999"/>
          </a:xfrm>
          <a:prstGeom prst="rect">
            <a:avLst/>
          </a:prstGeom>
          <a:solidFill>
            <a:srgbClr val="0D4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FillTx/>
                <a:latin typeface="Arial Black" pitchFamily="34" charset="0" panose="020B0A04020102020204"/>
              </a:rPr>
              <a:t>НОВОСИБИРСКАЯ ОБЛАСТЬ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FillTx/>
              <a:latin typeface="Arial Black" pitchFamily="34" charset="0" panose="020B0A04020102020204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953649" y="-3311"/>
            <a:ext cx="251524" cy="6867852"/>
          </a:xfrm>
          <a:prstGeom prst="rect">
            <a:avLst/>
          </a:prstGeom>
          <a:solidFill>
            <a:srgbClr val="136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FillTx/>
              <a:latin typeface="Arial Black" pitchFamily="34" charset="0" panose="020B0A04020102020204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217523" y="0"/>
            <a:ext cx="251524" cy="6867852"/>
          </a:xfrm>
          <a:prstGeom prst="rect">
            <a:avLst/>
          </a:prstGeom>
          <a:solidFill>
            <a:srgbClr val="1886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FillTx/>
              <a:latin typeface="Arial Black" pitchFamily="34" charset="0" panose="020B0A04020102020204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1140595" y="123901"/>
            <a:ext cx="814276" cy="9934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058175" y="138996"/>
            <a:ext cx="6732534" cy="1218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200" b="1" noProof="0" dirty="0" smtClean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Фактические показатели развития конкуренции Новосибирской области в 2022 году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15756A"/>
              </a:solidFill>
              <a:effectLst/>
              <a:uFillTx/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74044" y="1977704"/>
            <a:ext cx="7421143" cy="19143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Доля организаций частной формы собственности на рынке племенного животноводства –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99,8%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951990" y="6342400"/>
            <a:ext cx="2743200" cy="365125"/>
          </a:xfrm>
        </p:spPr>
        <p:txBody>
          <a:bodyPr/>
          <a:lstStyle/>
          <a:p>
            <a:fld id="{C4896A6E-9ADB-4FF5-9980-73ACF2D2988E}" type="slidenum">
              <a:rPr lang="ru-RU" b="1" smtClean="0"/>
              <a:t>2</a:t>
            </a:fld>
            <a:endParaRPr lang="ru-RU" b="1" dirty="0"/>
          </a:p>
        </p:txBody>
      </p:sp>
      <p:sp>
        <p:nvSpPr>
          <p:cNvPr id="17" name="Прямоугольник с двумя скругленными соседними углами 16"/>
          <p:cNvSpPr/>
          <p:nvPr/>
        </p:nvSpPr>
        <p:spPr>
          <a:xfrm flipV="1">
            <a:off x="8790709" y="-3311"/>
            <a:ext cx="3081301" cy="751456"/>
          </a:xfrm>
          <a:prstGeom prst="round2SameRect">
            <a:avLst/>
          </a:prstGeom>
          <a:solidFill>
            <a:srgbClr val="146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935912" y="168771"/>
            <a:ext cx="2874538" cy="42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Совет по содействию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развитию конкуренции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 Новосибирской области</a:t>
            </a:r>
            <a:endParaRPr lang="ru-RU" sz="13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982118" y="1635671"/>
            <a:ext cx="3559059" cy="1767685"/>
          </a:xfrm>
          <a:prstGeom prst="homePlate">
            <a:avLst/>
          </a:prstGeom>
          <a:solidFill>
            <a:srgbClr val="136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Рынок </a:t>
            </a:r>
          </a:p>
          <a:p>
            <a:pPr algn="ctr"/>
            <a:r>
              <a:rPr lang="ru-RU" sz="2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племенного животноводства </a:t>
            </a:r>
            <a:endParaRPr lang="ru-RU" sz="24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74045" y="4160052"/>
            <a:ext cx="7421143" cy="19143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Доля организаций частной формы собственности на рынке 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семеноводства –</a:t>
            </a: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88,8%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5" name="Пятиугольник 14"/>
          <p:cNvSpPr/>
          <p:nvPr/>
        </p:nvSpPr>
        <p:spPr>
          <a:xfrm>
            <a:off x="992979" y="3795926"/>
            <a:ext cx="3537338" cy="1649932"/>
          </a:xfrm>
          <a:prstGeom prst="homePlate">
            <a:avLst/>
          </a:prstGeom>
          <a:solidFill>
            <a:srgbClr val="136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Рынок </a:t>
            </a:r>
          </a:p>
          <a:p>
            <a:pPr algn="ctr"/>
            <a:r>
              <a:rPr lang="ru-RU" sz="24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семеноводства</a:t>
            </a:r>
            <a:endParaRPr lang="ru-RU" sz="24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с двумя скругленными соседними углами 29"/>
          <p:cNvSpPr/>
          <p:nvPr/>
        </p:nvSpPr>
        <p:spPr>
          <a:xfrm flipV="1">
            <a:off x="8874352" y="17473"/>
            <a:ext cx="3107746" cy="833743"/>
          </a:xfrm>
          <a:prstGeom prst="round2SameRect">
            <a:avLst/>
          </a:prstGeom>
          <a:solidFill>
            <a:srgbClr val="0D4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1" name="Диаграмма 10"/>
          <p:cNvGraphicFramePr>
            <a:graphicFrameLocks xmlns:a="http://schemas.openxmlformats.org/drawingml/2006/main"/>
          </p:cNvGraphicFramePr>
          <p:nvPr/>
        </p:nvGraphicFramePr>
        <p:xfrm>
          <a:off x="4813299" y="479907"/>
          <a:ext cx="2093053" cy="776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2141818" y="123901"/>
            <a:ext cx="6732534" cy="1218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Племенная база Новосибирской области на 01.09.2023 год.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rgbClr val="15756A"/>
              </a:solidFill>
              <a:effectLst/>
              <a:uFillTx/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2" name="Прямоугольник с двумя скругленными соседними углами 1"/>
          <p:cNvSpPr/>
          <p:nvPr/>
        </p:nvSpPr>
        <p:spPr>
          <a:xfrm flipV="1">
            <a:off x="8790709" y="-3311"/>
            <a:ext cx="3081301" cy="751456"/>
          </a:xfrm>
          <a:prstGeom prst="round2SameRect">
            <a:avLst/>
          </a:prstGeom>
          <a:solidFill>
            <a:srgbClr val="146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957995" y="6408984"/>
            <a:ext cx="2743200" cy="365125"/>
          </a:xfrm>
        </p:spPr>
        <p:txBody>
          <a:bodyPr/>
          <a:lstStyle/>
          <a:p>
            <a:fld id="{C4896A6E-9ADB-4FF5-9980-73ACF2D2988E}" type="slidenum">
              <a:rPr lang="ru-RU" b="1" smtClean="0"/>
              <a:t>3</a:t>
            </a:fld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35912" y="168771"/>
            <a:ext cx="2874538" cy="42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Совет по содействию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развитию конкуренции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 Новосибирской области</a:t>
            </a:r>
            <a:endParaRPr lang="ru-RU" sz="13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graphicFrame>
        <p:nvGraphicFramePr>
          <p:cNvPr id="15" name="Таблица 14"/>
          <p:cNvGraphicFramePr>
            <a:graphicFrameLocks xmlns:a="http://schemas.openxmlformats.org/drawingml/2006/main" noGrp="1"/>
          </p:cNvGraphicFramePr>
          <p:nvPr/>
        </p:nvGraphicFramePr>
        <p:xfrm>
          <a:off x="2842352" y="1346065"/>
          <a:ext cx="8128000" cy="74168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3803193"/>
                <a:gridCol w="4324807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Молочное скотоводство</a:t>
                      </a:r>
                      <a:endParaRPr lang="ru-RU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3 племенных завода - 14 790 гол.</a:t>
                      </a:r>
                      <a:endParaRPr lang="ru-RU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7 племенных репродукторов</a:t>
                      </a:r>
                      <a:r>
                        <a:rPr lang="ru-RU" baseline="0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– </a:t>
                      </a:r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57 116 гол.</a:t>
                      </a:r>
                      <a:endParaRPr lang="ru-RU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xmlns:a="http://schemas.openxmlformats.org/drawingml/2006/main" noGrp="1"/>
          </p:cNvGraphicFramePr>
          <p:nvPr/>
        </p:nvGraphicFramePr>
        <p:xfrm>
          <a:off x="2842352" y="2270155"/>
          <a:ext cx="8128000" cy="74168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Мясное скотоводство</a:t>
                      </a:r>
                      <a:endParaRPr lang="ru-RU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5 племенных репродукторов – 6279 гол.</a:t>
                      </a:r>
                      <a:endParaRPr lang="ru-RU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xmlns:a="http://schemas.openxmlformats.org/drawingml/2006/main" noGrp="1"/>
          </p:cNvGraphicFramePr>
          <p:nvPr/>
        </p:nvGraphicFramePr>
        <p:xfrm>
          <a:off x="2842352" y="3246934"/>
          <a:ext cx="8128000" cy="74168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Коневодство</a:t>
                      </a:r>
                      <a:endParaRPr lang="ru-RU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2 племенных репродуктора – 168 гол.</a:t>
                      </a:r>
                      <a:endParaRPr lang="ru-RU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xmlns:a="http://schemas.openxmlformats.org/drawingml/2006/main" noGrp="1"/>
          </p:cNvGraphicFramePr>
          <p:nvPr/>
        </p:nvGraphicFramePr>
        <p:xfrm>
          <a:off x="2842352" y="4223713"/>
          <a:ext cx="8128000" cy="128524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Птицеводство</a:t>
                      </a:r>
                      <a:endParaRPr lang="ru-RU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5 племенных репродукторов второго порядка: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Яичного</a:t>
                      </a:r>
                      <a:r>
                        <a:rPr lang="ru-RU" baseline="0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направления – 1,7 млн. гол.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Мясного направления – 3,5</a:t>
                      </a:r>
                      <a:r>
                        <a:rPr lang="ru-RU" baseline="0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млн. </a:t>
                      </a:r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гол.</a:t>
                      </a:r>
                      <a:endParaRPr lang="ru-RU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xmlns:a="http://schemas.openxmlformats.org/drawingml/2006/main" noGrp="1"/>
          </p:cNvGraphicFramePr>
          <p:nvPr/>
        </p:nvGraphicFramePr>
        <p:xfrm>
          <a:off x="2842352" y="5694303"/>
          <a:ext cx="8127999" cy="91440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3190449"/>
                <a:gridCol w="1894788"/>
                <a:gridCol w="30427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1 организация по искусственному осеменению</a:t>
                      </a:r>
                      <a:endParaRPr lang="ru-RU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5 лабораторий</a:t>
                      </a:r>
                      <a:endParaRPr lang="ru-RU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1 организация по хранению</a:t>
                      </a:r>
                      <a:r>
                        <a:rPr lang="ru-RU" baseline="0" dirty="0" smtClean="0">
                          <a:latin typeface="Times New Roman" pitchFamily="18" charset="0" panose="02020603050405020304"/>
                          <a:cs typeface="Times New Roman" pitchFamily="18" charset="0" panose="02020603050405020304"/>
                        </a:rPr>
                        <a:t> и реализации семени быков</a:t>
                      </a:r>
                      <a:endParaRPr lang="ru-RU" dirty="0">
                        <a:latin typeface="Times New Roman" pitchFamily="18" charset="0" panose="02020603050405020304"/>
                        <a:cs typeface="Times New Roman" pitchFamily="18" charset="0" panose="0202060305040502030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с двумя скругленными соседними углами 29"/>
          <p:cNvSpPr/>
          <p:nvPr/>
        </p:nvSpPr>
        <p:spPr>
          <a:xfrm flipV="1">
            <a:off x="8874352" y="17473"/>
            <a:ext cx="3107746" cy="833743"/>
          </a:xfrm>
          <a:prstGeom prst="round2SameRect">
            <a:avLst/>
          </a:prstGeom>
          <a:solidFill>
            <a:srgbClr val="0D4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1" name="Диаграмма 10"/>
          <p:cNvGraphicFramePr>
            <a:graphicFrameLocks xmlns:a="http://schemas.openxmlformats.org/drawingml/2006/main"/>
          </p:cNvGraphicFramePr>
          <p:nvPr/>
        </p:nvGraphicFramePr>
        <p:xfrm>
          <a:off x="4813299" y="479907"/>
          <a:ext cx="2093053" cy="776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1839433" y="123901"/>
            <a:ext cx="7096479" cy="1218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Доля племенных животных Новосибирской области</a:t>
            </a:r>
          </a:p>
        </p:txBody>
      </p:sp>
      <p:sp>
        <p:nvSpPr>
          <p:cNvPr id="2" name="Прямоугольник с двумя скругленными соседними углами 1"/>
          <p:cNvSpPr/>
          <p:nvPr/>
        </p:nvSpPr>
        <p:spPr>
          <a:xfrm flipV="1">
            <a:off x="8790709" y="-3311"/>
            <a:ext cx="3081301" cy="751456"/>
          </a:xfrm>
          <a:prstGeom prst="round2SameRect">
            <a:avLst/>
          </a:prstGeom>
          <a:solidFill>
            <a:srgbClr val="146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957995" y="6408984"/>
            <a:ext cx="2743200" cy="365125"/>
          </a:xfrm>
        </p:spPr>
        <p:txBody>
          <a:bodyPr/>
          <a:lstStyle/>
          <a:p>
            <a:fld id="{C4896A6E-9ADB-4FF5-9980-73ACF2D2988E}" type="slidenum">
              <a:rPr lang="ru-RU" b="1" smtClean="0"/>
              <a:t>4</a:t>
            </a:fld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35912" y="168771"/>
            <a:ext cx="2874538" cy="42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Совет по содействию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развитию конкуренции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 Новосибирской области</a:t>
            </a:r>
            <a:endParaRPr lang="ru-RU" sz="13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graphicFrame>
        <p:nvGraphicFramePr>
          <p:cNvPr id="13" name="Диаграмма 12"/>
          <p:cNvGraphicFramePr>
            <a:graphicFrameLocks xmlns:a="http://schemas.openxmlformats.org/drawingml/2006/main"/>
          </p:cNvGraphicFramePr>
          <p:nvPr/>
        </p:nvGraphicFramePr>
        <p:xfrm>
          <a:off x="1281763" y="1107340"/>
          <a:ext cx="5044610" cy="4432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>
            <a:graphicFrameLocks xmlns:a="http://schemas.openxmlformats.org/drawingml/2006/main"/>
          </p:cNvGraphicFramePr>
          <p:nvPr/>
        </p:nvGraphicFramePr>
        <p:xfrm>
          <a:off x="1688941" y="4957570"/>
          <a:ext cx="5807013" cy="1677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6137477" y="1202674"/>
            <a:ext cx="5844621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   В Новосибирской области хорошо развито молочное племенное животноводство крупного рогатого скота.</a:t>
            </a:r>
            <a:endParaRPr lang="ru-RU" sz="1600" b="1" dirty="0">
              <a:solidFill>
                <a:prstClr val="black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37477" y="1903389"/>
            <a:ext cx="584462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    В</a:t>
            </a:r>
            <a:r>
              <a:rPr kumimoji="0" lang="ru-RU" sz="16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племенных заводах </a:t>
            </a:r>
            <a:r>
              <a:rPr kumimoji="0" lang="ru-RU" sz="16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надой на фуражную корову за 2022 год составил - 11 360 кг, в 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племенных репродукторах </a:t>
            </a:r>
            <a:r>
              <a:rPr kumimoji="0" lang="ru-RU" sz="16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данный показатель составил – 10 180 кг.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137477" y="2850326"/>
            <a:ext cx="5844622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noProof="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   Лидерами по надою на фуражную корову являются:</a:t>
            </a:r>
          </a:p>
          <a:p>
            <a:pPr marL="285750" marR="0" lvl="0" indent="-28575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 panose="020B0604020202020204"/>
              <a:buChar char="•"/>
              <a:defRPr/>
            </a:pPr>
            <a:r>
              <a:rPr lang="ru-RU" sz="1600" noProof="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ЗАО племзавод «Ирмень» - 12 499 кг;</a:t>
            </a:r>
          </a:p>
          <a:p>
            <a:pPr marL="285750" marR="0" lvl="0" indent="-28575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 panose="020B0604020202020204"/>
              <a:buChar char="•"/>
              <a:defRPr/>
            </a:pPr>
            <a:r>
              <a:rPr lang="ru-RU" sz="1600" noProof="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ООО «Сибирская Нива» - 11 781 кг;</a:t>
            </a:r>
          </a:p>
          <a:p>
            <a:pPr marL="285750" marR="0" lvl="0" indent="-28575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 panose="020B0604020202020204"/>
              <a:buChar char="•"/>
              <a:defRPr/>
            </a:pPr>
            <a:r>
              <a:rPr lang="ru-RU" sz="1600" noProof="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ООО «Учхоз </a:t>
            </a:r>
            <a:r>
              <a:rPr lang="ru-RU" sz="1600" noProof="0" dirty="0" err="1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Тулинское</a:t>
            </a:r>
            <a:r>
              <a:rPr lang="ru-RU" sz="1600" noProof="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» – 10 617 кг.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137477" y="4059872"/>
            <a:ext cx="5844622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Выход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телят в племенных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организациях составил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82%.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137477" y="4522513"/>
            <a:ext cx="5844622" cy="20621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600" noProof="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   Хозяйства с высокими показателями, которые могут претендовать на племенной статус:</a:t>
            </a:r>
          </a:p>
          <a:p>
            <a:pPr marL="285750" marR="0" lvl="0" indent="-28575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 panose="020B0604020202020204"/>
              <a:buChar char="•"/>
              <a:defRPr/>
            </a:pPr>
            <a:r>
              <a:rPr lang="ru-RU" sz="1600" noProof="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Новосибирский район ООО «</a:t>
            </a:r>
            <a:r>
              <a:rPr lang="ru-RU" sz="1600" noProof="0" dirty="0" err="1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Толмачевское</a:t>
            </a:r>
            <a:r>
              <a:rPr lang="ru-RU" sz="1600" noProof="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» – 13226 кг, выход телят 81%; </a:t>
            </a:r>
          </a:p>
          <a:p>
            <a:pPr marL="285750" marR="0" lvl="0" indent="-28575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 panose="020B0604020202020204"/>
              <a:buChar char="•"/>
              <a:defRPr/>
            </a:pPr>
            <a:r>
              <a:rPr lang="ru-RU" sz="1600" noProof="0" dirty="0" err="1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Купинский</a:t>
            </a:r>
            <a:r>
              <a:rPr lang="ru-RU" sz="1600" noProof="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район ЗАО «имени Ленина» – 9138 кг, выход телят 82%.</a:t>
            </a:r>
          </a:p>
          <a:p>
            <a:pPr marL="285750" lvl="0" indent="-285750" algn="just">
              <a:buFont typeface="Arial" pitchFamily="34" charset="0" panose="020B0604020202020204"/>
              <a:buChar char="•"/>
              <a:defRPr/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Искитимский район АО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«Агрофирма Лебедевская» - 9 197 кг, выход телят – 68%</a:t>
            </a:r>
            <a:endParaRPr lang="ru-RU" sz="1600" noProof="0" dirty="0" smtClean="0">
              <a:solidFill>
                <a:prstClr val="black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Graphic spid="14" grpId="0">
        <p:bldAsOne/>
      </p:bldGraphic>
      <p:bldP spid="16" grpId="0" animBg="1"/>
      <p:bldP spid="17" grpId="0" animBg="1"/>
      <p:bldP spid="19" grpId="0" animBg="1"/>
      <p:bldP spid="20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с двумя скругленными соседними углами 29"/>
          <p:cNvSpPr/>
          <p:nvPr/>
        </p:nvSpPr>
        <p:spPr>
          <a:xfrm flipV="1">
            <a:off x="8874352" y="17473"/>
            <a:ext cx="3107746" cy="833743"/>
          </a:xfrm>
          <a:prstGeom prst="round2SameRect">
            <a:avLst/>
          </a:prstGeom>
          <a:solidFill>
            <a:srgbClr val="0D4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1" name="Диаграмма 10"/>
          <p:cNvGraphicFramePr>
            <a:graphicFrameLocks xmlns:a="http://schemas.openxmlformats.org/drawingml/2006/main"/>
          </p:cNvGraphicFramePr>
          <p:nvPr/>
        </p:nvGraphicFramePr>
        <p:xfrm>
          <a:off x="4813299" y="479907"/>
          <a:ext cx="2093053" cy="776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2111038" y="-129242"/>
            <a:ext cx="6732534" cy="1218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Рынок племенного животноводства</a:t>
            </a:r>
          </a:p>
        </p:txBody>
      </p:sp>
      <p:sp>
        <p:nvSpPr>
          <p:cNvPr id="2" name="Прямоугольник с двумя скругленными соседними углами 1"/>
          <p:cNvSpPr/>
          <p:nvPr/>
        </p:nvSpPr>
        <p:spPr>
          <a:xfrm flipV="1">
            <a:off x="8790709" y="-3311"/>
            <a:ext cx="3081301" cy="751456"/>
          </a:xfrm>
          <a:prstGeom prst="round2SameRect">
            <a:avLst/>
          </a:prstGeom>
          <a:solidFill>
            <a:srgbClr val="146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957995" y="6408984"/>
            <a:ext cx="2743200" cy="365125"/>
          </a:xfrm>
        </p:spPr>
        <p:txBody>
          <a:bodyPr/>
          <a:lstStyle/>
          <a:p>
            <a:fld id="{C4896A6E-9ADB-4FF5-9980-73ACF2D2988E}" type="slidenum">
              <a:rPr lang="ru-RU" b="1" smtClean="0"/>
              <a:t>5</a:t>
            </a:fld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35912" y="168771"/>
            <a:ext cx="2874538" cy="42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Совет по содействию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развитию конкуренции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 Новосибирской области</a:t>
            </a:r>
            <a:endParaRPr lang="ru-RU" sz="13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graphicFrame>
        <p:nvGraphicFramePr>
          <p:cNvPr id="7" name="Диаграмма 6"/>
          <p:cNvGraphicFramePr>
            <a:graphicFrameLocks xmlns:a="http://schemas.openxmlformats.org/drawingml/2006/main"/>
          </p:cNvGraphicFramePr>
          <p:nvPr/>
        </p:nvGraphicFramePr>
        <p:xfrm>
          <a:off x="2031999" y="1207221"/>
          <a:ext cx="9669195" cy="520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с двумя скругленными соседними углами 29"/>
          <p:cNvSpPr/>
          <p:nvPr/>
        </p:nvSpPr>
        <p:spPr>
          <a:xfrm flipV="1">
            <a:off x="8874352" y="17473"/>
            <a:ext cx="3107746" cy="833743"/>
          </a:xfrm>
          <a:prstGeom prst="round2SameRect">
            <a:avLst/>
          </a:prstGeom>
          <a:solidFill>
            <a:srgbClr val="0D4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1" name="Диаграмма 10"/>
          <p:cNvGraphicFramePr>
            <a:graphicFrameLocks xmlns:a="http://schemas.openxmlformats.org/drawingml/2006/main"/>
          </p:cNvGraphicFramePr>
          <p:nvPr/>
        </p:nvGraphicFramePr>
        <p:xfrm>
          <a:off x="4813299" y="479907"/>
          <a:ext cx="2093053" cy="776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2111038" y="-129242"/>
            <a:ext cx="6732534" cy="1218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Рынок племенного животноводства</a:t>
            </a:r>
          </a:p>
        </p:txBody>
      </p:sp>
      <p:sp>
        <p:nvSpPr>
          <p:cNvPr id="2" name="Прямоугольник с двумя скругленными соседними углами 1"/>
          <p:cNvSpPr/>
          <p:nvPr/>
        </p:nvSpPr>
        <p:spPr>
          <a:xfrm flipV="1">
            <a:off x="8790709" y="-3311"/>
            <a:ext cx="3081301" cy="751456"/>
          </a:xfrm>
          <a:prstGeom prst="round2SameRect">
            <a:avLst/>
          </a:prstGeom>
          <a:solidFill>
            <a:srgbClr val="146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957995" y="6408984"/>
            <a:ext cx="2743200" cy="365125"/>
          </a:xfrm>
        </p:spPr>
        <p:txBody>
          <a:bodyPr/>
          <a:lstStyle/>
          <a:p>
            <a:fld id="{C4896A6E-9ADB-4FF5-9980-73ACF2D2988E}" type="slidenum">
              <a:rPr lang="ru-RU" b="1" smtClean="0"/>
              <a:t>6</a:t>
            </a:fld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35912" y="168771"/>
            <a:ext cx="2874538" cy="42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Совет по содействию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развитию конкуренции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 Новосибирской области</a:t>
            </a:r>
            <a:endParaRPr lang="ru-RU" sz="13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graphicFrame>
        <p:nvGraphicFramePr>
          <p:cNvPr id="7" name="Диаграмма 6"/>
          <p:cNvGraphicFramePr>
            <a:graphicFrameLocks xmlns:a="http://schemas.openxmlformats.org/drawingml/2006/main"/>
          </p:cNvGraphicFramePr>
          <p:nvPr/>
        </p:nvGraphicFramePr>
        <p:xfrm>
          <a:off x="2071754" y="1256153"/>
          <a:ext cx="9669195" cy="520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с двумя скругленными соседними углами 29"/>
          <p:cNvSpPr/>
          <p:nvPr/>
        </p:nvSpPr>
        <p:spPr>
          <a:xfrm flipV="1">
            <a:off x="8874352" y="17473"/>
            <a:ext cx="3107746" cy="833743"/>
          </a:xfrm>
          <a:prstGeom prst="round2SameRect">
            <a:avLst/>
          </a:prstGeom>
          <a:solidFill>
            <a:srgbClr val="0D4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1" name="Диаграмма 10"/>
          <p:cNvGraphicFramePr>
            <a:graphicFrameLocks xmlns:a="http://schemas.openxmlformats.org/drawingml/2006/main"/>
          </p:cNvGraphicFramePr>
          <p:nvPr/>
        </p:nvGraphicFramePr>
        <p:xfrm>
          <a:off x="3245916" y="2077919"/>
          <a:ext cx="2093053" cy="776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2141818" y="-111016"/>
            <a:ext cx="6732534" cy="12182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r>
              <a:rPr lang="ru-RU" sz="2200" b="1" dirty="0" smtClean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Рынок племенного животноводства</a:t>
            </a:r>
            <a:endParaRPr lang="ru-RU" sz="2200" b="1" dirty="0">
              <a:solidFill>
                <a:srgbClr val="15756A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2" name="Прямоугольник с двумя скругленными соседними углами 1"/>
          <p:cNvSpPr/>
          <p:nvPr/>
        </p:nvSpPr>
        <p:spPr>
          <a:xfrm flipV="1">
            <a:off x="8790709" y="-3311"/>
            <a:ext cx="3081301" cy="751456"/>
          </a:xfrm>
          <a:prstGeom prst="round2SameRect">
            <a:avLst/>
          </a:prstGeom>
          <a:solidFill>
            <a:srgbClr val="146E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957995" y="6408984"/>
            <a:ext cx="2743200" cy="365125"/>
          </a:xfrm>
        </p:spPr>
        <p:txBody>
          <a:bodyPr/>
          <a:lstStyle/>
          <a:p>
            <a:fld id="{C4896A6E-9ADB-4FF5-9980-73ACF2D2988E}" type="slidenum">
              <a:rPr lang="ru-RU" b="1" smtClean="0"/>
              <a:t>7</a:t>
            </a:fld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35912" y="168771"/>
            <a:ext cx="2874538" cy="42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Совет по содействию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развитию конкуренции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 Новосибирской области</a:t>
            </a:r>
            <a:endParaRPr lang="ru-RU" sz="13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graphicFrame>
        <p:nvGraphicFramePr>
          <p:cNvPr id="7" name="Диаграмма 6"/>
          <p:cNvGraphicFramePr>
            <a:graphicFrameLocks xmlns:a="http://schemas.openxmlformats.org/drawingml/2006/main"/>
          </p:cNvGraphicFramePr>
          <p:nvPr/>
        </p:nvGraphicFramePr>
        <p:xfrm>
          <a:off x="2032000" y="719666"/>
          <a:ext cx="9778450" cy="5689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2512901" y="-139175"/>
            <a:ext cx="5799465" cy="13277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Структура посевных площадей в Новосибирской области 2021 – 2023 годах</a:t>
            </a:r>
            <a:endParaRPr lang="ru-RU" sz="1600" b="1" dirty="0">
              <a:solidFill>
                <a:srgbClr val="15756A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8935912" y="168771"/>
            <a:ext cx="2874538" cy="42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Arial" pitchFamily="34" charset="0" panose="020B0604020202020204"/>
                <a:cs typeface="Arial" pitchFamily="34" charset="0" panose="020B0604020202020204"/>
              </a:rPr>
              <a:t>Совет по </a:t>
            </a:r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содействию</a:t>
            </a:r>
            <a:r>
              <a:rPr lang="ru-RU" sz="1300" b="1" dirty="0" smtClean="0">
                <a:latin typeface="Arial" pitchFamily="34" charset="0" panose="020B0604020202020204"/>
                <a:cs typeface="Arial" pitchFamily="34" charset="0" panose="020B0604020202020204"/>
              </a:rPr>
              <a:t> </a:t>
            </a:r>
          </a:p>
          <a:p>
            <a:pPr algn="ctr"/>
            <a:r>
              <a:rPr lang="ru-RU" sz="1300" b="1" dirty="0" smtClean="0">
                <a:latin typeface="Arial" pitchFamily="34" charset="0" panose="020B0604020202020204"/>
                <a:cs typeface="Arial" pitchFamily="34" charset="0" panose="020B0604020202020204"/>
              </a:rPr>
              <a:t>развитию конкуренции </a:t>
            </a:r>
          </a:p>
          <a:p>
            <a:pPr algn="ctr"/>
            <a:r>
              <a:rPr lang="ru-RU" sz="1300" b="1" dirty="0" smtClean="0">
                <a:latin typeface="Arial" pitchFamily="34" charset="0" panose="020B0604020202020204"/>
                <a:cs typeface="Arial" pitchFamily="34" charset="0" panose="020B0604020202020204"/>
              </a:rPr>
              <a:t>в Новосибирской области</a:t>
            </a:r>
            <a:endParaRPr lang="ru-RU" sz="1300" b="1" dirty="0">
              <a:latin typeface="Arial" pitchFamily="34" charset="0" panose="020B0604020202020204"/>
              <a:cs typeface="Arial" pitchFamily="34" charset="0" panose="020B0604020202020204"/>
            </a:endParaRPr>
          </a:p>
        </p:txBody>
      </p:sp>
      <p:graphicFrame>
        <p:nvGraphicFramePr>
          <p:cNvPr id="47" name="Диаграмма 46"/>
          <p:cNvGraphicFramePr>
            <a:graphicFrameLocks xmlns:a="http://schemas.openxmlformats.org/drawingml/2006/main"/>
          </p:cNvGraphicFramePr>
          <p:nvPr/>
        </p:nvGraphicFramePr>
        <p:xfrm>
          <a:off x="2303966" y="5708578"/>
          <a:ext cx="9253933" cy="829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Прямоугольник 48"/>
          <p:cNvSpPr/>
          <p:nvPr/>
        </p:nvSpPr>
        <p:spPr>
          <a:xfrm>
            <a:off x="9468522" y="1026347"/>
            <a:ext cx="2314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20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23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год</a:t>
            </a:r>
          </a:p>
        </p:txBody>
      </p:sp>
      <p:graphicFrame>
        <p:nvGraphicFramePr>
          <p:cNvPr id="50" name="Диаграмма 49"/>
          <p:cNvGraphicFramePr>
            <a:graphicFrameLocks xmlns:a="http://schemas.openxmlformats.org/drawingml/2006/main"/>
          </p:cNvGraphicFramePr>
          <p:nvPr/>
        </p:nvGraphicFramePr>
        <p:xfrm>
          <a:off x="1562585" y="1344298"/>
          <a:ext cx="3068134" cy="3040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2" name="Прямоугольник 51"/>
          <p:cNvSpPr/>
          <p:nvPr/>
        </p:nvSpPr>
        <p:spPr>
          <a:xfrm>
            <a:off x="1632580" y="4515546"/>
            <a:ext cx="2500125" cy="830997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Общая посевная площадь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2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306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тыс. га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2512901" y="1003954"/>
            <a:ext cx="1097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20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21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год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FillTx/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632580" y="5371102"/>
            <a:ext cx="2500125" cy="338554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(+ 40 тыс. га к 2020 году)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FillTx/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graphicFrame>
        <p:nvGraphicFramePr>
          <p:cNvPr id="67" name="Диаграмма 66"/>
          <p:cNvGraphicFramePr>
            <a:graphicFrameLocks xmlns:a="http://schemas.openxmlformats.org/drawingml/2006/main"/>
          </p:cNvGraphicFramePr>
          <p:nvPr/>
        </p:nvGraphicFramePr>
        <p:xfrm>
          <a:off x="9165423" y="1682386"/>
          <a:ext cx="2921054" cy="2957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2" name="Прямоугольник 71"/>
          <p:cNvSpPr/>
          <p:nvPr/>
        </p:nvSpPr>
        <p:spPr>
          <a:xfrm>
            <a:off x="9475087" y="4517350"/>
            <a:ext cx="2500125" cy="830997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Общая посевная площадь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2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395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тыс. га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468522" y="5389195"/>
            <a:ext cx="2500125" cy="338554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(+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15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тыс. га к 2022 году)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FillTx/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6298998" y="1003954"/>
            <a:ext cx="12638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20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22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год</a:t>
            </a:r>
          </a:p>
        </p:txBody>
      </p:sp>
      <p:graphicFrame>
        <p:nvGraphicFramePr>
          <p:cNvPr id="75" name="Диаграмма 74"/>
          <p:cNvGraphicFramePr>
            <a:graphicFrameLocks xmlns:a="http://schemas.openxmlformats.org/drawingml/2006/main"/>
          </p:cNvGraphicFramePr>
          <p:nvPr/>
        </p:nvGraphicFramePr>
        <p:xfrm>
          <a:off x="5484413" y="1470525"/>
          <a:ext cx="2966819" cy="3179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6" name="Прямоугольник 75"/>
          <p:cNvSpPr/>
          <p:nvPr/>
        </p:nvSpPr>
        <p:spPr>
          <a:xfrm>
            <a:off x="5687705" y="4515547"/>
            <a:ext cx="2486457" cy="830997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Общая посевная площадь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2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380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тыс. га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FillTx/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5687705" y="5371644"/>
            <a:ext cx="2486457" cy="338554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1600" i="0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(+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74</a:t>
            </a:r>
            <a:r>
              <a:rPr kumimoji="0" lang="ru-RU" sz="1600" i="0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 тыс. га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FillTx/>
                <a:latin typeface="Times New Roman" pitchFamily="18" charset="0" panose="02020603050405020304"/>
                <a:cs typeface="Times New Roman" pitchFamily="18" charset="0" panose="02020603050405020304"/>
              </a:rPr>
              <a:t>к 2021 году)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FillTx/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174691" y="6520509"/>
            <a:ext cx="9218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 данным Территориального органа </a:t>
            </a:r>
            <a:r>
              <a:rPr lang="ru-RU" sz="1400" dirty="0">
                <a:solidFill>
                  <a:schemeClr val="bg1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Федеральной службы государственной статистики по Новосибирской области</a:t>
            </a:r>
          </a:p>
        </p:txBody>
      </p:sp>
      <p:sp>
        <p:nvSpPr>
          <p:cNvPr id="2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957995" y="6408984"/>
            <a:ext cx="2743200" cy="365125"/>
          </a:xfrm>
        </p:spPr>
        <p:txBody>
          <a:bodyPr/>
          <a:lstStyle/>
          <a:p>
            <a:fld id="{C4896A6E-9ADB-4FF5-9980-73ACF2D2988E}" type="slidenum">
              <a:rPr lang="ru-RU" b="1" smtClean="0"/>
              <a:t>8</a:t>
            </a:fld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1860203" y="0"/>
            <a:ext cx="6930113" cy="18306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Обеспеченность семенным материалом зерновых и зернобобовых культур </a:t>
            </a:r>
            <a:br>
              <a:rPr lang="ru-RU" alt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</a:br>
            <a:r>
              <a:rPr lang="ru-RU" altLang="ru-RU" sz="2200" b="1" dirty="0">
                <a:solidFill>
                  <a:srgbClr val="15756A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под урожай 2019 - 2023 годах и прогнозный 2024 год</a:t>
            </a:r>
            <a:endParaRPr lang="ru-RU" sz="2200" b="1" dirty="0">
              <a:solidFill>
                <a:srgbClr val="15756A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35912" y="168771"/>
            <a:ext cx="2874538" cy="422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Совет по содействию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развитию конкуренции </a:t>
            </a:r>
          </a:p>
          <a:p>
            <a:pPr algn="ctr"/>
            <a:r>
              <a:rPr lang="ru-RU" sz="1300" b="1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в Новосибирской области</a:t>
            </a:r>
            <a:endParaRPr lang="ru-RU" sz="1300" b="1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graphicFrame>
        <p:nvGraphicFramePr>
          <p:cNvPr id="12" name="Объект 4"/>
          <p:cNvGraphicFramePr>
            <a:graphicFrameLocks xmlns:a="http://schemas.openxmlformats.org/drawingml/2006/main"/>
          </p:cNvGraphicFramePr>
          <p:nvPr/>
        </p:nvGraphicFramePr>
        <p:xfrm>
          <a:off x="1552755" y="1362974"/>
          <a:ext cx="10124145" cy="5351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957995" y="6408984"/>
            <a:ext cx="2743200" cy="365125"/>
          </a:xfrm>
        </p:spPr>
        <p:txBody>
          <a:bodyPr/>
          <a:lstStyle/>
          <a:p>
            <a:fld id="{C4896A6E-9ADB-4FF5-9980-73ACF2D2988E}" type="slidenum">
              <a:rPr lang="ru-RU" b="1" smtClean="0"/>
              <a:t>9</a:t>
            </a:fld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406B23"/>
      </a:accent2>
      <a:accent3>
        <a:srgbClr val="37A76F"/>
      </a:accent3>
      <a:accent4>
        <a:srgbClr val="44C1A3"/>
      </a:accent4>
      <a:accent5>
        <a:srgbClr val="406B23"/>
      </a:accent5>
      <a:accent6>
        <a:srgbClr val="85C858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5336</TotalTime>
  <Pages>0</Pages>
  <Words>856</Words>
  <Characters>0</Characters>
  <CharactersWithSpaces>0</CharactersWithSpaces>
  <Application>Р7-Офис/7.4.0.223</Application>
  <DocSecurity>0</DocSecurity>
  <PresentationFormat>Широкоэкранный</PresentationFormat>
  <Lines>0</Lines>
  <Paragraphs>196</Paragraphs>
  <Slides>14</Slides>
  <Notes>2</Notes>
  <HiddenSlides>0</HiddenSlides>
  <MMClips>0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Manager/>
  <Company>NSO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Киселева Ольга Павловна</dc:creator>
  <cp:keywords/>
  <dc:description/>
  <dc:identifier/>
  <dc:language/>
  <cp:lastModifiedBy>Адонина Алина Сергеевна</cp:lastModifiedBy>
  <cp:revision>657</cp:revision>
  <cp:lastPrinted>2019-12-26T02:51:20Z</cp:lastPrinted>
  <dcterms:created xsi:type="dcterms:W3CDTF">2018-07-25T03:28:22Z</dcterms:created>
  <dcterms:modified xsi:type="dcterms:W3CDTF">2023-09-26T07:59:28Z</dcterms:modified>
  <cp:category/>
  <cp:contentStatus/>
  <cp:version/>
</cp:coreProperties>
</file>