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notesMasterIdLst>
    <p:notesMasterId r:id="rId16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700"/>
    <a:srgbClr val="333848"/>
    <a:srgbClr val="ECF0F1"/>
    <a:srgbClr val="F3F2F2"/>
    <a:srgbClr val="4882F1"/>
  </p:clrMru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rgbClr val="00000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32" autoAdjust="0"/>
    <p:restoredTop sz="96374" autoAdjust="0"/>
  </p:normalViewPr>
  <p:slideViewPr>
    <p:cSldViewPr snapToGrid="0">
      <p:cViewPr varScale="1">
        <p:scale>
          <a:sx n="110" d="100"/>
          <a:sy n="110" d="100"/>
        </p:scale>
        <p:origin x="708" y="108"/>
      </p:cViewPr>
      <p:guideLst>
        <p:guide pos="846"/>
        <p:guide pos="2160" orient="horz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 snapToGrid="0">
      <p:cViewPr varScale="1">
        <p:scale>
          <a:sx n="49" d="100"/>
          <a:sy n="49" d="100"/>
        </p:scale>
        <p:origin x="2674" y="72"/>
      </p:cViewPr>
    </p:cSldViewPr>
  </p:notes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 /><Relationship Id="rId18" Type="http://schemas.openxmlformats.org/officeDocument/2006/relationships/tableStyles" Target="tableStyles.xml" /><Relationship Id="rId19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1B36D-34EB-4798-AE16-2908421364C2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4" name="Образ слайда 3"/>
          <p:cNvSpPr>
            <a:spLocks noChangeAspect="1" noGrp="1" noRo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398696-AB55-4A3E-AFFE-38D03D8FC67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 ?>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 ?>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398696-AB55-4A3E-AFFE-38D03D8FC679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398696-AB55-4A3E-AFFE-38D03D8FC679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398696-AB55-4A3E-AFFE-38D03D8FC679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398696-AB55-4A3E-AFFE-38D03D8FC679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398696-AB55-4A3E-AFFE-38D03D8FC679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398696-AB55-4A3E-AFFE-38D03D8FC679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398696-AB55-4A3E-AFFE-38D03D8FC679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398696-AB55-4A3E-AFFE-38D03D8FC679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398696-AB55-4A3E-AFFE-38D03D8FC679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398696-AB55-4A3E-AFFE-38D03D8FC679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398696-AB55-4A3E-AFFE-38D03D8FC679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userDrawn="1">
  <p:cSld name="Слайд 1 коло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 rot="16200000">
            <a:off x="10136829" y="2039786"/>
            <a:ext cx="3359458" cy="405303"/>
          </a:xfrm>
        </p:spPr>
        <p:txBody>
          <a:bodyPr/>
          <a:lstStyle>
            <a:lvl1pPr algn="l">
              <a:defRPr lang="ru-RU" sz="1000" spc="100" baseline="0" dirty="0" smtClean="0">
                <a:solidFill>
                  <a:schemeClr val="tx2"/>
                </a:solidFill>
                <a:latin typeface="+mj-lt"/>
              </a:defRPr>
            </a:lvl1pPr>
          </a:lstStyle>
          <a:p>
            <a:pPr algn="r"/>
            <a:r>
              <a:rPr lang="ru-RU" dirty="0"/>
              <a:t> дом финансового просвещения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855A-9052-4BBB-97A7-19D659339404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Группа 10"/>
          <p:cNvGrpSpPr/>
          <p:nvPr userDrawn="1"/>
        </p:nvGrpSpPr>
        <p:grpSpPr>
          <a:xfrm>
            <a:off x="-916830" y="-238056"/>
            <a:ext cx="2014476" cy="7425363"/>
            <a:chOff x="-2713022" y="-454368"/>
            <a:chExt cx="2014476" cy="7425363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-2713022" y="-454368"/>
              <a:ext cx="2014476" cy="2576844"/>
              <a:chOff x="-4388117" y="2158792"/>
              <a:chExt cx="3159865" cy="4041983"/>
            </a:xfrm>
          </p:grpSpPr>
          <p:pic>
            <p:nvPicPr>
              <p:cNvPr id="21" name="Рисунок 20"/>
              <p:cNvPicPr>
                <a:picLocks noChangeAspect="1"/>
              </p:cNvPicPr>
              <p:nvPr/>
            </p:nvPicPr>
            <p:blipFill>
              <a:blip r:embed="rId2"/>
              <a:stretch/>
            </p:blipFill>
            <p:spPr>
              <a:xfrm>
                <a:off x="-4388117" y="2158792"/>
                <a:ext cx="2867172" cy="4041983"/>
              </a:xfrm>
              <a:prstGeom prst="rect">
                <a:avLst/>
              </a:prstGeom>
            </p:spPr>
          </p:pic>
          <p:pic>
            <p:nvPicPr>
              <p:cNvPr id="22" name="Рисунок 21"/>
              <p:cNvPicPr>
                <a:picLocks noChangeAspect="1"/>
              </p:cNvPicPr>
              <p:nvPr/>
            </p:nvPicPr>
            <p:blipFill>
              <a:blip r:embed="rId3"/>
              <a:stretch/>
            </p:blipFill>
            <p:spPr>
              <a:xfrm>
                <a:off x="-4165278" y="2212770"/>
                <a:ext cx="2937026" cy="3988005"/>
              </a:xfrm>
              <a:prstGeom prst="rect">
                <a:avLst/>
              </a:prstGeom>
            </p:spPr>
          </p:pic>
        </p:grpSp>
        <p:grpSp>
          <p:nvGrpSpPr>
            <p:cNvPr id="13" name="Группа 12"/>
            <p:cNvGrpSpPr/>
            <p:nvPr/>
          </p:nvGrpSpPr>
          <p:grpSpPr>
            <a:xfrm>
              <a:off x="-2713022" y="1969952"/>
              <a:ext cx="2014476" cy="2576844"/>
              <a:chOff x="-4388117" y="2158792"/>
              <a:chExt cx="3159865" cy="4041983"/>
            </a:xfrm>
          </p:grpSpPr>
          <p:pic>
            <p:nvPicPr>
              <p:cNvPr id="19" name="Рисунок 18"/>
              <p:cNvPicPr>
                <a:picLocks noChangeAspect="1"/>
              </p:cNvPicPr>
              <p:nvPr/>
            </p:nvPicPr>
            <p:blipFill>
              <a:blip r:embed="rId2"/>
              <a:stretch/>
            </p:blipFill>
            <p:spPr>
              <a:xfrm>
                <a:off x="-4388117" y="2158792"/>
                <a:ext cx="2867172" cy="4041983"/>
              </a:xfrm>
              <a:prstGeom prst="rect">
                <a:avLst/>
              </a:prstGeom>
            </p:spPr>
          </p:pic>
          <p:pic>
            <p:nvPicPr>
              <p:cNvPr id="20" name="Рисунок 19"/>
              <p:cNvPicPr>
                <a:picLocks noChangeAspect="1"/>
              </p:cNvPicPr>
              <p:nvPr/>
            </p:nvPicPr>
            <p:blipFill>
              <a:blip r:embed="rId3"/>
              <a:stretch/>
            </p:blipFill>
            <p:spPr>
              <a:xfrm>
                <a:off x="-4165278" y="2212770"/>
                <a:ext cx="2937026" cy="3988005"/>
              </a:xfrm>
              <a:prstGeom prst="rect">
                <a:avLst/>
              </a:prstGeom>
            </p:spPr>
          </p:pic>
        </p:grpSp>
        <p:grpSp>
          <p:nvGrpSpPr>
            <p:cNvPr id="14" name="Группа 13"/>
            <p:cNvGrpSpPr/>
            <p:nvPr/>
          </p:nvGrpSpPr>
          <p:grpSpPr>
            <a:xfrm>
              <a:off x="-2713022" y="4394151"/>
              <a:ext cx="2014476" cy="2576844"/>
              <a:chOff x="-4388117" y="2158792"/>
              <a:chExt cx="3159865" cy="4041983"/>
            </a:xfrm>
          </p:grpSpPr>
          <p:pic>
            <p:nvPicPr>
              <p:cNvPr id="15" name="Рисунок 14"/>
              <p:cNvPicPr>
                <a:picLocks noChangeAspect="1"/>
              </p:cNvPicPr>
              <p:nvPr/>
            </p:nvPicPr>
            <p:blipFill>
              <a:blip r:embed="rId2"/>
              <a:stretch/>
            </p:blipFill>
            <p:spPr>
              <a:xfrm>
                <a:off x="-4388117" y="2158792"/>
                <a:ext cx="2867172" cy="4041983"/>
              </a:xfrm>
              <a:prstGeom prst="rect">
                <a:avLst/>
              </a:prstGeom>
            </p:spPr>
          </p:pic>
          <p:pic>
            <p:nvPicPr>
              <p:cNvPr id="18" name="Рисунок 17"/>
              <p:cNvPicPr>
                <a:picLocks noChangeAspect="1"/>
              </p:cNvPicPr>
              <p:nvPr/>
            </p:nvPicPr>
            <p:blipFill>
              <a:blip r:embed="rId3"/>
              <a:stretch/>
            </p:blipFill>
            <p:spPr>
              <a:xfrm>
                <a:off x="-4165278" y="2212770"/>
                <a:ext cx="2937026" cy="3988005"/>
              </a:xfrm>
              <a:prstGeom prst="rect">
                <a:avLst/>
              </a:prstGeom>
            </p:spPr>
          </p:pic>
        </p:grpSp>
      </p:grpSp>
      <p:sp>
        <p:nvSpPr>
          <p:cNvPr id="2" name="Заголовок 4"/>
          <p:cNvSpPr>
            <a:spLocks noGrp="1"/>
          </p:cNvSpPr>
          <p:nvPr>
            <p:ph type="title"/>
          </p:nvPr>
        </p:nvSpPr>
        <p:spPr>
          <a:xfrm>
            <a:off x="1354316" y="657225"/>
            <a:ext cx="9597936" cy="827507"/>
          </a:xfrm>
          <a:prstGeom prst="rect">
            <a:avLst/>
          </a:prstGeom>
          <a:solidFill>
            <a:srgbClr val="FFD700"/>
          </a:solidFill>
        </p:spPr>
        <p:txBody>
          <a:bodyPr/>
          <a:lstStyle>
            <a:lvl1pPr>
              <a:defRPr b="1"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defRPr>
            </a:lvl1pPr>
          </a:lstStyle>
          <a:p>
            <a:r>
              <a:rPr lang="ru-RU" dirty="0">
                <a:solidFill>
                  <a:srgbClr val="333848"/>
                </a:solidFill>
              </a:rPr>
              <a:t>Образец заголовка</a:t>
            </a:r>
          </a:p>
        </p:txBody>
      </p:sp>
      <p:sp>
        <p:nvSpPr>
          <p:cNvPr id="4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54315" y="2063413"/>
            <a:ext cx="8806827" cy="41373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itchFamily="34" charset="0" panose="020B0604020202020204"/>
                <a:cs typeface="Arial" pitchFamily="34" charset="0" panose="020B0604020202020204"/>
              </a:defRPr>
            </a:lvl1pPr>
          </a:lstStyle>
          <a:p>
            <a:endParaRPr lang="ru-RU" dirty="0">
              <a:solidFill>
                <a:srgbClr val="333848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A404-0EAC-4CC2-A696-FA3D70AD52EE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855A-9052-4BBB-97A7-19D659339404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-916830" y="-238056"/>
            <a:ext cx="2014476" cy="7425363"/>
            <a:chOff x="-2713022" y="-454368"/>
            <a:chExt cx="2014476" cy="7425363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-2713022" y="-454368"/>
              <a:ext cx="2014476" cy="2576844"/>
              <a:chOff x="-4388117" y="2158792"/>
              <a:chExt cx="3159865" cy="4041983"/>
            </a:xfrm>
          </p:grpSpPr>
          <p:pic>
            <p:nvPicPr>
              <p:cNvPr id="15" name="Рисунок 14"/>
              <p:cNvPicPr>
                <a:picLocks noChangeAspect="1"/>
              </p:cNvPicPr>
              <p:nvPr/>
            </p:nvPicPr>
            <p:blipFill>
              <a:blip r:embed="rId2"/>
              <a:stretch/>
            </p:blipFill>
            <p:spPr>
              <a:xfrm>
                <a:off x="-4388117" y="2158792"/>
                <a:ext cx="2867172" cy="4041983"/>
              </a:xfrm>
              <a:prstGeom prst="rect">
                <a:avLst/>
              </a:prstGeom>
            </p:spPr>
          </p:pic>
          <p:pic>
            <p:nvPicPr>
              <p:cNvPr id="16" name="Рисунок 15"/>
              <p:cNvPicPr>
                <a:picLocks noChangeAspect="1"/>
              </p:cNvPicPr>
              <p:nvPr/>
            </p:nvPicPr>
            <p:blipFill>
              <a:blip r:embed="rId3"/>
              <a:stretch/>
            </p:blipFill>
            <p:spPr>
              <a:xfrm>
                <a:off x="-4165278" y="2212770"/>
                <a:ext cx="2937026" cy="3988005"/>
              </a:xfrm>
              <a:prstGeom prst="rect">
                <a:avLst/>
              </a:prstGeom>
            </p:spPr>
          </p:pic>
        </p:grpSp>
        <p:grpSp>
          <p:nvGrpSpPr>
            <p:cNvPr id="9" name="Группа 8"/>
            <p:cNvGrpSpPr/>
            <p:nvPr/>
          </p:nvGrpSpPr>
          <p:grpSpPr>
            <a:xfrm>
              <a:off x="-2713022" y="1969952"/>
              <a:ext cx="2014476" cy="2576844"/>
              <a:chOff x="-4388117" y="2158792"/>
              <a:chExt cx="3159865" cy="4041983"/>
            </a:xfrm>
          </p:grpSpPr>
          <p:pic>
            <p:nvPicPr>
              <p:cNvPr id="13" name="Рисунок 12"/>
              <p:cNvPicPr>
                <a:picLocks noChangeAspect="1"/>
              </p:cNvPicPr>
              <p:nvPr/>
            </p:nvPicPr>
            <p:blipFill>
              <a:blip r:embed="rId2"/>
              <a:stretch/>
            </p:blipFill>
            <p:spPr>
              <a:xfrm>
                <a:off x="-4388117" y="2158792"/>
                <a:ext cx="2867172" cy="4041983"/>
              </a:xfrm>
              <a:prstGeom prst="rect">
                <a:avLst/>
              </a:prstGeom>
            </p:spPr>
          </p:pic>
          <p:pic>
            <p:nvPicPr>
              <p:cNvPr id="14" name="Рисунок 13"/>
              <p:cNvPicPr>
                <a:picLocks noChangeAspect="1"/>
              </p:cNvPicPr>
              <p:nvPr/>
            </p:nvPicPr>
            <p:blipFill>
              <a:blip r:embed="rId3"/>
              <a:stretch/>
            </p:blipFill>
            <p:spPr>
              <a:xfrm>
                <a:off x="-4165278" y="2212770"/>
                <a:ext cx="2937026" cy="3988005"/>
              </a:xfrm>
              <a:prstGeom prst="rect">
                <a:avLst/>
              </a:prstGeom>
            </p:spPr>
          </p:pic>
        </p:grpSp>
        <p:grpSp>
          <p:nvGrpSpPr>
            <p:cNvPr id="10" name="Группа 9"/>
            <p:cNvGrpSpPr/>
            <p:nvPr/>
          </p:nvGrpSpPr>
          <p:grpSpPr>
            <a:xfrm>
              <a:off x="-2713022" y="4394151"/>
              <a:ext cx="2014476" cy="2576844"/>
              <a:chOff x="-4388117" y="2158792"/>
              <a:chExt cx="3159865" cy="4041983"/>
            </a:xfrm>
          </p:grpSpPr>
          <p:pic>
            <p:nvPicPr>
              <p:cNvPr id="11" name="Рисунок 10"/>
              <p:cNvPicPr>
                <a:picLocks noChangeAspect="1"/>
              </p:cNvPicPr>
              <p:nvPr/>
            </p:nvPicPr>
            <p:blipFill>
              <a:blip r:embed="rId2"/>
              <a:stretch/>
            </p:blipFill>
            <p:spPr>
              <a:xfrm>
                <a:off x="-4388117" y="2158792"/>
                <a:ext cx="2867172" cy="4041983"/>
              </a:xfrm>
              <a:prstGeom prst="rect">
                <a:avLst/>
              </a:prstGeom>
            </p:spPr>
          </p:pic>
          <p:pic>
            <p:nvPicPr>
              <p:cNvPr id="12" name="Рисунок 11"/>
              <p:cNvPicPr>
                <a:picLocks noChangeAspect="1"/>
              </p:cNvPicPr>
              <p:nvPr/>
            </p:nvPicPr>
            <p:blipFill>
              <a:blip r:embed="rId3"/>
              <a:stretch/>
            </p:blipFill>
            <p:spPr>
              <a:xfrm>
                <a:off x="-4165278" y="2212770"/>
                <a:ext cx="2937026" cy="3988005"/>
              </a:xfrm>
              <a:prstGeom prst="rect">
                <a:avLst/>
              </a:prstGeom>
            </p:spPr>
          </p:pic>
        </p:grpSp>
      </p:grpSp>
      <p:sp>
        <p:nvSpPr>
          <p:cNvPr id="17" name="Заголовок 4"/>
          <p:cNvSpPr>
            <a:spLocks noGrp="1"/>
          </p:cNvSpPr>
          <p:nvPr>
            <p:ph type="title"/>
          </p:nvPr>
        </p:nvSpPr>
        <p:spPr>
          <a:xfrm>
            <a:off x="1354316" y="657225"/>
            <a:ext cx="9361630" cy="827507"/>
          </a:xfrm>
          <a:prstGeom prst="rect">
            <a:avLst/>
          </a:prstGeom>
          <a:solidFill>
            <a:srgbClr val="FFD700"/>
          </a:solidFill>
        </p:spPr>
        <p:txBody>
          <a:bodyPr/>
          <a:lstStyle>
            <a:lvl1pPr>
              <a:defRPr b="1"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defRPr>
            </a:lvl1pPr>
          </a:lstStyle>
          <a:p>
            <a:r>
              <a:rPr lang="ru-RU" dirty="0">
                <a:solidFill>
                  <a:srgbClr val="333848"/>
                </a:solidFill>
              </a:rPr>
              <a:t>Образец заголовка</a:t>
            </a:r>
          </a:p>
        </p:txBody>
      </p:sp>
      <p:sp>
        <p:nvSpPr>
          <p:cNvPr id="18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54315" y="2063413"/>
            <a:ext cx="8806827" cy="41373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itchFamily="34" charset="0" panose="020B0604020202020204"/>
                <a:cs typeface="Arial" pitchFamily="34" charset="0" panose="020B0604020202020204"/>
              </a:defRPr>
            </a:lvl1pPr>
          </a:lstStyle>
          <a:p>
            <a:endParaRPr lang="ru-RU" dirty="0">
              <a:solidFill>
                <a:srgbClr val="333848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3024" y="1709738"/>
            <a:ext cx="10004425" cy="2852737"/>
          </a:xfrm>
          <a:prstGeom prst="rect">
            <a:avLst/>
          </a:prstGeom>
        </p:spPr>
        <p:txBody>
          <a:bodyPr anchor="b"/>
          <a:lstStyle>
            <a:lvl1pPr>
              <a:defRPr sz="6000" b="1"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3024" y="4589463"/>
            <a:ext cx="10004426" cy="161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A404-0EAC-4CC2-A696-FA3D70AD52EE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855A-9052-4BBB-97A7-19D6593394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43024" y="1825625"/>
            <a:ext cx="4676775" cy="43513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 panose="020B0604020202020204"/>
                <a:cs typeface="Arial" pitchFamily="34" charset="0" panose="020B0604020202020204"/>
              </a:defRPr>
            </a:lvl1pPr>
            <a:lvl2pPr>
              <a:defRPr>
                <a:latin typeface="Arial" pitchFamily="34" charset="0" panose="020B0604020202020204"/>
                <a:cs typeface="Arial" pitchFamily="34" charset="0" panose="020B0604020202020204"/>
              </a:defRPr>
            </a:lvl2pPr>
            <a:lvl3pPr>
              <a:defRPr>
                <a:latin typeface="Arial" pitchFamily="34" charset="0" panose="020B0604020202020204"/>
                <a:cs typeface="Arial" pitchFamily="34" charset="0" panose="020B0604020202020204"/>
              </a:defRPr>
            </a:lvl3pPr>
            <a:lvl4pPr>
              <a:defRPr>
                <a:latin typeface="Arial" pitchFamily="34" charset="0" panose="020B0604020202020204"/>
                <a:cs typeface="Arial" pitchFamily="34" charset="0" panose="020B0604020202020204"/>
              </a:defRPr>
            </a:lvl4pPr>
            <a:lvl5pPr>
              <a:defRPr>
                <a:latin typeface="Arial" pitchFamily="34" charset="0" panose="020B0604020202020204"/>
                <a:cs typeface="Arial" pitchFamily="34" charset="0" panose="020B0604020202020204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77025" y="1825625"/>
            <a:ext cx="467677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A404-0EAC-4CC2-A696-FA3D70AD52EE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855A-9052-4BBB-97A7-19D65933940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4"/>
          <p:cNvSpPr>
            <a:spLocks noGrp="1"/>
          </p:cNvSpPr>
          <p:nvPr>
            <p:ph type="title"/>
          </p:nvPr>
        </p:nvSpPr>
        <p:spPr>
          <a:xfrm>
            <a:off x="1354316" y="657225"/>
            <a:ext cx="9361630" cy="827507"/>
          </a:xfrm>
          <a:prstGeom prst="rect">
            <a:avLst/>
          </a:prstGeom>
          <a:solidFill>
            <a:srgbClr val="FFD700"/>
          </a:solidFill>
        </p:spPr>
        <p:txBody>
          <a:bodyPr/>
          <a:lstStyle>
            <a:lvl1pPr>
              <a:defRPr b="1"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defRPr>
            </a:lvl1pPr>
          </a:lstStyle>
          <a:p>
            <a:r>
              <a:rPr lang="ru-RU" dirty="0">
                <a:solidFill>
                  <a:srgbClr val="333848"/>
                </a:solidFill>
              </a:rP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3025" y="1681163"/>
            <a:ext cx="465455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43025" y="2505075"/>
            <a:ext cx="465455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700838" y="1681163"/>
            <a:ext cx="465455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700838" y="2505075"/>
            <a:ext cx="465455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A404-0EAC-4CC2-A696-FA3D70AD52EE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855A-9052-4BBB-97A7-19D65933940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4"/>
          <p:cNvSpPr>
            <a:spLocks noGrp="1"/>
          </p:cNvSpPr>
          <p:nvPr>
            <p:ph type="title"/>
          </p:nvPr>
        </p:nvSpPr>
        <p:spPr>
          <a:xfrm>
            <a:off x="1354316" y="657225"/>
            <a:ext cx="9361630" cy="827507"/>
          </a:xfrm>
          <a:prstGeom prst="rect">
            <a:avLst/>
          </a:prstGeom>
          <a:solidFill>
            <a:srgbClr val="FFD700"/>
          </a:solidFill>
        </p:spPr>
        <p:txBody>
          <a:bodyPr/>
          <a:lstStyle>
            <a:lvl1pPr>
              <a:defRPr b="1"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defRPr>
            </a:lvl1pPr>
          </a:lstStyle>
          <a:p>
            <a:r>
              <a:rPr lang="ru-RU" dirty="0">
                <a:solidFill>
                  <a:srgbClr val="333848"/>
                </a:solidFill>
              </a:rP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6A404-0EAC-4CC2-A696-FA3D70AD52EE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855A-9052-4BBB-97A7-19D659339404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1354316" y="657225"/>
            <a:ext cx="9361630" cy="827507"/>
          </a:xfrm>
          <a:prstGeom prst="rect">
            <a:avLst/>
          </a:prstGeom>
          <a:solidFill>
            <a:srgbClr val="FFD700"/>
          </a:solidFill>
        </p:spPr>
        <p:txBody>
          <a:bodyPr/>
          <a:lstStyle>
            <a:lvl1pPr>
              <a:defRPr b="1"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defRPr>
            </a:lvl1pPr>
          </a:lstStyle>
          <a:p>
            <a:r>
              <a:rPr lang="ru-RU" dirty="0">
                <a:solidFill>
                  <a:srgbClr val="333848"/>
                </a:solidFill>
              </a:rPr>
              <a:t>Образец заголовка</a:t>
            </a:r>
          </a:p>
        </p:txBody>
      </p:sp>
      <p:sp>
        <p:nvSpPr>
          <p:cNvPr id="7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54315" y="2063413"/>
            <a:ext cx="8806827" cy="41373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itchFamily="34" charset="0" panose="020B0604020202020204"/>
                <a:cs typeface="Arial" pitchFamily="34" charset="0" panose="020B0604020202020204"/>
              </a:defRPr>
            </a:lvl1pPr>
          </a:lstStyle>
          <a:p>
            <a:endParaRPr lang="ru-RU" dirty="0">
              <a:solidFill>
                <a:srgbClr val="333848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bg>
      <p:bgPr>
        <a:solidFill>
          <a:srgbClr val="ECF0F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54316" y="1825625"/>
            <a:ext cx="99994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6A404-0EAC-4CC2-A696-FA3D70AD52EE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E855A-9052-4BBB-97A7-19D659339404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-916830" y="-238056"/>
            <a:ext cx="2014476" cy="7425363"/>
            <a:chOff x="-2713022" y="-454368"/>
            <a:chExt cx="2014476" cy="7425363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-2713022" y="-454368"/>
              <a:ext cx="2014476" cy="2576844"/>
              <a:chOff x="-4388117" y="2158792"/>
              <a:chExt cx="3159865" cy="4041983"/>
            </a:xfrm>
          </p:grpSpPr>
          <p:pic>
            <p:nvPicPr>
              <p:cNvPr id="15" name="Рисунок 14"/>
              <p:cNvPicPr>
                <a:picLocks noChangeAspect="1"/>
              </p:cNvPicPr>
              <p:nvPr/>
            </p:nvPicPr>
            <p:blipFill>
              <a:blip r:embed="rId8"/>
              <a:stretch/>
            </p:blipFill>
            <p:spPr>
              <a:xfrm>
                <a:off x="-4388117" y="2158792"/>
                <a:ext cx="2867172" cy="4041983"/>
              </a:xfrm>
              <a:prstGeom prst="rect">
                <a:avLst/>
              </a:prstGeom>
            </p:spPr>
          </p:pic>
          <p:pic>
            <p:nvPicPr>
              <p:cNvPr id="16" name="Рисунок 15"/>
              <p:cNvPicPr>
                <a:picLocks noChangeAspect="1"/>
              </p:cNvPicPr>
              <p:nvPr/>
            </p:nvPicPr>
            <p:blipFill>
              <a:blip r:embed="rId9"/>
              <a:stretch/>
            </p:blipFill>
            <p:spPr>
              <a:xfrm>
                <a:off x="-4165278" y="2212770"/>
                <a:ext cx="2937026" cy="3988005"/>
              </a:xfrm>
              <a:prstGeom prst="rect">
                <a:avLst/>
              </a:prstGeom>
            </p:spPr>
          </p:pic>
        </p:grpSp>
        <p:grpSp>
          <p:nvGrpSpPr>
            <p:cNvPr id="9" name="Группа 8"/>
            <p:cNvGrpSpPr/>
            <p:nvPr/>
          </p:nvGrpSpPr>
          <p:grpSpPr>
            <a:xfrm>
              <a:off x="-2713022" y="1969952"/>
              <a:ext cx="2014476" cy="2576844"/>
              <a:chOff x="-4388117" y="2158792"/>
              <a:chExt cx="3159865" cy="4041983"/>
            </a:xfrm>
          </p:grpSpPr>
          <p:pic>
            <p:nvPicPr>
              <p:cNvPr id="13" name="Рисунок 12"/>
              <p:cNvPicPr>
                <a:picLocks noChangeAspect="1"/>
              </p:cNvPicPr>
              <p:nvPr/>
            </p:nvPicPr>
            <p:blipFill>
              <a:blip r:embed="rId8"/>
              <a:stretch/>
            </p:blipFill>
            <p:spPr>
              <a:xfrm>
                <a:off x="-4388117" y="2158792"/>
                <a:ext cx="2867172" cy="4041983"/>
              </a:xfrm>
              <a:prstGeom prst="rect">
                <a:avLst/>
              </a:prstGeom>
            </p:spPr>
          </p:pic>
          <p:pic>
            <p:nvPicPr>
              <p:cNvPr id="14" name="Рисунок 13"/>
              <p:cNvPicPr>
                <a:picLocks noChangeAspect="1"/>
              </p:cNvPicPr>
              <p:nvPr/>
            </p:nvPicPr>
            <p:blipFill>
              <a:blip r:embed="rId9"/>
              <a:stretch/>
            </p:blipFill>
            <p:spPr>
              <a:xfrm>
                <a:off x="-4165278" y="2212770"/>
                <a:ext cx="2937026" cy="3988005"/>
              </a:xfrm>
              <a:prstGeom prst="rect">
                <a:avLst/>
              </a:prstGeom>
            </p:spPr>
          </p:pic>
        </p:grpSp>
        <p:grpSp>
          <p:nvGrpSpPr>
            <p:cNvPr id="10" name="Группа 9"/>
            <p:cNvGrpSpPr/>
            <p:nvPr/>
          </p:nvGrpSpPr>
          <p:grpSpPr>
            <a:xfrm>
              <a:off x="-2713022" y="4394151"/>
              <a:ext cx="2014476" cy="2576844"/>
              <a:chOff x="-4388117" y="2158792"/>
              <a:chExt cx="3159865" cy="4041983"/>
            </a:xfrm>
          </p:grpSpPr>
          <p:pic>
            <p:nvPicPr>
              <p:cNvPr id="11" name="Рисунок 10"/>
              <p:cNvPicPr>
                <a:picLocks noChangeAspect="1"/>
              </p:cNvPicPr>
              <p:nvPr/>
            </p:nvPicPr>
            <p:blipFill>
              <a:blip r:embed="rId8"/>
              <a:stretch/>
            </p:blipFill>
            <p:spPr>
              <a:xfrm>
                <a:off x="-4388117" y="2158792"/>
                <a:ext cx="2867172" cy="4041983"/>
              </a:xfrm>
              <a:prstGeom prst="rect">
                <a:avLst/>
              </a:prstGeom>
            </p:spPr>
          </p:pic>
          <p:pic>
            <p:nvPicPr>
              <p:cNvPr id="12" name="Рисунок 11"/>
              <p:cNvPicPr>
                <a:picLocks noChangeAspect="1"/>
              </p:cNvPicPr>
              <p:nvPr/>
            </p:nvPicPr>
            <p:blipFill>
              <a:blip r:embed="rId9"/>
              <a:stretch/>
            </p:blipFill>
            <p:spPr>
              <a:xfrm>
                <a:off x="-4165278" y="2212770"/>
                <a:ext cx="2937026" cy="3988005"/>
              </a:xfrm>
              <a:prstGeom prst="rect">
                <a:avLst/>
              </a:prstGeom>
            </p:spPr>
          </p:pic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 panose="020B0604020202020204"/>
        <a:buChar char="•"/>
        <a:defRPr sz="2800" kern="1200">
          <a:solidFill>
            <a:schemeClr val="tx1"/>
          </a:solidFill>
          <a:latin typeface="Arial" pitchFamily="34" charset="0" panose="020B0604020202020204"/>
          <a:ea typeface="+mn-ea"/>
          <a:cs typeface="Arial" pitchFamily="34" charset="0" panose="020B0604020202020204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400" kern="1200">
          <a:solidFill>
            <a:schemeClr val="tx1"/>
          </a:solidFill>
          <a:latin typeface="Arial" pitchFamily="34" charset="0" panose="020B0604020202020204"/>
          <a:ea typeface="+mn-ea"/>
          <a:cs typeface="Arial" pitchFamily="34" charset="0" panose="020B0604020202020204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000" kern="1200">
          <a:solidFill>
            <a:schemeClr val="tx1"/>
          </a:solidFill>
          <a:latin typeface="Arial" pitchFamily="34" charset="0" panose="020B0604020202020204"/>
          <a:ea typeface="+mn-ea"/>
          <a:cs typeface="Arial" pitchFamily="34" charset="0" panose="020B0604020202020204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Arial" pitchFamily="34" charset="0" panose="020B0604020202020204"/>
          <a:ea typeface="+mn-ea"/>
          <a:cs typeface="Arial" pitchFamily="34" charset="0" panose="020B0604020202020204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Arial" pitchFamily="34" charset="0" panose="020B0604020202020204"/>
          <a:ea typeface="+mn-ea"/>
          <a:cs typeface="Arial" pitchFamily="34" charset="0" panose="020B060402020202020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jpg"/><Relationship Id="rId6" Type="http://schemas.openxmlformats.org/officeDocument/2006/relationships/image" Target="../media/image13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43025" y="2794793"/>
            <a:ext cx="4367493" cy="6792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43024" y="2010728"/>
            <a:ext cx="9531164" cy="6759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43024" y="1219200"/>
            <a:ext cx="7926481" cy="6759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9700" y="1129917"/>
            <a:ext cx="10086975" cy="765256"/>
          </a:xfrm>
          <a:noFill/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4800" dirty="0">
                <a:solidFill>
                  <a:schemeClr val="bg1"/>
                </a:solidFill>
              </a:rPr>
              <a:t>Развитие деятельности </a:t>
            </a:r>
            <a:br>
              <a:rPr lang="ru-RU" sz="4800" dirty="0">
                <a:solidFill>
                  <a:schemeClr val="bg1"/>
                </a:solidFill>
              </a:rPr>
            </a:br>
            <a:r>
              <a:rPr lang="ru-RU" sz="4800" dirty="0">
                <a:solidFill>
                  <a:schemeClr val="bg1"/>
                </a:solidFill>
              </a:rPr>
              <a:t>по повышению финансовой грамотности </a:t>
            </a:r>
            <a:br>
              <a:rPr lang="ru-RU" sz="4800" dirty="0">
                <a:solidFill>
                  <a:schemeClr val="bg1"/>
                </a:solidFill>
              </a:rPr>
            </a:br>
            <a:r>
              <a:rPr lang="ru-RU" sz="4800" dirty="0">
                <a:solidFill>
                  <a:schemeClr val="bg1"/>
                </a:solidFill>
              </a:rPr>
              <a:t>в Новосибирской области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43024" y="5229527"/>
            <a:ext cx="6276975" cy="971248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6400" b="1" dirty="0">
                <a:solidFill>
                  <a:srgbClr val="333848"/>
                </a:solidFill>
                <a:latin typeface="+mj-lt"/>
                <a:ea typeface="+mj-ea"/>
                <a:cs typeface="+mj-cs"/>
              </a:rPr>
              <a:t>Сергей Блинов,</a:t>
            </a:r>
          </a:p>
          <a:p>
            <a:pPr marL="0" indent="0">
              <a:buNone/>
            </a:pPr>
            <a:r>
              <a:rPr lang="ru-RU" sz="3500" dirty="0">
                <a:solidFill>
                  <a:srgbClr val="333848"/>
                </a:solidFill>
                <a:latin typeface="+mj-lt"/>
                <a:ea typeface="+mj-ea"/>
                <a:cs typeface="+mj-cs"/>
              </a:rPr>
              <a:t>Директор АНО «Новосибирский Дом </a:t>
            </a:r>
            <a:br>
              <a:rPr lang="ru-RU" sz="3500" dirty="0">
                <a:solidFill>
                  <a:srgbClr val="333848"/>
                </a:solidFill>
                <a:latin typeface="+mj-lt"/>
                <a:ea typeface="+mj-ea"/>
                <a:cs typeface="+mj-cs"/>
              </a:rPr>
            </a:br>
            <a:r>
              <a:rPr lang="ru-RU" sz="3500" dirty="0">
                <a:solidFill>
                  <a:srgbClr val="333848"/>
                </a:solidFill>
                <a:latin typeface="+mj-lt"/>
                <a:ea typeface="+mj-ea"/>
                <a:cs typeface="+mj-cs"/>
              </a:rPr>
              <a:t>финансового просвещения»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9911373" y="4167981"/>
            <a:ext cx="1817077" cy="23622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ru-RU" dirty="0"/>
              <a:t>дом финансового просвещения</a:t>
            </a:r>
          </a:p>
        </p:txBody>
      </p:sp>
      <p:sp>
        <p:nvSpPr>
          <p:cNvPr id="8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1354315" y="2242437"/>
            <a:ext cx="10474828" cy="402045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SzPct val="130000"/>
              <a:buBlip>
                <a:blip r:embed="rId3"/>
              </a:buBlip>
            </a:pPr>
            <a:r>
              <a:rPr lang="ru-RU" sz="2200" b="1" dirty="0">
                <a:solidFill>
                  <a:srgbClr val="333848"/>
                </a:solidFill>
              </a:rPr>
              <a:t> Разработка региональной программы</a:t>
            </a:r>
            <a:r>
              <a:rPr lang="ru-RU" sz="2200" dirty="0">
                <a:solidFill>
                  <a:srgbClr val="333848"/>
                </a:solidFill>
              </a:rPr>
              <a:t> повышения финансовой</a:t>
            </a:r>
            <a:br>
              <a:rPr lang="ru-RU" sz="2200" dirty="0">
                <a:solidFill>
                  <a:srgbClr val="333848"/>
                </a:solidFill>
              </a:rPr>
            </a:br>
            <a:r>
              <a:rPr lang="ru-RU" sz="2200" dirty="0">
                <a:solidFill>
                  <a:srgbClr val="333848"/>
                </a:solidFill>
              </a:rPr>
              <a:t> грамотности населения Новосибирской области в течение 2023 года. </a:t>
            </a:r>
            <a:br>
              <a:rPr lang="ru-RU" sz="2200" dirty="0">
                <a:solidFill>
                  <a:srgbClr val="333848"/>
                </a:solidFill>
              </a:rPr>
            </a:br>
            <a:r>
              <a:rPr lang="ru-RU" sz="2200" dirty="0">
                <a:solidFill>
                  <a:srgbClr val="333848"/>
                </a:solidFill>
              </a:rPr>
              <a:t> Старт действия программы – 2024 год.</a:t>
            </a:r>
          </a:p>
          <a:p>
            <a:pPr>
              <a:lnSpc>
                <a:spcPct val="100000"/>
              </a:lnSpc>
              <a:buSzPct val="130000"/>
              <a:buBlip>
                <a:blip r:embed="rId3"/>
              </a:buBlip>
            </a:pPr>
            <a:endParaRPr lang="ru-RU" sz="2200" dirty="0">
              <a:solidFill>
                <a:srgbClr val="333848"/>
              </a:solidFill>
            </a:endParaRPr>
          </a:p>
          <a:p>
            <a:pPr>
              <a:lnSpc>
                <a:spcPct val="100000"/>
              </a:lnSpc>
              <a:buSzPct val="130000"/>
              <a:buBlip>
                <a:blip r:embed="rId3"/>
              </a:buBlip>
            </a:pPr>
            <a:r>
              <a:rPr lang="ru-RU" sz="2200" b="1" dirty="0">
                <a:solidFill>
                  <a:srgbClr val="333848"/>
                </a:solidFill>
              </a:rPr>
              <a:t> Внедрение в 2023 году Единого регионального плана мероприятий </a:t>
            </a:r>
            <a:br>
              <a:rPr lang="ru-RU" sz="2200" b="1" dirty="0">
                <a:solidFill>
                  <a:srgbClr val="333848"/>
                </a:solidFill>
              </a:rPr>
            </a:br>
            <a:r>
              <a:rPr lang="ru-RU" sz="2200" b="1" dirty="0">
                <a:solidFill>
                  <a:srgbClr val="333848"/>
                </a:solidFill>
              </a:rPr>
              <a:t> </a:t>
            </a:r>
            <a:r>
              <a:rPr lang="ru-RU" sz="2200" dirty="0">
                <a:solidFill>
                  <a:srgbClr val="333848"/>
                </a:solidFill>
              </a:rPr>
              <a:t>по финансовой грамотности, реализуемых членами Координационного  </a:t>
            </a:r>
            <a:br>
              <a:rPr lang="ru-RU" sz="2200" dirty="0">
                <a:solidFill>
                  <a:srgbClr val="333848"/>
                </a:solidFill>
              </a:rPr>
            </a:br>
            <a:r>
              <a:rPr lang="ru-RU" sz="2200" dirty="0">
                <a:solidFill>
                  <a:srgbClr val="333848"/>
                </a:solidFill>
              </a:rPr>
              <a:t> совета. 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54315" y="657225"/>
            <a:ext cx="4741685" cy="647700"/>
          </a:xfrm>
          <a:solidFill>
            <a:srgbClr val="FFD700"/>
          </a:solidFill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333848"/>
                </a:solidFill>
              </a:rPr>
              <a:t>Планы развития</a:t>
            </a:r>
          </a:p>
        </p:txBody>
      </p:sp>
      <p:sp>
        <p:nvSpPr>
          <p:cNvPr id="2" name="Заголовок 4"/>
          <p:cNvSpPr txBox="1"/>
          <p:nvPr/>
        </p:nvSpPr>
        <p:spPr>
          <a:xfrm>
            <a:off x="1354315" y="1293112"/>
            <a:ext cx="9821685" cy="64770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defRPr>
            </a:lvl1pPr>
          </a:lstStyle>
          <a:p>
            <a:r>
              <a:rPr lang="ru-RU" sz="4000" dirty="0">
                <a:solidFill>
                  <a:srgbClr val="333848"/>
                </a:solidFill>
              </a:rPr>
              <a:t>просветительской деятельности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ru-RU" dirty="0"/>
              <a:t>дом финансового просвещения</a:t>
            </a:r>
          </a:p>
        </p:txBody>
      </p:sp>
      <p:sp>
        <p:nvSpPr>
          <p:cNvPr id="8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1343025" y="2476500"/>
            <a:ext cx="10142360" cy="3876675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3100" b="1" u="sng" dirty="0">
                <a:solidFill>
                  <a:srgbClr val="333848"/>
                </a:solidFill>
              </a:rPr>
              <a:t>Важно:</a:t>
            </a:r>
            <a:r>
              <a:rPr lang="ru-RU" sz="3100" b="1" dirty="0">
                <a:solidFill>
                  <a:srgbClr val="333848"/>
                </a:solidFill>
              </a:rPr>
              <a:t> </a:t>
            </a:r>
            <a:r>
              <a:rPr lang="ru-RU" sz="3100" dirty="0">
                <a:solidFill>
                  <a:srgbClr val="333848"/>
                </a:solidFill>
              </a:rPr>
              <a:t>объединение усилий и дополнительное вовлечение </a:t>
            </a:r>
            <a:br>
              <a:rPr lang="ru-RU" sz="3100" dirty="0">
                <a:solidFill>
                  <a:srgbClr val="333848"/>
                </a:solidFill>
              </a:rPr>
            </a:br>
            <a:r>
              <a:rPr lang="ru-RU" sz="3100" dirty="0">
                <a:solidFill>
                  <a:srgbClr val="333848"/>
                </a:solidFill>
              </a:rPr>
              <a:t>в просветительскую деятельность областных органов власти и их подведомственной инфраструктуры, в том числе:</a:t>
            </a:r>
            <a:br>
              <a:rPr lang="ru-RU" sz="3100" dirty="0">
                <a:solidFill>
                  <a:srgbClr val="333848"/>
                </a:solidFill>
              </a:rPr>
            </a:br>
            <a:endParaRPr lang="ru-RU" sz="1500" dirty="0">
              <a:solidFill>
                <a:srgbClr val="333848"/>
              </a:solidFill>
            </a:endParaRPr>
          </a:p>
          <a:p>
            <a:pPr>
              <a:lnSpc>
                <a:spcPct val="120000"/>
              </a:lnSpc>
              <a:buBlip>
                <a:blip r:embed="rId3"/>
              </a:buBlip>
            </a:pPr>
            <a:r>
              <a:rPr lang="ru-RU" sz="3200" dirty="0">
                <a:solidFill>
                  <a:srgbClr val="333848"/>
                </a:solidFill>
              </a:rPr>
              <a:t> Министерства труда и социального развития НСО</a:t>
            </a:r>
          </a:p>
          <a:p>
            <a:pPr>
              <a:lnSpc>
                <a:spcPct val="120000"/>
              </a:lnSpc>
              <a:buBlip>
                <a:blip r:embed="rId3"/>
              </a:buBlip>
            </a:pPr>
            <a:r>
              <a:rPr lang="ru-RU" sz="3200" dirty="0">
                <a:solidFill>
                  <a:srgbClr val="333848"/>
                </a:solidFill>
              </a:rPr>
              <a:t> Министерства культуры НСО</a:t>
            </a:r>
          </a:p>
          <a:p>
            <a:pPr>
              <a:lnSpc>
                <a:spcPct val="120000"/>
              </a:lnSpc>
              <a:buBlip>
                <a:blip r:embed="rId3"/>
              </a:buBlip>
            </a:pPr>
            <a:r>
              <a:rPr lang="ru-RU" sz="3200">
                <a:solidFill>
                  <a:srgbClr val="333848"/>
                </a:solidFill>
              </a:rPr>
              <a:t> Министерства </a:t>
            </a:r>
            <a:r>
              <a:rPr lang="ru-RU" sz="3200" dirty="0">
                <a:solidFill>
                  <a:srgbClr val="333848"/>
                </a:solidFill>
              </a:rPr>
              <a:t>образования НСО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54315" y="657225"/>
            <a:ext cx="9183056" cy="647700"/>
          </a:xfrm>
          <a:solidFill>
            <a:srgbClr val="FFD700"/>
          </a:solidFill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333848"/>
                </a:solidFill>
              </a:rPr>
              <a:t>Вовлечение в просветительскую инфраструктуру органов </a:t>
            </a:r>
            <a:br>
              <a:rPr lang="ru-RU" sz="4000" dirty="0">
                <a:solidFill>
                  <a:srgbClr val="333848"/>
                </a:solidFill>
              </a:rPr>
            </a:br>
            <a:r>
              <a:rPr lang="ru-RU" sz="4000" dirty="0">
                <a:solidFill>
                  <a:srgbClr val="333848"/>
                </a:solidFill>
              </a:rPr>
              <a:t>и организаций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: скругленные углы 15"/>
          <p:cNvSpPr/>
          <p:nvPr/>
        </p:nvSpPr>
        <p:spPr>
          <a:xfrm>
            <a:off x="1343025" y="2235200"/>
            <a:ext cx="10153650" cy="3643086"/>
          </a:xfrm>
          <a:prstGeom prst="round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ru-RU" dirty="0"/>
              <a:t>дом финансового просвещения</a:t>
            </a: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639356" y="2585985"/>
            <a:ext cx="427368" cy="403795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639356" y="3366454"/>
            <a:ext cx="427368" cy="314558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639356" y="4047900"/>
            <a:ext cx="427368" cy="416188"/>
          </a:xfrm>
          <a:prstGeom prst="rect">
            <a:avLst/>
          </a:prstGeom>
        </p:spPr>
      </p:pic>
      <p:pic>
        <p:nvPicPr>
          <p:cNvPr id="8" name="Picture 6"/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693587" y="4792730"/>
            <a:ext cx="314033" cy="465619"/>
          </a:xfrm>
          <a:prstGeom prst="rect">
            <a:avLst/>
          </a:prstGeom>
        </p:spPr>
      </p:pic>
      <p:sp>
        <p:nvSpPr>
          <p:cNvPr id="10" name="TextBox 12"/>
          <p:cNvSpPr txBox="1"/>
          <p:nvPr/>
        </p:nvSpPr>
        <p:spPr>
          <a:xfrm>
            <a:off x="2237593" y="2613105"/>
            <a:ext cx="7752050" cy="3911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009"/>
              </a:lnSpc>
              <a:spcBef>
                <a:spcPct val="0"/>
              </a:spcBef>
            </a:pPr>
            <a:r>
              <a:rPr lang="en-US" sz="3200" dirty="0">
                <a:solidFill>
                  <a:schemeClr val="bg1"/>
                </a:solidFill>
                <a:latin typeface="Roboto" pitchFamily="2" charset="0" panose="02000000000000000000"/>
                <a:ea typeface="Roboto" pitchFamily="2" charset="0" panose="02000000000000000000"/>
                <a:cs typeface="Roboto" pitchFamily="2" charset="0" panose="02000000000000000000"/>
              </a:rPr>
              <a:t>+7 (383) 304 85 75</a:t>
            </a:r>
          </a:p>
        </p:txBody>
      </p:sp>
      <p:sp>
        <p:nvSpPr>
          <p:cNvPr id="11" name="TextBox 13"/>
          <p:cNvSpPr txBox="1"/>
          <p:nvPr/>
        </p:nvSpPr>
        <p:spPr>
          <a:xfrm>
            <a:off x="2237593" y="4119804"/>
            <a:ext cx="7752050" cy="3911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009"/>
              </a:lnSpc>
              <a:spcBef>
                <a:spcPct val="0"/>
              </a:spcBef>
            </a:pPr>
            <a:r>
              <a:rPr lang="en-US" sz="3200" dirty="0">
                <a:solidFill>
                  <a:schemeClr val="bg1"/>
                </a:solidFill>
                <a:latin typeface="Roboto" pitchFamily="2" charset="0" panose="02000000000000000000"/>
                <a:ea typeface="Roboto" pitchFamily="2" charset="0" panose="02000000000000000000"/>
                <a:cs typeface="Roboto" pitchFamily="2" charset="0" panose="02000000000000000000"/>
              </a:rPr>
              <a:t>https://ndfp.ru/</a:t>
            </a:r>
          </a:p>
        </p:txBody>
      </p:sp>
      <p:sp>
        <p:nvSpPr>
          <p:cNvPr id="12" name="TextBox 14"/>
          <p:cNvSpPr txBox="1"/>
          <p:nvPr/>
        </p:nvSpPr>
        <p:spPr>
          <a:xfrm>
            <a:off x="2237593" y="4904936"/>
            <a:ext cx="7752050" cy="3911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009"/>
              </a:lnSpc>
              <a:spcBef>
                <a:spcPct val="0"/>
              </a:spcBef>
            </a:pPr>
            <a:r>
              <a:rPr lang="en-US" sz="3200">
                <a:solidFill>
                  <a:schemeClr val="bg1"/>
                </a:solidFill>
                <a:latin typeface="Roboto" pitchFamily="2" charset="0" panose="02000000000000000000"/>
                <a:ea typeface="Roboto" pitchFamily="2" charset="0" panose="02000000000000000000"/>
                <a:cs typeface="Roboto" pitchFamily="2" charset="0" panose="02000000000000000000"/>
              </a:rPr>
              <a:t>Новосибирск, Октябрьская 52, оф. 702</a:t>
            </a:r>
          </a:p>
        </p:txBody>
      </p:sp>
      <p:sp>
        <p:nvSpPr>
          <p:cNvPr id="13" name="TextBox 15"/>
          <p:cNvSpPr txBox="1"/>
          <p:nvPr/>
        </p:nvSpPr>
        <p:spPr>
          <a:xfrm>
            <a:off x="2237593" y="3366454"/>
            <a:ext cx="7752050" cy="3911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009"/>
              </a:lnSpc>
              <a:spcBef>
                <a:spcPct val="0"/>
              </a:spcBef>
            </a:pPr>
            <a:r>
              <a:rPr lang="en-US" sz="3200" dirty="0">
                <a:solidFill>
                  <a:schemeClr val="bg1"/>
                </a:solidFill>
                <a:latin typeface="Roboto" pitchFamily="2" charset="0" panose="02000000000000000000"/>
                <a:ea typeface="Roboto" pitchFamily="2" charset="0" panose="02000000000000000000"/>
                <a:cs typeface="Roboto" pitchFamily="2" charset="0" panose="02000000000000000000"/>
              </a:rPr>
              <a:t>ndfp@ndfp.ru</a:t>
            </a:r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Наши контакты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дзаголовок 4"/>
          <p:cNvSpPr txBox="1"/>
          <p:nvPr/>
        </p:nvSpPr>
        <p:spPr>
          <a:xfrm>
            <a:off x="1339794" y="3621741"/>
            <a:ext cx="3236736" cy="19825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 panose="020B0604020202020204"/>
              <a:buChar char="•"/>
              <a:defRPr sz="2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4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0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 panose="020B0604020202020204"/>
              <a:buNone/>
            </a:pPr>
            <a:r>
              <a:rPr lang="ru-RU" sz="1800" b="1" dirty="0">
                <a:solidFill>
                  <a:srgbClr val="333848"/>
                </a:solidFill>
              </a:rPr>
              <a:t>Формирование</a:t>
            </a:r>
            <a:r>
              <a:rPr lang="ru-RU" sz="1800" dirty="0">
                <a:solidFill>
                  <a:srgbClr val="333848"/>
                </a:solidFill>
              </a:rPr>
              <a:t> ответственного потребления</a:t>
            </a:r>
          </a:p>
          <a:p>
            <a:pPr marL="0" indent="0" algn="ctr">
              <a:buFont typeface="Arial" pitchFamily="34" charset="0" panose="020B0604020202020204"/>
              <a:buNone/>
            </a:pPr>
            <a:endParaRPr lang="ru-RU" sz="1800" dirty="0">
              <a:solidFill>
                <a:srgbClr val="333848"/>
              </a:solidFill>
            </a:endParaRPr>
          </a:p>
          <a:p>
            <a:pPr marL="0" indent="0" algn="ctr">
              <a:buFont typeface="Arial" pitchFamily="34" charset="0" panose="020B0604020202020204"/>
              <a:buNone/>
            </a:pPr>
            <a:r>
              <a:rPr lang="ru-RU" sz="1800" dirty="0">
                <a:solidFill>
                  <a:srgbClr val="333848"/>
                </a:solidFill>
              </a:rPr>
              <a:t>        </a:t>
            </a:r>
          </a:p>
          <a:p>
            <a:pPr marL="0" indent="0" algn="ctr">
              <a:buFont typeface="Arial" pitchFamily="34" charset="0" panose="020B0604020202020204"/>
              <a:buNone/>
            </a:pPr>
            <a:r>
              <a:rPr lang="ru-RU" sz="1800" b="1" dirty="0">
                <a:solidFill>
                  <a:srgbClr val="333848"/>
                </a:solidFill>
              </a:rPr>
              <a:t>рост</a:t>
            </a:r>
            <a:r>
              <a:rPr lang="ru-RU" sz="1800" dirty="0">
                <a:solidFill>
                  <a:srgbClr val="333848"/>
                </a:solidFill>
              </a:rPr>
              <a:t> </a:t>
            </a:r>
            <a:r>
              <a:rPr lang="ru-RU" sz="1800" b="1" dirty="0">
                <a:solidFill>
                  <a:srgbClr val="333848"/>
                </a:solidFill>
              </a:rPr>
              <a:t>конкуренции</a:t>
            </a:r>
            <a:r>
              <a:rPr lang="ru-RU" sz="1800" dirty="0">
                <a:solidFill>
                  <a:srgbClr val="333848"/>
                </a:solidFill>
              </a:rPr>
              <a:t> </a:t>
            </a:r>
            <a:br>
              <a:rPr lang="ru-RU" sz="1800" dirty="0">
                <a:solidFill>
                  <a:srgbClr val="333848"/>
                </a:solidFill>
              </a:rPr>
            </a:br>
            <a:r>
              <a:rPr lang="ru-RU" sz="1800" dirty="0">
                <a:solidFill>
                  <a:srgbClr val="333848"/>
                </a:solidFill>
              </a:rPr>
              <a:t>и качества оказания услуг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8256708" y="3279838"/>
            <a:ext cx="3236735" cy="2701862"/>
          </a:xfrm>
          <a:prstGeom prst="rect">
            <a:avLst/>
          </a:prstGeom>
          <a:noFill/>
          <a:ln w="38100">
            <a:solidFill>
              <a:srgbClr val="FFD7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812771" y="3279838"/>
            <a:ext cx="3236735" cy="2701862"/>
          </a:xfrm>
          <a:prstGeom prst="rect">
            <a:avLst/>
          </a:prstGeom>
          <a:noFill/>
          <a:ln w="38100">
            <a:solidFill>
              <a:srgbClr val="FFD7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54315" y="3279838"/>
            <a:ext cx="3236735" cy="2701862"/>
          </a:xfrm>
          <a:prstGeom prst="rect">
            <a:avLst/>
          </a:prstGeom>
          <a:noFill/>
          <a:ln w="38100">
            <a:solidFill>
              <a:srgbClr val="FFD7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ru-RU" dirty="0"/>
              <a:t>дом финансового просвещения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54315" y="657225"/>
            <a:ext cx="9904235" cy="619125"/>
          </a:xfrm>
          <a:solidFill>
            <a:srgbClr val="FFD700"/>
          </a:solidFill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333848"/>
                </a:solidFill>
              </a:rPr>
              <a:t>Роль финансовой грамотности в содействии развитию конкуренции</a:t>
            </a:r>
          </a:p>
        </p:txBody>
      </p:sp>
      <p:sp>
        <p:nvSpPr>
          <p:cNvPr id="9" name="Фигура, имеющая форму буквы L 8"/>
          <p:cNvSpPr/>
          <p:nvPr/>
        </p:nvSpPr>
        <p:spPr>
          <a:xfrm rot="18894465">
            <a:off x="2830340" y="4267325"/>
            <a:ext cx="400462" cy="385768"/>
          </a:xfrm>
          <a:prstGeom prst="corner">
            <a:avLst>
              <a:gd name="adj1" fmla="val 30000"/>
              <a:gd name="adj2" fmla="val 31053"/>
            </a:avLst>
          </a:prstGeom>
          <a:solidFill>
            <a:srgbClr val="FFD7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дзаголовок 4"/>
          <p:cNvSpPr txBox="1"/>
          <p:nvPr/>
        </p:nvSpPr>
        <p:spPr>
          <a:xfrm>
            <a:off x="4783732" y="3621741"/>
            <a:ext cx="3236736" cy="21260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 panose="020B0604020202020204"/>
              <a:buChar char="•"/>
              <a:defRPr sz="2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4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0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 panose="020B0604020202020204"/>
              <a:buNone/>
            </a:pPr>
            <a:r>
              <a:rPr lang="ru-RU" sz="1800" b="1" dirty="0">
                <a:solidFill>
                  <a:srgbClr val="333848"/>
                </a:solidFill>
              </a:rPr>
              <a:t>Формирование</a:t>
            </a:r>
            <a:r>
              <a:rPr lang="ru-RU" sz="1800" dirty="0">
                <a:solidFill>
                  <a:srgbClr val="333848"/>
                </a:solidFill>
              </a:rPr>
              <a:t> защищенного потребления</a:t>
            </a:r>
          </a:p>
          <a:p>
            <a:pPr marL="0" indent="0" algn="ctr">
              <a:buFont typeface="Arial" pitchFamily="34" charset="0" panose="020B0604020202020204"/>
              <a:buNone/>
            </a:pPr>
            <a:endParaRPr lang="ru-RU" sz="1800" dirty="0">
              <a:solidFill>
                <a:srgbClr val="333848"/>
              </a:solidFill>
            </a:endParaRPr>
          </a:p>
          <a:p>
            <a:pPr marL="0" indent="0" algn="ctr">
              <a:buFont typeface="Arial" pitchFamily="34" charset="0" panose="020B0604020202020204"/>
              <a:buNone/>
            </a:pPr>
            <a:r>
              <a:rPr lang="ru-RU" sz="1800" dirty="0">
                <a:solidFill>
                  <a:srgbClr val="333848"/>
                </a:solidFill>
              </a:rPr>
              <a:t>        </a:t>
            </a:r>
          </a:p>
          <a:p>
            <a:pPr marL="0" indent="0" algn="ctr">
              <a:buFont typeface="Arial" pitchFamily="34" charset="0" panose="020B0604020202020204"/>
              <a:buNone/>
            </a:pPr>
            <a:r>
              <a:rPr lang="ru-RU" sz="1800" b="1" dirty="0">
                <a:solidFill>
                  <a:srgbClr val="333848"/>
                </a:solidFill>
              </a:rPr>
              <a:t>снижение фактов </a:t>
            </a:r>
            <a:r>
              <a:rPr lang="ru-RU" sz="1800" dirty="0">
                <a:solidFill>
                  <a:srgbClr val="333848"/>
                </a:solidFill>
              </a:rPr>
              <a:t>недобросовестной конкуренции</a:t>
            </a:r>
          </a:p>
        </p:txBody>
      </p:sp>
      <p:sp>
        <p:nvSpPr>
          <p:cNvPr id="21" name="Подзаголовок 4"/>
          <p:cNvSpPr txBox="1"/>
          <p:nvPr/>
        </p:nvSpPr>
        <p:spPr>
          <a:xfrm>
            <a:off x="8242187" y="3478307"/>
            <a:ext cx="3236736" cy="242047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 panose="020B0604020202020204"/>
              <a:buChar char="•"/>
              <a:defRPr sz="2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4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0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 panose="020B0604020202020204"/>
              <a:buNone/>
            </a:pPr>
            <a:r>
              <a:rPr lang="ru-RU" sz="1800" b="1" dirty="0">
                <a:solidFill>
                  <a:srgbClr val="333848"/>
                </a:solidFill>
              </a:rPr>
              <a:t>Повышение </a:t>
            </a:r>
            <a:r>
              <a:rPr lang="ru-RU" sz="1800" dirty="0">
                <a:solidFill>
                  <a:srgbClr val="333848"/>
                </a:solidFill>
              </a:rPr>
              <a:t>благосостояния населения </a:t>
            </a:r>
          </a:p>
          <a:p>
            <a:pPr marL="0" indent="0" algn="ctr">
              <a:buFont typeface="Arial" pitchFamily="34" charset="0" panose="020B0604020202020204"/>
              <a:buNone/>
            </a:pPr>
            <a:r>
              <a:rPr lang="ru-RU" sz="1800" dirty="0">
                <a:solidFill>
                  <a:srgbClr val="333848"/>
                </a:solidFill>
              </a:rPr>
              <a:t>        </a:t>
            </a:r>
          </a:p>
          <a:p>
            <a:pPr marL="0" indent="0" algn="ctr">
              <a:buFont typeface="Arial" pitchFamily="34" charset="0" panose="020B0604020202020204"/>
              <a:buNone/>
            </a:pPr>
            <a:r>
              <a:rPr lang="ru-RU" sz="1800" b="1" dirty="0">
                <a:solidFill>
                  <a:srgbClr val="333848"/>
                </a:solidFill>
              </a:rPr>
              <a:t>дополнительное </a:t>
            </a:r>
            <a:r>
              <a:rPr lang="ru-RU" sz="1800" dirty="0">
                <a:solidFill>
                  <a:srgbClr val="333848"/>
                </a:solidFill>
              </a:rPr>
              <a:t>потребление услуг</a:t>
            </a:r>
          </a:p>
          <a:p>
            <a:pPr marL="0" indent="0" algn="ctr">
              <a:buFont typeface="Arial" pitchFamily="34" charset="0" panose="020B0604020202020204"/>
              <a:buNone/>
            </a:pPr>
            <a:endParaRPr lang="ru-RU" sz="1800" b="1" dirty="0">
              <a:solidFill>
                <a:srgbClr val="333848"/>
              </a:solidFill>
            </a:endParaRPr>
          </a:p>
          <a:p>
            <a:pPr marL="0" indent="0" algn="ctr">
              <a:buFont typeface="Arial" pitchFamily="34" charset="0" panose="020B0604020202020204"/>
              <a:buNone/>
            </a:pPr>
            <a:r>
              <a:rPr lang="ru-RU" sz="1800" b="1" dirty="0">
                <a:solidFill>
                  <a:srgbClr val="333848"/>
                </a:solidFill>
              </a:rPr>
              <a:t>рост предложения </a:t>
            </a:r>
            <a:br>
              <a:rPr lang="ru-RU" sz="1800" b="1" dirty="0">
                <a:solidFill>
                  <a:srgbClr val="333848"/>
                </a:solidFill>
              </a:rPr>
            </a:br>
            <a:r>
              <a:rPr lang="ru-RU" sz="1800" dirty="0">
                <a:solidFill>
                  <a:srgbClr val="333848"/>
                </a:solidFill>
              </a:rPr>
              <a:t>на потребительском рынке</a:t>
            </a:r>
          </a:p>
        </p:txBody>
      </p:sp>
      <p:sp>
        <p:nvSpPr>
          <p:cNvPr id="22" name="Фигура, имеющая форму буквы L 21"/>
          <p:cNvSpPr/>
          <p:nvPr/>
        </p:nvSpPr>
        <p:spPr>
          <a:xfrm rot="18894465">
            <a:off x="6274278" y="4267326"/>
            <a:ext cx="400462" cy="385768"/>
          </a:xfrm>
          <a:prstGeom prst="corner">
            <a:avLst>
              <a:gd name="adj1" fmla="val 30000"/>
              <a:gd name="adj2" fmla="val 31053"/>
            </a:avLst>
          </a:prstGeom>
          <a:solidFill>
            <a:srgbClr val="FFD7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2691462" y="2079509"/>
            <a:ext cx="53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rgbClr val="333848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  <a:t>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135400" y="2035547"/>
            <a:ext cx="53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rgbClr val="333848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  <a:t>2</a:t>
            </a:r>
            <a:endParaRPr lang="ru-RU" sz="6600" b="1" dirty="0">
              <a:solidFill>
                <a:srgbClr val="333848"/>
              </a:solidFill>
              <a:latin typeface="Tahoma" pitchFamily="34" charset="0" panose="020B0604030504040204"/>
              <a:ea typeface="Tahoma" pitchFamily="34" charset="0" panose="020B0604030504040204"/>
              <a:cs typeface="Tahoma" pitchFamily="34" charset="0" panose="020B060403050404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608375" y="2079509"/>
            <a:ext cx="53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rgbClr val="333848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  <a:t>3</a:t>
            </a:r>
          </a:p>
        </p:txBody>
      </p:sp>
      <p:sp>
        <p:nvSpPr>
          <p:cNvPr id="26" name="Фигура, имеющая форму буквы L 25"/>
          <p:cNvSpPr/>
          <p:nvPr/>
        </p:nvSpPr>
        <p:spPr>
          <a:xfrm rot="18894465">
            <a:off x="9686109" y="3871604"/>
            <a:ext cx="400462" cy="385768"/>
          </a:xfrm>
          <a:prstGeom prst="corner">
            <a:avLst>
              <a:gd name="adj1" fmla="val 30000"/>
              <a:gd name="adj2" fmla="val 31053"/>
            </a:avLst>
          </a:prstGeom>
          <a:solidFill>
            <a:srgbClr val="FFD7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Фигура, имеющая форму буквы L 26"/>
          <p:cNvSpPr/>
          <p:nvPr/>
        </p:nvSpPr>
        <p:spPr>
          <a:xfrm rot="18894465">
            <a:off x="9686109" y="4792355"/>
            <a:ext cx="400462" cy="385768"/>
          </a:xfrm>
          <a:prstGeom prst="corner">
            <a:avLst>
              <a:gd name="adj1" fmla="val 30000"/>
              <a:gd name="adj2" fmla="val 31053"/>
            </a:avLst>
          </a:prstGeom>
          <a:solidFill>
            <a:srgbClr val="FFD7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ru-RU" dirty="0"/>
              <a:t>дом финансового просвещения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54316" y="657225"/>
            <a:ext cx="5684660" cy="647700"/>
          </a:xfrm>
          <a:solidFill>
            <a:srgbClr val="FFD700"/>
          </a:solidFill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333848"/>
                </a:solidFill>
              </a:rPr>
              <a:t>Целевая аудитория</a:t>
            </a:r>
          </a:p>
        </p:txBody>
      </p:sp>
      <p:sp>
        <p:nvSpPr>
          <p:cNvPr id="2" name="Подзаголовок 4"/>
          <p:cNvSpPr txBox="1"/>
          <p:nvPr/>
        </p:nvSpPr>
        <p:spPr>
          <a:xfrm>
            <a:off x="1343025" y="1528612"/>
            <a:ext cx="8325019" cy="9363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 panose="020B0604020202020204"/>
              <a:buChar char="•"/>
              <a:defRPr sz="2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4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0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itchFamily="34" charset="0" panose="020B0604020202020204"/>
              <a:buNone/>
            </a:pPr>
            <a:r>
              <a:rPr lang="ru-RU" dirty="0">
                <a:solidFill>
                  <a:srgbClr val="333848"/>
                </a:solidFill>
              </a:rPr>
              <a:t>Приоритетные целевые группы населения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2060361" y="2425185"/>
            <a:ext cx="1744691" cy="174469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5966018" y="2425184"/>
            <a:ext cx="1744691" cy="174469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9374346" y="2397687"/>
            <a:ext cx="1744691" cy="1744691"/>
          </a:xfrm>
          <a:prstGeom prst="rect">
            <a:avLst/>
          </a:prstGeom>
        </p:spPr>
      </p:pic>
      <p:sp>
        <p:nvSpPr>
          <p:cNvPr id="16" name="Подзаголовок 4"/>
          <p:cNvSpPr txBox="1"/>
          <p:nvPr/>
        </p:nvSpPr>
        <p:spPr>
          <a:xfrm>
            <a:off x="1354316" y="4523286"/>
            <a:ext cx="3261227" cy="1086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 panose="020B0604020202020204"/>
              <a:buChar char="•"/>
              <a:defRPr sz="2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4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0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ru-RU" sz="2000" dirty="0">
                <a:solidFill>
                  <a:srgbClr val="333848"/>
                </a:solidFill>
              </a:rPr>
              <a:t>подрастающее поколение:</a:t>
            </a:r>
            <a:br>
              <a:rPr lang="ru-RU" sz="2000" dirty="0">
                <a:solidFill>
                  <a:srgbClr val="333848"/>
                </a:solidFill>
              </a:rPr>
            </a:br>
            <a:r>
              <a:rPr lang="ru-RU" sz="2000" dirty="0">
                <a:solidFill>
                  <a:srgbClr val="333848"/>
                </a:solidFill>
              </a:rPr>
              <a:t>дошкольники, школьники </a:t>
            </a:r>
            <a:br>
              <a:rPr lang="ru-RU" sz="2000" dirty="0">
                <a:solidFill>
                  <a:srgbClr val="333848"/>
                </a:solidFill>
              </a:rPr>
            </a:br>
            <a:r>
              <a:rPr lang="ru-RU" sz="2000" dirty="0">
                <a:solidFill>
                  <a:srgbClr val="333848"/>
                </a:solidFill>
              </a:rPr>
              <a:t>и студенты</a:t>
            </a:r>
          </a:p>
        </p:txBody>
      </p:sp>
      <p:sp>
        <p:nvSpPr>
          <p:cNvPr id="17" name="Подзаголовок 4"/>
          <p:cNvSpPr txBox="1"/>
          <p:nvPr/>
        </p:nvSpPr>
        <p:spPr>
          <a:xfrm>
            <a:off x="5207751" y="4518357"/>
            <a:ext cx="3261227" cy="1086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 panose="020B0604020202020204"/>
              <a:buChar char="•"/>
              <a:defRPr sz="2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4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0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ru-RU" sz="2000" dirty="0">
                <a:solidFill>
                  <a:srgbClr val="333848"/>
                </a:solidFill>
              </a:rPr>
              <a:t>взрослое население </a:t>
            </a:r>
            <a:br>
              <a:rPr lang="ru-RU" sz="2000" dirty="0">
                <a:solidFill>
                  <a:srgbClr val="333848"/>
                </a:solidFill>
              </a:rPr>
            </a:br>
            <a:r>
              <a:rPr lang="ru-RU" sz="2000" dirty="0">
                <a:solidFill>
                  <a:srgbClr val="333848"/>
                </a:solidFill>
              </a:rPr>
              <a:t>с низким и средним уровнем доходов </a:t>
            </a:r>
          </a:p>
        </p:txBody>
      </p:sp>
      <p:sp>
        <p:nvSpPr>
          <p:cNvPr id="18" name="Подзаголовок 4"/>
          <p:cNvSpPr txBox="1"/>
          <p:nvPr/>
        </p:nvSpPr>
        <p:spPr>
          <a:xfrm>
            <a:off x="8757262" y="4518357"/>
            <a:ext cx="2953677" cy="108632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 panose="020B0604020202020204"/>
              <a:buChar char="•"/>
              <a:defRPr sz="2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4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0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ru-RU" sz="1900" dirty="0">
                <a:solidFill>
                  <a:srgbClr val="333848"/>
                </a:solidFill>
              </a:rPr>
              <a:t>социально незащищенные </a:t>
            </a:r>
            <a:br>
              <a:rPr lang="ru-RU" sz="1900" dirty="0">
                <a:solidFill>
                  <a:srgbClr val="333848"/>
                </a:solidFill>
              </a:rPr>
            </a:br>
            <a:r>
              <a:rPr lang="ru-RU" sz="1900" dirty="0">
                <a:solidFill>
                  <a:srgbClr val="333848"/>
                </a:solidFill>
              </a:rPr>
              <a:t>группы населения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ru-RU" dirty="0"/>
              <a:t>дом финансового просвещения</a:t>
            </a:r>
          </a:p>
        </p:txBody>
      </p:sp>
      <p:sp>
        <p:nvSpPr>
          <p:cNvPr id="8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1354315" y="2369712"/>
            <a:ext cx="10142360" cy="405684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SzPct val="150000"/>
              <a:buBlip>
                <a:blip r:embed="rId3"/>
              </a:buBlip>
            </a:pPr>
            <a:r>
              <a:rPr lang="ru-RU" sz="2200" dirty="0">
                <a:solidFill>
                  <a:srgbClr val="333848"/>
                </a:solidFill>
              </a:rPr>
              <a:t> Регулярное поведение просветительских мероприятий </a:t>
            </a:r>
          </a:p>
          <a:p>
            <a:pPr>
              <a:lnSpc>
                <a:spcPct val="120000"/>
              </a:lnSpc>
              <a:buSzPct val="150000"/>
              <a:buBlip>
                <a:blip r:embed="rId3"/>
              </a:buBlip>
            </a:pPr>
            <a:r>
              <a:rPr lang="ru-RU" sz="2200" dirty="0">
                <a:solidFill>
                  <a:srgbClr val="333848"/>
                </a:solidFill>
              </a:rPr>
              <a:t> Широкая информационно-просветительская кампания</a:t>
            </a:r>
          </a:p>
          <a:p>
            <a:pPr>
              <a:lnSpc>
                <a:spcPct val="120000"/>
              </a:lnSpc>
              <a:buSzPct val="150000"/>
              <a:buBlip>
                <a:blip r:embed="rId3"/>
              </a:buBlip>
            </a:pPr>
            <a:r>
              <a:rPr lang="ru-RU" sz="2200" dirty="0">
                <a:solidFill>
                  <a:srgbClr val="333848"/>
                </a:solidFill>
              </a:rPr>
              <a:t> Привлечение финансовых экспертов из профильных организаций </a:t>
            </a:r>
          </a:p>
          <a:p>
            <a:pPr>
              <a:lnSpc>
                <a:spcPct val="120000"/>
              </a:lnSpc>
              <a:buSzPct val="150000"/>
              <a:buBlip>
                <a:blip r:embed="rId3"/>
              </a:buBlip>
            </a:pPr>
            <a:r>
              <a:rPr lang="ru-RU" sz="2200" dirty="0">
                <a:solidFill>
                  <a:srgbClr val="333848"/>
                </a:solidFill>
              </a:rPr>
              <a:t> Содействие внедрению образовательных программ по финансовой    </a:t>
            </a:r>
            <a:br>
              <a:rPr lang="ru-RU" sz="2200" dirty="0">
                <a:solidFill>
                  <a:srgbClr val="333848"/>
                </a:solidFill>
              </a:rPr>
            </a:br>
            <a:r>
              <a:rPr lang="ru-RU" sz="2200" dirty="0">
                <a:solidFill>
                  <a:srgbClr val="333848"/>
                </a:solidFill>
              </a:rPr>
              <a:t>  грамотности в образовательный процесс </a:t>
            </a:r>
          </a:p>
          <a:p>
            <a:pPr>
              <a:lnSpc>
                <a:spcPct val="120000"/>
              </a:lnSpc>
              <a:buSzPct val="150000"/>
              <a:buBlip>
                <a:blip r:embed="rId3"/>
              </a:buBlip>
            </a:pPr>
            <a:r>
              <a:rPr lang="ru-RU" sz="2200" dirty="0">
                <a:solidFill>
                  <a:srgbClr val="333848"/>
                </a:solidFill>
              </a:rPr>
              <a:t> Создание и развитие просветительской инфраструктуры </a:t>
            </a:r>
          </a:p>
          <a:p>
            <a:pPr>
              <a:lnSpc>
                <a:spcPct val="120000"/>
              </a:lnSpc>
              <a:buSzPct val="150000"/>
              <a:buBlip>
                <a:blip r:embed="rId3"/>
              </a:buBlip>
            </a:pPr>
            <a:r>
              <a:rPr lang="ru-RU" sz="2200" dirty="0">
                <a:solidFill>
                  <a:srgbClr val="333848"/>
                </a:solidFill>
              </a:rPr>
              <a:t> Обеспечение методологического сопровождения деятельности 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54315" y="657225"/>
            <a:ext cx="10142359" cy="647700"/>
          </a:xfrm>
          <a:solidFill>
            <a:srgbClr val="FFD700"/>
          </a:solidFill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333848"/>
                </a:solidFill>
              </a:rPr>
              <a:t>Направления и формы деятельности по финансовому просвещению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58001" y="2361613"/>
            <a:ext cx="8779684" cy="5911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ru-RU" dirty="0"/>
              <a:t>дом финансового просвещения</a:t>
            </a:r>
          </a:p>
        </p:txBody>
      </p:sp>
      <p:sp>
        <p:nvSpPr>
          <p:cNvPr id="8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1354315" y="2361613"/>
            <a:ext cx="10142360" cy="12709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ru-RU" b="1" dirty="0">
                <a:solidFill>
                  <a:srgbClr val="333848"/>
                </a:solidFill>
              </a:rPr>
              <a:t>Новосибирский Дом финансового просвещения реализует две основные функции:</a:t>
            </a:r>
            <a:endParaRPr lang="ru-RU" dirty="0">
              <a:solidFill>
                <a:srgbClr val="333848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54315" y="657225"/>
            <a:ext cx="10142359" cy="647700"/>
          </a:xfrm>
          <a:solidFill>
            <a:srgbClr val="FFD700"/>
          </a:solidFill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333848"/>
                </a:solidFill>
              </a:rPr>
              <a:t>Деятельность регионального центра по финансовой грамотности (РЦФГ)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2821092" y="3922167"/>
            <a:ext cx="1335609" cy="13356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8440276" y="3810848"/>
            <a:ext cx="1446928" cy="1446928"/>
          </a:xfrm>
          <a:prstGeom prst="rect">
            <a:avLst/>
          </a:prstGeom>
        </p:spPr>
      </p:pic>
      <p:sp>
        <p:nvSpPr>
          <p:cNvPr id="10" name="Подзаголовок 4"/>
          <p:cNvSpPr txBox="1"/>
          <p:nvPr/>
        </p:nvSpPr>
        <p:spPr>
          <a:xfrm>
            <a:off x="1762636" y="5410578"/>
            <a:ext cx="4322689" cy="758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 panose="020B0604020202020204"/>
              <a:buChar char="•"/>
              <a:defRPr sz="2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4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0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itchFamily="34" charset="0" panose="020B0604020202020204"/>
              <a:buNone/>
            </a:pPr>
            <a:r>
              <a:rPr lang="ru-RU" sz="2200" dirty="0">
                <a:solidFill>
                  <a:srgbClr val="333848"/>
                </a:solidFill>
              </a:rPr>
              <a:t>координационный центр</a:t>
            </a:r>
          </a:p>
        </p:txBody>
      </p:sp>
      <p:sp>
        <p:nvSpPr>
          <p:cNvPr id="11" name="Подзаголовок 4"/>
          <p:cNvSpPr txBox="1"/>
          <p:nvPr/>
        </p:nvSpPr>
        <p:spPr>
          <a:xfrm>
            <a:off x="7508383" y="5410578"/>
            <a:ext cx="4322689" cy="64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 panose="020B0604020202020204"/>
              <a:buChar char="•"/>
              <a:defRPr sz="2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4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0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Arial" pitchFamily="34" charset="0" panose="020B0604020202020204"/>
                <a:ea typeface="+mn-ea"/>
                <a:cs typeface="Arial" pitchFamily="34" charset="0" panose="020B0604020202020204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itchFamily="34" charset="0" panose="020B0604020202020204"/>
              <a:buNone/>
            </a:pPr>
            <a:r>
              <a:rPr lang="ru-RU" sz="2200" dirty="0">
                <a:solidFill>
                  <a:srgbClr val="333848"/>
                </a:solidFill>
              </a:rPr>
              <a:t>просветительский центр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3025" y="657225"/>
            <a:ext cx="8343900" cy="647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ru-RU" dirty="0"/>
              <a:t>дом финансового просвещения</a:t>
            </a:r>
          </a:p>
        </p:txBody>
      </p:sp>
      <p:sp>
        <p:nvSpPr>
          <p:cNvPr id="8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1354315" y="2014068"/>
            <a:ext cx="10142360" cy="4495136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>
              <a:lnSpc>
                <a:spcPct val="100000"/>
              </a:lnSpc>
              <a:buSzPct val="130000"/>
              <a:buBlip>
                <a:blip r:embed="rId3"/>
              </a:buBlip>
            </a:pPr>
            <a:r>
              <a:rPr lang="ru-RU" sz="2200" dirty="0">
                <a:solidFill>
                  <a:srgbClr val="333848"/>
                </a:solidFill>
              </a:rPr>
              <a:t> семейная онлайн-олимпиада «Финансовая грамотность в семейном бюджете»: общий охват составил </a:t>
            </a:r>
            <a:r>
              <a:rPr lang="ru-RU" sz="2200" b="1" dirty="0">
                <a:solidFill>
                  <a:srgbClr val="333848"/>
                </a:solidFill>
              </a:rPr>
              <a:t>3 759 человек</a:t>
            </a:r>
            <a:r>
              <a:rPr lang="ru-RU" sz="2200" dirty="0">
                <a:solidFill>
                  <a:srgbClr val="333848"/>
                </a:solidFill>
              </a:rPr>
              <a:t>,</a:t>
            </a:r>
            <a:r>
              <a:rPr lang="ru-RU" sz="2200" b="1" dirty="0">
                <a:solidFill>
                  <a:srgbClr val="333848"/>
                </a:solidFill>
              </a:rPr>
              <a:t> </a:t>
            </a:r>
            <a:r>
              <a:rPr lang="ru-RU" sz="2200" dirty="0">
                <a:solidFill>
                  <a:srgbClr val="333848"/>
                </a:solidFill>
              </a:rPr>
              <a:t>количество поступивших работ – </a:t>
            </a:r>
            <a:r>
              <a:rPr lang="ru-RU" sz="2200" b="1" dirty="0">
                <a:solidFill>
                  <a:srgbClr val="333848"/>
                </a:solidFill>
              </a:rPr>
              <a:t>1 385</a:t>
            </a:r>
            <a:r>
              <a:rPr lang="ru-RU" sz="2200" dirty="0">
                <a:solidFill>
                  <a:srgbClr val="333848"/>
                </a:solidFill>
              </a:rPr>
              <a:t>;</a:t>
            </a:r>
          </a:p>
          <a:p>
            <a:pPr>
              <a:lnSpc>
                <a:spcPct val="100000"/>
              </a:lnSpc>
              <a:buSzPct val="130000"/>
              <a:buBlip>
                <a:blip r:embed="rId3"/>
              </a:buBlip>
            </a:pPr>
            <a:r>
              <a:rPr lang="ru-RU" sz="2200" dirty="0">
                <a:solidFill>
                  <a:srgbClr val="333848"/>
                </a:solidFill>
              </a:rPr>
              <a:t> «Финансовый диктант» - просветительский проект, организованный совместный с НГУЭУ, который охватил </a:t>
            </a:r>
            <a:r>
              <a:rPr lang="ru-RU" sz="2200" b="1" dirty="0">
                <a:solidFill>
                  <a:srgbClr val="333848"/>
                </a:solidFill>
              </a:rPr>
              <a:t>31 443 человека</a:t>
            </a:r>
            <a:r>
              <a:rPr lang="ru-RU" sz="2200" dirty="0">
                <a:solidFill>
                  <a:srgbClr val="333848"/>
                </a:solidFill>
              </a:rPr>
              <a:t>;</a:t>
            </a:r>
          </a:p>
          <a:p>
            <a:pPr>
              <a:lnSpc>
                <a:spcPct val="100000"/>
              </a:lnSpc>
              <a:buSzPct val="130000"/>
              <a:buBlip>
                <a:blip r:embed="rId3"/>
              </a:buBlip>
            </a:pPr>
            <a:r>
              <a:rPr lang="ru-RU" sz="2200" dirty="0">
                <a:solidFill>
                  <a:srgbClr val="333848"/>
                </a:solidFill>
              </a:rPr>
              <a:t> библиотечный проект, в рамках которого в совокупности было </a:t>
            </a:r>
            <a:br>
              <a:rPr lang="en-US" sz="2200" dirty="0">
                <a:solidFill>
                  <a:srgbClr val="333848"/>
                </a:solidFill>
              </a:rPr>
            </a:br>
            <a:r>
              <a:rPr lang="ru-RU" sz="2200" dirty="0">
                <a:solidFill>
                  <a:srgbClr val="333848"/>
                </a:solidFill>
              </a:rPr>
              <a:t> проведено более </a:t>
            </a:r>
            <a:r>
              <a:rPr lang="ru-RU" sz="2200" b="1" dirty="0">
                <a:solidFill>
                  <a:srgbClr val="333848"/>
                </a:solidFill>
              </a:rPr>
              <a:t>60 мероприятий </a:t>
            </a:r>
            <a:r>
              <a:rPr lang="ru-RU" sz="2200" dirty="0">
                <a:solidFill>
                  <a:srgbClr val="333848"/>
                </a:solidFill>
              </a:rPr>
              <a:t>с охватом населения более </a:t>
            </a:r>
            <a:br>
              <a:rPr lang="en-US" sz="2200" dirty="0">
                <a:solidFill>
                  <a:srgbClr val="333848"/>
                </a:solidFill>
              </a:rPr>
            </a:br>
            <a:r>
              <a:rPr lang="ru-RU" sz="2200" dirty="0">
                <a:solidFill>
                  <a:srgbClr val="333848"/>
                </a:solidFill>
              </a:rPr>
              <a:t> </a:t>
            </a:r>
            <a:r>
              <a:rPr lang="ru-RU" sz="2200" b="1" dirty="0">
                <a:solidFill>
                  <a:srgbClr val="333848"/>
                </a:solidFill>
              </a:rPr>
              <a:t>5 000 человек</a:t>
            </a:r>
          </a:p>
          <a:p>
            <a:pPr marL="0" indent="0">
              <a:lnSpc>
                <a:spcPct val="100000"/>
              </a:lnSpc>
              <a:buNone/>
            </a:pPr>
            <a:endParaRPr lang="ru-RU" sz="2200" dirty="0">
              <a:solidFill>
                <a:srgbClr val="333848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2200" dirty="0">
                <a:solidFill>
                  <a:srgbClr val="333848"/>
                </a:solidFill>
              </a:rPr>
              <a:t>В 2023 году был реализован </a:t>
            </a:r>
            <a:r>
              <a:rPr lang="ru-RU" sz="2200" b="1" dirty="0">
                <a:solidFill>
                  <a:srgbClr val="333848"/>
                </a:solidFill>
              </a:rPr>
              <a:t>новый региональный проект </a:t>
            </a:r>
            <a:r>
              <a:rPr lang="ru-RU" sz="2200" dirty="0">
                <a:solidFill>
                  <a:srgbClr val="333848"/>
                </a:solidFill>
              </a:rPr>
              <a:t>с корпоративным университетом при Правительстве НСО по обучению госслужащих финансовой грамотности «Финансовая грамотность на рабочих местах». Общий охват участников составил </a:t>
            </a:r>
            <a:r>
              <a:rPr lang="ru-RU" sz="2200" b="1" dirty="0">
                <a:solidFill>
                  <a:srgbClr val="333848"/>
                </a:solidFill>
              </a:rPr>
              <a:t>557</a:t>
            </a:r>
            <a:r>
              <a:rPr lang="ru-RU" sz="2200" dirty="0">
                <a:solidFill>
                  <a:srgbClr val="333848"/>
                </a:solidFill>
              </a:rPr>
              <a:t> </a:t>
            </a:r>
            <a:r>
              <a:rPr lang="ru-RU" sz="2200" b="1" dirty="0">
                <a:solidFill>
                  <a:srgbClr val="333848"/>
                </a:solidFill>
              </a:rPr>
              <a:t>человек</a:t>
            </a:r>
            <a:r>
              <a:rPr lang="ru-RU" sz="2200" dirty="0">
                <a:solidFill>
                  <a:srgbClr val="333848"/>
                </a:solidFill>
              </a:rPr>
              <a:t>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54315" y="657225"/>
            <a:ext cx="10664895" cy="647700"/>
          </a:xfrm>
          <a:noFill/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333848"/>
                </a:solidFill>
              </a:rPr>
              <a:t>Ключевые мероприятия РЦФГ </a:t>
            </a:r>
            <a:br>
              <a:rPr lang="ru-RU" sz="4000" dirty="0">
                <a:solidFill>
                  <a:srgbClr val="333848"/>
                </a:solidFill>
              </a:rPr>
            </a:br>
            <a:r>
              <a:rPr lang="ru-RU" sz="4000" spc="-20" dirty="0">
                <a:solidFill>
                  <a:srgbClr val="333848"/>
                </a:solidFill>
              </a:rPr>
              <a:t>по финансовой грамотности за 3 года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ru-RU" dirty="0"/>
              <a:t>дом финансового просвещения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54316" y="657225"/>
            <a:ext cx="10142359" cy="647700"/>
          </a:xfrm>
          <a:solidFill>
            <a:srgbClr val="FFD700"/>
          </a:solidFill>
        </p:spPr>
        <p:txBody>
          <a:bodyPr>
            <a:noAutofit/>
          </a:bodyPr>
          <a:lstStyle/>
          <a:p>
            <a:r>
              <a:rPr lang="ru-RU" sz="4000" spc="-20" dirty="0">
                <a:solidFill>
                  <a:srgbClr val="333848"/>
                </a:solidFill>
              </a:rPr>
              <a:t>Основные показатели РЦФГ по годам </a:t>
            </a:r>
          </a:p>
        </p:txBody>
      </p:sp>
      <p:graphicFrame>
        <p:nvGraphicFramePr>
          <p:cNvPr id="6" name="Таблица 5"/>
          <p:cNvGraphicFramePr>
            <a:graphicFrameLocks xmlns:a="http://schemas.openxmlformats.org/drawingml/2006/main" noGrp="1"/>
          </p:cNvGraphicFramePr>
          <p:nvPr/>
        </p:nvGraphicFramePr>
        <p:xfrm>
          <a:off x="1354316" y="1864830"/>
          <a:ext cx="10142359" cy="358075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963363"/>
                <a:gridCol w="1552172"/>
                <a:gridCol w="1596198"/>
                <a:gridCol w="1596198"/>
                <a:gridCol w="1434428"/>
              </a:tblGrid>
              <a:tr h="373273">
                <a:tc>
                  <a:txBody>
                    <a:bodyPr/>
                    <a:lstStyle/>
                    <a:p>
                      <a:pPr marL="0" indent="0" algn="ctr"/>
                      <a:endParaRPr lang="ru-RU" sz="2200" b="1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2200" b="1" dirty="0">
                          <a:solidFill>
                            <a:schemeClr val="bg1"/>
                          </a:solidFill>
                          <a:effectLst/>
                        </a:rPr>
                        <a:t>2020</a:t>
                      </a:r>
                      <a:endParaRPr lang="ru-RU" sz="2200" b="1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2200" b="1" dirty="0">
                          <a:solidFill>
                            <a:schemeClr val="bg1"/>
                          </a:solidFill>
                          <a:effectLst/>
                        </a:rPr>
                        <a:t>2021</a:t>
                      </a:r>
                      <a:endParaRPr lang="ru-RU" sz="2200" b="1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2200" b="1" dirty="0">
                          <a:solidFill>
                            <a:schemeClr val="bg1"/>
                          </a:solidFill>
                          <a:effectLst/>
                        </a:rPr>
                        <a:t>2022</a:t>
                      </a:r>
                      <a:endParaRPr lang="ru-RU" sz="2200" b="1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2200" b="1" dirty="0">
                          <a:solidFill>
                            <a:schemeClr val="bg1"/>
                          </a:solidFill>
                          <a:effectLst/>
                        </a:rPr>
                        <a:t>2023</a:t>
                      </a:r>
                      <a:endParaRPr lang="ru-RU" sz="2200" b="1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46546">
                <a:tc>
                  <a:txBody>
                    <a:bodyPr/>
                    <a:lstStyle/>
                    <a:p>
                      <a:pPr marL="0" indent="0" algn="l"/>
                      <a:r>
                        <a:rPr lang="ru-RU" sz="2200" dirty="0">
                          <a:solidFill>
                            <a:schemeClr val="bg1"/>
                          </a:solidFill>
                          <a:effectLst/>
                        </a:rPr>
                        <a:t>Охват населения</a:t>
                      </a:r>
                      <a:endParaRPr lang="ru-RU" sz="2200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2200" dirty="0">
                          <a:solidFill>
                            <a:schemeClr val="bg1"/>
                          </a:solidFill>
                          <a:effectLst/>
                        </a:rPr>
                        <a:t>50 000</a:t>
                      </a:r>
                      <a:endParaRPr lang="ru-RU" sz="2200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2200" dirty="0">
                          <a:solidFill>
                            <a:schemeClr val="bg1"/>
                          </a:solidFill>
                          <a:effectLst/>
                        </a:rPr>
                        <a:t>244 214</a:t>
                      </a:r>
                      <a:endParaRPr lang="ru-RU" sz="2200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2200" dirty="0">
                          <a:solidFill>
                            <a:schemeClr val="bg1"/>
                          </a:solidFill>
                          <a:effectLst/>
                        </a:rPr>
                        <a:t>280 515</a:t>
                      </a:r>
                      <a:endParaRPr lang="ru-RU" sz="2200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2200" dirty="0">
                          <a:solidFill>
                            <a:schemeClr val="bg1"/>
                          </a:solidFill>
                          <a:effectLst/>
                        </a:rPr>
                        <a:t>350 000</a:t>
                      </a:r>
                      <a:endParaRPr lang="ru-RU" sz="2200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3273">
                <a:tc>
                  <a:txBody>
                    <a:bodyPr/>
                    <a:lstStyle/>
                    <a:p>
                      <a:pPr marL="0" indent="0" algn="l"/>
                      <a:r>
                        <a:rPr lang="ru-RU" sz="2200" dirty="0">
                          <a:solidFill>
                            <a:schemeClr val="bg1"/>
                          </a:solidFill>
                          <a:effectLst/>
                        </a:rPr>
                        <a:t>Количество проектов</a:t>
                      </a:r>
                      <a:endParaRPr lang="ru-RU" sz="2200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2200" dirty="0">
                          <a:solidFill>
                            <a:schemeClr val="bg1"/>
                          </a:solidFill>
                          <a:effectLst/>
                        </a:rPr>
                        <a:t>14</a:t>
                      </a:r>
                      <a:endParaRPr lang="ru-RU" sz="2200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2200" dirty="0">
                          <a:solidFill>
                            <a:schemeClr val="bg1"/>
                          </a:solidFill>
                          <a:effectLst/>
                        </a:rPr>
                        <a:t>29</a:t>
                      </a:r>
                      <a:endParaRPr lang="ru-RU" sz="2200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2200" dirty="0">
                          <a:solidFill>
                            <a:schemeClr val="bg1"/>
                          </a:solidFill>
                          <a:effectLst/>
                        </a:rPr>
                        <a:t>45</a:t>
                      </a:r>
                      <a:endParaRPr lang="ru-RU" sz="2200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2200" dirty="0">
                          <a:solidFill>
                            <a:schemeClr val="bg1"/>
                          </a:solidFill>
                          <a:effectLst/>
                        </a:rPr>
                        <a:t>45</a:t>
                      </a:r>
                      <a:endParaRPr lang="ru-RU" sz="2200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46546">
                <a:tc>
                  <a:txBody>
                    <a:bodyPr/>
                    <a:lstStyle/>
                    <a:p>
                      <a:pPr marL="0" indent="0" algn="l"/>
                      <a:r>
                        <a:rPr lang="ru-RU" sz="2200" dirty="0">
                          <a:solidFill>
                            <a:schemeClr val="bg1"/>
                          </a:solidFill>
                          <a:effectLst/>
                        </a:rPr>
                        <a:t>Количество мероприятий </a:t>
                      </a:r>
                      <a:br>
                        <a:rPr lang="ru-RU" sz="2200" dirty="0">
                          <a:solidFill>
                            <a:schemeClr val="bg1"/>
                          </a:solidFill>
                        </a:rPr>
                      </a:br>
                      <a:r>
                        <a:rPr lang="ru-RU" sz="2200" dirty="0">
                          <a:solidFill>
                            <a:schemeClr val="bg1"/>
                          </a:solidFill>
                          <a:effectLst/>
                        </a:rPr>
                        <a:t>в рамках проектов</a:t>
                      </a:r>
                      <a:endParaRPr lang="ru-RU" sz="2200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2200" dirty="0">
                          <a:solidFill>
                            <a:schemeClr val="bg1"/>
                          </a:solidFill>
                          <a:effectLst/>
                        </a:rPr>
                        <a:t>600</a:t>
                      </a:r>
                      <a:endParaRPr lang="ru-RU" sz="2200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2200" dirty="0">
                          <a:solidFill>
                            <a:schemeClr val="bg1"/>
                          </a:solidFill>
                          <a:effectLst/>
                        </a:rPr>
                        <a:t>812</a:t>
                      </a:r>
                      <a:endParaRPr lang="ru-RU" sz="2200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2200" dirty="0">
                          <a:solidFill>
                            <a:schemeClr val="bg1"/>
                          </a:solidFill>
                          <a:effectLst/>
                        </a:rPr>
                        <a:t>836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2200" dirty="0">
                          <a:solidFill>
                            <a:schemeClr val="bg1"/>
                          </a:solidFill>
                          <a:effectLst/>
                        </a:rPr>
                        <a:t>850</a:t>
                      </a:r>
                      <a:endParaRPr lang="ru-RU" sz="2200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19819">
                <a:tc>
                  <a:txBody>
                    <a:bodyPr/>
                    <a:lstStyle/>
                    <a:p>
                      <a:pPr marL="0" indent="0" algn="l"/>
                      <a:r>
                        <a:rPr lang="ru-RU" sz="2200" dirty="0">
                          <a:solidFill>
                            <a:schemeClr val="bg1"/>
                          </a:solidFill>
                          <a:effectLst/>
                        </a:rPr>
                        <a:t>Количество публикаций </a:t>
                      </a:r>
                      <a:br>
                        <a:rPr lang="ru-RU" sz="2200" dirty="0">
                          <a:solidFill>
                            <a:schemeClr val="bg1"/>
                          </a:solidFill>
                        </a:rPr>
                      </a:br>
                      <a:r>
                        <a:rPr lang="ru-RU" sz="2200" dirty="0">
                          <a:solidFill>
                            <a:schemeClr val="bg1"/>
                          </a:solidFill>
                          <a:effectLst/>
                        </a:rPr>
                        <a:t>в СМИ, Интернете, распространенных материалов</a:t>
                      </a:r>
                      <a:endParaRPr lang="ru-RU" sz="2200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2200" dirty="0">
                          <a:solidFill>
                            <a:schemeClr val="bg1"/>
                          </a:solidFill>
                          <a:effectLst/>
                        </a:rPr>
                        <a:t>2 200</a:t>
                      </a:r>
                      <a:endParaRPr lang="ru-RU" sz="2200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2200" dirty="0">
                          <a:solidFill>
                            <a:schemeClr val="bg1"/>
                          </a:solidFill>
                          <a:effectLst/>
                        </a:rPr>
                        <a:t>6 193</a:t>
                      </a:r>
                      <a:endParaRPr lang="ru-RU" sz="2200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2200" dirty="0">
                          <a:solidFill>
                            <a:schemeClr val="bg1"/>
                          </a:solidFill>
                          <a:effectLst/>
                        </a:rPr>
                        <a:t>5 671</a:t>
                      </a:r>
                      <a:endParaRPr lang="ru-RU" sz="2200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2200" dirty="0">
                          <a:solidFill>
                            <a:schemeClr val="bg1"/>
                          </a:solidFill>
                          <a:effectLst/>
                        </a:rPr>
                        <a:t>6 300</a:t>
                      </a:r>
                      <a:endParaRPr lang="ru-RU" sz="2200" dirty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Calibri" pitchFamily="34" charset="0" panose="020F0502020204030204"/>
                        <a:cs typeface="Times New Roman" pitchFamily="18" charset="0" panose="02020603050405020304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3" name="Прямая соединительная линия 2"/>
          <p:cNvCxnSpPr>
            <a:cxnSpLocks/>
          </p:cNvCxnSpPr>
          <p:nvPr/>
        </p:nvCxnSpPr>
        <p:spPr>
          <a:xfrm>
            <a:off x="1343025" y="2314575"/>
            <a:ext cx="1027088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cxnSpLocks/>
          </p:cNvCxnSpPr>
          <p:nvPr/>
        </p:nvCxnSpPr>
        <p:spPr>
          <a:xfrm>
            <a:off x="1343025" y="2867025"/>
            <a:ext cx="1027088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cxnSpLocks/>
          </p:cNvCxnSpPr>
          <p:nvPr/>
        </p:nvCxnSpPr>
        <p:spPr>
          <a:xfrm>
            <a:off x="1343025" y="3362325"/>
            <a:ext cx="1027088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cxnSpLocks/>
          </p:cNvCxnSpPr>
          <p:nvPr/>
        </p:nvCxnSpPr>
        <p:spPr>
          <a:xfrm>
            <a:off x="1343025" y="4086225"/>
            <a:ext cx="1027088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ru-RU" dirty="0"/>
              <a:t>дом финансового просвещения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54315" y="657225"/>
            <a:ext cx="4523971" cy="647700"/>
          </a:xfrm>
          <a:solidFill>
            <a:srgbClr val="FFD700"/>
          </a:solidFill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333848"/>
                </a:solidFill>
              </a:rPr>
              <a:t>Обратная связь</a:t>
            </a:r>
          </a:p>
        </p:txBody>
      </p:sp>
      <p:sp>
        <p:nvSpPr>
          <p:cNvPr id="2" name="Объект 2"/>
          <p:cNvSpPr txBox="1"/>
          <p:nvPr/>
        </p:nvSpPr>
        <p:spPr>
          <a:xfrm>
            <a:off x="1302174" y="1629493"/>
            <a:ext cx="10717036" cy="49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 panose="020B0604020202020204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200" b="1" dirty="0">
                <a:solidFill>
                  <a:schemeClr val="bg1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  <a:t>Сервис отзывов </a:t>
            </a:r>
            <a:r>
              <a:rPr lang="ru-RU" sz="2200" dirty="0">
                <a:solidFill>
                  <a:schemeClr val="bg1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  <a:t>– информационный ресурс обратной связи </a:t>
            </a:r>
            <a:br>
              <a:rPr lang="en-US" sz="2200" dirty="0">
                <a:solidFill>
                  <a:schemeClr val="bg1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</a:br>
            <a:r>
              <a:rPr lang="ru-RU" sz="2200" dirty="0">
                <a:solidFill>
                  <a:schemeClr val="bg1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  <a:t>о просветительских мероприятиях</a:t>
            </a:r>
          </a:p>
        </p:txBody>
      </p:sp>
      <p:sp>
        <p:nvSpPr>
          <p:cNvPr id="3" name="Объект 2"/>
          <p:cNvSpPr txBox="1"/>
          <p:nvPr/>
        </p:nvSpPr>
        <p:spPr>
          <a:xfrm>
            <a:off x="1343024" y="2841618"/>
            <a:ext cx="4655253" cy="18071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 panose="020B0604020202020204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buBlip>
                <a:blip r:embed="rId3"/>
              </a:buBlip>
            </a:pPr>
            <a:r>
              <a:rPr lang="ru-RU" sz="1800" dirty="0">
                <a:solidFill>
                  <a:schemeClr val="bg1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  <a:t>мониторинг качества реализуемых мероприятий</a:t>
            </a:r>
          </a:p>
          <a:p>
            <a:pPr>
              <a:lnSpc>
                <a:spcPct val="100000"/>
              </a:lnSpc>
              <a:spcBef>
                <a:spcPts val="600"/>
              </a:spcBef>
              <a:buBlip>
                <a:blip r:embed="rId3"/>
              </a:buBlip>
            </a:pPr>
            <a:r>
              <a:rPr lang="ru-RU" sz="1800" dirty="0">
                <a:solidFill>
                  <a:schemeClr val="bg1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  <a:t>мониторинг эффективности </a:t>
            </a:r>
            <a:br>
              <a:rPr lang="en-US" sz="1800" dirty="0">
                <a:solidFill>
                  <a:schemeClr val="bg1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</a:br>
            <a:r>
              <a:rPr lang="ru-RU" sz="1800" dirty="0">
                <a:solidFill>
                  <a:schemeClr val="bg1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  <a:t>и востребованности </a:t>
            </a:r>
            <a:br>
              <a:rPr lang="ru-RU" sz="1800" dirty="0">
                <a:solidFill>
                  <a:schemeClr val="bg1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</a:br>
            <a:r>
              <a:rPr lang="ru-RU" sz="1800" dirty="0">
                <a:solidFill>
                  <a:schemeClr val="bg1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  <a:t>проводимых мероприятий </a:t>
            </a:r>
            <a:br>
              <a:rPr lang="en-US" sz="1800" dirty="0">
                <a:solidFill>
                  <a:schemeClr val="bg1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</a:br>
            <a:r>
              <a:rPr lang="ru-RU" sz="1800" dirty="0">
                <a:solidFill>
                  <a:schemeClr val="bg1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  <a:t>со стороны целевой аудитории </a:t>
            </a:r>
          </a:p>
        </p:txBody>
      </p:sp>
      <p:sp>
        <p:nvSpPr>
          <p:cNvPr id="6" name="Объект 2"/>
          <p:cNvSpPr txBox="1"/>
          <p:nvPr/>
        </p:nvSpPr>
        <p:spPr>
          <a:xfrm>
            <a:off x="1302174" y="4771584"/>
            <a:ext cx="4172094" cy="4437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 panose="020B0604020202020204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b="1" dirty="0">
                <a:solidFill>
                  <a:schemeClr val="bg1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  <a:t>Кому полезен сервис?</a:t>
            </a:r>
          </a:p>
        </p:txBody>
      </p:sp>
      <p:sp>
        <p:nvSpPr>
          <p:cNvPr id="7" name="Объект 2"/>
          <p:cNvSpPr txBox="1"/>
          <p:nvPr/>
        </p:nvSpPr>
        <p:spPr>
          <a:xfrm>
            <a:off x="1395781" y="5076655"/>
            <a:ext cx="4621885" cy="8800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 panose="020B0604020202020204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Blip>
                <a:blip r:embed="rId3"/>
              </a:buBlip>
            </a:pPr>
            <a:r>
              <a:rPr lang="ru-RU" sz="1800" dirty="0">
                <a:solidFill>
                  <a:schemeClr val="bg1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  <a:t>организаторам </a:t>
            </a:r>
            <a:r>
              <a:rPr lang="ru-RU" sz="1800" dirty="0" err="1">
                <a:solidFill>
                  <a:schemeClr val="bg1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  <a:t>финпросвещения</a:t>
            </a:r>
            <a:endParaRPr lang="ru-RU" sz="1800" dirty="0">
              <a:solidFill>
                <a:schemeClr val="bg1"/>
              </a:solidFill>
              <a:latin typeface="Tahoma" pitchFamily="34" charset="0" panose="020B0604030504040204"/>
              <a:ea typeface="Tahoma" pitchFamily="34" charset="0" panose="020B0604030504040204"/>
              <a:cs typeface="Tahoma" pitchFamily="34" charset="0" panose="020B0604030504040204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Blip>
                <a:blip r:embed="rId3"/>
              </a:buBlip>
            </a:pPr>
            <a:r>
              <a:rPr lang="ru-RU" sz="1800" dirty="0">
                <a:solidFill>
                  <a:schemeClr val="bg1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  <a:t>партнерам, площадкам, финансовым экспертам-волонтерам</a:t>
            </a:r>
          </a:p>
          <a:p>
            <a:pPr>
              <a:lnSpc>
                <a:spcPct val="100000"/>
              </a:lnSpc>
              <a:spcBef>
                <a:spcPts val="0"/>
              </a:spcBef>
              <a:buBlip>
                <a:blip r:embed="rId3"/>
              </a:buBlip>
            </a:pPr>
            <a:r>
              <a:rPr lang="ru-RU" sz="1800" dirty="0">
                <a:solidFill>
                  <a:schemeClr val="bg1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  <a:t>потребителям просветительских услуг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302174" y="2522571"/>
            <a:ext cx="46552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  <a:t>Какие задачи решает?</a:t>
            </a:r>
          </a:p>
        </p:txBody>
      </p:sp>
      <p:grpSp>
        <p:nvGrpSpPr>
          <p:cNvPr id="16" name="Группа 15"/>
          <p:cNvGrpSpPr/>
          <p:nvPr/>
        </p:nvGrpSpPr>
        <p:grpSpPr>
          <a:xfrm>
            <a:off x="6037055" y="2286492"/>
            <a:ext cx="5518235" cy="4647707"/>
            <a:chOff x="6037055" y="2286492"/>
            <a:chExt cx="5518235" cy="4647707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/>
          </p:blipFill>
          <p:spPr bwMode="auto">
            <a:xfrm>
              <a:off x="6037055" y="2286492"/>
              <a:ext cx="5518235" cy="4647707"/>
            </a:xfrm>
            <a:prstGeom prst="rect">
              <a:avLst/>
            </a:prstGeom>
            <a:noFill/>
          </p:spPr>
        </p:pic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5"/>
            <a:stretch/>
          </p:blipFill>
          <p:spPr>
            <a:xfrm>
              <a:off x="6084651" y="2520457"/>
              <a:ext cx="5317166" cy="3072559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6"/>
            <a:stretch/>
          </p:blipFill>
          <p:spPr>
            <a:xfrm>
              <a:off x="8683625" y="5521659"/>
              <a:ext cx="227709" cy="21523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ru-RU" dirty="0"/>
              <a:t>дом финансового просвещения</a:t>
            </a:r>
          </a:p>
        </p:txBody>
      </p:sp>
      <p:sp>
        <p:nvSpPr>
          <p:cNvPr id="8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1342129" y="2707391"/>
            <a:ext cx="9691056" cy="139021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800"/>
              </a:spcBef>
              <a:buNone/>
            </a:pPr>
            <a:r>
              <a:rPr lang="ru-RU" sz="2100" b="1" dirty="0">
                <a:solidFill>
                  <a:srgbClr val="333848"/>
                </a:solidFill>
              </a:rPr>
              <a:t>Заключение</a:t>
            </a:r>
            <a:r>
              <a:rPr lang="ru-RU" sz="2100" dirty="0">
                <a:solidFill>
                  <a:srgbClr val="333848"/>
                </a:solidFill>
              </a:rPr>
              <a:t> в 2018 году между Правительством НСО и Минфином России </a:t>
            </a:r>
            <a:r>
              <a:rPr lang="ru-RU" sz="2100" b="1" dirty="0">
                <a:solidFill>
                  <a:srgbClr val="333848"/>
                </a:solidFill>
              </a:rPr>
              <a:t>соглашения о сотрудничестве </a:t>
            </a:r>
            <a:r>
              <a:rPr lang="ru-RU" sz="2100" dirty="0">
                <a:solidFill>
                  <a:srgbClr val="333848"/>
                </a:solidFill>
              </a:rPr>
              <a:t>в рамках реализации Стратегии </a:t>
            </a:r>
            <a:br>
              <a:rPr lang="ru-RU" sz="2100" dirty="0">
                <a:solidFill>
                  <a:srgbClr val="333848"/>
                </a:solidFill>
              </a:rPr>
            </a:br>
            <a:r>
              <a:rPr lang="ru-RU" sz="2100" dirty="0">
                <a:solidFill>
                  <a:srgbClr val="333848"/>
                </a:solidFill>
              </a:rPr>
              <a:t>по финансовой грамотности</a:t>
            </a:r>
          </a:p>
          <a:p>
            <a:pPr marL="0" indent="0">
              <a:lnSpc>
                <a:spcPct val="120000"/>
              </a:lnSpc>
              <a:buNone/>
            </a:pPr>
            <a:endParaRPr lang="ru-RU" sz="2200" dirty="0">
              <a:solidFill>
                <a:srgbClr val="333848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endParaRPr lang="ru-RU" sz="2200" dirty="0">
              <a:solidFill>
                <a:srgbClr val="333848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54316" y="657225"/>
            <a:ext cx="9691056" cy="647700"/>
          </a:xfrm>
          <a:solidFill>
            <a:srgbClr val="FFD700"/>
          </a:solidFill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333848"/>
                </a:solidFill>
              </a:rPr>
              <a:t>Развитие финансовой грамотности </a:t>
            </a:r>
            <a:br>
              <a:rPr lang="ru-RU" sz="4000" dirty="0">
                <a:solidFill>
                  <a:srgbClr val="333848"/>
                </a:solidFill>
              </a:rPr>
            </a:br>
            <a:r>
              <a:rPr lang="ru-RU" sz="4000" dirty="0">
                <a:solidFill>
                  <a:srgbClr val="333848"/>
                </a:solidFill>
              </a:rPr>
              <a:t>в Новосибирской области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329943" y="2172346"/>
            <a:ext cx="9715429" cy="1686248"/>
          </a:xfrm>
          <a:prstGeom prst="rect">
            <a:avLst/>
          </a:prstGeom>
          <a:noFill/>
          <a:ln w="38100">
            <a:solidFill>
              <a:srgbClr val="FFD7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613002" y="2210846"/>
            <a:ext cx="11493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333848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  <a:t>2018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54314" y="4336610"/>
            <a:ext cx="3978177" cy="1864165"/>
          </a:xfrm>
          <a:prstGeom prst="rect">
            <a:avLst/>
          </a:prstGeom>
          <a:noFill/>
          <a:ln w="38100">
            <a:solidFill>
              <a:srgbClr val="FFD7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783644" y="4397645"/>
            <a:ext cx="11195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333848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  <a:t>2019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496525" y="4400765"/>
            <a:ext cx="11195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333848"/>
                </a:solidFill>
                <a:latin typeface="Tahoma" pitchFamily="34" charset="0" panose="020B0604030504040204"/>
                <a:ea typeface="Tahoma" pitchFamily="34" charset="0" panose="020B0604030504040204"/>
                <a:cs typeface="Tahoma" pitchFamily="34" charset="0" panose="020B0604030504040204"/>
              </a:rPr>
              <a:t>2022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64498" y="4866186"/>
            <a:ext cx="396799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1800" b="1" dirty="0">
                <a:solidFill>
                  <a:srgbClr val="333848"/>
                </a:solidFill>
              </a:rPr>
              <a:t>Создание регионального центра финансовой грамотности </a:t>
            </a:r>
            <a:r>
              <a:rPr lang="ru-RU" sz="1800" dirty="0">
                <a:solidFill>
                  <a:srgbClr val="333848"/>
                </a:solidFill>
              </a:rPr>
              <a:t>–Новосибирский Дом финансового просвещения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67195" y="4875239"/>
            <a:ext cx="397817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1800" b="1" dirty="0">
                <a:solidFill>
                  <a:srgbClr val="333848"/>
                </a:solidFill>
              </a:rPr>
              <a:t>Создание регионального Координационного совета </a:t>
            </a:r>
            <a:br>
              <a:rPr lang="ru-RU" sz="1800" b="1" dirty="0">
                <a:solidFill>
                  <a:srgbClr val="333848"/>
                </a:solidFill>
              </a:rPr>
            </a:br>
            <a:r>
              <a:rPr lang="ru-RU" sz="1800" dirty="0">
                <a:solidFill>
                  <a:srgbClr val="333848"/>
                </a:solidFill>
              </a:rPr>
              <a:t>по повышению финансовой грамотности населения НСО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067195" y="4336610"/>
            <a:ext cx="3978177" cy="1864165"/>
          </a:xfrm>
          <a:prstGeom prst="rect">
            <a:avLst/>
          </a:prstGeom>
          <a:noFill/>
          <a:ln w="38100">
            <a:solidFill>
              <a:srgbClr val="FFD7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: вправо с вырезом 5"/>
          <p:cNvSpPr/>
          <p:nvPr/>
        </p:nvSpPr>
        <p:spPr>
          <a:xfrm rot="5400000">
            <a:off x="3191002" y="3992750"/>
            <a:ext cx="304800" cy="236470"/>
          </a:xfrm>
          <a:prstGeom prst="notchedRightArrow">
            <a:avLst/>
          </a:prstGeom>
          <a:solidFill>
            <a:srgbClr val="FFD700"/>
          </a:solidFill>
          <a:ln>
            <a:solidFill>
              <a:srgbClr val="FFD7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вправо с вырезом 9"/>
          <p:cNvSpPr/>
          <p:nvPr/>
        </p:nvSpPr>
        <p:spPr>
          <a:xfrm rot="5400000">
            <a:off x="8903883" y="3970042"/>
            <a:ext cx="304800" cy="236470"/>
          </a:xfrm>
          <a:prstGeom prst="notchedRightArrow">
            <a:avLst/>
          </a:prstGeom>
          <a:solidFill>
            <a:srgbClr val="FFD700"/>
          </a:solidFill>
          <a:ln>
            <a:solidFill>
              <a:srgbClr val="FFD7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НДФП_">
      <a:dk1>
        <a:srgbClr val="333848"/>
      </a:dk1>
      <a:lt1>
        <a:sysClr val="window" lastClr="FFFFFF"/>
      </a:lt1>
      <a:dk2>
        <a:srgbClr val="344578"/>
      </a:dk2>
      <a:lt2>
        <a:srgbClr val="ECF0F1"/>
      </a:lt2>
      <a:accent1>
        <a:srgbClr val="4882F1"/>
      </a:accent1>
      <a:accent2>
        <a:srgbClr val="FFD700"/>
      </a:accent2>
      <a:accent3>
        <a:srgbClr val="66CB66"/>
      </a:accent3>
      <a:accent4>
        <a:srgbClr val="FF8E55"/>
      </a:accent4>
      <a:accent5>
        <a:srgbClr val="FF0033"/>
      </a:accent5>
      <a:accent6>
        <a:srgbClr val="70AD47"/>
      </a:accent6>
      <a:hlink>
        <a:srgbClr val="0563C1"/>
      </a:hlink>
      <a:folHlink>
        <a:srgbClr val="954F72"/>
      </a:folHlink>
    </a:clrScheme>
    <a:fontScheme name="НДФП">
      <a:majorFont>
        <a:latin typeface="Fira Sans Bold"/>
        <a:ea typeface="Arial"/>
        <a:cs typeface="Arial"/>
      </a:majorFont>
      <a:minorFont>
        <a:latin typeface="Roboto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3518</TotalTime>
  <Pages>0</Pages>
  <Words>370</Words>
  <Characters>0</Characters>
  <CharactersWithSpaces>0</CharactersWithSpaces>
  <Application>Р7-Офис/7.4.0.223</Application>
  <DocSecurity>0</DocSecurity>
  <PresentationFormat>Широкоэкранный</PresentationFormat>
  <Lines>0</Lines>
  <Paragraphs>120</Paragraphs>
  <Slides>12</Slides>
  <Notes>11</Notes>
  <HiddenSlides>0</HiddenSlides>
  <MMClips>0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Manager/>
  <Company>SPecialiST RePack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katya</dc:creator>
  <cp:keywords/>
  <dc:description/>
  <dc:identifier/>
  <dc:language/>
  <cp:lastModifiedBy>02@ndfp.ru</cp:lastModifiedBy>
  <cp:revision>258</cp:revision>
  <dcterms:created xsi:type="dcterms:W3CDTF">2021-04-11T05:33:19Z</dcterms:created>
  <dcterms:modified xsi:type="dcterms:W3CDTF">2023-09-20T05:26:02Z</dcterms:modified>
  <cp:category/>
  <cp:contentStatus/>
  <cp:version/>
</cp:coreProperties>
</file>