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972" r:id="rId1"/>
    <p:sldMasterId id="2147483996" r:id="rId2"/>
    <p:sldMasterId id="2147484020" r:id="rId3"/>
  </p:sldMasterIdLst>
  <p:notesMasterIdLst>
    <p:notesMasterId r:id="rId31"/>
  </p:notesMasterIdLst>
  <p:handoutMasterIdLst>
    <p:handoutMasterId r:id="rId32"/>
  </p:handoutMasterIdLst>
  <p:sldIdLst>
    <p:sldId id="362" r:id="rId4"/>
    <p:sldId id="363" r:id="rId5"/>
    <p:sldId id="336" r:id="rId6"/>
    <p:sldId id="383" r:id="rId7"/>
    <p:sldId id="386" r:id="rId8"/>
    <p:sldId id="370" r:id="rId9"/>
    <p:sldId id="281" r:id="rId10"/>
    <p:sldId id="340" r:id="rId11"/>
    <p:sldId id="341" r:id="rId12"/>
    <p:sldId id="366" r:id="rId13"/>
    <p:sldId id="377" r:id="rId14"/>
    <p:sldId id="365" r:id="rId15"/>
    <p:sldId id="297" r:id="rId16"/>
    <p:sldId id="390" r:id="rId17"/>
    <p:sldId id="391" r:id="rId18"/>
    <p:sldId id="371" r:id="rId19"/>
    <p:sldId id="387" r:id="rId20"/>
    <p:sldId id="379" r:id="rId21"/>
    <p:sldId id="388" r:id="rId22"/>
    <p:sldId id="380" r:id="rId23"/>
    <p:sldId id="392" r:id="rId24"/>
    <p:sldId id="393" r:id="rId25"/>
    <p:sldId id="394" r:id="rId26"/>
    <p:sldId id="372" r:id="rId27"/>
    <p:sldId id="378" r:id="rId28"/>
    <p:sldId id="321" r:id="rId29"/>
    <p:sldId id="368" r:id="rId30"/>
  </p:sldIdLst>
  <p:sldSz cx="12192000" cy="6858000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3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8000"/>
    <a:srgbClr val="FF9999"/>
    <a:srgbClr val="002060"/>
    <a:srgbClr val="006699"/>
    <a:srgbClr val="7655B1"/>
    <a:srgbClr val="996633"/>
    <a:srgbClr val="339933"/>
    <a:srgbClr val="99CCFF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842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15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4925" cap="rnd">
                <a:solidFill>
                  <a:srgbClr val="C00000"/>
                </a:solidFill>
                <a:prstDash val="sysDot"/>
              </a:ln>
              <a:effectLst/>
            </c:spPr>
            <c:trendlineType val="power"/>
            <c:dispRSqr val="0"/>
            <c:dispEq val="0"/>
          </c:trendline>
          <c:cat>
            <c:strRef>
              <c:f>Лист7!$B$1:$F$1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Лист7!$B$2:$F$2</c:f>
              <c:numCache>
                <c:formatCode>General</c:formatCode>
                <c:ptCount val="5"/>
                <c:pt idx="0">
                  <c:v>122270</c:v>
                </c:pt>
                <c:pt idx="1">
                  <c:v>113969</c:v>
                </c:pt>
                <c:pt idx="2">
                  <c:v>104192</c:v>
                </c:pt>
                <c:pt idx="3">
                  <c:v>96079</c:v>
                </c:pt>
                <c:pt idx="4">
                  <c:v>91978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22-452B-BE87-DDCF67FD94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"/>
        <c:overlap val="-27"/>
        <c:axId val="380639760"/>
        <c:axId val="380641008"/>
      </c:barChart>
      <c:catAx>
        <c:axId val="380639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80641008"/>
        <c:crosses val="autoZero"/>
        <c:auto val="1"/>
        <c:lblAlgn val="ctr"/>
        <c:lblOffset val="100"/>
        <c:noMultiLvlLbl val="0"/>
      </c:catAx>
      <c:valAx>
        <c:axId val="380641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0639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1691"/>
          <c:y val="0.16746044244469974"/>
          <c:w val="0.6593103973829133"/>
          <c:h val="0.802089613798292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Полностью удовлетворен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69.2</c:v>
                </c:pt>
                <c:pt idx="1">
                  <c:v>65</c:v>
                </c:pt>
                <c:pt idx="2">
                  <c:v>65.8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6D-4AD6-993F-F08E71CCBE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9.4</c:v>
                </c:pt>
                <c:pt idx="1">
                  <c:v>11.6</c:v>
                </c:pt>
                <c:pt idx="2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6D-4AD6-993F-F08E71CCBE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ответить/мне ничего не известно о такой информации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 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21.4</c:v>
                </c:pt>
                <c:pt idx="1">
                  <c:v>23.4</c:v>
                </c:pt>
                <c:pt idx="2">
                  <c:v>23.8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6D-4AD6-993F-F08E71CCBE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117286784"/>
        <c:axId val="117288320"/>
      </c:barChart>
      <c:catAx>
        <c:axId val="1172867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 b="1"/>
            </a:pPr>
            <a:endParaRPr lang="ru-RU"/>
          </a:p>
        </c:txPr>
        <c:crossAx val="117288320"/>
        <c:crosses val="autoZero"/>
        <c:auto val="1"/>
        <c:lblAlgn val="ctr"/>
        <c:lblOffset val="100"/>
        <c:noMultiLvlLbl val="0"/>
      </c:catAx>
      <c:valAx>
        <c:axId val="11728832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crossAx val="11728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4.2337711199069913E-3"/>
          <c:w val="1"/>
          <c:h val="0.14692928742269423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0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rgbClr val="0070C0"/>
      </a:solidFill>
      <a:prstDash val="sysDash"/>
      <a:round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1335"/>
          <c:y val="0.16746044244469849"/>
          <c:w val="0.6593103973829133"/>
          <c:h val="0.8020896137982881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 УДОБСТВО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0.57799999999999996</c:v>
                </c:pt>
                <c:pt idx="1">
                  <c:v>0.54</c:v>
                </c:pt>
                <c:pt idx="2">
                  <c:v>0.51800000000000002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73-4D43-88DF-09D5BA2BFF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 УДОБСТВО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0.13300000000000001</c:v>
                </c:pt>
                <c:pt idx="1">
                  <c:v>0.16700000000000001</c:v>
                </c:pt>
                <c:pt idx="2">
                  <c:v>0.16200000000000001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73-4D43-88DF-09D5BA2BFF2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 мне ничего неизвестно о такой информации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 УДОБСТВО ПОЛУЧЕНИЯ ИНФОРМАЦИИ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0.28899999999999998</c:v>
                </c:pt>
                <c:pt idx="1">
                  <c:v>0.29299999999999998</c:v>
                </c:pt>
                <c:pt idx="2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73-4D43-88DF-09D5BA2BFF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117392128"/>
        <c:axId val="117393664"/>
      </c:barChart>
      <c:catAx>
        <c:axId val="1173921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 b="1"/>
            </a:pPr>
            <a:endParaRPr lang="ru-RU"/>
          </a:p>
        </c:txPr>
        <c:crossAx val="117393664"/>
        <c:crosses val="autoZero"/>
        <c:auto val="1"/>
        <c:lblAlgn val="ctr"/>
        <c:lblOffset val="100"/>
        <c:noMultiLvlLbl val="0"/>
      </c:catAx>
      <c:valAx>
        <c:axId val="11739366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crossAx val="11739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693265475961847"/>
          <c:y val="4.8114735658042904E-2"/>
          <c:w val="0.82306735036477652"/>
          <c:h val="0.12296892569491409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solidFill>
        <a:srgbClr val="0070C0"/>
      </a:solidFill>
      <a:prstDash val="sysDash"/>
      <a:round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8272733340436441"/>
          <c:y val="5.6137279783435558E-2"/>
          <c:w val="0.51727266659563553"/>
          <c:h val="0.7473849010657059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Лист5!$B$1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Лист5!$A$2:$A$10</c:f>
              <c:strCache>
                <c:ptCount val="9"/>
                <c:pt idx="0">
                  <c:v>Сельскохозяйственные кредитные потребительские кооперативы</c:v>
                </c:pt>
                <c:pt idx="1">
                  <c:v>Ломбарды</c:v>
                </c:pt>
                <c:pt idx="2">
                  <c:v>Микрофинансовые организации</c:v>
                </c:pt>
                <c:pt idx="3">
                  <c:v>Брокеры</c:v>
                </c:pt>
                <c:pt idx="4">
                  <c:v>Паевые фонды</c:v>
                </c:pt>
                <c:pt idx="5">
                  <c:v>Кредитные потребительские кооперативы</c:v>
                </c:pt>
                <c:pt idx="6">
                  <c:v>Негосударственные пенсионные фонды</c:v>
                </c:pt>
                <c:pt idx="7">
                  <c:v>ССД (страховые организации, общества взаимного страхования и страховые брокеры)</c:v>
                </c:pt>
                <c:pt idx="8">
                  <c:v>Банки</c:v>
                </c:pt>
              </c:strCache>
            </c:strRef>
          </c:cat>
          <c:val>
            <c:numRef>
              <c:f>Лист5!$B$2:$B$10</c:f>
              <c:numCache>
                <c:formatCode>General</c:formatCode>
                <c:ptCount val="9"/>
                <c:pt idx="0">
                  <c:v>3.3</c:v>
                </c:pt>
                <c:pt idx="1">
                  <c:v>3.7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10.3</c:v>
                </c:pt>
                <c:pt idx="7">
                  <c:v>18</c:v>
                </c:pt>
                <c:pt idx="8">
                  <c:v>78.3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8-4CBA-87BA-85CC4CB693D2}"/>
            </c:ext>
          </c:extLst>
        </c:ser>
        <c:ser>
          <c:idx val="1"/>
          <c:order val="1"/>
          <c:tx>
            <c:strRef>
              <c:f>Лист5!$C$1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3050923221434755E-2"/>
                  <c:y val="-7.5360931389905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078-4CBA-87BA-85CC4CB693D2}"/>
                </c:ext>
              </c:extLst>
            </c:dLbl>
            <c:dLbl>
              <c:idx val="1"/>
              <c:layout>
                <c:manualLayout>
                  <c:x val="4.277178299244490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078-4CBA-87BA-85CC4CB693D2}"/>
                </c:ext>
              </c:extLst>
            </c:dLbl>
            <c:dLbl>
              <c:idx val="2"/>
              <c:layout>
                <c:manualLayout>
                  <c:x val="3.3050923221434686E-2"/>
                  <c:y val="-7.53609313899057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078-4CBA-87BA-85CC4CB693D2}"/>
                </c:ext>
              </c:extLst>
            </c:dLbl>
            <c:dLbl>
              <c:idx val="3"/>
              <c:layout>
                <c:manualLayout>
                  <c:x val="2.916257931303066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078-4CBA-87BA-85CC4CB693D2}"/>
                </c:ext>
              </c:extLst>
            </c:dLbl>
            <c:dLbl>
              <c:idx val="4"/>
              <c:layout>
                <c:manualLayout>
                  <c:x val="2.9162579313030668E-2"/>
                  <c:y val="-1.2560155231650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078-4CBA-87BA-85CC4CB693D2}"/>
                </c:ext>
              </c:extLst>
            </c:dLbl>
            <c:dLbl>
              <c:idx val="5"/>
              <c:layout>
                <c:manualLayout>
                  <c:x val="3.8883439084040815E-2"/>
                  <c:y val="-7.53609313899052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078-4CBA-87BA-85CC4CB693D2}"/>
                </c:ext>
              </c:extLst>
            </c:dLbl>
            <c:dLbl>
              <c:idx val="6"/>
              <c:layout>
                <c:manualLayout>
                  <c:x val="2.9162579313030595E-2"/>
                  <c:y val="-7.53609313899048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78-4CBA-87BA-85CC4CB693D2}"/>
                </c:ext>
              </c:extLst>
            </c:dLbl>
            <c:dLbl>
              <c:idx val="7"/>
              <c:layout>
                <c:manualLayout>
                  <c:x val="3.4995095175636731E-2"/>
                  <c:y val="-1.0048124185320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78-4CBA-87BA-85CC4CB693D2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Лист5!$A$2:$A$10</c:f>
              <c:strCache>
                <c:ptCount val="9"/>
                <c:pt idx="0">
                  <c:v>Сельскохозяйственные кредитные потребительские кооперативы</c:v>
                </c:pt>
                <c:pt idx="1">
                  <c:v>Ломбарды</c:v>
                </c:pt>
                <c:pt idx="2">
                  <c:v>Микрофинансовые организации</c:v>
                </c:pt>
                <c:pt idx="3">
                  <c:v>Брокеры</c:v>
                </c:pt>
                <c:pt idx="4">
                  <c:v>Паевые фонды</c:v>
                </c:pt>
                <c:pt idx="5">
                  <c:v>Кредитные потребительские кооперативы</c:v>
                </c:pt>
                <c:pt idx="6">
                  <c:v>Негосударственные пенсионные фонды</c:v>
                </c:pt>
                <c:pt idx="7">
                  <c:v>ССД (страховые организации, общества взаимного страхования и страховые брокеры)</c:v>
                </c:pt>
                <c:pt idx="8">
                  <c:v>Банки</c:v>
                </c:pt>
              </c:strCache>
            </c:strRef>
          </c:cat>
          <c:val>
            <c:numRef>
              <c:f>Лист5!$C$2:$C$10</c:f>
              <c:numCache>
                <c:formatCode>General</c:formatCode>
                <c:ptCount val="9"/>
                <c:pt idx="0">
                  <c:v>3</c:v>
                </c:pt>
                <c:pt idx="1">
                  <c:v>6.3</c:v>
                </c:pt>
                <c:pt idx="2">
                  <c:v>10</c:v>
                </c:pt>
                <c:pt idx="3">
                  <c:v>3.7</c:v>
                </c:pt>
                <c:pt idx="4">
                  <c:v>3.7</c:v>
                </c:pt>
                <c:pt idx="5">
                  <c:v>3.7</c:v>
                </c:pt>
                <c:pt idx="6">
                  <c:v>8</c:v>
                </c:pt>
                <c:pt idx="7">
                  <c:v>10</c:v>
                </c:pt>
                <c:pt idx="8">
                  <c:v>12.3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78-4CBA-87BA-85CC4CB693D2}"/>
            </c:ext>
          </c:extLst>
        </c:ser>
        <c:ser>
          <c:idx val="2"/>
          <c:order val="2"/>
          <c:tx>
            <c:strRef>
              <c:f>Лист5!$D$1</c:f>
              <c:strCache>
                <c:ptCount val="1"/>
                <c:pt idx="0">
                  <c:v>Не сталкивался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dLbls>
            <c:dLbl>
              <c:idx val="8"/>
              <c:layout>
                <c:manualLayout>
                  <c:x val="1.74975475878184E-2"/>
                  <c:y val="5.02406209266031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078-4CBA-87BA-85CC4CB693D2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Лист5!$A$2:$A$10</c:f>
              <c:strCache>
                <c:ptCount val="9"/>
                <c:pt idx="0">
                  <c:v>Сельскохозяйственные кредитные потребительские кооперативы</c:v>
                </c:pt>
                <c:pt idx="1">
                  <c:v>Ломбарды</c:v>
                </c:pt>
                <c:pt idx="2">
                  <c:v>Микрофинансовые организации</c:v>
                </c:pt>
                <c:pt idx="3">
                  <c:v>Брокеры</c:v>
                </c:pt>
                <c:pt idx="4">
                  <c:v>Паевые фонды</c:v>
                </c:pt>
                <c:pt idx="5">
                  <c:v>Кредитные потребительские кооперативы</c:v>
                </c:pt>
                <c:pt idx="6">
                  <c:v>Негосударственные пенсионные фонды</c:v>
                </c:pt>
                <c:pt idx="7">
                  <c:v>ССД (страховые организации, общества взаимного страхования и страховые брокеры)</c:v>
                </c:pt>
                <c:pt idx="8">
                  <c:v>Банки</c:v>
                </c:pt>
              </c:strCache>
            </c:strRef>
          </c:cat>
          <c:val>
            <c:numRef>
              <c:f>Лист5!$D$2:$D$10</c:f>
              <c:numCache>
                <c:formatCode>General</c:formatCode>
                <c:ptCount val="9"/>
                <c:pt idx="0">
                  <c:v>93.7</c:v>
                </c:pt>
                <c:pt idx="1">
                  <c:v>90</c:v>
                </c:pt>
                <c:pt idx="2">
                  <c:v>86</c:v>
                </c:pt>
                <c:pt idx="3">
                  <c:v>92.3</c:v>
                </c:pt>
                <c:pt idx="4">
                  <c:v>92.3</c:v>
                </c:pt>
                <c:pt idx="5">
                  <c:v>90.3</c:v>
                </c:pt>
                <c:pt idx="6">
                  <c:v>81.7</c:v>
                </c:pt>
                <c:pt idx="7">
                  <c:v>72</c:v>
                </c:pt>
                <c:pt idx="8">
                  <c:v>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78-4CBA-87BA-85CC4CB69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100"/>
        <c:axId val="503724415"/>
        <c:axId val="503728991"/>
      </c:barChart>
      <c:catAx>
        <c:axId val="503724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503728991"/>
        <c:crosses val="autoZero"/>
        <c:auto val="1"/>
        <c:lblAlgn val="ctr"/>
        <c:lblOffset val="100"/>
        <c:noMultiLvlLbl val="0"/>
      </c:catAx>
      <c:valAx>
        <c:axId val="50372899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037244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936196256657635"/>
          <c:y val="0.83657757440412583"/>
          <c:w val="0.36795582106514907"/>
          <c:h val="0.149443187882605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3269403760374544"/>
          <c:y val="4.6918697655173432E-2"/>
          <c:w val="0.59721293239751994"/>
          <c:h val="0.7454013903287525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Лист4!$B$1</c:f>
              <c:strCache>
                <c:ptCount val="1"/>
                <c:pt idx="0">
                  <c:v>Имеется сейчас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Лист4!$A$2:$A$9</c:f>
              <c:strCache>
                <c:ptCount val="8"/>
                <c:pt idx="0">
                  <c:v>Вложение средств в микрофинансовой организации</c:v>
                </c:pt>
                <c:pt idx="1">
                  <c:v>Вложение средств в СКПК</c:v>
                </c:pt>
                <c:pt idx="2">
                  <c:v>Вложение средств в кредитном потребительском кооперативе</c:v>
                </c:pt>
                <c:pt idx="3">
                  <c:v>Брокерский счет</c:v>
                </c:pt>
                <c:pt idx="4">
                  <c:v>Вложение средств в ПИФ</c:v>
                </c:pt>
                <c:pt idx="5">
                  <c:v>Индивидуальный инвестиционный счет</c:v>
                </c:pt>
                <c:pt idx="6">
                  <c:v>Страхование жизни</c:v>
                </c:pt>
                <c:pt idx="7">
                  <c:v>Банковский вклад</c:v>
                </c:pt>
              </c:strCache>
            </c:strRef>
          </c:cat>
          <c:val>
            <c:numRef>
              <c:f>Лист4!$B$2:$B$9</c:f>
              <c:numCache>
                <c:formatCode>General</c:formatCode>
                <c:ptCount val="8"/>
                <c:pt idx="0">
                  <c:v>0.3</c:v>
                </c:pt>
                <c:pt idx="1">
                  <c:v>0.7</c:v>
                </c:pt>
                <c:pt idx="2">
                  <c:v>2</c:v>
                </c:pt>
                <c:pt idx="3">
                  <c:v>2.7</c:v>
                </c:pt>
                <c:pt idx="4">
                  <c:v>2.7</c:v>
                </c:pt>
                <c:pt idx="5">
                  <c:v>5.3</c:v>
                </c:pt>
                <c:pt idx="6">
                  <c:v>8</c:v>
                </c:pt>
                <c:pt idx="7">
                  <c:v>36.299999999999997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CD-445C-A493-CF49B80E591B}"/>
            </c:ext>
          </c:extLst>
        </c:ser>
        <c:ser>
          <c:idx val="1"/>
          <c:order val="1"/>
          <c:tx>
            <c:strRef>
              <c:f>Лист4!$C$1</c:f>
              <c:strCache>
                <c:ptCount val="1"/>
                <c:pt idx="0">
                  <c:v>Не имеется сейчас, но использовался за последние 12 месяцев</c:v>
                </c:pt>
              </c:strCache>
            </c:strRef>
          </c:tx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2245379967550171E-2"/>
                  <c:y val="-1.1649364761056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CCD-445C-A493-CF49B80E591B}"/>
                </c:ext>
              </c:extLst>
            </c:dLbl>
            <c:dLbl>
              <c:idx val="1"/>
              <c:layout>
                <c:manualLayout>
                  <c:x val="3.9023911929365995E-2"/>
                  <c:y val="-1.5038504360990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CD-445C-A493-CF49B80E591B}"/>
                </c:ext>
              </c:extLst>
            </c:dLbl>
            <c:dLbl>
              <c:idx val="2"/>
              <c:layout>
                <c:manualLayout>
                  <c:x val="3.3448975362886109E-2"/>
                  <c:y val="-6.3543157043893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CD-445C-A493-CF49B80E591B}"/>
                </c:ext>
              </c:extLst>
            </c:dLbl>
            <c:dLbl>
              <c:idx val="3"/>
              <c:layout>
                <c:manualLayout>
                  <c:x val="3.3140482122124282E-2"/>
                  <c:y val="-6.9896188566341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CD-445C-A493-CF49B80E591B}"/>
                </c:ext>
              </c:extLst>
            </c:dLbl>
            <c:dLbl>
              <c:idx val="4"/>
              <c:layout>
                <c:manualLayout>
                  <c:x val="4.2187899755153614E-2"/>
                  <c:y val="-1.164936476105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CD-445C-A493-CF49B80E591B}"/>
                </c:ext>
              </c:extLst>
            </c:dLbl>
            <c:dLbl>
              <c:idx val="5"/>
              <c:layout>
                <c:manualLayout>
                  <c:x val="3.3448975362886109E-2"/>
                  <c:y val="-1.2073328256534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CD-445C-A493-CF49B80E591B}"/>
                </c:ext>
              </c:extLst>
            </c:dLbl>
            <c:dLbl>
              <c:idx val="6"/>
              <c:layout>
                <c:manualLayout>
                  <c:x val="4.1628232477028446E-2"/>
                  <c:y val="-1.3132594904256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CD-445C-A493-CF49B80E591B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Лист4!$A$2:$A$9</c:f>
              <c:strCache>
                <c:ptCount val="8"/>
                <c:pt idx="0">
                  <c:v>Вложение средств в микрофинансовой организации</c:v>
                </c:pt>
                <c:pt idx="1">
                  <c:v>Вложение средств в СКПК</c:v>
                </c:pt>
                <c:pt idx="2">
                  <c:v>Вложение средств в кредитном потребительском кооперативе</c:v>
                </c:pt>
                <c:pt idx="3">
                  <c:v>Брокерский счет</c:v>
                </c:pt>
                <c:pt idx="4">
                  <c:v>Вложение средств в ПИФ</c:v>
                </c:pt>
                <c:pt idx="5">
                  <c:v>Индивидуальный инвестиционный счет</c:v>
                </c:pt>
                <c:pt idx="6">
                  <c:v>Страхование жизни</c:v>
                </c:pt>
                <c:pt idx="7">
                  <c:v>Банковский вклад</c:v>
                </c:pt>
              </c:strCache>
            </c:strRef>
          </c:cat>
          <c:val>
            <c:numRef>
              <c:f>Лист4!$C$2:$C$9</c:f>
              <c:numCache>
                <c:formatCode>General</c:formatCode>
                <c:ptCount val="8"/>
                <c:pt idx="0">
                  <c:v>4.7</c:v>
                </c:pt>
                <c:pt idx="1">
                  <c:v>3.3</c:v>
                </c:pt>
                <c:pt idx="2">
                  <c:v>3.3</c:v>
                </c:pt>
                <c:pt idx="3">
                  <c:v>3.7</c:v>
                </c:pt>
                <c:pt idx="4">
                  <c:v>3.7</c:v>
                </c:pt>
                <c:pt idx="5">
                  <c:v>3.7</c:v>
                </c:pt>
                <c:pt idx="6">
                  <c:v>5.3</c:v>
                </c:pt>
                <c:pt idx="7">
                  <c:v>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CD-445C-A493-CF49B80E591B}"/>
            </c:ext>
          </c:extLst>
        </c:ser>
        <c:ser>
          <c:idx val="2"/>
          <c:order val="2"/>
          <c:tx>
            <c:strRef>
              <c:f>Лист4!$D$1</c:f>
              <c:strCache>
                <c:ptCount val="1"/>
                <c:pt idx="0">
                  <c:v>Не использовался за последние 12 месяцев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Лист4!$A$2:$A$9</c:f>
              <c:strCache>
                <c:ptCount val="8"/>
                <c:pt idx="0">
                  <c:v>Вложение средств в микрофинансовой организации</c:v>
                </c:pt>
                <c:pt idx="1">
                  <c:v>Вложение средств в СКПК</c:v>
                </c:pt>
                <c:pt idx="2">
                  <c:v>Вложение средств в кредитном потребительском кооперативе</c:v>
                </c:pt>
                <c:pt idx="3">
                  <c:v>Брокерский счет</c:v>
                </c:pt>
                <c:pt idx="4">
                  <c:v>Вложение средств в ПИФ</c:v>
                </c:pt>
                <c:pt idx="5">
                  <c:v>Индивидуальный инвестиционный счет</c:v>
                </c:pt>
                <c:pt idx="6">
                  <c:v>Страхование жизни</c:v>
                </c:pt>
                <c:pt idx="7">
                  <c:v>Банковский вклад</c:v>
                </c:pt>
              </c:strCache>
            </c:strRef>
          </c:cat>
          <c:val>
            <c:numRef>
              <c:f>Лист4!$D$2:$D$9</c:f>
              <c:numCache>
                <c:formatCode>General</c:formatCode>
                <c:ptCount val="8"/>
                <c:pt idx="0">
                  <c:v>95</c:v>
                </c:pt>
                <c:pt idx="1">
                  <c:v>96</c:v>
                </c:pt>
                <c:pt idx="2">
                  <c:v>94.7</c:v>
                </c:pt>
                <c:pt idx="3">
                  <c:v>93.6</c:v>
                </c:pt>
                <c:pt idx="4">
                  <c:v>93.6</c:v>
                </c:pt>
                <c:pt idx="5">
                  <c:v>91</c:v>
                </c:pt>
                <c:pt idx="6">
                  <c:v>86.7</c:v>
                </c:pt>
                <c:pt idx="7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CCD-445C-A493-CF49B80E5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100"/>
        <c:axId val="942288880"/>
        <c:axId val="798792640"/>
      </c:barChart>
      <c:catAx>
        <c:axId val="942288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798792640"/>
        <c:crosses val="autoZero"/>
        <c:auto val="1"/>
        <c:lblAlgn val="ctr"/>
        <c:lblOffset val="100"/>
        <c:noMultiLvlLbl val="0"/>
      </c:catAx>
      <c:valAx>
        <c:axId val="798792640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42288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Лист12!$A$2:$A$7</c:f>
              <c:strCache>
                <c:ptCount val="6"/>
                <c:pt idx="0">
                  <c:v>Железнодорожные  перевозки</c:v>
                </c:pt>
                <c:pt idx="1">
                  <c:v>Услуги аэропортов</c:v>
                </c:pt>
                <c:pt idx="2">
                  <c:v>Услуги  в портах  и (или) транспортных терминалах, услуги по использованию инфраструктуры   внутренних    водных путей</c:v>
                </c:pt>
                <c:pt idx="3">
                  <c:v>Транспортировка   газа  по трубопроводам</c:v>
                </c:pt>
                <c:pt idx="4">
                  <c:v>Услуги  по  передаче электрической и (или) тепловой энергии</c:v>
                </c:pt>
                <c:pt idx="5">
                  <c:v>Водоснабжение и водоотведение с использованием централизованных систем, систем коммунальной инфраструктуры</c:v>
                </c:pt>
              </c:strCache>
            </c:strRef>
          </c:cat>
          <c:val>
            <c:numRef>
              <c:f>Лист12!$B$2:$B$7</c:f>
              <c:numCache>
                <c:formatCode>0.0%</c:formatCode>
                <c:ptCount val="6"/>
                <c:pt idx="0">
                  <c:v>3.0000000000000001E-3</c:v>
                </c:pt>
                <c:pt idx="1">
                  <c:v>6.0000000000000001E-3</c:v>
                </c:pt>
                <c:pt idx="2">
                  <c:v>8.9999999999999993E-3</c:v>
                </c:pt>
                <c:pt idx="3">
                  <c:v>5.0999999999999997E-2</c:v>
                </c:pt>
                <c:pt idx="4">
                  <c:v>0.46</c:v>
                </c:pt>
                <c:pt idx="5">
                  <c:v>0.47099999999999997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77-435E-AD0B-F43CCB003C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80630608"/>
        <c:axId val="380634768"/>
      </c:barChart>
      <c:catAx>
        <c:axId val="380630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80634768"/>
        <c:crosses val="autoZero"/>
        <c:auto val="1"/>
        <c:lblAlgn val="ctr"/>
        <c:lblOffset val="100"/>
        <c:noMultiLvlLbl val="0"/>
      </c:catAx>
      <c:valAx>
        <c:axId val="380634768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380630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8784860100850701"/>
          <c:y val="4.4387338948448214E-2"/>
          <c:w val="0.70923840769903757"/>
          <c:h val="0.7502362446214210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Лист13!$B$1</c:f>
              <c:strCache>
                <c:ptCount val="1"/>
                <c:pt idx="0">
                  <c:v>Удовлетворительно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Лист13!$A$2:$A$8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Лист13!$B$2:$B$8</c:f>
              <c:numCache>
                <c:formatCode>General</c:formatCode>
                <c:ptCount val="7"/>
                <c:pt idx="0">
                  <c:v>55.2</c:v>
                </c:pt>
                <c:pt idx="1">
                  <c:v>48.8</c:v>
                </c:pt>
                <c:pt idx="2">
                  <c:v>45</c:v>
                </c:pt>
                <c:pt idx="3">
                  <c:v>43.6</c:v>
                </c:pt>
                <c:pt idx="4">
                  <c:v>54.6</c:v>
                </c:pt>
                <c:pt idx="5">
                  <c:v>52</c:v>
                </c:pt>
                <c:pt idx="6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93-4BF3-BFCE-1CFA86D533C7}"/>
            </c:ext>
          </c:extLst>
        </c:ser>
        <c:ser>
          <c:idx val="1"/>
          <c:order val="1"/>
          <c:tx>
            <c:strRef>
              <c:f>Лист13!$C$1</c:f>
              <c:strCache>
                <c:ptCount val="1"/>
                <c:pt idx="0">
                  <c:v>Скорее удовлетворительно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Лист13!$A$2:$A$8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Лист13!$C$2:$C$8</c:f>
              <c:numCache>
                <c:formatCode>General</c:formatCode>
                <c:ptCount val="7"/>
                <c:pt idx="0">
                  <c:v>25</c:v>
                </c:pt>
                <c:pt idx="1">
                  <c:v>27.4</c:v>
                </c:pt>
                <c:pt idx="2">
                  <c:v>25.4</c:v>
                </c:pt>
                <c:pt idx="3">
                  <c:v>21.2</c:v>
                </c:pt>
                <c:pt idx="4">
                  <c:v>25.8</c:v>
                </c:pt>
                <c:pt idx="5">
                  <c:v>26.2</c:v>
                </c:pt>
                <c:pt idx="6">
                  <c:v>23.4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93-4BF3-BFCE-1CFA86D533C7}"/>
            </c:ext>
          </c:extLst>
        </c:ser>
        <c:ser>
          <c:idx val="2"/>
          <c:order val="2"/>
          <c:tx>
            <c:strRef>
              <c:f>Лист13!$D$1</c:f>
              <c:strCache>
                <c:ptCount val="1"/>
                <c:pt idx="0">
                  <c:v>Скорее неудовлетворительно 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Лист13!$A$2:$A$8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Лист13!$D$2:$D$8</c:f>
              <c:numCache>
                <c:formatCode>General</c:formatCode>
                <c:ptCount val="7"/>
                <c:pt idx="0">
                  <c:v>7.4</c:v>
                </c:pt>
                <c:pt idx="1">
                  <c:v>8</c:v>
                </c:pt>
                <c:pt idx="2">
                  <c:v>10.6</c:v>
                </c:pt>
                <c:pt idx="3">
                  <c:v>9</c:v>
                </c:pt>
                <c:pt idx="4">
                  <c:v>6.4</c:v>
                </c:pt>
                <c:pt idx="5">
                  <c:v>6.2</c:v>
                </c:pt>
                <c:pt idx="6">
                  <c:v>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93-4BF3-BFCE-1CFA86D533C7}"/>
            </c:ext>
          </c:extLst>
        </c:ser>
        <c:ser>
          <c:idx val="3"/>
          <c:order val="3"/>
          <c:tx>
            <c:strRef>
              <c:f>Лист13!$E$1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2043401031994774E-2"/>
                  <c:y val="-5.8258382369838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2B-415A-A872-E275D3E7DC01}"/>
                </c:ext>
              </c:extLst>
            </c:dLbl>
            <c:dLbl>
              <c:idx val="1"/>
              <c:layout>
                <c:manualLayout>
                  <c:x val="4.0782510404356986E-2"/>
                  <c:y val="-5.4262873827462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E2B-415A-A872-E275D3E7DC01}"/>
                </c:ext>
              </c:extLst>
            </c:dLbl>
            <c:dLbl>
              <c:idx val="2"/>
              <c:layout>
                <c:manualLayout>
                  <c:x val="2.3304291659632458E-2"/>
                  <c:y val="-5.4262873827462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2B-415A-A872-E275D3E7DC01}"/>
                </c:ext>
              </c:extLst>
            </c:dLbl>
            <c:dLbl>
              <c:idx val="3"/>
              <c:layout>
                <c:manualLayout>
                  <c:x val="3.2043401031994774E-2"/>
                  <c:y val="-5.68736808856147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E2B-415A-A872-E275D3E7DC01}"/>
                </c:ext>
              </c:extLst>
            </c:dLbl>
            <c:dLbl>
              <c:idx val="4"/>
              <c:layout>
                <c:manualLayout>
                  <c:x val="4.078251040435709E-2"/>
                  <c:y val="-5.6955378054742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2B-415A-A872-E275D3E7DC01}"/>
                </c:ext>
              </c:extLst>
            </c:dLbl>
            <c:dLbl>
              <c:idx val="5"/>
              <c:layout>
                <c:manualLayout>
                  <c:x val="4.6608583319265019E-2"/>
                  <c:y val="-5.9974755282984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2B-415A-A872-E275D3E7DC01}"/>
                </c:ext>
              </c:extLst>
            </c:dLbl>
            <c:dLbl>
              <c:idx val="6"/>
              <c:layout>
                <c:manualLayout>
                  <c:x val="3.7869473946902918E-2"/>
                  <c:y val="-5.3690767914070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2B-415A-A872-E275D3E7DC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Лист13!$A$2:$A$8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Лист13!$E$2:$E$8</c:f>
              <c:numCache>
                <c:formatCode>General</c:formatCode>
                <c:ptCount val="7"/>
                <c:pt idx="0">
                  <c:v>0.8</c:v>
                </c:pt>
                <c:pt idx="1">
                  <c:v>2</c:v>
                </c:pt>
                <c:pt idx="2">
                  <c:v>2.6</c:v>
                </c:pt>
                <c:pt idx="3">
                  <c:v>5</c:v>
                </c:pt>
                <c:pt idx="4">
                  <c:v>2.2000000000000002</c:v>
                </c:pt>
                <c:pt idx="5">
                  <c:v>2.2000000000000002</c:v>
                </c:pt>
                <c:pt idx="6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93-4BF3-BFCE-1CFA86D533C7}"/>
            </c:ext>
          </c:extLst>
        </c:ser>
        <c:ser>
          <c:idx val="4"/>
          <c:order val="4"/>
          <c:tx>
            <c:strRef>
              <c:f>Лист13!$F$1</c:f>
              <c:strCache>
                <c:ptCount val="1"/>
                <c:pt idx="0">
                  <c:v>Затрудняюсь ответить 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Лист13!$A$2:$A$8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Лист13!$F$2:$F$8</c:f>
              <c:numCache>
                <c:formatCode>General</c:formatCode>
                <c:ptCount val="7"/>
                <c:pt idx="0">
                  <c:v>11.6</c:v>
                </c:pt>
                <c:pt idx="1">
                  <c:v>13.8</c:v>
                </c:pt>
                <c:pt idx="2">
                  <c:v>16.399999999999999</c:v>
                </c:pt>
                <c:pt idx="3">
                  <c:v>21.2</c:v>
                </c:pt>
                <c:pt idx="4">
                  <c:v>11</c:v>
                </c:pt>
                <c:pt idx="5">
                  <c:v>13.4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93-4BF3-BFCE-1CFA86D533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1975248"/>
        <c:axId val="371976496"/>
      </c:barChart>
      <c:catAx>
        <c:axId val="371975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71976496"/>
        <c:crosses val="autoZero"/>
        <c:auto val="1"/>
        <c:lblAlgn val="ctr"/>
        <c:lblOffset val="100"/>
        <c:noMultiLvlLbl val="0"/>
      </c:catAx>
      <c:valAx>
        <c:axId val="371976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197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169966273001518E-2"/>
          <c:y val="0.79623402612758498"/>
          <c:w val="0.74771172353455817"/>
          <c:h val="0.160926862955997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985310530194915"/>
          <c:y val="3.1415348005372767E-2"/>
          <c:w val="0.69014699338204277"/>
          <c:h val="0.7850994553248790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Лист13!$B$14</c:f>
              <c:strCache>
                <c:ptCount val="1"/>
                <c:pt idx="0">
                  <c:v>Удовлетворительно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Лист13!$A$15:$A$21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Лист13!$B$15:$B$21</c:f>
              <c:numCache>
                <c:formatCode>General</c:formatCode>
                <c:ptCount val="7"/>
                <c:pt idx="0">
                  <c:v>50</c:v>
                </c:pt>
                <c:pt idx="1">
                  <c:v>44.4</c:v>
                </c:pt>
                <c:pt idx="2">
                  <c:v>42</c:v>
                </c:pt>
                <c:pt idx="3">
                  <c:v>38</c:v>
                </c:pt>
                <c:pt idx="4">
                  <c:v>48.4</c:v>
                </c:pt>
                <c:pt idx="5">
                  <c:v>46.8</c:v>
                </c:pt>
                <c:pt idx="6">
                  <c:v>52.6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C2-45AC-A7EA-8361F1B1E169}"/>
            </c:ext>
          </c:extLst>
        </c:ser>
        <c:ser>
          <c:idx val="1"/>
          <c:order val="1"/>
          <c:tx>
            <c:strRef>
              <c:f>Лист13!$C$14</c:f>
              <c:strCache>
                <c:ptCount val="1"/>
                <c:pt idx="0">
                  <c:v>Скорее удовлетворительно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Лист13!$A$15:$A$21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Лист13!$C$15:$C$21</c:f>
              <c:numCache>
                <c:formatCode>General</c:formatCode>
                <c:ptCount val="7"/>
                <c:pt idx="0">
                  <c:v>24.4</c:v>
                </c:pt>
                <c:pt idx="1">
                  <c:v>25.4</c:v>
                </c:pt>
                <c:pt idx="2">
                  <c:v>24</c:v>
                </c:pt>
                <c:pt idx="3">
                  <c:v>21.8</c:v>
                </c:pt>
                <c:pt idx="4">
                  <c:v>26.6</c:v>
                </c:pt>
                <c:pt idx="5">
                  <c:v>25.6</c:v>
                </c:pt>
                <c:pt idx="6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C2-45AC-A7EA-8361F1B1E169}"/>
            </c:ext>
          </c:extLst>
        </c:ser>
        <c:ser>
          <c:idx val="2"/>
          <c:order val="2"/>
          <c:tx>
            <c:strRef>
              <c:f>Лист13!$D$14</c:f>
              <c:strCache>
                <c:ptCount val="1"/>
                <c:pt idx="0">
                  <c:v>Скорее неудовлетворительно 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Лист13!$A$15:$A$21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Лист13!$D$15:$D$21</c:f>
              <c:numCache>
                <c:formatCode>General</c:formatCode>
                <c:ptCount val="7"/>
                <c:pt idx="0">
                  <c:v>7.8</c:v>
                </c:pt>
                <c:pt idx="1">
                  <c:v>11.2</c:v>
                </c:pt>
                <c:pt idx="2">
                  <c:v>11.6</c:v>
                </c:pt>
                <c:pt idx="3">
                  <c:v>9.4</c:v>
                </c:pt>
                <c:pt idx="4">
                  <c:v>7.6</c:v>
                </c:pt>
                <c:pt idx="5">
                  <c:v>8.4</c:v>
                </c:pt>
                <c:pt idx="6">
                  <c:v>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C2-45AC-A7EA-8361F1B1E169}"/>
            </c:ext>
          </c:extLst>
        </c:ser>
        <c:ser>
          <c:idx val="3"/>
          <c:order val="3"/>
          <c:tx>
            <c:strRef>
              <c:f>Лист13!$E$14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7348496616881564E-2"/>
                  <c:y val="-5.1406933099700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7D4-46BC-BB1B-9875789E269A}"/>
                </c:ext>
              </c:extLst>
            </c:dLbl>
            <c:dLbl>
              <c:idx val="1"/>
              <c:layout>
                <c:manualLayout>
                  <c:x val="5.9974762381383315E-2"/>
                  <c:y val="-5.1406933099700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D4-46BC-BB1B-9875789E269A}"/>
                </c:ext>
              </c:extLst>
            </c:dLbl>
            <c:dLbl>
              <c:idx val="2"/>
              <c:layout>
                <c:manualLayout>
                  <c:x val="5.3661629499132328E-2"/>
                  <c:y val="-4.8550992371939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D4-46BC-BB1B-9875789E269A}"/>
                </c:ext>
              </c:extLst>
            </c:dLbl>
            <c:dLbl>
              <c:idx val="3"/>
              <c:layout>
                <c:manualLayout>
                  <c:x val="3.1565664411254378E-2"/>
                  <c:y val="-5.9974755282984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D4-46BC-BB1B-9875789E269A}"/>
                </c:ext>
              </c:extLst>
            </c:dLbl>
            <c:dLbl>
              <c:idx val="4"/>
              <c:layout>
                <c:manualLayout>
                  <c:x val="3.7878797293505254E-2"/>
                  <c:y val="-5.9974755282984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D4-46BC-BB1B-9875789E269A}"/>
                </c:ext>
              </c:extLst>
            </c:dLbl>
            <c:dLbl>
              <c:idx val="5"/>
              <c:layout>
                <c:manualLayout>
                  <c:x val="2.840909797012894E-2"/>
                  <c:y val="-5.7118814555223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7D4-46BC-BB1B-9875789E269A}"/>
                </c:ext>
              </c:extLst>
            </c:dLbl>
            <c:dLbl>
              <c:idx val="6"/>
              <c:layout>
                <c:manualLayout>
                  <c:x val="5.681819594025788E-2"/>
                  <c:y val="-5.1406933099700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D4-46BC-BB1B-9875789E26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Лист13!$A$15:$A$21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Лист13!$E$15:$E$21</c:f>
              <c:numCache>
                <c:formatCode>General</c:formatCode>
                <c:ptCount val="7"/>
                <c:pt idx="0">
                  <c:v>2.4</c:v>
                </c:pt>
                <c:pt idx="1">
                  <c:v>2</c:v>
                </c:pt>
                <c:pt idx="2">
                  <c:v>3.4</c:v>
                </c:pt>
                <c:pt idx="3">
                  <c:v>5.4</c:v>
                </c:pt>
                <c:pt idx="4">
                  <c:v>2.8</c:v>
                </c:pt>
                <c:pt idx="5">
                  <c:v>2.2000000000000002</c:v>
                </c:pt>
                <c:pt idx="6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0C2-45AC-A7EA-8361F1B1E169}"/>
            </c:ext>
          </c:extLst>
        </c:ser>
        <c:ser>
          <c:idx val="4"/>
          <c:order val="4"/>
          <c:tx>
            <c:strRef>
              <c:f>Лист13!$F$14</c:f>
              <c:strCache>
                <c:ptCount val="1"/>
                <c:pt idx="0">
                  <c:v>Затрудняюсь ответить 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>
                  <a:lumMod val="65000"/>
                </a:sys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Лист13!$A$15:$A$21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Лист13!$F$15:$F$21</c:f>
              <c:numCache>
                <c:formatCode>General</c:formatCode>
                <c:ptCount val="7"/>
                <c:pt idx="0">
                  <c:v>15.4</c:v>
                </c:pt>
                <c:pt idx="1">
                  <c:v>17</c:v>
                </c:pt>
                <c:pt idx="2">
                  <c:v>19</c:v>
                </c:pt>
                <c:pt idx="3">
                  <c:v>25.4</c:v>
                </c:pt>
                <c:pt idx="4">
                  <c:v>14.6</c:v>
                </c:pt>
                <c:pt idx="5">
                  <c:v>17</c:v>
                </c:pt>
                <c:pt idx="6">
                  <c:v>13.6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C2-45AC-A7EA-8361F1B1E1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759616"/>
        <c:axId val="477735072"/>
      </c:barChart>
      <c:catAx>
        <c:axId val="477759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77735072"/>
        <c:crosses val="autoZero"/>
        <c:auto val="1"/>
        <c:lblAlgn val="ctr"/>
        <c:lblOffset val="100"/>
        <c:noMultiLvlLbl val="0"/>
      </c:catAx>
      <c:valAx>
        <c:axId val="4777350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775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676772070302452"/>
          <c:y val="0.82508262551353528"/>
          <c:w val="0.79546866188177578"/>
          <c:h val="0.157781730119897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138538021289004"/>
          <c:y val="3.0725898809519883E-2"/>
          <c:w val="0.64099887904636921"/>
          <c:h val="0.775566554122340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Лист13!$B$26</c:f>
              <c:strCache>
                <c:ptCount val="1"/>
                <c:pt idx="0">
                  <c:v>Удовлетворительно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Лист13!$A$27:$A$33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Лист13!$B$27:$B$33</c:f>
              <c:numCache>
                <c:formatCode>General</c:formatCode>
                <c:ptCount val="7"/>
                <c:pt idx="0">
                  <c:v>39.4</c:v>
                </c:pt>
                <c:pt idx="1">
                  <c:v>35.6</c:v>
                </c:pt>
                <c:pt idx="2">
                  <c:v>35</c:v>
                </c:pt>
                <c:pt idx="3">
                  <c:v>30.8</c:v>
                </c:pt>
                <c:pt idx="4">
                  <c:v>35.6</c:v>
                </c:pt>
                <c:pt idx="5">
                  <c:v>36</c:v>
                </c:pt>
                <c:pt idx="6">
                  <c:v>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CF-4569-8284-7CAE9ED3992C}"/>
            </c:ext>
          </c:extLst>
        </c:ser>
        <c:ser>
          <c:idx val="1"/>
          <c:order val="1"/>
          <c:tx>
            <c:strRef>
              <c:f>Лист13!$C$26</c:f>
              <c:strCache>
                <c:ptCount val="1"/>
                <c:pt idx="0">
                  <c:v>Скорее удовлетворительно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Лист13!$A$27:$A$33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Лист13!$C$27:$C$33</c:f>
              <c:numCache>
                <c:formatCode>General</c:formatCode>
                <c:ptCount val="7"/>
                <c:pt idx="0">
                  <c:v>22</c:v>
                </c:pt>
                <c:pt idx="1">
                  <c:v>23.4</c:v>
                </c:pt>
                <c:pt idx="2">
                  <c:v>19.8</c:v>
                </c:pt>
                <c:pt idx="3">
                  <c:v>17.8</c:v>
                </c:pt>
                <c:pt idx="4">
                  <c:v>24.4</c:v>
                </c:pt>
                <c:pt idx="5">
                  <c:v>23</c:v>
                </c:pt>
                <c:pt idx="6">
                  <c:v>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CF-4569-8284-7CAE9ED3992C}"/>
            </c:ext>
          </c:extLst>
        </c:ser>
        <c:ser>
          <c:idx val="2"/>
          <c:order val="2"/>
          <c:tx>
            <c:strRef>
              <c:f>Лист13!$D$26</c:f>
              <c:strCache>
                <c:ptCount val="1"/>
                <c:pt idx="0">
                  <c:v>Скорее неудовлетворительно 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Лист13!$A$27:$A$33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Лист13!$D$27:$D$33</c:f>
              <c:numCache>
                <c:formatCode>General</c:formatCode>
                <c:ptCount val="7"/>
                <c:pt idx="0">
                  <c:v>16.2</c:v>
                </c:pt>
                <c:pt idx="1">
                  <c:v>16.600000000000001</c:v>
                </c:pt>
                <c:pt idx="2">
                  <c:v>17.399999999999999</c:v>
                </c:pt>
                <c:pt idx="3">
                  <c:v>15</c:v>
                </c:pt>
                <c:pt idx="4">
                  <c:v>16.2</c:v>
                </c:pt>
                <c:pt idx="5">
                  <c:v>15.8</c:v>
                </c:pt>
                <c:pt idx="6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CF-4569-8284-7CAE9ED3992C}"/>
            </c:ext>
          </c:extLst>
        </c:ser>
        <c:ser>
          <c:idx val="3"/>
          <c:order val="3"/>
          <c:tx>
            <c:strRef>
              <c:f>Лист13!$E$26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467592592592593E-2"/>
                  <c:y val="-5.3072007034625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21A-4DC6-8E23-3269D0967CB5}"/>
                </c:ext>
              </c:extLst>
            </c:dLbl>
            <c:dLbl>
              <c:idx val="1"/>
              <c:layout>
                <c:manualLayout>
                  <c:x val="2.0254629629629629E-2"/>
                  <c:y val="-5.3072007034625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1A-4DC6-8E23-3269D0967CB5}"/>
                </c:ext>
              </c:extLst>
            </c:dLbl>
            <c:dLbl>
              <c:idx val="2"/>
              <c:layout>
                <c:manualLayout>
                  <c:x val="8.6805555555554501E-3"/>
                  <c:y val="-5.30720070346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21A-4DC6-8E23-3269D0967CB5}"/>
                </c:ext>
              </c:extLst>
            </c:dLbl>
            <c:dLbl>
              <c:idx val="3"/>
              <c:layout>
                <c:manualLayout>
                  <c:x val="4.0509259259259259E-2"/>
                  <c:y val="-5.0278743506487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21A-4DC6-8E23-3269D0967CB5}"/>
                </c:ext>
              </c:extLst>
            </c:dLbl>
            <c:dLbl>
              <c:idx val="4"/>
              <c:layout>
                <c:manualLayout>
                  <c:x val="4.3402777777777776E-2"/>
                  <c:y val="-5.3072007034625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1A-4DC6-8E23-3269D0967CB5}"/>
                </c:ext>
              </c:extLst>
            </c:dLbl>
            <c:dLbl>
              <c:idx val="5"/>
              <c:layout>
                <c:manualLayout>
                  <c:x val="4.9189814814814818E-2"/>
                  <c:y val="-5.5865270562763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1A-4DC6-8E23-3269D0967CB5}"/>
                </c:ext>
              </c:extLst>
            </c:dLbl>
            <c:dLbl>
              <c:idx val="6"/>
              <c:layout>
                <c:manualLayout>
                  <c:x val="3.1828703703703706E-2"/>
                  <c:y val="-5.3072007034625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1A-4DC6-8E23-3269D0967C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Лист13!$A$27:$A$33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Лист13!$E$27:$E$33</c:f>
              <c:numCache>
                <c:formatCode>General</c:formatCode>
                <c:ptCount val="7"/>
                <c:pt idx="0">
                  <c:v>5</c:v>
                </c:pt>
                <c:pt idx="1">
                  <c:v>5.6</c:v>
                </c:pt>
                <c:pt idx="2">
                  <c:v>5.6</c:v>
                </c:pt>
                <c:pt idx="3">
                  <c:v>8.1999999999999993</c:v>
                </c:pt>
                <c:pt idx="4">
                  <c:v>6.8</c:v>
                </c:pt>
                <c:pt idx="5">
                  <c:v>6.2</c:v>
                </c:pt>
                <c:pt idx="6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CF-4569-8284-7CAE9ED3992C}"/>
            </c:ext>
          </c:extLst>
        </c:ser>
        <c:ser>
          <c:idx val="4"/>
          <c:order val="4"/>
          <c:tx>
            <c:strRef>
              <c:f>Лист13!$F$26</c:f>
              <c:strCache>
                <c:ptCount val="1"/>
                <c:pt idx="0">
                  <c:v>Затрудняюсь ответить 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Лист13!$A$27:$A$33</c:f>
              <c:strCache>
                <c:ptCount val="7"/>
                <c:pt idx="0">
                  <c:v>Водоснабжение</c:v>
                </c:pt>
                <c:pt idx="1">
                  <c:v>Водоотведение</c:v>
                </c:pt>
                <c:pt idx="2">
                  <c:v>Водоочистка</c:v>
                </c:pt>
                <c:pt idx="3">
                  <c:v>Газоснабжение</c:v>
                </c:pt>
                <c:pt idx="4">
                  <c:v>Электроснабжение</c:v>
                </c:pt>
                <c:pt idx="5">
                  <c:v>Теплоснабжение</c:v>
                </c:pt>
                <c:pt idx="6">
                  <c:v>Услуги связи </c:v>
                </c:pt>
              </c:strCache>
            </c:strRef>
          </c:cat>
          <c:val>
            <c:numRef>
              <c:f>Лист13!$F$27:$F$33</c:f>
              <c:numCache>
                <c:formatCode>General</c:formatCode>
                <c:ptCount val="7"/>
                <c:pt idx="0">
                  <c:v>17.399999999999999</c:v>
                </c:pt>
                <c:pt idx="1">
                  <c:v>18.8</c:v>
                </c:pt>
                <c:pt idx="2">
                  <c:v>22.2</c:v>
                </c:pt>
                <c:pt idx="3">
                  <c:v>28.2</c:v>
                </c:pt>
                <c:pt idx="4">
                  <c:v>17</c:v>
                </c:pt>
                <c:pt idx="5">
                  <c:v>19</c:v>
                </c:pt>
                <c:pt idx="6">
                  <c:v>15.2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CF-4569-8284-7CAE9ED399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7328672"/>
        <c:axId val="377331168"/>
      </c:barChart>
      <c:catAx>
        <c:axId val="377328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77331168"/>
        <c:crosses val="autoZero"/>
        <c:auto val="1"/>
        <c:lblAlgn val="ctr"/>
        <c:lblOffset val="100"/>
        <c:noMultiLvlLbl val="0"/>
      </c:catAx>
      <c:valAx>
        <c:axId val="377331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732867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3742533184761854"/>
          <c:y val="0.80881064780700718"/>
          <c:w val="0.76488378840021398"/>
          <c:h val="0.173041629732161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7410071942446E-2"/>
          <c:y val="4.1666666666666664E-2"/>
          <c:w val="0.96043165467625902"/>
          <c:h val="0.58881087780694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Лист1!$B$8</c:f>
              <c:strCache>
                <c:ptCount val="1"/>
                <c:pt idx="0">
                  <c:v>установлено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Лист1!$C$6:$F$7</c:f>
              <c:multiLvlStrCache>
                <c:ptCount val="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2021</c:v>
                  </c:pt>
                  <c:pt idx="3">
                    <c:v>2022</c:v>
                  </c:pt>
                </c:lvl>
                <c:lvl>
                  <c:pt idx="0">
                    <c:v>Показатели на товарных рынках</c:v>
                  </c:pt>
                  <c:pt idx="2">
                    <c:v>Показатели по системным мероприятиям</c:v>
                  </c:pt>
                </c:lvl>
              </c:multiLvlStrCache>
            </c:multiLvlStrRef>
          </c:cat>
          <c:val>
            <c:numRef>
              <c:f>Лист1!$C$8:$F$8</c:f>
              <c:numCache>
                <c:formatCode>General</c:formatCode>
                <c:ptCount val="4"/>
                <c:pt idx="0">
                  <c:v>42</c:v>
                </c:pt>
                <c:pt idx="1">
                  <c:v>42</c:v>
                </c:pt>
                <c:pt idx="2">
                  <c:v>13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4-49BB-AA7A-F2E7879F6FC2}"/>
            </c:ext>
          </c:extLst>
        </c:ser>
        <c:ser>
          <c:idx val="1"/>
          <c:order val="1"/>
          <c:tx>
            <c:strRef>
              <c:f>Лист1!$B$9</c:f>
              <c:strCache>
                <c:ptCount val="1"/>
                <c:pt idx="0">
                  <c:v>достигнуто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Лист1!$C$6:$F$7</c:f>
              <c:multiLvlStrCache>
                <c:ptCount val="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2021</c:v>
                  </c:pt>
                  <c:pt idx="3">
                    <c:v>2022</c:v>
                  </c:pt>
                </c:lvl>
                <c:lvl>
                  <c:pt idx="0">
                    <c:v>Показатели на товарных рынках</c:v>
                  </c:pt>
                  <c:pt idx="2">
                    <c:v>Показатели по системным мероприятиям</c:v>
                  </c:pt>
                </c:lvl>
              </c:multiLvlStrCache>
            </c:multiLvlStrRef>
          </c:cat>
          <c:val>
            <c:numRef>
              <c:f>Лист1!$C$9:$F$9</c:f>
              <c:numCache>
                <c:formatCode>General</c:formatCode>
                <c:ptCount val="4"/>
                <c:pt idx="0">
                  <c:v>41</c:v>
                </c:pt>
                <c:pt idx="1">
                  <c:v>40</c:v>
                </c:pt>
                <c:pt idx="2">
                  <c:v>13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34-49BB-AA7A-F2E7879F6F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322109920"/>
        <c:axId val="322386448"/>
      </c:barChart>
      <c:catAx>
        <c:axId val="322109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99663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99663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22386448"/>
        <c:crosses val="autoZero"/>
        <c:auto val="1"/>
        <c:lblAlgn val="ctr"/>
        <c:lblOffset val="100"/>
        <c:noMultiLvlLbl val="0"/>
      </c:catAx>
      <c:valAx>
        <c:axId val="3223864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210992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3905964991786097"/>
          <c:y val="0.8774817731116944"/>
          <c:w val="0.33806775052399018"/>
          <c:h val="9.47404491105278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555522706383555E-2"/>
          <c:y val="3.9503796125347782E-2"/>
          <c:w val="0.96088895458723289"/>
          <c:h val="0.69427455110029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Лист9!$C$4</c:f>
              <c:strCache>
                <c:ptCount val="1"/>
                <c:pt idx="0">
                  <c:v>Юридические лица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Лист9!$B$5:$B$9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Лист9!$C$5:$C$9</c:f>
              <c:numCache>
                <c:formatCode>#,##0</c:formatCode>
                <c:ptCount val="5"/>
                <c:pt idx="0">
                  <c:v>5593</c:v>
                </c:pt>
                <c:pt idx="1">
                  <c:v>4972</c:v>
                </c:pt>
                <c:pt idx="2">
                  <c:v>4920</c:v>
                </c:pt>
                <c:pt idx="3">
                  <c:v>4887</c:v>
                </c:pt>
                <c:pt idx="4">
                  <c:v>4888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E0-40EB-922F-471B2EDF176B}"/>
            </c:ext>
          </c:extLst>
        </c:ser>
        <c:ser>
          <c:idx val="1"/>
          <c:order val="1"/>
          <c:tx>
            <c:strRef>
              <c:f>Лист9!$D$4</c:f>
              <c:strCache>
                <c:ptCount val="1"/>
                <c:pt idx="0">
                  <c:v>Индивидуальные предприниматели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Лист9!$B$5:$B$9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Лист9!$D$5:$D$9</c:f>
              <c:numCache>
                <c:formatCode>General</c:formatCode>
                <c:ptCount val="5"/>
                <c:pt idx="0">
                  <c:v>405</c:v>
                </c:pt>
                <c:pt idx="1">
                  <c:v>407</c:v>
                </c:pt>
                <c:pt idx="2">
                  <c:v>436</c:v>
                </c:pt>
                <c:pt idx="3">
                  <c:v>462</c:v>
                </c:pt>
                <c:pt idx="4">
                  <c:v>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E0-40EB-922F-471B2EDF17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-27"/>
        <c:axId val="289753936"/>
        <c:axId val="289757680"/>
      </c:barChart>
      <c:catAx>
        <c:axId val="28975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89757680"/>
        <c:crosses val="autoZero"/>
        <c:auto val="1"/>
        <c:lblAlgn val="ctr"/>
        <c:lblOffset val="100"/>
        <c:noMultiLvlLbl val="0"/>
      </c:catAx>
      <c:valAx>
        <c:axId val="289757680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28975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796856894168646"/>
          <c:y val="0.86661290153827275"/>
          <c:w val="0.73339607338542356"/>
          <c:h val="6.87445229838854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31823267399886"/>
          <c:y val="5.0154384683769371E-2"/>
          <c:w val="0.65993554424999823"/>
          <c:h val="0.7945230241315058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CA-4045-AC7C-181A2F7B1F29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CA-4045-AC7C-181A2F7B1F29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8CA-4045-AC7C-181A2F7B1F2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68CA-4045-AC7C-181A2F7B1F29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68CA-4045-AC7C-181A2F7B1F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Лист1!$F$4:$F$6</c:f>
              <c:strCache>
                <c:ptCount val="3"/>
                <c:pt idx="0">
                  <c:v>Удовлетворен</c:v>
                </c:pt>
                <c:pt idx="1">
                  <c:v>Не удовлетворен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Лист1!$G$4:$G$6</c:f>
              <c:numCache>
                <c:formatCode>0.0</c:formatCode>
                <c:ptCount val="3"/>
                <c:pt idx="0">
                  <c:v>69.2</c:v>
                </c:pt>
                <c:pt idx="1">
                  <c:v>13.8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8CA-4045-AC7C-181A2F7B1F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-43"/>
        <c:axId val="380546128"/>
        <c:axId val="380544880"/>
      </c:barChart>
      <c:catAx>
        <c:axId val="38054612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80544880"/>
        <c:crosses val="autoZero"/>
        <c:auto val="1"/>
        <c:lblAlgn val="ctr"/>
        <c:lblOffset val="100"/>
        <c:noMultiLvlLbl val="0"/>
      </c:catAx>
      <c:valAx>
        <c:axId val="38054488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380546128"/>
        <c:crosses val="autoZero"/>
        <c:crossBetween val="between"/>
      </c:valAx>
      <c:spPr>
        <a:noFill/>
        <a:ln>
          <a:solidFill>
            <a:schemeClr val="bg1"/>
          </a:solidFill>
        </a:ln>
        <a:effectLst>
          <a:outerShdw blurRad="50800" dist="50800" dir="5400000" algn="ctr" rotWithShape="0">
            <a:schemeClr val="bg1"/>
          </a:outerShdw>
        </a:effectLst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986856006878539E-2"/>
          <c:y val="4.4270610245087341E-2"/>
          <c:w val="0.3908837814673638"/>
          <c:h val="0.78800421973576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17-4A04-998F-A9A0849FBB63}"/>
              </c:ext>
            </c:extLst>
          </c:dPt>
          <c:dPt>
            <c:idx val="1"/>
            <c:bubble3D val="0"/>
            <c:spPr>
              <a:solidFill>
                <a:srgbClr val="008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17-4A04-998F-A9A0849FBB63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17-4A04-998F-A9A0849FBB63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17-4A04-998F-A9A0849FBB63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017-4A04-998F-A9A0849FBB6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017-4A04-998F-A9A0849FBB63}"/>
              </c:ext>
            </c:extLst>
          </c:dPt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Высокая конкуренция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Затрудняюсь ответить</c:v>
                </c:pt>
                <c:pt idx="4">
                  <c:v>Нет конкуренции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21.4</c:v>
                </c:pt>
                <c:pt idx="1">
                  <c:v>49</c:v>
                </c:pt>
                <c:pt idx="2">
                  <c:v>20</c:v>
                </c:pt>
                <c:pt idx="3">
                  <c:v>4</c:v>
                </c:pt>
                <c:pt idx="4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017-4A04-998F-A9A0849FBB6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422376761570947"/>
          <c:y val="0.18084621315330601"/>
          <c:w val="0.3334994823621012"/>
          <c:h val="0.445282987583973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5334474284320848E-2"/>
          <c:y val="6.5167380570467462E-2"/>
          <c:w val="0.46031447865994335"/>
          <c:h val="0.8023788804310703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8000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5EF-4DD5-A224-866DD500F1AF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5EF-4DD5-A224-866DD500F1AF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5EF-4DD5-A224-866DD500F1AF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50000"/>
                </a:sysClr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5EF-4DD5-A224-866DD500F1AF}"/>
              </c:ext>
            </c:extLst>
          </c:dPt>
          <c:dLbls>
            <c:dLbl>
              <c:idx val="0"/>
              <c:layout>
                <c:manualLayout>
                  <c:x val="6.2894032185371092E-3"/>
                  <c:y val="-2.255836441497464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EF-4DD5-A224-866DD500F1AF}"/>
                </c:ext>
              </c:extLst>
            </c:dLbl>
            <c:dLbl>
              <c:idx val="3"/>
              <c:layout>
                <c:manualLayout>
                  <c:x val="1.6156462404738888E-2"/>
                  <c:y val="-6.47876674687977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5EF-4DD5-A224-866DD500F1AF}"/>
                </c:ext>
              </c:extLst>
            </c:dLbl>
            <c:numFmt formatCode="0.0%" sourceLinked="0"/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Хорошие</c:v>
                </c:pt>
                <c:pt idx="1">
                  <c:v>Удовлетворительные</c:v>
                </c:pt>
                <c:pt idx="2">
                  <c:v>Неудовлетворительные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36.6</c:v>
                </c:pt>
                <c:pt idx="1">
                  <c:v>53</c:v>
                </c:pt>
                <c:pt idx="2">
                  <c:v>5</c:v>
                </c:pt>
                <c:pt idx="3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5EF-4DD5-A224-866DD500F1A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200" b="0">
                <a:solidFill>
                  <a:srgbClr val="00000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="0" baseline="0">
                <a:solidFill>
                  <a:srgbClr val="00000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="0">
                <a:solidFill>
                  <a:srgbClr val="000000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b="0">
                <a:solidFill>
                  <a:srgbClr val="00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612105915946799"/>
          <c:y val="0.18952656775988583"/>
          <c:w val="0.4233817172579486"/>
          <c:h val="0.43294538274654354"/>
        </c:manualLayout>
      </c:layout>
      <c:overlay val="0"/>
      <c:spPr>
        <a:ln>
          <a:solidFill>
            <a:sysClr val="window" lastClr="FFFFFF"/>
          </a:solidFill>
        </a:ln>
      </c:spPr>
      <c:txPr>
        <a:bodyPr/>
        <a:lstStyle/>
        <a:p>
          <a:pPr>
            <a:defRPr sz="1200" b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b="1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991068388760509"/>
          <c:y val="0"/>
          <c:w val="0.47719750982619707"/>
          <c:h val="0.964690276810636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Высокие налоги</c:v>
                </c:pt>
                <c:pt idx="1">
                  <c:v>Нет ограничений</c:v>
                </c:pt>
                <c:pt idx="2">
                  <c:v>Нестабильность российского законодательства, регулирующего предпринимательскую деятельность</c:v>
                </c:pt>
                <c:pt idx="3">
                  <c:v>Сложность получения доступа к земельным участкам</c:v>
                </c:pt>
                <c:pt idx="4">
                  <c:v>Коррупция</c:v>
                </c:pt>
                <c:pt idx="5">
                  <c:v>Сложность/затянутость процедуры получения лицензий</c:v>
                </c:pt>
                <c:pt idx="6">
                  <c:v>Необходимость установления партнерских отношений с органами власти</c:v>
                </c:pt>
                <c:pt idx="7">
                  <c:v>Ограничение/сложность доступа к поставкам товаров, услуг и работ в рамках государственных закупок</c:v>
                </c:pt>
                <c:pt idx="8">
                  <c:v>Ограничение / сложность доступа к закупкам компаний с гос. участием и субъектов естественных монополий</c:v>
                </c:pt>
                <c:pt idx="9">
                  <c:v>Иные действия / давление со стороны органов власти</c:v>
                </c:pt>
                <c:pt idx="10">
                  <c:v>Другое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37</c:v>
                </c:pt>
                <c:pt idx="1">
                  <c:v>30.4</c:v>
                </c:pt>
                <c:pt idx="2">
                  <c:v>21.6</c:v>
                </c:pt>
                <c:pt idx="3">
                  <c:v>11.6</c:v>
                </c:pt>
                <c:pt idx="4">
                  <c:v>10.4</c:v>
                </c:pt>
                <c:pt idx="5">
                  <c:v>9.8000000000000007</c:v>
                </c:pt>
                <c:pt idx="6">
                  <c:v>5.8</c:v>
                </c:pt>
                <c:pt idx="7">
                  <c:v>5</c:v>
                </c:pt>
                <c:pt idx="8">
                  <c:v>3</c:v>
                </c:pt>
                <c:pt idx="9">
                  <c:v>2.4</c:v>
                </c:pt>
                <c:pt idx="10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010-818F-70C6BBF4A7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8965656"/>
        <c:axId val="538950568"/>
      </c:barChart>
      <c:catAx>
        <c:axId val="538965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8950568"/>
        <c:crosses val="autoZero"/>
        <c:auto val="1"/>
        <c:lblAlgn val="ctr"/>
        <c:lblOffset val="100"/>
        <c:noMultiLvlLbl val="0"/>
      </c:catAx>
      <c:valAx>
        <c:axId val="538950568"/>
        <c:scaling>
          <c:orientation val="minMax"/>
        </c:scaling>
        <c:delete val="1"/>
        <c:axPos val="t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3896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51739853112488"/>
          <c:y val="4.0354278891013406E-3"/>
          <c:w val="0.52418851967622992"/>
          <c:h val="0.566458872886844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E02-450D-AF8F-BE8D74FB210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E02-450D-AF8F-BE8D74FB210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E02-450D-AF8F-BE8D74FB210A}"/>
              </c:ext>
            </c:extLst>
          </c:dPt>
          <c:dPt>
            <c:idx val="3"/>
            <c:bubble3D val="0"/>
            <c:spPr>
              <a:solidFill>
                <a:srgbClr val="008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E02-450D-AF8F-BE8D74FB210A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E02-450D-AF8F-BE8D74FB210A}"/>
              </c:ext>
            </c:extLst>
          </c:dPt>
          <c:dLbls>
            <c:spPr>
              <a:solidFill>
                <a:sysClr val="window" lastClr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Лист6!$A$1:$A$5</c:f>
              <c:strCache>
                <c:ptCount val="5"/>
                <c:pt idx="0">
                  <c:v>Есть барьеры, преодолимые при осуществлении значительных затрат</c:v>
                </c:pt>
                <c:pt idx="1">
                  <c:v>Административные барьеры есть, но они преодолимы без существенных затрат</c:v>
                </c:pt>
                <c:pt idx="2">
                  <c:v>Затрудняюсь ответить</c:v>
                </c:pt>
                <c:pt idx="3">
                  <c:v>Нет административных барьеров</c:v>
                </c:pt>
                <c:pt idx="4">
                  <c:v>Есть непреодолимые административные барьеры</c:v>
                </c:pt>
              </c:strCache>
            </c:strRef>
          </c:cat>
          <c:val>
            <c:numRef>
              <c:f>Лист6!$B$1:$B$5</c:f>
              <c:numCache>
                <c:formatCode>General</c:formatCode>
                <c:ptCount val="5"/>
                <c:pt idx="0">
                  <c:v>7.8</c:v>
                </c:pt>
                <c:pt idx="1">
                  <c:v>19.600000000000001</c:v>
                </c:pt>
                <c:pt idx="2">
                  <c:v>20.6</c:v>
                </c:pt>
                <c:pt idx="3">
                  <c:v>24.4</c:v>
                </c:pt>
                <c:pt idx="4">
                  <c:v>27.6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E02-450D-AF8F-BE8D74FB210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74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6994680691089106E-3"/>
          <c:y val="0.62963530317445426"/>
          <c:w val="0.98060106386178214"/>
          <c:h val="0.260395340467699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000000000000001E-2"/>
          <c:y val="3.7037037037037035E-2"/>
          <c:w val="0.93888888888888888"/>
          <c:h val="0.6807483960338290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DA3-402E-973F-03BDB1D0D104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A3-402E-973F-03BDB1D0D104}"/>
              </c:ext>
            </c:extLst>
          </c:dPt>
          <c:dPt>
            <c:idx val="2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DA3-402E-973F-03BDB1D0D104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A3-402E-973F-03BDB1D0D104}"/>
                </c:ext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A3-402E-973F-03BDB1D0D104}"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A3-402E-973F-03BDB1D0D104}"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Лист2!$A$1:$A$3</c:f>
              <c:strCache>
                <c:ptCount val="3"/>
                <c:pt idx="0">
                  <c:v>Уровень цен</c:v>
                </c:pt>
                <c:pt idx="1">
                  <c:v>Качество</c:v>
                </c:pt>
                <c:pt idx="2">
                  <c:v>Доступность (возможность выбора)</c:v>
                </c:pt>
              </c:strCache>
            </c:strRef>
          </c:cat>
          <c:val>
            <c:numRef>
              <c:f>Лист2!$B$1:$B$3</c:f>
              <c:numCache>
                <c:formatCode>General</c:formatCode>
                <c:ptCount val="3"/>
                <c:pt idx="0">
                  <c:v>35.1</c:v>
                </c:pt>
                <c:pt idx="1">
                  <c:v>43.3</c:v>
                </c:pt>
                <c:pt idx="2">
                  <c:v>38.4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DA3-402E-973F-03BDB1D0D1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-27"/>
        <c:axId val="1048481632"/>
        <c:axId val="1048477888"/>
      </c:barChart>
      <c:catAx>
        <c:axId val="104848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48477888"/>
        <c:crosses val="autoZero"/>
        <c:auto val="1"/>
        <c:lblAlgn val="ctr"/>
        <c:lblOffset val="100"/>
        <c:noMultiLvlLbl val="0"/>
      </c:catAx>
      <c:valAx>
        <c:axId val="104847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484816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673691116526074E-2"/>
          <c:y val="6.410167726239871E-2"/>
          <c:w val="0.98332632501325079"/>
          <c:h val="0.805275843631320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87A-4B54-8C45-0DD5AAC1373B}"/>
              </c:ext>
            </c:extLst>
          </c:dPt>
          <c:dPt>
            <c:idx val="1"/>
            <c:invertIfNegative val="0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7A-4B54-8C45-0DD5AAC1373B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87A-4B54-8C45-0DD5AAC1373B}"/>
              </c:ext>
            </c:extLst>
          </c:dPt>
          <c:dPt>
            <c:idx val="3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7A-4B54-8C45-0DD5AAC1373B}"/>
              </c:ext>
            </c:extLst>
          </c:dPt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Лист3!$A$1:$A$4</c:f>
              <c:strCache>
                <c:ptCount val="4"/>
                <c:pt idx="0">
                  <c:v>Не изменилось</c:v>
                </c:pt>
                <c:pt idx="1">
                  <c:v>Затрудняюсь ответить</c:v>
                </c:pt>
                <c:pt idx="2">
                  <c:v>Увеличилось</c:v>
                </c:pt>
                <c:pt idx="3">
                  <c:v>Снизилось</c:v>
                </c:pt>
              </c:strCache>
            </c:strRef>
          </c:cat>
          <c:val>
            <c:numRef>
              <c:f>Лист3!$B$1:$B$4</c:f>
              <c:numCache>
                <c:formatCode>General</c:formatCode>
                <c:ptCount val="4"/>
                <c:pt idx="0">
                  <c:v>41.5</c:v>
                </c:pt>
                <c:pt idx="1">
                  <c:v>30.5</c:v>
                </c:pt>
                <c:pt idx="2">
                  <c:v>20.399999999999999</c:v>
                </c:pt>
                <c:pt idx="3">
                  <c:v>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7A-4B54-8C45-0DD5AAC13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-27"/>
        <c:axId val="931821296"/>
        <c:axId val="931822544"/>
      </c:barChart>
      <c:catAx>
        <c:axId val="93182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931822544"/>
        <c:crosses val="autoZero"/>
        <c:auto val="1"/>
        <c:lblAlgn val="ctr"/>
        <c:lblOffset val="100"/>
        <c:noMultiLvlLbl val="0"/>
      </c:catAx>
      <c:valAx>
        <c:axId val="931822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182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30FD7-536A-4904-A4B8-851140F1A2E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2E3BA-673E-4C36-9A7C-C9A70AD90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700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06.03.2023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6975AF-01B6-440F-A6CF-4802E70C7A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513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81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7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903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395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347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430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742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124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835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203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0035D-1D29-4DCE-A8C2-59A29B6877A4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8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7689-F896-4637-8AF3-5F66BC6EACB1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47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3B3E-F13F-4618-9BC4-10785DDCA643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345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4C331-CF78-40FC-BAE6-9EC579EDAFF6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90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002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DE1E-7369-4669-875E-87FBF8608130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5EF4-9B66-4462-856D-DD5C439432C4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67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80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F3125-B435-4078-90C7-F58DE14357EE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44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15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6447C-6894-45E7-A972-34C43ABA79F2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40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3A14-3531-4EFC-8EDE-838E4CD7EB8D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646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11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C9D6-A929-48CA-B5DF-3DACB374DEDD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95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90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737D4-E2DE-4783-97D4-3EF78B64BD16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94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806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9E5C6-23EE-46F9-9DE2-6DC2670EFF43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9717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68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AC16-CBFB-461D-A004-026ADF2636DB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160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Внутренние блоки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625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C1A15-F51A-4164-A62F-2830AF35A06B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189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57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134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672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74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66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164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9142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93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774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0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D236-3218-4D93-AA04-6388102E018B}" type="datetime1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7451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629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846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438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8345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2804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2615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170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7792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1496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760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D71E-F167-46F4-B2D0-D93CA80D51F7}" type="datetime1">
              <a:rPr lang="ru-RU" smtClean="0"/>
              <a:t>06.03.2023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814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0556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784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57D4-4D65-414B-AFC1-AF6DC00EB6FF}" type="datetime1">
              <a:rPr lang="ru-RU" smtClean="0"/>
              <a:t>06.03.2023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2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C0E62-9FAD-4A92-ABA8-64177320B7C4}" type="datetime1">
              <a:rPr lang="ru-RU" smtClean="0"/>
              <a:t>06.03.2023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606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7EF1-C202-4652-B386-1DB55525E781}" type="datetime1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05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F77F1-83C1-4410-94DE-285001FDA53A}" type="datetime1">
              <a:rPr lang="ru-RU" smtClean="0"/>
              <a:t>06.03.2023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5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2BF7-DAB5-40CA-A5DB-14582CA95E1F}" type="datetime1">
              <a:rPr lang="ru-RU" smtClean="0"/>
              <a:t>06.03.2023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46" r:id="rId12"/>
    <p:sldLayoutId id="2147483947" r:id="rId13"/>
    <p:sldLayoutId id="2147483758" r:id="rId14"/>
    <p:sldLayoutId id="2147483798" r:id="rId15"/>
    <p:sldLayoutId id="2147483824" r:id="rId16"/>
    <p:sldLayoutId id="2147483825" r:id="rId17"/>
    <p:sldLayoutId id="2147483838" r:id="rId18"/>
    <p:sldLayoutId id="2147483839" r:id="rId19"/>
    <p:sldLayoutId id="2147483852" r:id="rId20"/>
    <p:sldLayoutId id="2147483853" r:id="rId21"/>
    <p:sldLayoutId id="2147483866" r:id="rId22"/>
    <p:sldLayoutId id="2147483867" r:id="rId23"/>
    <p:sldLayoutId id="2147483880" r:id="rId24"/>
    <p:sldLayoutId id="2147483881" r:id="rId25"/>
    <p:sldLayoutId id="2147483894" r:id="rId26"/>
    <p:sldLayoutId id="2147483895" r:id="rId27"/>
    <p:sldLayoutId id="2147483932" r:id="rId28"/>
    <p:sldLayoutId id="2147483933" r:id="rId29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00F6D-93DB-44C5-B85A-9E8D685F4E37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61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EED4C-DAD0-4DBA-A492-F511870B79BD}" type="datetime1">
              <a:rPr lang="en-US" smtClean="0"/>
              <a:t>3/6/2023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97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invest.nso.ru/ru/content/monitoring" TargetMode="External"/><Relationship Id="rId4" Type="http://schemas.openxmlformats.org/officeDocument/2006/relationships/hyperlink" Target="http://econom.nso.ru/page/134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3.png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chart" Target="../charts/chart8.xml"/><Relationship Id="rId7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"/>
            <a:ext cx="5821608" cy="68715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5354" y="6129300"/>
            <a:ext cx="186020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1800" b="1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defRPr>
            </a:lvl1pPr>
          </a:lstStyle>
          <a:p>
            <a:pPr algn="l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chemeClr val="bg1"/>
                </a:solidFill>
              </a:rPr>
              <a:t>Новосибирск</a:t>
            </a:r>
          </a:p>
          <a:p>
            <a:pPr algn="l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schemeClr val="bg1"/>
                </a:solidFill>
              </a:rPr>
              <a:t>март 202</a:t>
            </a:r>
            <a:r>
              <a:rPr lang="en-US" sz="1600" dirty="0">
                <a:solidFill>
                  <a:schemeClr val="bg1"/>
                </a:solidFill>
              </a:rPr>
              <a:t>3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0" y="212867"/>
            <a:ext cx="2644029" cy="9542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57932" y="3334015"/>
            <a:ext cx="75670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Доклад </a:t>
            </a:r>
            <a:b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о состоянии и развитии </a:t>
            </a:r>
            <a:r>
              <a:rPr lang="ru-RU" sz="2400" b="1" cap="all" spc="-60" dirty="0" smtClean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КОНКУРЕНЦИИ </a:t>
            </a:r>
            <a:endParaRPr lang="ru-RU" sz="2400" b="1" cap="all" spc="-60" dirty="0" smtClean="0">
              <a:solidFill>
                <a:srgbClr val="0070C0"/>
              </a:solidFill>
              <a:latin typeface="Tahoma" charset="0"/>
              <a:ea typeface="PingFang SC Regular" charset="0"/>
              <a:cs typeface="Tahoma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cap="all" spc="-60" dirty="0" smtClean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на ТОВАРНЫХ рынках</a:t>
            </a:r>
            <a: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/>
            </a:r>
            <a:b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Новосибирской области за </a:t>
            </a:r>
            <a:r>
              <a:rPr lang="ru-RU" sz="2400" b="1" cap="all" spc="-60" dirty="0" smtClean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2022 </a:t>
            </a:r>
            <a:r>
              <a:rPr lang="ru-RU" sz="2400" b="1" cap="all" spc="-60" dirty="0">
                <a:solidFill>
                  <a:srgbClr val="0070C0"/>
                </a:solidFill>
                <a:latin typeface="Tahoma" charset="0"/>
                <a:ea typeface="PingFang SC Regular" charset="0"/>
                <a:cs typeface="Tahoma" charset="0"/>
              </a:rPr>
              <a:t>год</a:t>
            </a:r>
            <a:endParaRPr lang="ru-RU" sz="1050" dirty="0">
              <a:solidFill>
                <a:srgbClr val="0070C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одним вырезанным углом 26"/>
          <p:cNvSpPr/>
          <p:nvPr/>
        </p:nvSpPr>
        <p:spPr>
          <a:xfrm rot="16200000">
            <a:off x="6790954" y="1477552"/>
            <a:ext cx="5953329" cy="4807561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  <a:gd name="connsiteX0" fmla="*/ 9137 w 5354367"/>
              <a:gd name="connsiteY0" fmla="*/ 10156 h 5313670"/>
              <a:gd name="connsiteX1" fmla="*/ 1894286 w 5354367"/>
              <a:gd name="connsiteY1" fmla="*/ 0 h 5313670"/>
              <a:gd name="connsiteX2" fmla="*/ 5354367 w 5354367"/>
              <a:gd name="connsiteY2" fmla="*/ 2205147 h 5313670"/>
              <a:gd name="connsiteX3" fmla="*/ 5345618 w 5354367"/>
              <a:gd name="connsiteY3" fmla="*/ 5313670 h 5313670"/>
              <a:gd name="connsiteX4" fmla="*/ 0 w 5354367"/>
              <a:gd name="connsiteY4" fmla="*/ 5313670 h 5313670"/>
              <a:gd name="connsiteX5" fmla="*/ 9137 w 5354367"/>
              <a:gd name="connsiteY5" fmla="*/ 10156 h 5313670"/>
              <a:gd name="connsiteX0" fmla="*/ 9137 w 5354367"/>
              <a:gd name="connsiteY0" fmla="*/ 19881 h 5323395"/>
              <a:gd name="connsiteX1" fmla="*/ 2130508 w 5354367"/>
              <a:gd name="connsiteY1" fmla="*/ 0 h 5323395"/>
              <a:gd name="connsiteX2" fmla="*/ 5354367 w 5354367"/>
              <a:gd name="connsiteY2" fmla="*/ 2214872 h 5323395"/>
              <a:gd name="connsiteX3" fmla="*/ 5345618 w 5354367"/>
              <a:gd name="connsiteY3" fmla="*/ 5323395 h 5323395"/>
              <a:gd name="connsiteX4" fmla="*/ 0 w 5354367"/>
              <a:gd name="connsiteY4" fmla="*/ 5323395 h 5323395"/>
              <a:gd name="connsiteX5" fmla="*/ 9137 w 5354367"/>
              <a:gd name="connsiteY5" fmla="*/ 19881 h 532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4367" h="5323395">
                <a:moveTo>
                  <a:pt x="9137" y="19881"/>
                </a:moveTo>
                <a:lnTo>
                  <a:pt x="2130508" y="0"/>
                </a:lnTo>
                <a:lnTo>
                  <a:pt x="5354367" y="2214872"/>
                </a:lnTo>
                <a:cubicBezTo>
                  <a:pt x="5351451" y="3251046"/>
                  <a:pt x="5348534" y="4287221"/>
                  <a:pt x="5345618" y="5323395"/>
                </a:cubicBezTo>
                <a:lnTo>
                  <a:pt x="0" y="5323395"/>
                </a:lnTo>
                <a:cubicBezTo>
                  <a:pt x="3046" y="3555557"/>
                  <a:pt x="6091" y="1787719"/>
                  <a:pt x="9137" y="19881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362" y="856573"/>
            <a:ext cx="8439126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проведено 4 заседания Совета по содействию развитию конкуренции, </a:t>
            </a:r>
            <a:endParaRPr lang="ru-RU" sz="1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11 вопросов</a:t>
            </a:r>
            <a:endParaRPr lang="ru-RU" sz="1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362" y="2943304"/>
            <a:ext cx="72514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ru-RU" sz="1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542" y="5512547"/>
            <a:ext cx="7005780" cy="615553"/>
          </a:xfrm>
          <a:prstGeom prst="rect">
            <a:avLst/>
          </a:prstGeom>
          <a:noFill/>
          <a:ln>
            <a:solidFill>
              <a:srgbClr val="0070C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ДОКЛАДЧИКИ:</a:t>
            </a:r>
          </a:p>
          <a:p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НСО, Минстрой НСО, Минтруда и </a:t>
            </a:r>
            <a:r>
              <a:rPr lang="ru-RU" sz="11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соцразвития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НСО, Контрольное управление НСО, </a:t>
            </a:r>
            <a:r>
              <a:rPr lang="ru-RU" sz="1100" dirty="0" err="1" smtClean="0">
                <a:latin typeface="Inter"/>
              </a:rPr>
              <a:t>МНиИП</a:t>
            </a:r>
            <a:r>
              <a:rPr lang="ru-RU" sz="1100" dirty="0" smtClean="0">
                <a:latin typeface="Inter"/>
              </a:rPr>
              <a:t> НСО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ИЭОПП СО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РАН,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Сибирское ГУ Банка России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430" y="169704"/>
            <a:ext cx="8657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09.10.2015 № 210 </a:t>
            </a:r>
          </a:p>
          <a:p>
            <a:pPr algn="just"/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Совете по содействию развитию конкуренции в Новосибирской области»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3542" y="1366332"/>
            <a:ext cx="70057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рассмотрении проекта Доклада о состоянии и развитии конкуренции на товарных рынках Новосибирской области </a:t>
            </a:r>
          </a:p>
          <a:p>
            <a:pPr marL="171450" lvl="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плане работы Совета по содействию развитию конкуренции Новосибирской области на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</a:p>
          <a:p>
            <a:pPr marL="171450" lvl="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текущего состояния и перспектив развития пространства взаимодействий между экономическими агентами на территории Южно-Сибирского макрорегиона</a:t>
            </a:r>
          </a:p>
          <a:p>
            <a:pPr marL="171450" lvl="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уровне финансовой грамотности населения и МСП Новосибирской области (по результатам онлайн-зачета Банка России)</a:t>
            </a:r>
          </a:p>
          <a:p>
            <a:pPr marL="171450" lvl="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актуализации Плана мероприятий («дорожной карты») по содействию развитию конкуренции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анализе достижения государственными и муниципальными заказчиками Новосибирской области ключевых результатов Плана мероприятий («дорожной карты») по содействию развитию конкуренции в Новосибирской области по итогам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полугодия 2022 года.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О состоянии конкуренции на рынке жилищного строительства.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 развитии рынка социальных услуг. Задачи и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перспективы.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роли научно-технической и инновационной политики Новосибирской области в развитии конкуренции на региональных товарных рынках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Правоприменительная практика Новосибирского УФАС России по контролю за соблюдением антимонопольного законодательства органами исполнительной власти Новосибирской области и органами местного самоуправления.</a:t>
            </a:r>
          </a:p>
          <a:p>
            <a:pPr marL="171450" indent="-171450">
              <a:spcAft>
                <a:spcPts val="3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рассмотрении проекта Плана работы совета по содействию развитию конкуренции в Новосибирской области на 2023 </a:t>
            </a:r>
            <a:r>
              <a:rPr lang="ru-RU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endParaRPr lang="ru-RU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37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одним вырезанным углом 26"/>
          <p:cNvSpPr/>
          <p:nvPr/>
        </p:nvSpPr>
        <p:spPr>
          <a:xfrm rot="16200000">
            <a:off x="6600515" y="1287114"/>
            <a:ext cx="5828099" cy="5313670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5618" h="5313670">
                <a:moveTo>
                  <a:pt x="9137" y="10156"/>
                </a:moveTo>
                <a:lnTo>
                  <a:pt x="1894286" y="0"/>
                </a:lnTo>
                <a:lnTo>
                  <a:pt x="5345618" y="2672072"/>
                </a:lnTo>
                <a:lnTo>
                  <a:pt x="5345618" y="5313670"/>
                </a:lnTo>
                <a:lnTo>
                  <a:pt x="0" y="5313670"/>
                </a:lnTo>
                <a:cubicBezTo>
                  <a:pt x="3046" y="3545832"/>
                  <a:pt x="6091" y="1777994"/>
                  <a:pt x="9137" y="10156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0155" y="4720057"/>
            <a:ext cx="2557085" cy="61421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ЭЛЕКТРОЭНЕРГЕТИКА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4904" y="3646331"/>
            <a:ext cx="5866219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2022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проведено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заседания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Межотраслевого совета,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рассмотрено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вопросов 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(проекты инвестиционных программ и корректировки инвестиционных программ)</a:t>
            </a:r>
            <a:endParaRPr 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751" y="827790"/>
            <a:ext cx="78217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Губернатора Новосибирской области от 30.12.2016 № 237-р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создании межотраслевого совета потребителей по вопросам деятельности субъектов естественных монополий при Губернаторе Новосибирской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</a:t>
            </a:r>
          </a:p>
          <a:p>
            <a:pPr algn="just"/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31.01.2017 № 10</a:t>
            </a:r>
          </a:p>
          <a:p>
            <a:pPr algn="just"/>
            <a:r>
              <a:rPr lang="ru-RU" sz="14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Положения о межотраслевом совете потребителей по вопросам деятельности субъектов естественных монополий при Губернаторе Новосибирской области»</a:t>
            </a:r>
          </a:p>
          <a:p>
            <a:pPr algn="just"/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23.03.2017 № 51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образовании межотраслевого совета потребителей по вопросам деятельности субъектов естественных монополий при Губернаторе Новосибирской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6750" y="147465"/>
            <a:ext cx="91730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  <a:endParaRPr lang="ru-RU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58536" y="4433547"/>
            <a:ext cx="153550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  <a:p>
            <a:pPr lvl="0" algn="ctr"/>
            <a:r>
              <a:rPr lang="ru-RU" sz="1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</a:t>
            </a:r>
            <a:endParaRPr lang="ru-RU" sz="1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68422" y="4720056"/>
            <a:ext cx="2557085" cy="61421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ТЕПЛОСНАБЖЕНИЕ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91167" y="4489225"/>
            <a:ext cx="153550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ru-RU" sz="120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</a:t>
            </a:r>
            <a:endParaRPr lang="ru-RU" sz="12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8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23554" y="6464911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9403" y="480068"/>
            <a:ext cx="89753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МОНИТОРИНГ СОСТОЯНИЯ И РАЗВИТИЯ КОНКУРЕНЦИИ НА ТОВАРНЫХ РЫНКАХ НОВОСИБИРСКОЙ ОБЛАСТИ</a:t>
            </a:r>
            <a:endParaRPr lang="ru-RU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228" y="1401845"/>
            <a:ext cx="9165882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выполнен: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рамках государственного контракта 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 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0851200000622005869 от 10.10.2022 (исполнитель: ООО «</a:t>
            </a:r>
            <a:r>
              <a:rPr lang="ru-RU" sz="1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АС-Холдинг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(г. Москва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0395" y="5416517"/>
            <a:ext cx="4744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развития передовых производственных технологий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их внедрения,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также процесса </a:t>
            </a:r>
            <a:r>
              <a:rPr lang="ru-RU" sz="1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цифровизации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экономики и формирования ее новых рынков и секторов.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52109" y="2180650"/>
            <a:ext cx="5302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наличия (отсутствия) административных барьеров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оценки состояния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субъектами предпринимательской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dirty="0"/>
          </a:p>
        </p:txBody>
      </p:sp>
      <p:sp>
        <p:nvSpPr>
          <p:cNvPr id="38" name="object 74"/>
          <p:cNvSpPr/>
          <p:nvPr/>
        </p:nvSpPr>
        <p:spPr>
          <a:xfrm>
            <a:off x="762008" y="2180650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0379BA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60348" y="29345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Мониторинг удовлетворенности потребителей качеством товаров, работ и услуг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товарных рынках Новосибирской области и состоянием ценовой конкуренции.</a:t>
            </a:r>
          </a:p>
        </p:txBody>
      </p:sp>
      <p:sp>
        <p:nvSpPr>
          <p:cNvPr id="40" name="object 75"/>
          <p:cNvSpPr/>
          <p:nvPr/>
        </p:nvSpPr>
        <p:spPr>
          <a:xfrm>
            <a:off x="762008" y="2934590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77567" y="360237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удовлетворенности субъектов предпринимательской деятельности и потребителей товаров, работ и услуг качеством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(уровнем доступности, понятности и удобства получения)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официальной информации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состоянии конкуренции на товарных рынках Новосибирской области и деятельности по содействию развитию конкуренции, размещаемой уполномоченным органом и муниципальными образованиями.</a:t>
            </a:r>
          </a:p>
        </p:txBody>
      </p:sp>
      <p:sp>
        <p:nvSpPr>
          <p:cNvPr id="42" name="object 76"/>
          <p:cNvSpPr/>
          <p:nvPr/>
        </p:nvSpPr>
        <p:spPr>
          <a:xfrm>
            <a:off x="762008" y="3660325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87C87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80063" y="480270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деятельности субъектов естественных монополий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территории Новосибирской области.</a:t>
            </a:r>
          </a:p>
        </p:txBody>
      </p:sp>
      <p:sp>
        <p:nvSpPr>
          <p:cNvPr id="44" name="object 77"/>
          <p:cNvSpPr/>
          <p:nvPr/>
        </p:nvSpPr>
        <p:spPr>
          <a:xfrm>
            <a:off x="750228" y="4802706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C7212C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2173" y="5397333"/>
            <a:ext cx="4795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деятельности хозяйствующих субъектов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доля участия субъекта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РФ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муниципального образования в которых составляет 50 и более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процентов. 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32320" y="2180651"/>
            <a:ext cx="4744720" cy="66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удовлетворенности населения деятельностью в сфере финансовых услуг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осуществляемой на территории Новосибирской области.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162800" y="2955088"/>
            <a:ext cx="4815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доступности для населения финансовых услуг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оказываемых на территории Новосибирской области.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162800" y="3629943"/>
            <a:ext cx="4903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цен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(с учетом динамики) на товары, входящие в перечень социально-значимых продовольственных товаров первой необходимости, в отношении которых могут устанавливаться предельно допустимые розничные цены, утвержденный постановлением Правительства Российской Федерации от 15 июля 2010 г. №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530.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190377" y="4837938"/>
            <a:ext cx="4760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 логистических возможностей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области.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object 78"/>
          <p:cNvSpPr/>
          <p:nvPr/>
        </p:nvSpPr>
        <p:spPr>
          <a:xfrm>
            <a:off x="762008" y="5477195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4EAEBB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2" name="object 79"/>
          <p:cNvSpPr/>
          <p:nvPr/>
        </p:nvSpPr>
        <p:spPr>
          <a:xfrm>
            <a:off x="6929455" y="2306298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5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D7B56D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3" name="object 80"/>
          <p:cNvSpPr/>
          <p:nvPr/>
        </p:nvSpPr>
        <p:spPr>
          <a:xfrm>
            <a:off x="6930986" y="3009847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B0CB1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4" name="object 80"/>
          <p:cNvSpPr/>
          <p:nvPr/>
        </p:nvSpPr>
        <p:spPr>
          <a:xfrm>
            <a:off x="6929456" y="3724851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5" name="object 80"/>
          <p:cNvSpPr/>
          <p:nvPr/>
        </p:nvSpPr>
        <p:spPr>
          <a:xfrm>
            <a:off x="6913485" y="4832051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6" name="object 80"/>
          <p:cNvSpPr/>
          <p:nvPr/>
        </p:nvSpPr>
        <p:spPr>
          <a:xfrm>
            <a:off x="6913484" y="5487187"/>
            <a:ext cx="85725" cy="567055"/>
          </a:xfrm>
          <a:custGeom>
            <a:avLst/>
            <a:gdLst/>
            <a:ahLst/>
            <a:cxnLst/>
            <a:rect l="l" t="t" r="r" b="b"/>
            <a:pathLst>
              <a:path w="85725" h="567054">
                <a:moveTo>
                  <a:pt x="85725" y="0"/>
                </a:moveTo>
                <a:lnTo>
                  <a:pt x="0" y="0"/>
                </a:lnTo>
                <a:lnTo>
                  <a:pt x="0" y="566737"/>
                </a:lnTo>
                <a:lnTo>
                  <a:pt x="85725" y="566737"/>
                </a:lnTo>
                <a:lnTo>
                  <a:pt x="8572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27" name="Picture 2" descr="Картинки по запросу мониторинг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516" y="1090350"/>
            <a:ext cx="216023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04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и по запросу &quot;анкетиров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10" y="0"/>
            <a:ext cx="61844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9657" y="453730"/>
            <a:ext cx="491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</a:rPr>
              <a:t>ДЛЯ НАС</a:t>
            </a:r>
          </a:p>
          <a:p>
            <a:pPr algn="ctr"/>
            <a:r>
              <a:rPr lang="ru-RU" sz="8800" b="1" dirty="0" smtClean="0">
                <a:solidFill>
                  <a:schemeClr val="accent2"/>
                </a:solidFill>
              </a:rPr>
              <a:t>ВАЖНО 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</a:rPr>
              <a:t>ВАШЕ МНЕНИЕ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617693" y="6414102"/>
            <a:ext cx="503722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740" y="492336"/>
            <a:ext cx="559529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ОПРОСЫ,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ПРОВЕДЕННЫЕ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ХОДЕ МОНИТОРИНГА: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73223" y="1238768"/>
            <a:ext cx="4583815" cy="30777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предпринимателей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(500 респондентов)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26360" y="1946247"/>
            <a:ext cx="4577407" cy="30777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населения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kern="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 респондентов)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17960" y="2594685"/>
            <a:ext cx="4285807" cy="52322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населения в сфере финансовых услуг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(300 респондентов)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135" y="5094134"/>
            <a:ext cx="5329083" cy="646331"/>
          </a:xfrm>
          <a:prstGeom prst="rect">
            <a:avLst/>
          </a:prstGeom>
          <a:solidFill>
            <a:srgbClr val="0070C0"/>
          </a:solidFill>
          <a:ln w="19050">
            <a:noFill/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kern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</a:t>
            </a:r>
            <a:r>
              <a:rPr lang="ru-RU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отчет о мониторинге </a:t>
            </a:r>
            <a:r>
              <a:rPr lang="ru-RU" sz="1200" b="1" kern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</a:t>
            </a:r>
          </a:p>
          <a:p>
            <a:pPr algn="ctr">
              <a:spcAft>
                <a:spcPts val="0"/>
              </a:spcAft>
            </a:pPr>
            <a:r>
              <a:rPr lang="ru-RU" sz="1200" b="1" kern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официальном сайте </a:t>
            </a:r>
            <a:r>
              <a:rPr lang="ru-RU" sz="1200" b="1" kern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</a:t>
            </a:r>
            <a:r>
              <a:rPr lang="ru-RU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инвестиционном портале </a:t>
            </a:r>
            <a:r>
              <a:rPr lang="ru-RU" sz="1200" b="1" kern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</a:t>
            </a:r>
          </a:p>
        </p:txBody>
      </p:sp>
      <p:pic>
        <p:nvPicPr>
          <p:cNvPr id="12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1250546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  <p:pic>
        <p:nvPicPr>
          <p:cNvPr id="13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1973744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  <p:pic>
        <p:nvPicPr>
          <p:cNvPr id="14" name="Picture 3" descr="C:\Users\Rock Star\Desktop\Фельдшерско-акушерские пункты v061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2" y="2594685"/>
            <a:ext cx="458248" cy="281461"/>
          </a:xfrm>
          <a:prstGeom prst="rect">
            <a:avLst/>
          </a:prstGeom>
          <a:solidFill>
            <a:sysClr val="window" lastClr="FFFFFF"/>
          </a:solidFill>
          <a:extLst/>
        </p:spPr>
      </p:pic>
      <p:sp>
        <p:nvSpPr>
          <p:cNvPr id="3" name="Прямоугольник 2"/>
          <p:cNvSpPr/>
          <p:nvPr/>
        </p:nvSpPr>
        <p:spPr>
          <a:xfrm>
            <a:off x="556195" y="5795251"/>
            <a:ext cx="4786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http://econom.nso.ru/page/1342</a:t>
            </a:r>
            <a:r>
              <a:rPr lang="ru-RU" sz="1200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lvl="0" algn="ctr"/>
            <a:r>
              <a:rPr lang="en-US" sz="1200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http://invest.nso.ru/ru/content/monitoring</a:t>
            </a:r>
            <a:r>
              <a:rPr lang="ru-RU" sz="1200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57559"/>
              </p:ext>
            </p:extLst>
          </p:nvPr>
        </p:nvGraphicFramePr>
        <p:xfrm>
          <a:off x="354952" y="3457385"/>
          <a:ext cx="5208872" cy="1455922"/>
        </p:xfrm>
        <a:graphic>
          <a:graphicData uri="http://schemas.openxmlformats.org/drawingml/2006/table">
            <a:tbl>
              <a:tblPr firstRow="1" bandRow="1"/>
              <a:tblGrid>
                <a:gridCol w="5208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61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chemeClr val="accent2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ГЕОГРАФИЯ ИССЛЕДОВАНИЯ:</a:t>
                      </a:r>
                      <a:endParaRPr lang="ru-RU" sz="1600" b="1" dirty="0">
                        <a:solidFill>
                          <a:schemeClr val="accent2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 муниципальных образований НСО: </a:t>
                      </a:r>
                    </a:p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(30 муниципальных районов и 5 городских округов)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4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 товарных рынков</a:t>
                      </a:r>
                      <a:endParaRPr lang="ru-RU" sz="1400" b="1" kern="1200" dirty="0">
                        <a:solidFill>
                          <a:srgbClr val="0070C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49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288379" y="6440696"/>
            <a:ext cx="2743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527692"/>
              </p:ext>
            </p:extLst>
          </p:nvPr>
        </p:nvGraphicFramePr>
        <p:xfrm>
          <a:off x="920816" y="168201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5806" y="838076"/>
            <a:ext cx="57591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организаций, зарегистрированных на территории Новосибирской области в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динамике</a:t>
            </a: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последние 5 лет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flipH="1">
            <a:off x="6670307" y="838076"/>
            <a:ext cx="5081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Число организаций по формам собственности в динамике за последние 5 лет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032318"/>
              </p:ext>
            </p:extLst>
          </p:nvPr>
        </p:nvGraphicFramePr>
        <p:xfrm>
          <a:off x="6063917" y="1682015"/>
          <a:ext cx="5967662" cy="3733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99001">
                  <a:extLst>
                    <a:ext uri="{9D8B030D-6E8A-4147-A177-3AD203B41FA5}">
                      <a16:colId xmlns:a16="http://schemas.microsoft.com/office/drawing/2014/main" val="203301340"/>
                    </a:ext>
                  </a:extLst>
                </a:gridCol>
                <a:gridCol w="712539">
                  <a:extLst>
                    <a:ext uri="{9D8B030D-6E8A-4147-A177-3AD203B41FA5}">
                      <a16:colId xmlns:a16="http://schemas.microsoft.com/office/drawing/2014/main" val="2642819443"/>
                    </a:ext>
                  </a:extLst>
                </a:gridCol>
                <a:gridCol w="716119">
                  <a:extLst>
                    <a:ext uri="{9D8B030D-6E8A-4147-A177-3AD203B41FA5}">
                      <a16:colId xmlns:a16="http://schemas.microsoft.com/office/drawing/2014/main" val="2475717316"/>
                    </a:ext>
                  </a:extLst>
                </a:gridCol>
                <a:gridCol w="711346">
                  <a:extLst>
                    <a:ext uri="{9D8B030D-6E8A-4147-A177-3AD203B41FA5}">
                      <a16:colId xmlns:a16="http://schemas.microsoft.com/office/drawing/2014/main" val="1883408634"/>
                    </a:ext>
                  </a:extLst>
                </a:gridCol>
                <a:gridCol w="714925">
                  <a:extLst>
                    <a:ext uri="{9D8B030D-6E8A-4147-A177-3AD203B41FA5}">
                      <a16:colId xmlns:a16="http://schemas.microsoft.com/office/drawing/2014/main" val="2974491277"/>
                    </a:ext>
                  </a:extLst>
                </a:gridCol>
                <a:gridCol w="713732">
                  <a:extLst>
                    <a:ext uri="{9D8B030D-6E8A-4147-A177-3AD203B41FA5}">
                      <a16:colId xmlns:a16="http://schemas.microsoft.com/office/drawing/2014/main" val="68557415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3025" marR="65405" algn="ctr"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73025" marR="65405" algn="ctr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2018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73025" marR="65405"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4930" marR="66675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1755" marR="6477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5895" algn="ctr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908248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5085" algn="l"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45085" algn="l"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45085" algn="l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34925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122270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66675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113969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11760" marR="6477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104192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96079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91978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29141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4790" marR="4953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том числе по формам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собственности:</a:t>
                      </a:r>
                    </a:p>
                    <a:p>
                      <a:pPr marL="224790" marR="774700" algn="l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государственная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и</a:t>
                      </a:r>
                      <a:r>
                        <a:rPr lang="en-US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муниципальная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4790" marR="774700" algn="l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3025" marR="65405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5587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4930" marR="66675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5528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1755" marR="6477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5424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165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5303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9812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5071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82830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22479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астная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4790" algn="l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1915" marR="3492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111183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4300" marR="6667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102961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1760" marR="2857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93608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86075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2880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82434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17883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224790" algn="l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смешанная</a:t>
                      </a:r>
                      <a:r>
                        <a:rPr lang="en-US" sz="1100" spc="-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российская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4790" algn="l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9850" marR="6540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407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1755" marR="6667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9215" marR="64770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340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1082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1145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5568988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224790" marR="71120" algn="l">
                        <a:spcAft>
                          <a:spcPts val="0"/>
                        </a:spcAft>
                        <a:tabLst>
                          <a:tab pos="1177290" algn="l"/>
                        </a:tabLs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прочие формы собственности,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включая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spc="-5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собственность</a:t>
                      </a:r>
                      <a:r>
                        <a:rPr lang="ru-RU" sz="1100" spc="-265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общественных и религиозных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организаций,</a:t>
                      </a:r>
                      <a:r>
                        <a:rPr lang="ru-RU" sz="1100" spc="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иностранную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собственность,</a:t>
                      </a:r>
                      <a:r>
                        <a:rPr lang="ru-RU" sz="1100" spc="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совместную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российскую</a:t>
                      </a:r>
                      <a:r>
                        <a:rPr lang="ru-RU" sz="1100" spc="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</a:t>
                      </a:r>
                      <a:r>
                        <a:rPr lang="ru-RU" sz="1100" spc="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иностранную</a:t>
                      </a:r>
                      <a:r>
                        <a:rPr lang="ru-RU" sz="11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собственность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3025" marR="6540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5093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4930" marR="66675"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5115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1755" marR="6477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4820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165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4402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7800"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4207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0518750"/>
                  </a:ext>
                </a:extLst>
              </a:tr>
            </a:tbl>
          </a:graphicData>
        </a:graphic>
      </p:graphicFrame>
      <p:pic>
        <p:nvPicPr>
          <p:cNvPr id="3074" name="Picture 2" descr="Новосибирскстат | ВКонтакт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06" y="4530490"/>
            <a:ext cx="5210356" cy="20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13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Чем отличается малый бизнес от среднего? | Университет СИНЕРГ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666" y="0"/>
            <a:ext cx="60703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367436" y="6356351"/>
            <a:ext cx="68900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5136580"/>
              </p:ext>
            </p:extLst>
          </p:nvPr>
        </p:nvGraphicFramePr>
        <p:xfrm>
          <a:off x="124221" y="1049268"/>
          <a:ext cx="5901195" cy="2554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4222" y="72911"/>
            <a:ext cx="5901194" cy="92333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Число малых </a:t>
            </a:r>
            <a:r>
              <a:rPr lang="ru-RU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предприятий</a:t>
            </a:r>
          </a:p>
          <a:p>
            <a:pPr algn="ctr"/>
            <a:r>
              <a:rPr lang="ru-RU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(без </a:t>
            </a:r>
            <a:r>
              <a:rPr lang="ru-RU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микропредприятий</a:t>
            </a:r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динамике </a:t>
            </a:r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последние </a:t>
            </a: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лет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93000"/>
              </p:ext>
            </p:extLst>
          </p:nvPr>
        </p:nvGraphicFramePr>
        <p:xfrm>
          <a:off x="124221" y="4356524"/>
          <a:ext cx="5901195" cy="19998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{0E3FDE45-AF77-4B5C-9715-49D594BDF05E}</a:tableStyleId>
              </a:tblPr>
              <a:tblGrid>
                <a:gridCol w="2553575">
                  <a:extLst>
                    <a:ext uri="{9D8B030D-6E8A-4147-A177-3AD203B41FA5}">
                      <a16:colId xmlns:a16="http://schemas.microsoft.com/office/drawing/2014/main" val="158374960"/>
                    </a:ext>
                  </a:extLst>
                </a:gridCol>
                <a:gridCol w="1458943">
                  <a:extLst>
                    <a:ext uri="{9D8B030D-6E8A-4147-A177-3AD203B41FA5}">
                      <a16:colId xmlns:a16="http://schemas.microsoft.com/office/drawing/2014/main" val="926426400"/>
                    </a:ext>
                  </a:extLst>
                </a:gridCol>
                <a:gridCol w="1888677">
                  <a:extLst>
                    <a:ext uri="{9D8B030D-6E8A-4147-A177-3AD203B41FA5}">
                      <a16:colId xmlns:a16="http://schemas.microsoft.com/office/drawing/2014/main" val="2039057711"/>
                    </a:ext>
                  </a:extLst>
                </a:gridCol>
              </a:tblGrid>
              <a:tr h="3835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16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67945" algn="ctr">
                        <a:lnSpc>
                          <a:spcPts val="116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</a:t>
                      </a:r>
                      <a:r>
                        <a:rPr lang="en-US" sz="1400" spc="-25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натуральном</a:t>
                      </a:r>
                      <a:r>
                        <a:rPr lang="en-US" sz="1400" spc="-2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выражении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67945" algn="ctr">
                        <a:lnSpc>
                          <a:spcPts val="116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16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67945" algn="ctr">
                        <a:lnSpc>
                          <a:spcPts val="116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дельный</a:t>
                      </a:r>
                      <a:r>
                        <a:rPr lang="en-US" sz="1400" spc="-5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вес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ru-RU" sz="1400" spc="-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703098"/>
                  </a:ext>
                </a:extLst>
              </a:tr>
              <a:tr h="623205">
                <a:tc>
                  <a:txBody>
                    <a:bodyPr/>
                    <a:lstStyle/>
                    <a:p>
                      <a:pPr marL="67945" marR="22669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Оборот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предприятий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млрд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14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spc="-26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руб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605,5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273446"/>
                  </a:ext>
                </a:extLst>
              </a:tr>
              <a:tr h="767022">
                <a:tc>
                  <a:txBody>
                    <a:bodyPr/>
                    <a:lstStyle/>
                    <a:p>
                      <a:pPr marL="67945" algn="ctr">
                        <a:lnSpc>
                          <a:spcPts val="124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Средняя</a:t>
                      </a:r>
                      <a:r>
                        <a:rPr lang="ru-RU" sz="1400" spc="-3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численность</a:t>
                      </a:r>
                    </a:p>
                    <a:p>
                      <a:pPr marL="67945" algn="ctr">
                        <a:lnSpc>
                          <a:spcPts val="116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работников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ru-RU" sz="1400" spc="-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тыс.</a:t>
                      </a:r>
                      <a:r>
                        <a:rPr lang="ru-RU" sz="1400" spc="-5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чел.)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245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140,0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ts val="1245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15,4%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062700"/>
                  </a:ext>
                </a:extLst>
              </a:tr>
            </a:tbl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595807" y="4132263"/>
            <a:ext cx="126511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4222" y="3656887"/>
            <a:ext cx="5901194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Удельный вес малых предприятий </a:t>
            </a:r>
            <a:endParaRPr lang="ru-RU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отдельным экономическим показателям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775" y="72911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0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160294" y="6367034"/>
            <a:ext cx="28448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54008" y="3641249"/>
            <a:ext cx="4995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бизнес-сообществом деятельности органов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власти,% от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выборки в целом </a:t>
            </a:r>
          </a:p>
          <a:p>
            <a:pPr algn="ctr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981373654"/>
              </p:ext>
            </p:extLst>
          </p:nvPr>
        </p:nvGraphicFramePr>
        <p:xfrm>
          <a:off x="2162175" y="4044971"/>
          <a:ext cx="8115299" cy="268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600917633"/>
              </p:ext>
            </p:extLst>
          </p:nvPr>
        </p:nvGraphicFramePr>
        <p:xfrm>
          <a:off x="215684" y="1320897"/>
          <a:ext cx="5836126" cy="2894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88188" y="714921"/>
            <a:ext cx="56636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конкуренции на рынках товаров, работ и услуг Новосибирской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,% от выборки в целом </a:t>
            </a:r>
          </a:p>
          <a:p>
            <a:pPr algn="ctr"/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980530" y="832268"/>
            <a:ext cx="48424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Условия ведения бизнеса,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выборки в целом </a:t>
            </a:r>
          </a:p>
        </p:txBody>
      </p:sp>
      <p:graphicFrame>
        <p:nvGraphicFramePr>
          <p:cNvPr id="16" name="Объект 5"/>
          <p:cNvGraphicFramePr/>
          <p:nvPr>
            <p:extLst>
              <p:ext uri="{D42A27DB-BD31-4B8C-83A1-F6EECF244321}">
                <p14:modId xmlns:p14="http://schemas.microsoft.com/office/powerpoint/2010/main" val="3861008002"/>
              </p:ext>
            </p:extLst>
          </p:nvPr>
        </p:nvGraphicFramePr>
        <p:xfrm>
          <a:off x="6784287" y="1215019"/>
          <a:ext cx="4945582" cy="2837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565710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23076" y="6356351"/>
            <a:ext cx="2743200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756051833"/>
              </p:ext>
            </p:extLst>
          </p:nvPr>
        </p:nvGraphicFramePr>
        <p:xfrm>
          <a:off x="501717" y="1848051"/>
          <a:ext cx="5908040" cy="4764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48377" y="112354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Административные барьеры,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наиболее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существенные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ведения предпринимательской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деятельности,%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44377" y="112354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Преодолимость административных барьеров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от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выборки в целом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065396"/>
              </p:ext>
            </p:extLst>
          </p:nvPr>
        </p:nvGraphicFramePr>
        <p:xfrm>
          <a:off x="6870834" y="1741038"/>
          <a:ext cx="4987490" cy="4615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4882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Животноводство | Solar Field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491" y="4799050"/>
            <a:ext cx="3394509" cy="208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2885" y="6492875"/>
            <a:ext cx="2743200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bg1"/>
                </a:solidFill>
              </a:rPr>
              <a:pPr/>
              <a:t>18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6747330"/>
              </p:ext>
            </p:extLst>
          </p:nvPr>
        </p:nvGraphicFramePr>
        <p:xfrm>
          <a:off x="780283" y="1655546"/>
          <a:ext cx="4572000" cy="301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35545" y="1130508"/>
            <a:ext cx="57596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8905" indent="448945" algn="ctr">
              <a:spcBef>
                <a:spcPts val="1170"/>
              </a:spcBef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уровнем цен, качеством и доступностью (возможностью выбора) товаров, работ и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услуг, %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128905" indent="448945" algn="ctr">
              <a:spcBef>
                <a:spcPts val="1170"/>
              </a:spcBef>
            </a:pP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95228" y="1130508"/>
            <a:ext cx="56680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8905" indent="448945" algn="ctr">
              <a:spcBef>
                <a:spcPts val="1170"/>
              </a:spcBef>
            </a:pP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динамики количества организаций, предоставляющих товары и услуги на исследуемых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области, % 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9962249"/>
              </p:ext>
            </p:extLst>
          </p:nvPr>
        </p:nvGraphicFramePr>
        <p:xfrm>
          <a:off x="6195227" y="1869172"/>
          <a:ext cx="5865228" cy="2298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347" y="235893"/>
            <a:ext cx="1983956" cy="716015"/>
          </a:xfrm>
          <a:prstGeom prst="rect">
            <a:avLst/>
          </a:prstGeom>
        </p:spPr>
      </p:pic>
      <p:pic>
        <p:nvPicPr>
          <p:cNvPr id="1030" name="Picture 6" descr="Яндекс-такси» запретил водителям 9 мая повязывать георгиевские ленточки на  автомобил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726" y="4799050"/>
            <a:ext cx="3738539" cy="210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айт школы: делаем по закону!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449" y="4810420"/>
            <a:ext cx="3190671" cy="209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Электроснабжени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31" y="4810420"/>
            <a:ext cx="3015222" cy="209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9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74834" y="6359646"/>
            <a:ext cx="2743200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19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63247015"/>
              </p:ext>
            </p:extLst>
          </p:nvPr>
        </p:nvGraphicFramePr>
        <p:xfrm>
          <a:off x="1113322" y="1292443"/>
          <a:ext cx="9878239" cy="2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62604" y="539572"/>
            <a:ext cx="85568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предпринимательства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официальной информации о состоянии конкурентной среды на рынках товаров, работ и услуг НСО</a:t>
            </a:r>
          </a:p>
          <a:p>
            <a:pPr lvl="0" algn="ctr" defTabSz="914400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(% от числа опрошенных)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62604" y="3570472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Удовлетворенность </a:t>
            </a:r>
            <a:r>
              <a:rPr lang="ru-RU" sz="1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потребителей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качеством официальной информации о состоянии конкурентной среды на рынках товаров, работ и услуг НСО (% от числа опрошенных)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76022011"/>
              </p:ext>
            </p:extLst>
          </p:nvPr>
        </p:nvGraphicFramePr>
        <p:xfrm>
          <a:off x="1199949" y="4163946"/>
          <a:ext cx="9878239" cy="1976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5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308990" y="4974910"/>
            <a:ext cx="3554782" cy="166258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308991" y="5031889"/>
            <a:ext cx="355478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Заключены соглашения </a:t>
            </a:r>
          </a:p>
          <a:p>
            <a:pPr algn="ctr"/>
            <a:r>
              <a:rPr lang="ru-RU" sz="1400" dirty="0" smtClean="0"/>
              <a:t>между Минэкономразвития НСО и </a:t>
            </a:r>
            <a:r>
              <a:rPr lang="ru-RU" sz="1400" dirty="0"/>
              <a:t>администрациями всех муниципальных районов и городских </a:t>
            </a:r>
            <a:r>
              <a:rPr lang="ru-RU" sz="1400" dirty="0" smtClean="0"/>
              <a:t>округов</a:t>
            </a:r>
          </a:p>
          <a:p>
            <a:pPr algn="ctr"/>
            <a:r>
              <a:rPr lang="ru-RU" sz="1400" dirty="0" smtClean="0"/>
              <a:t> о </a:t>
            </a:r>
            <a:r>
              <a:rPr lang="ru-RU" sz="1400"/>
              <a:t>внедрении </a:t>
            </a:r>
            <a:r>
              <a:rPr lang="ru-RU" sz="1400" smtClean="0"/>
              <a:t>стандарта</a:t>
            </a:r>
            <a:endParaRPr lang="ru-RU" sz="1400" dirty="0" smtClean="0"/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 муниципальных районов, </a:t>
            </a:r>
            <a:endParaRPr lang="ru-RU" sz="12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городских округов) </a:t>
            </a:r>
            <a:endParaRPr lang="ru-RU" sz="1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298845" y="3420781"/>
            <a:ext cx="3564927" cy="139105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defTabSz="609585">
              <a:defRPr/>
            </a:pPr>
            <a:fld id="{240A6F28-DA0F-406F-ABE3-19AF63CB0075}" type="slidenum">
              <a:rPr lang="ru-RU" altLang="ru-RU">
                <a:solidFill>
                  <a:schemeClr val="tx1"/>
                </a:solidFill>
                <a:latin typeface="Calibri" panose="020F0502020204030204"/>
              </a:rPr>
              <a:pPr defTabSz="609585">
                <a:defRPr/>
              </a:pPr>
              <a:t>2</a:t>
            </a:fld>
            <a:endParaRPr lang="ru-RU" altLang="ru-RU" dirty="0">
              <a:solidFill>
                <a:schemeClr val="tx1"/>
              </a:solidFill>
              <a:latin typeface="Calibri" panose="020F050202020403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720" y="1110388"/>
            <a:ext cx="78642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Указ Президента Российской Федерации от 21.12.2017 № 618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основных направлениях государственной политики по развитию конкуренции» </a:t>
            </a:r>
          </a:p>
          <a:p>
            <a:pPr defTabSz="1219170">
              <a:defRPr/>
            </a:pPr>
            <a:endParaRPr lang="ru-RU" sz="1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1219170">
              <a:defRPr/>
            </a:pP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Правительства РФ от 17.04.2019 N 768-р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стандарта развития конкуренции в субъектах Российской Федерации»</a:t>
            </a:r>
          </a:p>
          <a:p>
            <a:pPr defTabSz="1219170">
              <a:defRPr/>
            </a:pP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Правительства РФ от 02.09.2021 N 2424-р</a:t>
            </a:r>
          </a:p>
          <a:p>
            <a:pPr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Национального плана («дорожной карты») развития конкуренции в Российской Федерации на 2021 - 2025 годы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7721" y="716523"/>
            <a:ext cx="3377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ФЕДЕРАЛЬНЫЕ ПРАВОВЫЕ АКТЫ: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7721" y="3653322"/>
            <a:ext cx="791228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22.07.2019 № 184</a:t>
            </a:r>
          </a:p>
          <a:p>
            <a:pPr lvl="0"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внедрении стандарта развития конкуренции в Новосибирской области»</a:t>
            </a:r>
          </a:p>
          <a:p>
            <a:pPr lvl="0" defTabSz="1219170">
              <a:defRPr/>
            </a:pP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1219170">
              <a:defRPr/>
            </a:pP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20.12.2019 N 287</a:t>
            </a:r>
          </a:p>
          <a:p>
            <a:pPr lvl="0" defTabSz="121917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7721" y="3331857"/>
            <a:ext cx="34884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РЕГИОНАЛЬНЫЕ ПРАВОВЫЕ АКТЫ:</a:t>
            </a:r>
            <a:endParaRPr lang="ru-RU" sz="11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721" y="5267448"/>
            <a:ext cx="3681932" cy="31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ПРАВОВЫЕ АКТЫ:</a:t>
            </a:r>
            <a:endParaRPr lang="ru-RU" sz="11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556" y="567895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мероприятий («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 карта»)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содействию развитию конкуренции в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муниципальном образовании </a:t>
            </a:r>
          </a:p>
          <a:p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(30 муниципальных районов, 5 городских округов) </a:t>
            </a:r>
            <a:endParaRPr lang="ru-RU" sz="1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298845" y="3513634"/>
            <a:ext cx="356492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пределены должностные лица и структурные подразделения, </a:t>
            </a:r>
            <a:r>
              <a:rPr lang="ru-RU" sz="1400" dirty="0"/>
              <a:t>ответственные за координацию вопросов содействия развитию конкуренции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ОИОГВ НСО) 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(актуализация в 2022 году)</a:t>
            </a:r>
            <a:endParaRPr lang="ru-RU" sz="1000" b="1" dirty="0">
              <a:solidFill>
                <a:srgbClr val="0070C0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66" y="3513634"/>
            <a:ext cx="252000" cy="25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66" y="5096090"/>
            <a:ext cx="252000" cy="25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173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Диаграмма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9963628"/>
              </p:ext>
            </p:extLst>
          </p:nvPr>
        </p:nvGraphicFramePr>
        <p:xfrm>
          <a:off x="5659656" y="1270535"/>
          <a:ext cx="6532344" cy="5450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84369" y="6423728"/>
            <a:ext cx="2743200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027420" y="83278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R="128905" indent="448945" algn="ctr">
              <a:spcBef>
                <a:spcPts val="117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удовлетворенности деятельностью финансовых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организаций,%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12965" y="832780"/>
            <a:ext cx="5032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Использование финансовых продуктов (услуг) </a:t>
            </a:r>
            <a:endParaRPr lang="ru-RU" sz="1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размещения свободных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денежных средств, % 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8" name="Диаграмма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373814"/>
              </p:ext>
            </p:extLst>
          </p:nvPr>
        </p:nvGraphicFramePr>
        <p:xfrm>
          <a:off x="112966" y="1270535"/>
          <a:ext cx="5546690" cy="5450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0" name="Рисунок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665" y="116765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3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Тарифы ЖКХ с 1 декабря снова изменятся. Второй раз за год | | Infopro54 -  Новости Новосибирска. Новости Сиби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58" y="4045789"/>
            <a:ext cx="4599163" cy="26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093679" y="6356352"/>
            <a:ext cx="2743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21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158603"/>
              </p:ext>
            </p:extLst>
          </p:nvPr>
        </p:nvGraphicFramePr>
        <p:xfrm>
          <a:off x="76200" y="1616811"/>
          <a:ext cx="7115510" cy="2334260"/>
        </p:xfrm>
        <a:graphic>
          <a:graphicData uri="http://schemas.openxmlformats.org/drawingml/2006/table">
            <a:tbl>
              <a:tblPr/>
              <a:tblGrid>
                <a:gridCol w="2339306">
                  <a:extLst>
                    <a:ext uri="{9D8B030D-6E8A-4147-A177-3AD203B41FA5}">
                      <a16:colId xmlns:a16="http://schemas.microsoft.com/office/drawing/2014/main" val="4017274035"/>
                    </a:ext>
                  </a:extLst>
                </a:gridCol>
                <a:gridCol w="1194051">
                  <a:extLst>
                    <a:ext uri="{9D8B030D-6E8A-4147-A177-3AD203B41FA5}">
                      <a16:colId xmlns:a16="http://schemas.microsoft.com/office/drawing/2014/main" val="1410071529"/>
                    </a:ext>
                  </a:extLst>
                </a:gridCol>
                <a:gridCol w="1194051">
                  <a:extLst>
                    <a:ext uri="{9D8B030D-6E8A-4147-A177-3AD203B41FA5}">
                      <a16:colId xmlns:a16="http://schemas.microsoft.com/office/drawing/2014/main" val="1656730619"/>
                    </a:ext>
                  </a:extLst>
                </a:gridCol>
                <a:gridCol w="1194051">
                  <a:extLst>
                    <a:ext uri="{9D8B030D-6E8A-4147-A177-3AD203B41FA5}">
                      <a16:colId xmlns:a16="http://schemas.microsoft.com/office/drawing/2014/main" val="2636227618"/>
                    </a:ext>
                  </a:extLst>
                </a:gridCol>
                <a:gridCol w="1194051">
                  <a:extLst>
                    <a:ext uri="{9D8B030D-6E8A-4147-A177-3AD203B41FA5}">
                      <a16:colId xmlns:a16="http://schemas.microsoft.com/office/drawing/2014/main" val="3831345278"/>
                    </a:ext>
                  </a:extLst>
                </a:gridCol>
              </a:tblGrid>
              <a:tr h="174625">
                <a:tc rowSpan="2"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Принадлежность ХС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год</a:t>
                      </a: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 год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691691"/>
                  </a:ext>
                </a:extLst>
              </a:tr>
              <a:tr h="6172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ХС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 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 числа организаций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ХС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 от числа организаций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46536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85725" marR="104775" indent="0" algn="l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Новосибирская область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353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11,9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265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9,4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544709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 marL="85725" marR="104775" indent="0" algn="l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Муниципальные образования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2601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88,1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2499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90,6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18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104775" indent="0" algn="l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ВСЕГО:</a:t>
                      </a: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 smtClean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</a:p>
                    <a:p>
                      <a:pPr marL="0" marR="104775" indent="0" algn="ctr" defTabSz="914377" rtl="0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5676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6200" y="797135"/>
            <a:ext cx="7115509" cy="738664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R="204470" algn="ctr">
              <a:spcBef>
                <a:spcPts val="5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Распределение хозяйствующих субъектов </a:t>
            </a:r>
            <a:endParaRPr lang="ru-RU" sz="1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204470" algn="ctr">
              <a:spcBef>
                <a:spcPts val="5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1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долей государственной/муниципальной собственности 50% и более </a:t>
            </a:r>
            <a:r>
              <a:rPr lang="ru-RU" sz="1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принадлежности (муниципальные или региональные)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665" y="0"/>
            <a:ext cx="1983956" cy="71601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76200" y="5049327"/>
            <a:ext cx="2172670" cy="82484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333884" y="5044064"/>
            <a:ext cx="2492333" cy="824400"/>
          </a:xfrm>
          <a:prstGeom prst="rect">
            <a:avLst/>
          </a:prstGeom>
          <a:solidFill>
            <a:srgbClr val="0070C0"/>
          </a:solidFill>
        </p:spPr>
        <p:txBody>
          <a:bodyPr wrap="square" anchor="ctr">
            <a:sp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Культура</a:t>
            </a: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11112" y="5044063"/>
            <a:ext cx="2280597" cy="107640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 defTabSz="711200"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ЖКХ</a:t>
            </a:r>
          </a:p>
          <a:p>
            <a:pPr algn="ctr" defTabSz="711200"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благоустройство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00" y="5874168"/>
            <a:ext cx="2172670" cy="48218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1344 </a:t>
            </a: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организаций</a:t>
            </a:r>
          </a:p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(48,6%)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333884" y="5868464"/>
            <a:ext cx="2492333" cy="4821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739 организаций</a:t>
            </a:r>
          </a:p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(26,7%)</a:t>
            </a:r>
            <a:endParaRPr lang="ru-RU" sz="1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11114" y="5868464"/>
            <a:ext cx="2280596" cy="4821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289 организаций</a:t>
            </a:r>
          </a:p>
          <a:p>
            <a:pPr marR="64770" lvl="0" algn="ctr" eaLnBrk="0" hangingPunct="0">
              <a:spcBef>
                <a:spcPts val="445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(10,5%)</a:t>
            </a:r>
            <a:endParaRPr lang="ru-RU" sz="1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200" y="4477754"/>
            <a:ext cx="7115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НАИБОЛЬШЕЕ КОЛИЧЕСТВО ХОЗЯЙСТВУЮЩИХ СУБЪЕКТОВ</a:t>
            </a:r>
            <a:endParaRPr lang="ru-R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4" name="Picture 4" descr="В Минпросвещения рассказали, в каком формате будут учиться школьники после  Нового года – Учительская газе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58" y="797135"/>
            <a:ext cx="4599163" cy="315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55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 descr="Автономное газоснаб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60" y="3673463"/>
            <a:ext cx="4761297" cy="304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69284" y="6356351"/>
            <a:ext cx="2743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05631"/>
              </p:ext>
            </p:extLst>
          </p:nvPr>
        </p:nvGraphicFramePr>
        <p:xfrm>
          <a:off x="266132" y="2646520"/>
          <a:ext cx="6133002" cy="3892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83302" y="2123300"/>
            <a:ext cx="6469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12090" indent="-2211705" algn="ctr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Субъекты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естественных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монополий</a:t>
            </a:r>
          </a:p>
          <a:p>
            <a:pPr marR="212090" indent="-2211705" algn="ctr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рынках Новосибирской области, на ноябрь 2022 года, </a:t>
            </a:r>
            <a:r>
              <a:rPr lang="ru-RU" sz="1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302"/>
            <a:ext cx="1983956" cy="7160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3301" y="979807"/>
            <a:ext cx="6469885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в Новосибирской области </a:t>
            </a:r>
            <a:endParaRPr lang="ru-RU" sz="16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0" hangingPunct="0">
              <a:spcAft>
                <a:spcPts val="0"/>
              </a:spcAft>
            </a:pPr>
            <a:r>
              <a:rPr lang="ru-RU" sz="16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350 </a:t>
            </a:r>
            <a:r>
              <a:rPr lang="ru-RU" sz="16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естественных </a:t>
            </a:r>
            <a:r>
              <a:rPr lang="ru-RU" sz="16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монополий</a:t>
            </a:r>
          </a:p>
          <a:p>
            <a:pPr algn="ctr" eaLnBrk="0" hangingPunct="0"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2021 году – 347, прирост составил 0,9 </a:t>
            </a:r>
            <a:r>
              <a:rPr lang="ru-RU" sz="16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п.п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</a:t>
            </a:r>
            <a:endParaRPr lang="ru-RU" sz="1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6" name="Picture 8" descr="На водоснабжение за 5 лет направят 934 млрд тенге - новости Kapital.k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60" y="979807"/>
            <a:ext cx="4707624" cy="259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69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68421" y="6370183"/>
            <a:ext cx="2743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547403"/>
              </p:ext>
            </p:extLst>
          </p:nvPr>
        </p:nvGraphicFramePr>
        <p:xfrm>
          <a:off x="210150" y="1646338"/>
          <a:ext cx="4359712" cy="4577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750" y="1123117"/>
            <a:ext cx="456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сроков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получения доступа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СЕМ, % от выборки в целом</a:t>
            </a:r>
            <a:endParaRPr lang="ru-R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21744" y="1113644"/>
            <a:ext cx="41602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сложности процедур подключения услуг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СЕМ,</a:t>
            </a:r>
          </a:p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%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выборки в целом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4896990"/>
              </p:ext>
            </p:extLst>
          </p:nvPr>
        </p:nvGraphicFramePr>
        <p:xfrm>
          <a:off x="4321744" y="1702387"/>
          <a:ext cx="4023359" cy="4446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213158" y="1151543"/>
            <a:ext cx="4115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Оценка стоимости подключения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СЕМ, </a:t>
            </a:r>
          </a:p>
          <a:p>
            <a:pPr algn="ctr"/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выборки в целом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6432492"/>
              </p:ext>
            </p:extLst>
          </p:nvPr>
        </p:nvGraphicFramePr>
        <p:xfrm>
          <a:off x="7939639" y="1646337"/>
          <a:ext cx="4389120" cy="4546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665" y="116765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6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80472" y="6327475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8897" y="382312"/>
            <a:ext cx="716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ПОКАЗАТЕЛЕЙ,</a:t>
            </a:r>
          </a:p>
          <a:p>
            <a:pPr lvl="0" algn="ctr">
              <a:defRPr/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УСТАНОВЛЕННЫХ В «ДОРОЖНОЙ КАРТЕ» НА 202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  <a:endParaRPr lang="ru-RU" b="1" dirty="0">
              <a:solidFill>
                <a:srgbClr val="F79646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4065988"/>
              </p:ext>
            </p:extLst>
          </p:nvPr>
        </p:nvGraphicFramePr>
        <p:xfrm>
          <a:off x="543964" y="2699702"/>
          <a:ext cx="7061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87122" y="1482160"/>
            <a:ext cx="3383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</a:t>
            </a:r>
          </a:p>
          <a:p>
            <a:pPr algn="ctr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ТОВАРНЫХ РЫНКАХ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70401" y="1512686"/>
            <a:ext cx="3139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ПОКАЗАТЕЛИ </a:t>
            </a:r>
            <a:endParaRPr lang="ru-RU" sz="1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defTabSz="914400"/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СИСТЕМНЫМ МЕРОПРИЯТИЯМ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83657" y="2357914"/>
            <a:ext cx="71045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95,2%</a:t>
            </a:r>
            <a:endParaRPr lang="ru-RU" sz="1200" b="1" dirty="0">
              <a:solidFill>
                <a:srgbClr val="3399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54896" y="3341774"/>
            <a:ext cx="66236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100%</a:t>
            </a:r>
            <a:endParaRPr lang="ru-RU" sz="1200" b="1" dirty="0">
              <a:solidFill>
                <a:srgbClr val="3399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48690" y="2225528"/>
            <a:ext cx="71045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8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97,6%</a:t>
            </a:r>
            <a:endParaRPr lang="ru-RU" sz="1200" b="1" dirty="0">
              <a:solidFill>
                <a:srgbClr val="008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53898" y="3341774"/>
            <a:ext cx="662361" cy="276999"/>
          </a:xfrm>
          <a:prstGeom prst="rect">
            <a:avLst/>
          </a:prstGeom>
          <a:ln>
            <a:solidFill>
              <a:srgbClr val="996633"/>
            </a:solidFill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3399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100%</a:t>
            </a:r>
            <a:endParaRPr lang="ru-RU" sz="1200" b="1" dirty="0">
              <a:solidFill>
                <a:srgbClr val="3399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93681" y="2179264"/>
            <a:ext cx="3829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Рынок оказания услуг по перевозке пассажиров </a:t>
            </a: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автомобильным транспортом по муниципальным 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маршрутам регулярных перевозок </a:t>
            </a:r>
            <a:endParaRPr lang="ru-RU" sz="120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</a:t>
            </a:r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(работ) по перевозке пассажиров автомобильным транспортом по муниципальным маршрутам регулярных перевозок, оказанных (выполненных) организациями частной формы </a:t>
            </a:r>
            <a:r>
              <a:rPr lang="ru-RU" sz="1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собственности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93681" y="1450821"/>
            <a:ext cx="372318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ДОСТИГНУТЫ ПЛАНОВЫЕ ЗНАЧЕНИЯ ПО СЛЕДУЮЩИМ ПОКАЗАТЕЛЯМ: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47086" y="4611905"/>
            <a:ext cx="3723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Рынок туристских услуг</a:t>
            </a:r>
          </a:p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туристов, размещенных в коллективных средствах размещения Новосибирской области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85482" y="4071302"/>
            <a:ext cx="2350323" cy="2769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pPr lvl="0" algn="just"/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– 91,3%, факт – 91%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06870" y="5484683"/>
            <a:ext cx="3716802" cy="27662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– 962 тыс. чел., факт - 944,5 тыс. чел.</a:t>
            </a:r>
          </a:p>
        </p:txBody>
      </p:sp>
    </p:spTree>
    <p:extLst>
      <p:ext uri="{BB962C8B-B14F-4D97-AF65-F5344CB8AC3E}">
        <p14:creationId xmlns:p14="http://schemas.microsoft.com/office/powerpoint/2010/main" val="23152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513" y="1110451"/>
            <a:ext cx="3600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инвестиций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основной капитал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173082 млн рублей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(по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итогам 9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мес. 2022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0085" y="536908"/>
            <a:ext cx="2682240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2022 ГОДА</a:t>
            </a:r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9770" y="1110451"/>
            <a:ext cx="3600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Оборот организаций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2022 год составил 4 318 980,4 млн рублей, что в фактически действующих ценах на 6,1% больше, чем в 2021 году.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075478" y="1098329"/>
            <a:ext cx="3600000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унитарных предприятий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начало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2023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года составило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326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единиц,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начало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года –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373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единицы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(- 47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единиц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lvl="0" algn="just">
              <a:spcAft>
                <a:spcPts val="600"/>
              </a:spcAft>
            </a:pP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5887" y="2300739"/>
            <a:ext cx="5400000" cy="14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закупок у субъектов малого и среднего предпринимательства в совокупном стоимостном объеме договоров, заключенных по результатам закупок в соответствии с Федеральным законом от 18.07.2011 № 223-ФЗ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закупках товаров, работ, услуг отдельными видами юридических лиц», за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 составила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55%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установленном целевом значении 25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58056" y="2282107"/>
            <a:ext cx="5400000" cy="14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закупок у субъектов малого и среднего предпринимательства в совокупном стоимостном объеме договоров, заключенных по результатам закупок в соответствии с Федеральным законом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05.04.2013 № 44-ФЗ «О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 составила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61%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установленном целевом значении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4067" y="3882351"/>
            <a:ext cx="1100398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в ходе рассмотрения поступивших заявлений, инициативных проверок Новосибирским УФАС России в отчетном периоде было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выявлено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29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признанных фактов нарушений Закона о защите конкуренции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(в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</a:t>
            </a: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– 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35)</a:t>
            </a: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4066" y="4518493"/>
            <a:ext cx="11003989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dash"/>
          </a:ln>
        </p:spPr>
        <p:txBody>
          <a:bodyPr wrap="square">
            <a:spAutoFit/>
          </a:bodyPr>
          <a:lstStyle/>
          <a:p>
            <a:pPr lvl="0" algn="just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Новосибирская область включена в «белую книгу» </a:t>
            </a:r>
            <a:r>
              <a:rPr lang="ru-RU" sz="1200" b="1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проконкурентных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региональных практик за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</a:t>
            </a:r>
            <a:r>
              <a:rPr lang="ru-RU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качестве лучших практик нашего региона отмечены: создание раздела «Межотраслевой совет потребителей по вопросам деятельности субъектов естественных монополий при Губернаторе Новосибирской области» в ГИС НСО «Электронная демократия Новосибирской области»; принятие постановления Правительства Новосибирской области от 13.04.2021 № 123-п «О проведении трудового соревнования в агропромышленном комплексе Новосибирской области в 2021 году», а также принятие постановления мэрии города Новосибирска от 12.04.2021 № 1178 «О внесении изменений в приложение к постановлению мэрии города Новосибирска от 07.06.2017 № 2622 «О форме сводного отчета о проведении оценки регулирующего воздействия проекта муниципального нормативного правового акта города Новосибирска, устанавливающего новые или изменяющего ранее предусмотренные муниципальными нормативными правовыми актами города Новосибирска обязанности для субъектов предпринимательской и инвестиционной деятельности».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149" y="1110451"/>
            <a:ext cx="0" cy="10800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360662" y="1110451"/>
            <a:ext cx="0" cy="10800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075478" y="1110451"/>
            <a:ext cx="0" cy="10800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44604" y="2277689"/>
            <a:ext cx="9463" cy="146305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248546" y="2277689"/>
            <a:ext cx="9510" cy="144441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54067" y="3879129"/>
            <a:ext cx="1" cy="46488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30149" y="4518493"/>
            <a:ext cx="14455" cy="175432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9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4000"/>
            <a:ext cx="1110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АКТУАЛИЗАЦИЯ РАЗДЕЛА «КОНКУРЕНЦИЯ»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ИНВЕСТИЦИОННОМ ПОРТАЛЕ НОВОСИБИРСКОЙ ОБЛАСТИ  </a:t>
            </a:r>
            <a:endParaRPr lang="ru-RU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1089872"/>
            <a:ext cx="10088880" cy="519294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0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10451195" y="5298694"/>
            <a:ext cx="1321536" cy="28162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9599" y="4435993"/>
            <a:ext cx="4889980" cy="103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70"/>
            <a:endParaRPr lang="ru-RU" sz="1867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609570"/>
            <a:r>
              <a:rPr lang="ru-RU" sz="2400" dirty="0">
                <a:ln w="1905"/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ВЫРАЩИВАЕМ ИНВЕСТИЦИИ</a:t>
            </a:r>
            <a:endParaRPr lang="en-US" sz="2400" dirty="0">
              <a:ln w="1905"/>
              <a:solidFill>
                <a:prstClr val="black">
                  <a:lumMod val="65000"/>
                  <a:lumOff val="35000"/>
                </a:prst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609570"/>
            <a:endParaRPr lang="ru-RU" sz="1867" b="1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2260" y="5298694"/>
            <a:ext cx="39364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econom.nso.ru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invest.nso.ru 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facebook.com/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</a:rPr>
              <a:t>mineconomnso</a:t>
            </a:r>
            <a:endParaRPr lang="en-US" sz="16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export.nso.ru</a:t>
            </a:r>
          </a:p>
          <a:p>
            <a:pPr defTabSz="914377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turizm.nso.ru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2823" r="2614" b="2309"/>
          <a:stretch/>
        </p:blipFill>
        <p:spPr>
          <a:xfrm>
            <a:off x="3272038" y="425885"/>
            <a:ext cx="4400551" cy="43719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 flipH="1">
            <a:off x="10828857" y="0"/>
            <a:ext cx="1354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7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3924908"/>
            <a:ext cx="12192001" cy="29330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5046" y="1678139"/>
            <a:ext cx="5021989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докладе осуществляется анализ результативности и эффективности деятельности ОИОГВ НСО и ОМСУ по содействию развитию конкуренции, включая оценку результатов реализации мероприятий, предусмотренных «дорожной картой» по содействию развитию конкуренции в Новосибирской области, отражаются основные проблемы и перспективы развития региональных товарных рынков, содержатся предложения по повышению эффективности их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функционирования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751601" y="6492875"/>
            <a:ext cx="397844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55" y="1538850"/>
            <a:ext cx="564795" cy="564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888" y="1524706"/>
            <a:ext cx="564795" cy="564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708250" y="477810"/>
            <a:ext cx="10770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подготовлен проект доклада </a:t>
            </a:r>
            <a:endParaRPr lang="ru-RU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состоянии и развитии </a:t>
            </a: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на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 Новосибирской области за </a:t>
            </a: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</a:t>
            </a:r>
            <a:r>
              <a:rPr lang="en-US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 для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его рассмотрения и утверждения Советом по содействию развитию </a:t>
            </a: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</a:t>
            </a:r>
            <a:endParaRPr lang="ru-RU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22395" y="1679281"/>
            <a:ext cx="50596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 доклад направляется в Министерство экономического развития РФ, Федеральную антимонопольную службу, Центральный банк РФ, а также АНО «Агентство стратегических инициатив по продвижению новых проектов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77" y="1169132"/>
            <a:ext cx="12259377" cy="573232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6437" y="1872335"/>
            <a:ext cx="2973600" cy="226080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</a:t>
            </a:r>
            <a:r>
              <a:rPr lang="ru-RU" sz="1600" b="1" kern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 внедрении стандарта развития конкуренции в субъектах Российской </a:t>
            </a:r>
            <a:r>
              <a:rPr lang="ru-RU" sz="16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Федерации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751601" y="6492875"/>
            <a:ext cx="234215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bg1"/>
                </a:solidFill>
              </a:rPr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852885" y="1651247"/>
            <a:ext cx="1663354" cy="442176"/>
          </a:xfrm>
          <a:custGeom>
            <a:avLst/>
            <a:gdLst>
              <a:gd name="connsiteX0" fmla="*/ 0 w 5889761"/>
              <a:gd name="connsiteY0" fmla="*/ 0 h 1073061"/>
              <a:gd name="connsiteX1" fmla="*/ 5889761 w 5889761"/>
              <a:gd name="connsiteY1" fmla="*/ 0 h 1073061"/>
              <a:gd name="connsiteX2" fmla="*/ 5889761 w 5889761"/>
              <a:gd name="connsiteY2" fmla="*/ 1073061 h 1073061"/>
              <a:gd name="connsiteX3" fmla="*/ 0 w 5889761"/>
              <a:gd name="connsiteY3" fmla="*/ 1073061 h 1073061"/>
              <a:gd name="connsiteX4" fmla="*/ 0 w 5889761"/>
              <a:gd name="connsiteY4" fmla="*/ 0 h 10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761" h="1073061">
                <a:moveTo>
                  <a:pt x="0" y="0"/>
                </a:moveTo>
                <a:lnTo>
                  <a:pt x="5889761" y="0"/>
                </a:lnTo>
                <a:lnTo>
                  <a:pt x="5889761" y="1073061"/>
                </a:lnTo>
                <a:lnTo>
                  <a:pt x="0" y="1073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РАЗДЕЛ 1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b="1" kern="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1925" y="453117"/>
            <a:ext cx="10457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ДОКЛАДА</a:t>
            </a:r>
            <a:endParaRPr lang="ru-RU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4702" y="1872335"/>
            <a:ext cx="2934979" cy="2260800"/>
          </a:xfrm>
          <a:prstGeom prst="rect">
            <a:avLst/>
          </a:prstGeom>
          <a:solidFill>
            <a:srgbClr val="00B050"/>
          </a:solidFill>
        </p:spPr>
        <p:txBody>
          <a:bodyPr wrap="square" anchor="ctr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о реализации составляющих Стандарта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61509" y="1874055"/>
            <a:ext cx="2973600" cy="225908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</a:t>
            </a:r>
            <a:r>
              <a:rPr lang="ru-RU" sz="1600" b="1" kern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 достижении целевых значений ключевых показателей эффективности, установленных в плане мероприятий «дорожной карте»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196234" y="1872335"/>
            <a:ext cx="2944881" cy="2260800"/>
          </a:xfrm>
          <a:prstGeom prst="rect">
            <a:avLst/>
          </a:prstGeom>
          <a:solidFill>
            <a:srgbClr val="7655B1"/>
          </a:solidFill>
        </p:spPr>
        <p:txBody>
          <a:bodyPr wrap="square">
            <a:sp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</a:t>
            </a:r>
            <a:r>
              <a:rPr lang="ru-RU" sz="1600" b="1" kern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 эффекте, достигнутом при внедрении Стандарта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kern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3789305" y="1651247"/>
            <a:ext cx="1663354" cy="442176"/>
          </a:xfrm>
          <a:custGeom>
            <a:avLst/>
            <a:gdLst>
              <a:gd name="connsiteX0" fmla="*/ 0 w 5889761"/>
              <a:gd name="connsiteY0" fmla="*/ 0 h 1073061"/>
              <a:gd name="connsiteX1" fmla="*/ 5889761 w 5889761"/>
              <a:gd name="connsiteY1" fmla="*/ 0 h 1073061"/>
              <a:gd name="connsiteX2" fmla="*/ 5889761 w 5889761"/>
              <a:gd name="connsiteY2" fmla="*/ 1073061 h 1073061"/>
              <a:gd name="connsiteX3" fmla="*/ 0 w 5889761"/>
              <a:gd name="connsiteY3" fmla="*/ 1073061 h 1073061"/>
              <a:gd name="connsiteX4" fmla="*/ 0 w 5889761"/>
              <a:gd name="connsiteY4" fmla="*/ 0 h 10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761" h="1073061">
                <a:moveTo>
                  <a:pt x="0" y="0"/>
                </a:moveTo>
                <a:lnTo>
                  <a:pt x="5889761" y="0"/>
                </a:lnTo>
                <a:lnTo>
                  <a:pt x="5889761" y="1073061"/>
                </a:lnTo>
                <a:lnTo>
                  <a:pt x="0" y="1073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РАЗДЕЛ 2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b="1" kern="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891709" y="1651247"/>
            <a:ext cx="1663354" cy="442176"/>
          </a:xfrm>
          <a:custGeom>
            <a:avLst/>
            <a:gdLst>
              <a:gd name="connsiteX0" fmla="*/ 0 w 5889761"/>
              <a:gd name="connsiteY0" fmla="*/ 0 h 1073061"/>
              <a:gd name="connsiteX1" fmla="*/ 5889761 w 5889761"/>
              <a:gd name="connsiteY1" fmla="*/ 0 h 1073061"/>
              <a:gd name="connsiteX2" fmla="*/ 5889761 w 5889761"/>
              <a:gd name="connsiteY2" fmla="*/ 1073061 h 1073061"/>
              <a:gd name="connsiteX3" fmla="*/ 0 w 5889761"/>
              <a:gd name="connsiteY3" fmla="*/ 1073061 h 1073061"/>
              <a:gd name="connsiteX4" fmla="*/ 0 w 5889761"/>
              <a:gd name="connsiteY4" fmla="*/ 0 h 10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761" h="1073061">
                <a:moveTo>
                  <a:pt x="0" y="0"/>
                </a:moveTo>
                <a:lnTo>
                  <a:pt x="5889761" y="0"/>
                </a:lnTo>
                <a:lnTo>
                  <a:pt x="5889761" y="1073061"/>
                </a:lnTo>
                <a:lnTo>
                  <a:pt x="0" y="1073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РАЗДЕЛ 3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b="1" kern="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9865309" y="1651247"/>
            <a:ext cx="1663354" cy="442176"/>
          </a:xfrm>
          <a:custGeom>
            <a:avLst/>
            <a:gdLst>
              <a:gd name="connsiteX0" fmla="*/ 0 w 5889761"/>
              <a:gd name="connsiteY0" fmla="*/ 0 h 1073061"/>
              <a:gd name="connsiteX1" fmla="*/ 5889761 w 5889761"/>
              <a:gd name="connsiteY1" fmla="*/ 0 h 1073061"/>
              <a:gd name="connsiteX2" fmla="*/ 5889761 w 5889761"/>
              <a:gd name="connsiteY2" fmla="*/ 1073061 h 1073061"/>
              <a:gd name="connsiteX3" fmla="*/ 0 w 5889761"/>
              <a:gd name="connsiteY3" fmla="*/ 1073061 h 1073061"/>
              <a:gd name="connsiteX4" fmla="*/ 0 w 5889761"/>
              <a:gd name="connsiteY4" fmla="*/ 0 h 10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761" h="1073061">
                <a:moveTo>
                  <a:pt x="0" y="0"/>
                </a:moveTo>
                <a:lnTo>
                  <a:pt x="5889761" y="0"/>
                </a:lnTo>
                <a:lnTo>
                  <a:pt x="5889761" y="1073061"/>
                </a:lnTo>
                <a:lnTo>
                  <a:pt x="0" y="1073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РАЗДЕЛ 4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b="1" kern="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олилиния 31"/>
          <p:cNvSpPr/>
          <p:nvPr/>
        </p:nvSpPr>
        <p:spPr>
          <a:xfrm>
            <a:off x="6116602" y="5193019"/>
            <a:ext cx="5634999" cy="1314255"/>
          </a:xfrm>
          <a:custGeom>
            <a:avLst/>
            <a:gdLst>
              <a:gd name="connsiteX0" fmla="*/ 0 w 5524323"/>
              <a:gd name="connsiteY0" fmla="*/ 0 h 1180590"/>
              <a:gd name="connsiteX1" fmla="*/ 5524323 w 5524323"/>
              <a:gd name="connsiteY1" fmla="*/ 0 h 1180590"/>
              <a:gd name="connsiteX2" fmla="*/ 5524323 w 5524323"/>
              <a:gd name="connsiteY2" fmla="*/ 1180590 h 1180590"/>
              <a:gd name="connsiteX3" fmla="*/ 0 w 5524323"/>
              <a:gd name="connsiteY3" fmla="*/ 1180590 h 1180590"/>
              <a:gd name="connsiteX4" fmla="*/ 0 w 5524323"/>
              <a:gd name="connsiteY4" fmla="*/ 0 h 118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323" h="1180590">
                <a:moveTo>
                  <a:pt x="0" y="0"/>
                </a:moveTo>
                <a:lnTo>
                  <a:pt x="5524323" y="0"/>
                </a:lnTo>
                <a:lnTo>
                  <a:pt x="5524323" y="1180590"/>
                </a:lnTo>
                <a:lnTo>
                  <a:pt x="0" y="1180590"/>
                </a:lnTo>
                <a:lnTo>
                  <a:pt x="0" y="0"/>
                </a:lnTo>
                <a:close/>
              </a:path>
            </a:pathLst>
          </a:custGeom>
          <a:solidFill>
            <a:srgbClr val="0066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</a:t>
            </a:r>
            <a:r>
              <a:rPr lang="ru-RU" sz="1600" b="1" dirty="0" err="1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Новосибирскстата</a:t>
            </a: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011" y="224870"/>
            <a:ext cx="9763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ИСТОЧНИКИ ИНФОРМАЦИИ, ИСПОЛЬЗУЕМЫЕ В ДОКЛАДЕ </a:t>
            </a:r>
            <a:endParaRPr lang="ru-RU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3791744" y="1634299"/>
            <a:ext cx="2376264" cy="158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defTabSz="914400">
              <a:lnSpc>
                <a:spcPct val="110000"/>
              </a:lnSpc>
              <a:spcBef>
                <a:spcPct val="0"/>
              </a:spcBef>
            </a:pPr>
            <a:endParaRPr lang="ru-RU" altLang="ru-RU" sz="1200" kern="0" dirty="0">
              <a:solidFill>
                <a:sysClr val="windowText" lastClr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9" name="Rectangle 4"/>
          <p:cNvSpPr>
            <a:spLocks/>
          </p:cNvSpPr>
          <p:nvPr/>
        </p:nvSpPr>
        <p:spPr bwMode="auto">
          <a:xfrm>
            <a:off x="6456040" y="1634298"/>
            <a:ext cx="2016224" cy="151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defTabSz="914400">
              <a:lnSpc>
                <a:spcPct val="110000"/>
              </a:lnSpc>
              <a:spcBef>
                <a:spcPct val="0"/>
              </a:spcBef>
            </a:pPr>
            <a:r>
              <a:rPr lang="ru-RU" sz="1600" kern="0" dirty="0">
                <a:solidFill>
                  <a:sysClr val="windowText" lastClr="000000"/>
                </a:solidFill>
                <a:latin typeface="Tahoma" charset="0"/>
                <a:cs typeface="Tahoma" charset="0"/>
              </a:rPr>
              <a:t> </a:t>
            </a:r>
            <a:r>
              <a:rPr lang="ru-RU" altLang="ru-RU" sz="1600" kern="0" dirty="0">
                <a:solidFill>
                  <a:sysClr val="windowText" lastClr="000000"/>
                </a:solidFill>
                <a:latin typeface="Tahoma" charset="0"/>
                <a:cs typeface="Tahoma" charset="0"/>
                <a:sym typeface="Tahoma" charset="0"/>
              </a:rPr>
              <a:t> </a:t>
            </a: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8400256" y="1718438"/>
            <a:ext cx="2016224" cy="151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1pPr>
            <a:lvl2pPr marL="742950" indent="-285750" algn="ctr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2pPr>
            <a:lvl3pPr marL="1143000" indent="-228600" algn="ctr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3pPr>
            <a:lvl4pPr marL="16002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4pPr>
            <a:lvl5pPr marL="2057400" indent="-228600" algn="ctr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5pPr>
            <a:lvl6pPr marL="25146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6pPr>
            <a:lvl7pPr marL="29718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7pPr>
            <a:lvl8pPr marL="34290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8pPr>
            <a:lvl9pPr marL="3886200" indent="-2286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PingFang SC Regular" charset="0"/>
                <a:cs typeface="PingFang SC Regular" charset="0"/>
                <a:sym typeface="Calibri" charset="0"/>
              </a:defRPr>
            </a:lvl9pPr>
          </a:lstStyle>
          <a:p>
            <a:pPr defTabSz="914400">
              <a:lnSpc>
                <a:spcPct val="110000"/>
              </a:lnSpc>
              <a:spcBef>
                <a:spcPct val="0"/>
              </a:spcBef>
            </a:pPr>
            <a:endParaRPr lang="ru-RU" altLang="ru-RU" sz="1600" kern="0" dirty="0">
              <a:solidFill>
                <a:sysClr val="windowText" lastClr="000000"/>
              </a:solidFill>
              <a:latin typeface="Tahoma" charset="0"/>
              <a:cs typeface="Tahoma" charset="0"/>
              <a:sym typeface="Tahoma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7634" y="972333"/>
            <a:ext cx="11433967" cy="2600684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Полилиния 28"/>
          <p:cNvSpPr/>
          <p:nvPr/>
        </p:nvSpPr>
        <p:spPr>
          <a:xfrm>
            <a:off x="317634" y="3573016"/>
            <a:ext cx="5798965" cy="1620000"/>
          </a:xfrm>
          <a:custGeom>
            <a:avLst/>
            <a:gdLst>
              <a:gd name="connsiteX0" fmla="*/ 0 w 5185706"/>
              <a:gd name="connsiteY0" fmla="*/ 0 h 1221273"/>
              <a:gd name="connsiteX1" fmla="*/ 5185706 w 5185706"/>
              <a:gd name="connsiteY1" fmla="*/ 0 h 1221273"/>
              <a:gd name="connsiteX2" fmla="*/ 5185706 w 5185706"/>
              <a:gd name="connsiteY2" fmla="*/ 1221273 h 1221273"/>
              <a:gd name="connsiteX3" fmla="*/ 0 w 5185706"/>
              <a:gd name="connsiteY3" fmla="*/ 1221273 h 1221273"/>
              <a:gd name="connsiteX4" fmla="*/ 0 w 5185706"/>
              <a:gd name="connsiteY4" fmla="*/ 0 h 122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5706" h="1221273">
                <a:moveTo>
                  <a:pt x="0" y="0"/>
                </a:moveTo>
                <a:lnTo>
                  <a:pt x="5185706" y="0"/>
                </a:lnTo>
                <a:lnTo>
                  <a:pt x="5185706" y="1221273"/>
                </a:lnTo>
                <a:lnTo>
                  <a:pt x="0" y="122127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699">
                  <a:shade val="30000"/>
                  <a:satMod val="115000"/>
                </a:srgbClr>
              </a:gs>
              <a:gs pos="50000">
                <a:srgbClr val="006699">
                  <a:shade val="67500"/>
                  <a:satMod val="115000"/>
                </a:srgbClr>
              </a:gs>
              <a:gs pos="100000">
                <a:srgbClr val="006699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spcBef>
                <a:spcPct val="0"/>
              </a:spcBef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Информация, </a:t>
            </a:r>
          </a:p>
          <a:p>
            <a:pPr algn="ctr" defTabSz="711200">
              <a:spcBef>
                <a:spcPct val="0"/>
              </a:spcBef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предоставленная ОИОГВ</a:t>
            </a:r>
            <a:r>
              <a:rPr lang="en-US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и ОМСУ</a:t>
            </a:r>
            <a:endParaRPr lang="ru-RU" sz="1600" b="1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6116602" y="3573017"/>
            <a:ext cx="5634999" cy="1620002"/>
          </a:xfrm>
          <a:custGeom>
            <a:avLst/>
            <a:gdLst>
              <a:gd name="connsiteX0" fmla="*/ 0 w 4825284"/>
              <a:gd name="connsiteY0" fmla="*/ 0 h 1465525"/>
              <a:gd name="connsiteX1" fmla="*/ 4825284 w 4825284"/>
              <a:gd name="connsiteY1" fmla="*/ 0 h 1465525"/>
              <a:gd name="connsiteX2" fmla="*/ 4825284 w 4825284"/>
              <a:gd name="connsiteY2" fmla="*/ 1465525 h 1465525"/>
              <a:gd name="connsiteX3" fmla="*/ 0 w 4825284"/>
              <a:gd name="connsiteY3" fmla="*/ 1465525 h 1465525"/>
              <a:gd name="connsiteX4" fmla="*/ 0 w 4825284"/>
              <a:gd name="connsiteY4" fmla="*/ 0 h 146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5284" h="1465525">
                <a:moveTo>
                  <a:pt x="0" y="0"/>
                </a:moveTo>
                <a:lnTo>
                  <a:pt x="4825284" y="0"/>
                </a:lnTo>
                <a:lnTo>
                  <a:pt x="4825284" y="1465525"/>
                </a:lnTo>
                <a:lnTo>
                  <a:pt x="0" y="146552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6699">
                  <a:shade val="30000"/>
                  <a:satMod val="115000"/>
                </a:srgbClr>
              </a:gs>
              <a:gs pos="50000">
                <a:srgbClr val="006699">
                  <a:shade val="67500"/>
                  <a:satMod val="115000"/>
                </a:srgbClr>
              </a:gs>
              <a:gs pos="100000">
                <a:srgbClr val="006699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spcBef>
                <a:spcPct val="0"/>
              </a:spcBef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мониторинга состояния и развития </a:t>
            </a:r>
            <a:r>
              <a:rPr lang="ru-RU" sz="16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конкуренции </a:t>
            </a: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6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 </a:t>
            </a:r>
          </a:p>
          <a:p>
            <a:pPr algn="ctr" defTabSz="711200">
              <a:spcBef>
                <a:spcPct val="0"/>
              </a:spcBef>
            </a:pPr>
            <a:r>
              <a:rPr lang="ru-RU" sz="16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</a:t>
            </a: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 за </a:t>
            </a:r>
            <a:r>
              <a:rPr lang="ru-RU" sz="16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</a:t>
            </a: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 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317634" y="5193016"/>
            <a:ext cx="5798965" cy="1314256"/>
          </a:xfrm>
          <a:custGeom>
            <a:avLst/>
            <a:gdLst>
              <a:gd name="connsiteX0" fmla="*/ 0 w 5692097"/>
              <a:gd name="connsiteY0" fmla="*/ 0 h 1465525"/>
              <a:gd name="connsiteX1" fmla="*/ 5692097 w 5692097"/>
              <a:gd name="connsiteY1" fmla="*/ 0 h 1465525"/>
              <a:gd name="connsiteX2" fmla="*/ 5692097 w 5692097"/>
              <a:gd name="connsiteY2" fmla="*/ 1465525 h 1465525"/>
              <a:gd name="connsiteX3" fmla="*/ 0 w 5692097"/>
              <a:gd name="connsiteY3" fmla="*/ 1465525 h 1465525"/>
              <a:gd name="connsiteX4" fmla="*/ 0 w 5692097"/>
              <a:gd name="connsiteY4" fmla="*/ 0 h 146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2097" h="1465525">
                <a:moveTo>
                  <a:pt x="0" y="0"/>
                </a:moveTo>
                <a:lnTo>
                  <a:pt x="5692097" y="0"/>
                </a:lnTo>
                <a:lnTo>
                  <a:pt x="5692097" y="1465525"/>
                </a:lnTo>
                <a:lnTo>
                  <a:pt x="0" y="1465525"/>
                </a:lnTo>
                <a:lnTo>
                  <a:pt x="0" y="0"/>
                </a:lnTo>
                <a:close/>
              </a:path>
            </a:pathLst>
          </a:custGeom>
          <a:solidFill>
            <a:srgbClr val="0066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algn="ctr" defTabSz="711200">
              <a:spcBef>
                <a:spcPct val="0"/>
              </a:spcBef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Информация, предоставленная </a:t>
            </a:r>
          </a:p>
          <a:p>
            <a:pPr algn="ctr" defTabSz="711200">
              <a:spcBef>
                <a:spcPct val="0"/>
              </a:spcBef>
            </a:pPr>
            <a:r>
              <a:rPr lang="ru-RU" sz="16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Новосибирским УФАС 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662913" y="6443689"/>
            <a:ext cx="396815" cy="27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609585">
              <a:defRPr sz="1200">
                <a:latin typeface="Calibri" panose="020F0502020204030204"/>
              </a:defRPr>
            </a:lvl1pPr>
          </a:lstStyle>
          <a:p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245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etatet-club.ru/p/lN141547112756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479" y="0"/>
            <a:ext cx="51335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021" y="6447296"/>
            <a:ext cx="2743200" cy="365125"/>
          </a:xfrm>
        </p:spPr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5525" y="953565"/>
            <a:ext cx="63879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</a:t>
            </a: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</a:t>
            </a:r>
          </a:p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20.12.2019 № 287 </a:t>
            </a:r>
            <a:endParaRPr lang="ru-RU" sz="160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31342" y="3657667"/>
            <a:ext cx="60966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 перечень товарных рынков (35 рынков)</a:t>
            </a:r>
          </a:p>
          <a:p>
            <a:pPr marL="171450" indent="-171450" algn="just"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ru-RU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 карта подготовлена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соответствии с положениями Стандарта и определяет мероприятия, необходимые для реализации Национального плана («дорожной карты») развития конкуренции в Российской Федерации на 2021 - 2025 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годы</a:t>
            </a:r>
          </a:p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ru-RU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Мероприятия по развитию конкуренции и числовые значения их ключевых показателей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определены с учетом необходимости обязательного достижения к 2025 году</a:t>
            </a:r>
          </a:p>
          <a:p>
            <a:pPr algn="just"/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7455" y="2751892"/>
            <a:ext cx="6284091" cy="677108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АКТУАЛИЗАЦИЯ В 202</a:t>
            </a:r>
            <a:r>
              <a:rPr lang="en-US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ГОДУ:</a:t>
            </a:r>
          </a:p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постановление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</a:rPr>
              <a:t>Губернатора Новосибирской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области</a:t>
            </a:r>
          </a:p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от 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</a:rPr>
              <a:t>29.07.2022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№140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25" y="53838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2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429423"/>
              </p:ext>
            </p:extLst>
          </p:nvPr>
        </p:nvGraphicFramePr>
        <p:xfrm>
          <a:off x="142240" y="914400"/>
          <a:ext cx="11954576" cy="5806440"/>
        </p:xfrm>
        <a:graphic>
          <a:graphicData uri="http://schemas.openxmlformats.org/drawingml/2006/table">
            <a:tbl>
              <a:tblPr firstRow="1" firstCol="1" bandRow="1"/>
              <a:tblGrid>
                <a:gridCol w="493739">
                  <a:extLst>
                    <a:ext uri="{9D8B030D-6E8A-4147-A177-3AD203B41FA5}">
                      <a16:colId xmlns:a16="http://schemas.microsoft.com/office/drawing/2014/main" val="798735071"/>
                    </a:ext>
                  </a:extLst>
                </a:gridCol>
                <a:gridCol w="7353637">
                  <a:extLst>
                    <a:ext uri="{9D8B030D-6E8A-4147-A177-3AD203B41FA5}">
                      <a16:colId xmlns:a16="http://schemas.microsoft.com/office/drawing/2014/main" val="169703788"/>
                    </a:ext>
                  </a:extLst>
                </a:gridCol>
                <a:gridCol w="1592633">
                  <a:extLst>
                    <a:ext uri="{9D8B030D-6E8A-4147-A177-3AD203B41FA5}">
                      <a16:colId xmlns:a16="http://schemas.microsoft.com/office/drawing/2014/main" val="2497326978"/>
                    </a:ext>
                  </a:extLst>
                </a:gridCol>
                <a:gridCol w="1356686">
                  <a:extLst>
                    <a:ext uri="{9D8B030D-6E8A-4147-A177-3AD203B41FA5}">
                      <a16:colId xmlns:a16="http://schemas.microsoft.com/office/drawing/2014/main" val="925079452"/>
                    </a:ext>
                  </a:extLst>
                </a:gridCol>
                <a:gridCol w="1157881">
                  <a:extLst>
                    <a:ext uri="{9D8B030D-6E8A-4147-A177-3AD203B41FA5}">
                      <a16:colId xmlns:a16="http://schemas.microsoft.com/office/drawing/2014/main" val="3749772272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государственной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программы Новосибирской области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год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 год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Темп роста,% 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264325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«Энергосбережение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повышение энергетической эффективности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86 250,20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365 343,00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423,6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243317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Стимулирование инвестиционной активности в Новосибирской области» </a:t>
                      </a: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470 035,20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1 443 507,40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307,1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782180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промышленности и повышение ее конкурентоспособности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109 247,20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224 415,60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205,4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4924273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государственной молодежной политики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139 443,20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219 596,60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157,5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60271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сельского хозяйства и регулирование рынков сельскохозяйственной продукции, сырья и продовольствия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3 943 128,30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5 433 723,70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137,8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371935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субъектов малого и среднего предпринимательства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349 219,50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462 084,10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132,3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680843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здравоохранения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33 338 970,30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43 351 052,70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181951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Обеспечение доступности услуг общественного пассажирского транспорта, в том числе Новосибирского метрополитена, для населения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3 233 967,90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4 173 328,10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129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869195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Региональная программа развития среднего профессионального образования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3 741 156,80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4 813 213,40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128,7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112560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системы обращения с отходами производства и потребления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84 307,80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107 117,40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127,1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22433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Управление финансами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18 348 828,50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22 223 726,60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121,1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8894895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физической культуры и спорта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9 498 213,70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11 505 124,70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121,1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045133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Развитие образования, создание условий для социализации детей и учащейся молодежи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43 997 663,80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49 738 101,10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113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9618178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Социальная поддержка в Новосибирской области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41 530 598,60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46 198 894,00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112,2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946140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lang="ru-RU" sz="10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Охрана окружающей среды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86 114,90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76 489,50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88,8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3181753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Содействие занятости населения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2 733 287,20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2 041 004,80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74,7</a:t>
                      </a:r>
                      <a:endParaRPr lang="ru-RU" sz="10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1170444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8574" marR="3857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</a:t>
                      </a: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161 690 433,1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192 376 722,7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119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8574" marR="38574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753246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12192000" cy="89255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ИСТОЧНИКИ ФИНАНСОВЫХ СРЕДСТВ, ИСПОЛЬЗУЕМЫХ ДЛЯ ДОСТИЖЕНИЯ ЦЕЛЕЙ СТАНДАРТА </a:t>
            </a:r>
            <a:r>
              <a:rPr lang="ru-RU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</a:p>
          <a:p>
            <a:pPr algn="ctr"/>
            <a:r>
              <a:rPr lang="ru-RU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ГОСУДАРСТВЕННЫЕ</a:t>
            </a:r>
            <a:r>
              <a:rPr lang="en-US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ПРОГРАММЫ,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направленные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развитие субъектов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МСП,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промышленности и повышение ее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конкурентоспособности, стимулирование 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инвестиционной и инновационной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активности, тыс. руб.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832656" y="6492875"/>
            <a:ext cx="264160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3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одним вырезанным углом 26"/>
          <p:cNvSpPr/>
          <p:nvPr/>
        </p:nvSpPr>
        <p:spPr>
          <a:xfrm rot="16200000">
            <a:off x="6565588" y="1227140"/>
            <a:ext cx="5807078" cy="5181592"/>
          </a:xfrm>
          <a:custGeom>
            <a:avLst/>
            <a:gdLst>
              <a:gd name="connsiteX0" fmla="*/ 0 w 5345618"/>
              <a:gd name="connsiteY0" fmla="*/ 0 h 5283197"/>
              <a:gd name="connsiteX1" fmla="*/ 2704020 w 5345618"/>
              <a:gd name="connsiteY1" fmla="*/ 0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30478 h 5313675"/>
              <a:gd name="connsiteX1" fmla="*/ 2206180 w 5345618"/>
              <a:gd name="connsiteY1" fmla="*/ 0 h 5313675"/>
              <a:gd name="connsiteX2" fmla="*/ 5345618 w 5345618"/>
              <a:gd name="connsiteY2" fmla="*/ 2672077 h 5313675"/>
              <a:gd name="connsiteX3" fmla="*/ 5345618 w 5345618"/>
              <a:gd name="connsiteY3" fmla="*/ 5313675 h 5313675"/>
              <a:gd name="connsiteX4" fmla="*/ 0 w 5345618"/>
              <a:gd name="connsiteY4" fmla="*/ 5313675 h 5313675"/>
              <a:gd name="connsiteX5" fmla="*/ 0 w 5345618"/>
              <a:gd name="connsiteY5" fmla="*/ 30478 h 5313675"/>
              <a:gd name="connsiteX0" fmla="*/ 0 w 5345618"/>
              <a:gd name="connsiteY0" fmla="*/ 0 h 5283197"/>
              <a:gd name="connsiteX1" fmla="*/ 1921700 w 5345618"/>
              <a:gd name="connsiteY1" fmla="*/ 609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0 h 5283197"/>
              <a:gd name="connsiteX1" fmla="*/ 1903424 w 5345618"/>
              <a:gd name="connsiteY1" fmla="*/ 10165 h 5283197"/>
              <a:gd name="connsiteX2" fmla="*/ 5345618 w 5345618"/>
              <a:gd name="connsiteY2" fmla="*/ 2641599 h 5283197"/>
              <a:gd name="connsiteX3" fmla="*/ 5345618 w 5345618"/>
              <a:gd name="connsiteY3" fmla="*/ 5283197 h 5283197"/>
              <a:gd name="connsiteX4" fmla="*/ 0 w 5345618"/>
              <a:gd name="connsiteY4" fmla="*/ 5283197 h 5283197"/>
              <a:gd name="connsiteX5" fmla="*/ 0 w 5345618"/>
              <a:gd name="connsiteY5" fmla="*/ 0 h 5283197"/>
              <a:gd name="connsiteX0" fmla="*/ 0 w 5345618"/>
              <a:gd name="connsiteY0" fmla="*/ 20315 h 5303512"/>
              <a:gd name="connsiteX1" fmla="*/ 1903424 w 5345618"/>
              <a:gd name="connsiteY1" fmla="*/ 0 h 5303512"/>
              <a:gd name="connsiteX2" fmla="*/ 5345618 w 5345618"/>
              <a:gd name="connsiteY2" fmla="*/ 2661914 h 5303512"/>
              <a:gd name="connsiteX3" fmla="*/ 5345618 w 5345618"/>
              <a:gd name="connsiteY3" fmla="*/ 5303512 h 5303512"/>
              <a:gd name="connsiteX4" fmla="*/ 0 w 5345618"/>
              <a:gd name="connsiteY4" fmla="*/ 5303512 h 5303512"/>
              <a:gd name="connsiteX5" fmla="*/ 0 w 5345618"/>
              <a:gd name="connsiteY5" fmla="*/ 20315 h 5303512"/>
              <a:gd name="connsiteX0" fmla="*/ 0 w 5345618"/>
              <a:gd name="connsiteY0" fmla="*/ 30473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0 w 5345618"/>
              <a:gd name="connsiteY5" fmla="*/ 30473 h 5313670"/>
              <a:gd name="connsiteX0" fmla="*/ 9137 w 5345618"/>
              <a:gd name="connsiteY0" fmla="*/ 10156 h 5313670"/>
              <a:gd name="connsiteX1" fmla="*/ 1894286 w 5345618"/>
              <a:gd name="connsiteY1" fmla="*/ 0 h 5313670"/>
              <a:gd name="connsiteX2" fmla="*/ 5345618 w 5345618"/>
              <a:gd name="connsiteY2" fmla="*/ 2672072 h 5313670"/>
              <a:gd name="connsiteX3" fmla="*/ 5345618 w 5345618"/>
              <a:gd name="connsiteY3" fmla="*/ 5313670 h 5313670"/>
              <a:gd name="connsiteX4" fmla="*/ 0 w 5345618"/>
              <a:gd name="connsiteY4" fmla="*/ 5313670 h 5313670"/>
              <a:gd name="connsiteX5" fmla="*/ 9137 w 5345618"/>
              <a:gd name="connsiteY5" fmla="*/ 10156 h 531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5618" h="5313670">
                <a:moveTo>
                  <a:pt x="9137" y="10156"/>
                </a:moveTo>
                <a:lnTo>
                  <a:pt x="1894286" y="0"/>
                </a:lnTo>
                <a:lnTo>
                  <a:pt x="5345618" y="2672072"/>
                </a:lnTo>
                <a:lnTo>
                  <a:pt x="5345618" y="5313670"/>
                </a:lnTo>
                <a:lnTo>
                  <a:pt x="0" y="5313670"/>
                </a:lnTo>
                <a:cubicBezTo>
                  <a:pt x="3046" y="3545832"/>
                  <a:pt x="6091" y="1777994"/>
                  <a:pt x="9137" y="10156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659" y="211589"/>
            <a:ext cx="10202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ОБУЧАЮЩИЕ МЕРОПРИЯТИЯ </a:t>
            </a:r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ОРГАНОВ МЕСТНОГО САМОУПРАВЛЕНИЯ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ВОПРОСАМ СОДЕЙСТВИЯ РАЗВИТИЮ КОНКУРЕНЦИИ </a:t>
            </a:r>
            <a:endParaRPr lang="ru-RU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803516" y="6356350"/>
            <a:ext cx="214964" cy="365125"/>
          </a:xfrm>
        </p:spPr>
        <p:txBody>
          <a:bodyPr/>
          <a:lstStyle/>
          <a:p>
            <a:fld id="{90644A5E-EBFD-4C4E-9212-C59F6EC8FE35}" type="slidenum">
              <a:rPr lang="ru-RU" smtClean="0">
                <a:solidFill>
                  <a:schemeClr val="tx1"/>
                </a:solidFill>
              </a:rPr>
              <a:pPr/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4996483"/>
            <a:ext cx="6448463" cy="83099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Контрольное управление НСО содействует в организации и проведении обучающих мероприятий для государственных и муниципальных заказчиков НСО, а также для представителей малого бизнеса НСО по вопросам осуществления закупок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2022 год проведено</a:t>
            </a:r>
            <a:r>
              <a:rPr lang="en-US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 обучающих семинара</a:t>
            </a:r>
            <a:endParaRPr lang="ru-RU" sz="12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645" y="41279"/>
            <a:ext cx="1983956" cy="716015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661350"/>
              </p:ext>
            </p:extLst>
          </p:nvPr>
        </p:nvGraphicFramePr>
        <p:xfrm>
          <a:off x="314036" y="981717"/>
          <a:ext cx="6457700" cy="3914140"/>
        </p:xfrm>
        <a:graphic>
          <a:graphicData uri="http://schemas.openxmlformats.org/drawingml/2006/table">
            <a:tbl>
              <a:tblPr firstRow="1" firstCol="1" bandRow="1"/>
              <a:tblGrid>
                <a:gridCol w="277680">
                  <a:extLst>
                    <a:ext uri="{9D8B030D-6E8A-4147-A177-3AD203B41FA5}">
                      <a16:colId xmlns:a16="http://schemas.microsoft.com/office/drawing/2014/main" val="996225542"/>
                    </a:ext>
                  </a:extLst>
                </a:gridCol>
                <a:gridCol w="882614">
                  <a:extLst>
                    <a:ext uri="{9D8B030D-6E8A-4147-A177-3AD203B41FA5}">
                      <a16:colId xmlns:a16="http://schemas.microsoft.com/office/drawing/2014/main" val="3850999914"/>
                    </a:ext>
                  </a:extLst>
                </a:gridCol>
                <a:gridCol w="4146505">
                  <a:extLst>
                    <a:ext uri="{9D8B030D-6E8A-4147-A177-3AD203B41FA5}">
                      <a16:colId xmlns:a16="http://schemas.microsoft.com/office/drawing/2014/main" val="3563031941"/>
                    </a:ext>
                  </a:extLst>
                </a:gridCol>
                <a:gridCol w="1150901">
                  <a:extLst>
                    <a:ext uri="{9D8B030D-6E8A-4147-A177-3AD203B41FA5}">
                      <a16:colId xmlns:a16="http://schemas.microsoft.com/office/drawing/2014/main" val="1426681908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обучающего мероприятия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</a:t>
                      </a: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муниципальных образований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7054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08.02.202-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18.02.2022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indent="1588" algn="just" defTabSz="914377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ополнительная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профессиональная программа повышения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квалификации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«Основные 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направления реформы контрольно-надзорной деятельности в органах местного самоуправления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62785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04.04.202- 22.04.2022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Обучающее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мероприятие по теме: «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Контроль качества при ремонте и содержании автомобильных дорог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54599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06.04.202-15.04.2022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повышения квалификации муниципальных служащих по теме: 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«Внедрение антимонопольного </a:t>
                      </a:r>
                      <a:r>
                        <a:rPr lang="ru-RU" sz="1200" b="1" kern="120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комплаенса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44248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29.06.2022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Семинар-совещание с инвестиционными уполномоченными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руководителями экономических служб муниципальных районов и городских округов Новосибирской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области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12004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24.11.202-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08.12.2022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8382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Программа повышения квалификации </a:t>
                      </a: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«Оценка регулирующего воздействия проектов муниципальных правовых актов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36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50562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84180" y="5940852"/>
            <a:ext cx="6448462" cy="83099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Минстроем НСО проведено 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совещаний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формате видеоконференцсвязи по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вопросам подготовки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 землепользования и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застройки, подготовки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документов территориального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планирования, изменения градостроительного 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законодательства в 2022 </a:t>
            </a:r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2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973"/>
            <a:ext cx="12192000" cy="32870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626" y="182247"/>
            <a:ext cx="12192000" cy="86177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 МУНИЦИПАЛЬНЫХ РАЙОНОВ И ГОРОДСКИХ ОКРУГОВ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В </a:t>
            </a:r>
            <a:r>
              <a:rPr lang="ru-RU" sz="1600" b="1" dirty="0">
                <a:solidFill>
                  <a:schemeClr val="tx1"/>
                </a:solidFill>
              </a:rPr>
              <a:t>ЧАСТИ ИХ ДЕЯТЕЛЬНОСТИ ПО СОДЕЙСТВИЮ РАЗВИТИЮ КОНКУРЕНЦИИ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И </a:t>
            </a:r>
            <a:r>
              <a:rPr lang="ru-RU" sz="1600" b="1" dirty="0">
                <a:solidFill>
                  <a:schemeClr val="tx1"/>
                </a:solidFill>
              </a:rPr>
              <a:t>ОБЕСПЕЧЕНИЮ УСЛОВИЙ ДЛЯ БЛАГОПРИЯТНОГО ИНВЕСТИЦИОННОГО </a:t>
            </a:r>
            <a:r>
              <a:rPr lang="ru-RU" sz="1600" b="1" dirty="0" smtClean="0">
                <a:solidFill>
                  <a:schemeClr val="tx1"/>
                </a:solidFill>
              </a:rPr>
              <a:t>КЛИМАТА В </a:t>
            </a:r>
            <a:r>
              <a:rPr lang="ru-RU" sz="1600" b="1" dirty="0">
                <a:solidFill>
                  <a:schemeClr val="tx1"/>
                </a:solidFill>
              </a:rPr>
              <a:t>НОВОСИБИРСКОЙ </a:t>
            </a:r>
            <a:r>
              <a:rPr lang="ru-RU" sz="1600" b="1" dirty="0" smtClean="0">
                <a:solidFill>
                  <a:schemeClr val="tx1"/>
                </a:solidFill>
              </a:rPr>
              <a:t>ОБЛАСТИ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46286" y="2159457"/>
            <a:ext cx="32754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арабинский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Карасукский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упинский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Куйбышевский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Новосибирский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103" y="1722485"/>
            <a:ext cx="3350319" cy="30777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РАЙОНЫ: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5071" y="1722486"/>
            <a:ext cx="3315782" cy="30777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ГОРОДСКИЕ ОКРУГА: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7662" y="2133077"/>
            <a:ext cx="3313031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г.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ердск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г.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овосибирск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604980" y="6416246"/>
            <a:ext cx="4311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43" y="1735692"/>
            <a:ext cx="396010" cy="26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55" y="1744766"/>
            <a:ext cx="396010" cy="26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954955" y="1035838"/>
            <a:ext cx="65740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2022 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 сформирован рейтинг муниципальных образований за </a:t>
            </a: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r>
              <a:rPr lang="ru-RU" sz="1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год) </a:t>
            </a:r>
            <a:endParaRPr lang="ru-RU" sz="1200" b="1" dirty="0">
              <a:solidFill>
                <a:srgbClr val="0070C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6" y="60134"/>
            <a:ext cx="1983956" cy="7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Другая 62">
    <a:dk1>
      <a:srgbClr val="002060"/>
    </a:dk1>
    <a:lt1>
      <a:srgbClr val="FFFFFF"/>
    </a:lt1>
    <a:dk2>
      <a:srgbClr val="002060"/>
    </a:dk2>
    <a:lt2>
      <a:srgbClr val="ADC1EA"/>
    </a:lt2>
    <a:accent1>
      <a:srgbClr val="002060"/>
    </a:accent1>
    <a:accent2>
      <a:srgbClr val="3366CC"/>
    </a:accent2>
    <a:accent3>
      <a:srgbClr val="526DB0"/>
    </a:accent3>
    <a:accent4>
      <a:srgbClr val="989AAC"/>
    </a:accent4>
    <a:accent5>
      <a:srgbClr val="3366CC"/>
    </a:accent5>
    <a:accent6>
      <a:srgbClr val="B4B392"/>
    </a:accent6>
    <a:hlink>
      <a:srgbClr val="CC9900"/>
    </a:hlink>
    <a:folHlink>
      <a:srgbClr val="969696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Главная">
    <a:fillStyleLst>
      <a:solidFill>
        <a:schemeClr val="phClr"/>
      </a:solidFill>
      <a:gradFill rotWithShape="1">
        <a:gsLst>
          <a:gs pos="0">
            <a:schemeClr val="phClr">
              <a:tint val="60000"/>
              <a:satMod val="250000"/>
            </a:schemeClr>
          </a:gs>
          <a:gs pos="35000">
            <a:schemeClr val="phClr">
              <a:tint val="47000"/>
              <a:satMod val="275000"/>
            </a:schemeClr>
          </a:gs>
          <a:gs pos="100000">
            <a:schemeClr val="phClr">
              <a:tint val="25000"/>
              <a:satMod val="300000"/>
            </a:schemeClr>
          </a:gs>
        </a:gsLst>
        <a:lin ang="16200000" scaled="1"/>
      </a:gradFill>
      <a:solidFill>
        <a:schemeClr val="phClr">
          <a:satMod val="110000"/>
        </a:schemeClr>
      </a:soli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8575" cap="flat" cmpd="sng" algn="ctr">
        <a:solidFill>
          <a:schemeClr val="phClr"/>
        </a:solidFill>
        <a:prstDash val="solid"/>
      </a:ln>
      <a:ln w="4127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9999" dist="23000" algn="bl" rotWithShape="0">
            <a:srgbClr val="000000">
              <a:alpha val="40000"/>
            </a:srgbClr>
          </a:outerShdw>
        </a:effectLst>
      </a:effectStyle>
      <a:effectStyle>
        <a:effectLst>
          <a:outerShdw blurRad="38100" dist="19050" algn="bl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l"/>
        </a:scene3d>
        <a:sp3d prstMaterial="plastic">
          <a:bevelT w="38100" h="31750"/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96000"/>
            </a:schemeClr>
            <a:schemeClr val="phClr">
              <a:shade val="94000"/>
            </a:schemeClr>
          </a:duotone>
        </a:blip>
        <a:tile tx="0" ty="0" sx="100000" sy="100000" flip="none" algn="tl"/>
      </a:blipFill>
      <a:gradFill rotWithShape="1">
        <a:gsLst>
          <a:gs pos="0">
            <a:schemeClr val="phClr">
              <a:tint val="84000"/>
              <a:satMod val="110000"/>
            </a:schemeClr>
          </a:gs>
          <a:gs pos="44000">
            <a:schemeClr val="phClr">
              <a:tint val="93000"/>
              <a:satMod val="115000"/>
            </a:schemeClr>
          </a:gs>
          <a:gs pos="100000">
            <a:schemeClr val="phClr">
              <a:tint val="100000"/>
              <a:shade val="59000"/>
              <a:satMod val="120000"/>
            </a:schemeClr>
          </a:gs>
        </a:gsLst>
        <a:path path="circle">
          <a:fillToRect l="40000" t="60000" r="60000" b="4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Другая 62">
    <a:dk1>
      <a:srgbClr val="002060"/>
    </a:dk1>
    <a:lt1>
      <a:srgbClr val="FFFFFF"/>
    </a:lt1>
    <a:dk2>
      <a:srgbClr val="002060"/>
    </a:dk2>
    <a:lt2>
      <a:srgbClr val="ADC1EA"/>
    </a:lt2>
    <a:accent1>
      <a:srgbClr val="002060"/>
    </a:accent1>
    <a:accent2>
      <a:srgbClr val="3366CC"/>
    </a:accent2>
    <a:accent3>
      <a:srgbClr val="526DB0"/>
    </a:accent3>
    <a:accent4>
      <a:srgbClr val="989AAC"/>
    </a:accent4>
    <a:accent5>
      <a:srgbClr val="3366CC"/>
    </a:accent5>
    <a:accent6>
      <a:srgbClr val="B4B392"/>
    </a:accent6>
    <a:hlink>
      <a:srgbClr val="CC9900"/>
    </a:hlink>
    <a:folHlink>
      <a:srgbClr val="969696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Главная">
    <a:fillStyleLst>
      <a:solidFill>
        <a:schemeClr val="phClr"/>
      </a:solidFill>
      <a:gradFill rotWithShape="1">
        <a:gsLst>
          <a:gs pos="0">
            <a:schemeClr val="phClr">
              <a:tint val="60000"/>
              <a:satMod val="250000"/>
            </a:schemeClr>
          </a:gs>
          <a:gs pos="35000">
            <a:schemeClr val="phClr">
              <a:tint val="47000"/>
              <a:satMod val="275000"/>
            </a:schemeClr>
          </a:gs>
          <a:gs pos="100000">
            <a:schemeClr val="phClr">
              <a:tint val="25000"/>
              <a:satMod val="300000"/>
            </a:schemeClr>
          </a:gs>
        </a:gsLst>
        <a:lin ang="16200000" scaled="1"/>
      </a:gradFill>
      <a:solidFill>
        <a:schemeClr val="phClr">
          <a:satMod val="110000"/>
        </a:schemeClr>
      </a:soli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8575" cap="flat" cmpd="sng" algn="ctr">
        <a:solidFill>
          <a:schemeClr val="phClr"/>
        </a:solidFill>
        <a:prstDash val="solid"/>
      </a:ln>
      <a:ln w="4127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9999" dist="23000" algn="bl" rotWithShape="0">
            <a:srgbClr val="000000">
              <a:alpha val="40000"/>
            </a:srgbClr>
          </a:outerShdw>
        </a:effectLst>
      </a:effectStyle>
      <a:effectStyle>
        <a:effectLst>
          <a:outerShdw blurRad="38100" dist="19050" algn="bl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l"/>
        </a:scene3d>
        <a:sp3d prstMaterial="plastic">
          <a:bevelT w="38100" h="31750"/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96000"/>
            </a:schemeClr>
            <a:schemeClr val="phClr">
              <a:shade val="94000"/>
            </a:schemeClr>
          </a:duotone>
        </a:blip>
        <a:tile tx="0" ty="0" sx="100000" sy="100000" flip="none" algn="tl"/>
      </a:blipFill>
      <a:gradFill rotWithShape="1">
        <a:gsLst>
          <a:gs pos="0">
            <a:schemeClr val="phClr">
              <a:tint val="84000"/>
              <a:satMod val="110000"/>
            </a:schemeClr>
          </a:gs>
          <a:gs pos="44000">
            <a:schemeClr val="phClr">
              <a:tint val="93000"/>
              <a:satMod val="115000"/>
            </a:schemeClr>
          </a:gs>
          <a:gs pos="100000">
            <a:schemeClr val="phClr">
              <a:tint val="100000"/>
              <a:shade val="59000"/>
              <a:satMod val="120000"/>
            </a:schemeClr>
          </a:gs>
        </a:gsLst>
        <a:path path="circle">
          <a:fillToRect l="40000" t="60000" r="60000" b="4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Другая 62">
    <a:dk1>
      <a:srgbClr val="002060"/>
    </a:dk1>
    <a:lt1>
      <a:srgbClr val="FFFFFF"/>
    </a:lt1>
    <a:dk2>
      <a:srgbClr val="002060"/>
    </a:dk2>
    <a:lt2>
      <a:srgbClr val="ADC1EA"/>
    </a:lt2>
    <a:accent1>
      <a:srgbClr val="002060"/>
    </a:accent1>
    <a:accent2>
      <a:srgbClr val="3366CC"/>
    </a:accent2>
    <a:accent3>
      <a:srgbClr val="526DB0"/>
    </a:accent3>
    <a:accent4>
      <a:srgbClr val="989AAC"/>
    </a:accent4>
    <a:accent5>
      <a:srgbClr val="3366CC"/>
    </a:accent5>
    <a:accent6>
      <a:srgbClr val="B4B392"/>
    </a:accent6>
    <a:hlink>
      <a:srgbClr val="CC9900"/>
    </a:hlink>
    <a:folHlink>
      <a:srgbClr val="969696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Главная">
    <a:fillStyleLst>
      <a:solidFill>
        <a:schemeClr val="phClr"/>
      </a:solidFill>
      <a:gradFill rotWithShape="1">
        <a:gsLst>
          <a:gs pos="0">
            <a:schemeClr val="phClr">
              <a:tint val="60000"/>
              <a:satMod val="250000"/>
            </a:schemeClr>
          </a:gs>
          <a:gs pos="35000">
            <a:schemeClr val="phClr">
              <a:tint val="47000"/>
              <a:satMod val="275000"/>
            </a:schemeClr>
          </a:gs>
          <a:gs pos="100000">
            <a:schemeClr val="phClr">
              <a:tint val="25000"/>
              <a:satMod val="300000"/>
            </a:schemeClr>
          </a:gs>
        </a:gsLst>
        <a:lin ang="16200000" scaled="1"/>
      </a:gradFill>
      <a:solidFill>
        <a:schemeClr val="phClr">
          <a:satMod val="110000"/>
        </a:schemeClr>
      </a:soli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8575" cap="flat" cmpd="sng" algn="ctr">
        <a:solidFill>
          <a:schemeClr val="phClr"/>
        </a:solidFill>
        <a:prstDash val="solid"/>
      </a:ln>
      <a:ln w="4127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9999" dist="23000" algn="bl" rotWithShape="0">
            <a:srgbClr val="000000">
              <a:alpha val="40000"/>
            </a:srgbClr>
          </a:outerShdw>
        </a:effectLst>
      </a:effectStyle>
      <a:effectStyle>
        <a:effectLst>
          <a:outerShdw blurRad="38100" dist="19050" algn="bl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l"/>
        </a:scene3d>
        <a:sp3d prstMaterial="plastic">
          <a:bevelT w="38100" h="31750"/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96000"/>
            </a:schemeClr>
            <a:schemeClr val="phClr">
              <a:shade val="94000"/>
            </a:schemeClr>
          </a:duotone>
        </a:blip>
        <a:tile tx="0" ty="0" sx="100000" sy="100000" flip="none" algn="tl"/>
      </a:blipFill>
      <a:gradFill rotWithShape="1">
        <a:gsLst>
          <a:gs pos="0">
            <a:schemeClr val="phClr">
              <a:tint val="84000"/>
              <a:satMod val="110000"/>
            </a:schemeClr>
          </a:gs>
          <a:gs pos="44000">
            <a:schemeClr val="phClr">
              <a:tint val="93000"/>
              <a:satMod val="115000"/>
            </a:schemeClr>
          </a:gs>
          <a:gs pos="100000">
            <a:schemeClr val="phClr">
              <a:tint val="100000"/>
              <a:shade val="59000"/>
              <a:satMod val="120000"/>
            </a:schemeClr>
          </a:gs>
        </a:gsLst>
        <a:path path="circle">
          <a:fillToRect l="40000" t="60000" r="60000" b="4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9219</TotalTime>
  <Words>2789</Words>
  <Application>Microsoft Office PowerPoint</Application>
  <PresentationFormat>Широкоэкранный</PresentationFormat>
  <Paragraphs>472</Paragraphs>
  <Slides>27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ＭＳ Ｐゴシック</vt:lpstr>
      <vt:lpstr>Arial</vt:lpstr>
      <vt:lpstr>Calibri</vt:lpstr>
      <vt:lpstr>Calibri Light</vt:lpstr>
      <vt:lpstr>Inter</vt:lpstr>
      <vt:lpstr>PingFang SC Regular</vt:lpstr>
      <vt:lpstr>Tahoma</vt:lpstr>
      <vt:lpstr>Wingdings</vt:lpstr>
      <vt:lpstr>Office Theme</vt:lpstr>
      <vt:lpstr>3_Тема Office</vt:lpstr>
      <vt:lpstr>1_Тема1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Полянских Маргарита Александровна</cp:lastModifiedBy>
  <cp:revision>514</cp:revision>
  <cp:lastPrinted>2022-03-09T02:57:10Z</cp:lastPrinted>
  <dcterms:created xsi:type="dcterms:W3CDTF">2019-10-29T07:27:17Z</dcterms:created>
  <dcterms:modified xsi:type="dcterms:W3CDTF">2023-03-06T02:49:03Z</dcterms:modified>
</cp:coreProperties>
</file>