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320" r:id="rId2"/>
    <p:sldId id="274" r:id="rId3"/>
    <p:sldId id="318" r:id="rId4"/>
    <p:sldId id="275" r:id="rId5"/>
    <p:sldId id="276" r:id="rId6"/>
    <p:sldId id="294" r:id="rId7"/>
    <p:sldId id="295" r:id="rId8"/>
    <p:sldId id="311" r:id="rId9"/>
    <p:sldId id="325" r:id="rId10"/>
    <p:sldId id="296" r:id="rId11"/>
    <p:sldId id="323" r:id="rId12"/>
    <p:sldId id="306" r:id="rId13"/>
    <p:sldId id="297" r:id="rId14"/>
    <p:sldId id="299" r:id="rId15"/>
    <p:sldId id="298" r:id="rId16"/>
    <p:sldId id="300" r:id="rId17"/>
    <p:sldId id="301" r:id="rId18"/>
    <p:sldId id="302" r:id="rId19"/>
    <p:sldId id="321" r:id="rId20"/>
    <p:sldId id="303" r:id="rId21"/>
    <p:sldId id="304" r:id="rId22"/>
    <p:sldId id="266" r:id="rId23"/>
    <p:sldId id="271" r:id="rId24"/>
    <p:sldId id="310" r:id="rId25"/>
    <p:sldId id="319" r:id="rId26"/>
    <p:sldId id="308" r:id="rId27"/>
    <p:sldId id="312" r:id="rId28"/>
    <p:sldId id="273" r:id="rId29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Кузьмина Елена Анатольевна" initials="КЕА" lastIdx="20" clrIdx="0"/>
  <p:cmAuthor id="1" name="Голева Галина Анатольевна" initials="ГГА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99"/>
    <a:srgbClr val="A57B9B"/>
    <a:srgbClr val="9900FF"/>
    <a:srgbClr val="008000"/>
    <a:srgbClr val="072C62"/>
    <a:srgbClr val="CC66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7" autoAdjust="0"/>
    <p:restoredTop sz="94660"/>
  </p:normalViewPr>
  <p:slideViewPr>
    <p:cSldViewPr>
      <p:cViewPr varScale="1">
        <p:scale>
          <a:sx n="84" d="100"/>
          <a:sy n="84" d="100"/>
        </p:scale>
        <p:origin x="-1430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0" d="100"/>
          <a:sy n="70" d="100"/>
        </p:scale>
        <p:origin x="-3294" y="-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UserData\kea\&#1056;&#1072;&#1073;&#1086;&#1095;&#1080;&#1081;%20&#1089;&#1090;&#1086;&#1083;\&#1051;&#1080;&#1089;&#1090;%20Microsoft%20Excel%20(4)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UserData\aak\&#1056;&#1072;&#1073;&#1086;&#1095;&#1080;&#1081;%20&#1089;&#1090;&#1086;&#1083;\&#1056;&#1040;&#1041;&#1054;&#1058;&#1040;\&#1048;&#1085;&#1074;&#1077;&#1089;&#1090;&#1080;&#1094;&#1080;&#1086;&#1085;&#1085;&#1099;&#1081;%20&#1088;&#1077;&#1081;&#1090;&#1080;&#1085;&#1075;\&#1088;&#1077;&#1081;&#1090;&#1080;&#1085;&#1075;%20&#1048;&#1055;%20&#1079;&#1072;%202015%20&#1075;&#1086;&#1076;%20(&#1057;&#1086;&#1088;&#1090;&#1080;&#1088;&#1086;&#1074;&#1082;&#1072;)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UserData\aak\&#1056;&#1072;&#1073;&#1086;&#1095;&#1080;&#1081;%20&#1089;&#1090;&#1086;&#1083;\&#1056;&#1040;&#1041;&#1054;&#1058;&#1040;\&#1048;&#1085;&#1074;&#1077;&#1089;&#1090;&#1080;&#1094;&#1080;&#1086;&#1085;&#1085;&#1099;&#1081;%20&#1088;&#1077;&#1081;&#1090;&#1080;&#1085;&#1075;\&#1088;&#1077;&#1081;&#1090;&#1080;&#1085;&#1075;%20&#1048;&#1055;%20&#1079;&#1072;%202015%20&#1075;&#1086;&#1076;%20(&#1057;&#1086;&#1088;&#1090;&#1080;&#1088;&#1086;&#1074;&#1082;&#1072;)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1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10"/>
          <c:dPt>
            <c:idx val="0"/>
            <c:bubble3D val="0"/>
            <c:spPr>
              <a:solidFill>
                <a:srgbClr val="CC0000"/>
              </a:solidFill>
            </c:spPr>
          </c:dPt>
          <c:dPt>
            <c:idx val="1"/>
            <c:bubble3D val="0"/>
            <c:spPr>
              <a:solidFill>
                <a:srgbClr val="00B050"/>
              </a:solidFill>
            </c:spPr>
          </c:dPt>
          <c:dLbls>
            <c:dLbl>
              <c:idx val="0"/>
              <c:layout>
                <c:manualLayout>
                  <c:x val="-1.2107258873691261E-2"/>
                  <c:y val="9.0882320633542804E-2"/>
                </c:manualLayout>
              </c:layout>
              <c:tx>
                <c:rich>
                  <a:bodyPr/>
                  <a:lstStyle/>
                  <a:p>
                    <a:r>
                      <a:rPr lang="ru-RU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rPr>
                      <a:t>Набрали менее 80% - </a:t>
                    </a:r>
                    <a:r>
                      <a:rPr lang="en-US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rPr>
                      <a:t>5</a:t>
                    </a:r>
                    <a:r>
                      <a:rPr lang="ru-RU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rPr>
                      <a:t> чел.</a:t>
                    </a:r>
                    <a:r>
                      <a:rPr lang="en-US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rPr>
                      <a:t>;</a:t>
                    </a:r>
                    <a:endParaRPr lang="ru-RU" dirty="0">
                      <a:solidFill>
                        <a:schemeClr val="bg2">
                          <a:lumMod val="25000"/>
                        </a:schemeClr>
                      </a:solidFill>
                      <a:latin typeface="Arial" pitchFamily="34" charset="0"/>
                      <a:cs typeface="Arial" pitchFamily="34" charset="0"/>
                    </a:endParaRPr>
                  </a:p>
                  <a:p>
                    <a:r>
                      <a:rPr lang="en-US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rPr>
                      <a:t> 5</a:t>
                    </a:r>
                    <a:r>
                      <a:rPr lang="ru-RU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rPr>
                      <a:t>,3</a:t>
                    </a:r>
                    <a:r>
                      <a:rPr lang="en-US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rPr>
                      <a:t>%</a:t>
                    </a:r>
                    <a:endParaRPr lang="en-US" dirty="0"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2.904664925847138E-2"/>
                  <c:y val="1.8518518518518517E-2"/>
                </c:manualLayout>
              </c:layout>
              <c:tx>
                <c:rich>
                  <a:bodyPr/>
                  <a:lstStyle/>
                  <a:p>
                    <a:r>
                      <a:rPr lang="ru-RU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rPr>
                      <a:t>Успешно</a:t>
                    </a:r>
                    <a:r>
                      <a:rPr lang="ru-RU" sz="1000" b="1" baseline="0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rPr>
                      <a:t> </a:t>
                    </a:r>
                    <a:r>
                      <a:rPr lang="ru-RU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rPr>
                      <a:t>справились с тестом - </a:t>
                    </a:r>
                    <a:r>
                      <a:rPr lang="en-US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rPr>
                      <a:t>90</a:t>
                    </a:r>
                    <a:r>
                      <a:rPr lang="ru-RU" sz="1000" b="1" baseline="0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rPr>
                      <a:t> </a:t>
                    </a:r>
                    <a:r>
                      <a:rPr lang="ru-RU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rPr>
                      <a:t>чел.</a:t>
                    </a:r>
                    <a:r>
                      <a:rPr lang="en-US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rPr>
                      <a:t>; 9</a:t>
                    </a:r>
                    <a:r>
                      <a:rPr lang="ru-RU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rPr>
                      <a:t>4,7</a:t>
                    </a:r>
                    <a:r>
                      <a:rPr lang="en-US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rPr>
                      <a:t>%</a:t>
                    </a:r>
                    <a:endParaRPr lang="en-US" sz="1000" b="1" dirty="0"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b="1">
                    <a:solidFill>
                      <a:schemeClr val="bg2">
                        <a:lumMod val="25000"/>
                      </a:schemeClr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1"/>
            <c:showBubbleSize val="0"/>
            <c:showLeaderLines val="0"/>
          </c:dLbls>
          <c:val>
            <c:numRef>
              <c:f>Лист2!$A$3:$A$4</c:f>
              <c:numCache>
                <c:formatCode>General</c:formatCode>
                <c:ptCount val="2"/>
                <c:pt idx="0">
                  <c:v>5</c:v>
                </c:pt>
                <c:pt idx="1">
                  <c:v>90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Лист1!$B$32</c:f>
              <c:strCache>
                <c:ptCount val="1"/>
                <c:pt idx="0">
                  <c:v>Сумма баллов по всем показателям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txPr>
              <a:bodyPr/>
              <a:lstStyle/>
              <a:p>
                <a:pPr>
                  <a:defRPr sz="1200" b="1">
                    <a:solidFill>
                      <a:schemeClr val="bg2">
                        <a:lumMod val="25000"/>
                      </a:schemeClr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Лист1!$A$33:$A$37</c:f>
              <c:strCache>
                <c:ptCount val="5"/>
                <c:pt idx="0">
                  <c:v>г.Бердск</c:v>
                </c:pt>
                <c:pt idx="1">
                  <c:v>г.Новосибирск</c:v>
                </c:pt>
                <c:pt idx="2">
                  <c:v>г.Обь </c:v>
                </c:pt>
                <c:pt idx="3">
                  <c:v>р.п. Кольцово</c:v>
                </c:pt>
                <c:pt idx="4">
                  <c:v>г.Искитим</c:v>
                </c:pt>
              </c:strCache>
            </c:strRef>
          </c:cat>
          <c:val>
            <c:numRef>
              <c:f>Лист1!$B$33:$B$37</c:f>
              <c:numCache>
                <c:formatCode>General</c:formatCode>
                <c:ptCount val="5"/>
                <c:pt idx="0">
                  <c:v>32</c:v>
                </c:pt>
                <c:pt idx="1">
                  <c:v>20</c:v>
                </c:pt>
                <c:pt idx="2">
                  <c:v>16</c:v>
                </c:pt>
                <c:pt idx="3">
                  <c:v>16</c:v>
                </c:pt>
                <c:pt idx="4">
                  <c:v>-4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gapDepth val="95"/>
        <c:shape val="box"/>
        <c:axId val="84019840"/>
        <c:axId val="84055552"/>
        <c:axId val="0"/>
      </c:bar3DChart>
      <c:catAx>
        <c:axId val="84019840"/>
        <c:scaling>
          <c:orientation val="minMax"/>
        </c:scaling>
        <c:delete val="0"/>
        <c:axPos val="b"/>
        <c:majorTickMark val="none"/>
        <c:minorTickMark val="none"/>
        <c:tickLblPos val="nextTo"/>
        <c:crossAx val="84055552"/>
        <c:crosses val="autoZero"/>
        <c:auto val="1"/>
        <c:lblAlgn val="ctr"/>
        <c:lblOffset val="100"/>
        <c:tickLblSkip val="1"/>
        <c:noMultiLvlLbl val="0"/>
      </c:catAx>
      <c:valAx>
        <c:axId val="840555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4019840"/>
        <c:crossesAt val="5"/>
        <c:crossBetween val="between"/>
      </c:valAx>
    </c:plotArea>
    <c:legend>
      <c:legendPos val="t"/>
      <c:layout>
        <c:manualLayout>
          <c:xMode val="edge"/>
          <c:yMode val="edge"/>
          <c:x val="0.6658727034120735"/>
          <c:y val="0.33238163216749939"/>
          <c:w val="0.32079941962796193"/>
          <c:h val="7.8057509941878253E-2"/>
        </c:manualLayout>
      </c:layout>
      <c:overlay val="0"/>
      <c:txPr>
        <a:bodyPr/>
        <a:lstStyle/>
        <a:p>
          <a:pPr>
            <a:defRPr sz="120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Сумма баллов по всем показателям</c:v>
                </c:pt>
              </c:strCache>
            </c:strRef>
          </c:tx>
          <c:spPr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 w="6350"/>
            </a:sp3d>
          </c:spPr>
          <c:invertIfNegative val="0"/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Лист1!$A$2:$A$31</c:f>
              <c:strCache>
                <c:ptCount val="30"/>
                <c:pt idx="0">
                  <c:v>Венгеровский</c:v>
                </c:pt>
                <c:pt idx="1">
                  <c:v>Доволенский</c:v>
                </c:pt>
                <c:pt idx="2">
                  <c:v>Баганский</c:v>
                </c:pt>
                <c:pt idx="3">
                  <c:v>Черепановский</c:v>
                </c:pt>
                <c:pt idx="4">
                  <c:v>Краснозёрский</c:v>
                </c:pt>
                <c:pt idx="5">
                  <c:v>Здвинский</c:v>
                </c:pt>
                <c:pt idx="6">
                  <c:v>Карасукский </c:v>
                </c:pt>
                <c:pt idx="7">
                  <c:v>Коченёвский</c:v>
                </c:pt>
                <c:pt idx="8">
                  <c:v>Новосибирский</c:v>
                </c:pt>
                <c:pt idx="9">
                  <c:v>Искитимский</c:v>
                </c:pt>
                <c:pt idx="10">
                  <c:v>Куйбышевский</c:v>
                </c:pt>
                <c:pt idx="11">
                  <c:v>Маслянинский</c:v>
                </c:pt>
                <c:pt idx="12">
                  <c:v>Северный </c:v>
                </c:pt>
                <c:pt idx="13">
                  <c:v>Тогучинский</c:v>
                </c:pt>
                <c:pt idx="14">
                  <c:v>Каргатский</c:v>
                </c:pt>
                <c:pt idx="15">
                  <c:v>Колыванский </c:v>
                </c:pt>
                <c:pt idx="16">
                  <c:v>Купинский</c:v>
                </c:pt>
                <c:pt idx="17">
                  <c:v>Убинский</c:v>
                </c:pt>
                <c:pt idx="18">
                  <c:v>Чановский</c:v>
                </c:pt>
                <c:pt idx="19">
                  <c:v>Чистоозёрный</c:v>
                </c:pt>
                <c:pt idx="20">
                  <c:v>Чулымский</c:v>
                </c:pt>
                <c:pt idx="21">
                  <c:v>Мошковский</c:v>
                </c:pt>
                <c:pt idx="22">
                  <c:v>Усть-Таркский</c:v>
                </c:pt>
                <c:pt idx="23">
                  <c:v>Сузунский</c:v>
                </c:pt>
                <c:pt idx="24">
                  <c:v>Татарский</c:v>
                </c:pt>
                <c:pt idx="25">
                  <c:v>Барабинский </c:v>
                </c:pt>
                <c:pt idx="26">
                  <c:v>Болотнинский</c:v>
                </c:pt>
                <c:pt idx="27">
                  <c:v>Кочковский</c:v>
                </c:pt>
                <c:pt idx="28">
                  <c:v>Кыштовский</c:v>
                </c:pt>
                <c:pt idx="29">
                  <c:v>Ордынский</c:v>
                </c:pt>
              </c:strCache>
            </c:strRef>
          </c:cat>
          <c:val>
            <c:numRef>
              <c:f>Лист1!$B$2:$B$31</c:f>
              <c:numCache>
                <c:formatCode>General</c:formatCode>
                <c:ptCount val="30"/>
                <c:pt idx="0">
                  <c:v>52</c:v>
                </c:pt>
                <c:pt idx="1">
                  <c:v>44</c:v>
                </c:pt>
                <c:pt idx="2">
                  <c:v>40</c:v>
                </c:pt>
                <c:pt idx="3">
                  <c:v>40</c:v>
                </c:pt>
                <c:pt idx="4">
                  <c:v>32</c:v>
                </c:pt>
                <c:pt idx="5">
                  <c:v>28</c:v>
                </c:pt>
                <c:pt idx="6">
                  <c:v>28</c:v>
                </c:pt>
                <c:pt idx="7">
                  <c:v>28</c:v>
                </c:pt>
                <c:pt idx="8">
                  <c:v>28</c:v>
                </c:pt>
                <c:pt idx="9">
                  <c:v>24</c:v>
                </c:pt>
                <c:pt idx="10">
                  <c:v>24</c:v>
                </c:pt>
                <c:pt idx="11">
                  <c:v>24</c:v>
                </c:pt>
                <c:pt idx="12">
                  <c:v>24</c:v>
                </c:pt>
                <c:pt idx="13">
                  <c:v>24</c:v>
                </c:pt>
                <c:pt idx="14">
                  <c:v>20</c:v>
                </c:pt>
                <c:pt idx="15">
                  <c:v>20</c:v>
                </c:pt>
                <c:pt idx="16">
                  <c:v>20</c:v>
                </c:pt>
                <c:pt idx="17">
                  <c:v>20</c:v>
                </c:pt>
                <c:pt idx="18">
                  <c:v>20</c:v>
                </c:pt>
                <c:pt idx="19">
                  <c:v>20</c:v>
                </c:pt>
                <c:pt idx="20">
                  <c:v>20</c:v>
                </c:pt>
                <c:pt idx="21">
                  <c:v>16</c:v>
                </c:pt>
                <c:pt idx="22">
                  <c:v>16</c:v>
                </c:pt>
                <c:pt idx="23">
                  <c:v>12</c:v>
                </c:pt>
                <c:pt idx="24">
                  <c:v>12</c:v>
                </c:pt>
                <c:pt idx="25">
                  <c:v>8</c:v>
                </c:pt>
                <c:pt idx="26">
                  <c:v>4</c:v>
                </c:pt>
                <c:pt idx="27">
                  <c:v>4</c:v>
                </c:pt>
                <c:pt idx="28">
                  <c:v>4</c:v>
                </c:pt>
                <c:pt idx="29">
                  <c:v>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6"/>
        <c:gapDepth val="95"/>
        <c:shape val="box"/>
        <c:axId val="84083840"/>
        <c:axId val="84094976"/>
        <c:axId val="0"/>
      </c:bar3DChart>
      <c:catAx>
        <c:axId val="84083840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 rot="-5400000" vert="horz"/>
          <a:lstStyle/>
          <a:p>
            <a:pPr>
              <a:defRPr>
                <a:solidFill>
                  <a:schemeClr val="bg2">
                    <a:lumMod val="25000"/>
                  </a:schemeClr>
                </a:solidFill>
              </a:defRPr>
            </a:pPr>
            <a:endParaRPr lang="ru-RU"/>
          </a:p>
        </c:txPr>
        <c:crossAx val="84094976"/>
        <c:crosses val="autoZero"/>
        <c:auto val="1"/>
        <c:lblAlgn val="ctr"/>
        <c:lblOffset val="100"/>
        <c:noMultiLvlLbl val="0"/>
      </c:catAx>
      <c:valAx>
        <c:axId val="8409497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8408384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67893536745406824"/>
          <c:y val="0.29065172710012638"/>
          <c:w val="0.30249004811898511"/>
          <c:h val="9.2620263761328758E-2"/>
        </c:manualLayout>
      </c:layout>
      <c:overlay val="0"/>
      <c:txPr>
        <a:bodyPr/>
        <a:lstStyle/>
        <a:p>
          <a:pPr>
            <a:defRPr sz="1200">
              <a:solidFill>
                <a:schemeClr val="bg2">
                  <a:lumMod val="25000"/>
                </a:schemeClr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2205687631690153E-2"/>
          <c:y val="0.20969981869563414"/>
          <c:w val="0.7858829238149776"/>
          <c:h val="0.75010343691542336"/>
        </c:manualLayout>
      </c:layout>
      <c:pie3DChart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 w="38100"/>
              <a:bevelB w="25400"/>
            </a:sp3d>
          </c:spPr>
          <c:dPt>
            <c:idx val="0"/>
            <c:bubble3D val="0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>
                <a:bevelT w="38100"/>
                <a:bevelB w="25400"/>
              </a:sp3d>
            </c:spPr>
          </c:dPt>
          <c:dPt>
            <c:idx val="1"/>
            <c:bubble3D val="0"/>
            <c:spPr>
              <a:solidFill>
                <a:srgbClr val="FF9999"/>
              </a:solidFill>
              <a:scene3d>
                <a:camera prst="orthographicFront"/>
                <a:lightRig rig="threePt" dir="t"/>
              </a:scene3d>
              <a:sp3d>
                <a:bevelT w="38100"/>
                <a:bevelB w="25400"/>
              </a:sp3d>
            </c:spPr>
          </c:dPt>
          <c:dPt>
            <c:idx val="2"/>
            <c:bubble3D val="0"/>
            <c:spPr>
              <a:solidFill>
                <a:srgbClr val="FFC000"/>
              </a:solidFill>
              <a:scene3d>
                <a:camera prst="orthographicFront"/>
                <a:lightRig rig="threePt" dir="t"/>
              </a:scene3d>
              <a:sp3d>
                <a:bevelT w="38100"/>
                <a:bevelB w="25400"/>
              </a:sp3d>
            </c:spPr>
          </c:dPt>
          <c:dPt>
            <c:idx val="4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scene3d>
                <a:camera prst="orthographicFront"/>
                <a:lightRig rig="threePt" dir="t"/>
              </a:scene3d>
              <a:sp3d>
                <a:bevelT w="38100"/>
                <a:bevelB w="25400"/>
              </a:sp3d>
            </c:spPr>
          </c:dPt>
          <c:dPt>
            <c:idx val="5"/>
            <c:bubble3D val="0"/>
            <c:spPr>
              <a:solidFill>
                <a:srgbClr val="92D050"/>
              </a:solidFill>
              <a:scene3d>
                <a:camera prst="orthographicFront"/>
                <a:lightRig rig="threePt" dir="t"/>
              </a:scene3d>
              <a:sp3d>
                <a:bevelT w="38100"/>
                <a:bevelB w="25400"/>
              </a:sp3d>
            </c:spPr>
          </c:dPt>
          <c:dLbls>
            <c:dLbl>
              <c:idx val="0"/>
              <c:layout>
                <c:manualLayout>
                  <c:x val="-0.12498764034455211"/>
                  <c:y val="-3.1055309422137117E-2"/>
                </c:manualLayout>
              </c:layout>
              <c:showLegendKey val="1"/>
              <c:showVal val="1"/>
              <c:showCatName val="1"/>
              <c:showSerName val="0"/>
              <c:showPercent val="0"/>
              <c:showBubbleSize val="0"/>
              <c:separator>
</c:separator>
            </c:dLbl>
            <c:dLbl>
              <c:idx val="1"/>
              <c:layout>
                <c:manualLayout>
                  <c:x val="9.2084908547055255E-2"/>
                  <c:y val="-3.8033174273465427E-2"/>
                </c:manualLayout>
              </c:layout>
              <c:showLegendKey val="1"/>
              <c:showVal val="1"/>
              <c:showCatName val="1"/>
              <c:showSerName val="0"/>
              <c:showPercent val="0"/>
              <c:showBubbleSize val="0"/>
              <c:separator>
</c:separator>
            </c:dLbl>
            <c:dLbl>
              <c:idx val="2"/>
              <c:layout>
                <c:manualLayout>
                  <c:x val="-7.7113618033167891E-4"/>
                  <c:y val="2.6174540682414697E-2"/>
                </c:manualLayout>
              </c:layout>
              <c:showLegendKey val="1"/>
              <c:showVal val="1"/>
              <c:showCatName val="1"/>
              <c:showSerName val="0"/>
              <c:showPercent val="0"/>
              <c:showBubbleSize val="0"/>
              <c:separator>
</c:separator>
            </c:dLbl>
            <c:dLbl>
              <c:idx val="3"/>
              <c:layout>
                <c:manualLayout>
                  <c:x val="4.0360279784202494E-2"/>
                  <c:y val="-1.6471231190813538E-2"/>
                </c:manualLayout>
              </c:layout>
              <c:showLegendKey val="1"/>
              <c:showVal val="1"/>
              <c:showCatName val="1"/>
              <c:showSerName val="0"/>
              <c:showPercent val="0"/>
              <c:showBubbleSize val="0"/>
              <c:separator>
</c:separator>
            </c:dLbl>
            <c:dLbl>
              <c:idx val="4"/>
              <c:layout>
                <c:manualLayout>
                  <c:x val="0"/>
                  <c:y val="0.22811861421929189"/>
                </c:manualLayout>
              </c:layout>
              <c:showLegendKey val="1"/>
              <c:showVal val="1"/>
              <c:showCatName val="1"/>
              <c:showSerName val="0"/>
              <c:showPercent val="0"/>
              <c:showBubbleSize val="0"/>
              <c:separator>
</c:separator>
            </c:dLbl>
            <c:dLbl>
              <c:idx val="5"/>
              <c:layout>
                <c:manualLayout>
                  <c:x val="-0.13152076815497829"/>
                  <c:y val="-1.5231393121392441E-2"/>
                </c:manualLayout>
              </c:layout>
              <c:showLegendKey val="1"/>
              <c:showVal val="1"/>
              <c:showCatName val="1"/>
              <c:showSerName val="0"/>
              <c:showPercent val="0"/>
              <c:showBubbleSize val="0"/>
              <c:separator>
</c:separator>
            </c:dLbl>
            <c:txPr>
              <a:bodyPr/>
              <a:lstStyle/>
              <a:p>
                <a:pPr>
                  <a:defRPr sz="1200" b="1">
                    <a:solidFill>
                      <a:schemeClr val="tx2">
                        <a:lumMod val="50000"/>
                      </a:schemeClr>
                    </a:solidFill>
                    <a:latin typeface="+mn-lt"/>
                  </a:defRPr>
                </a:pPr>
                <a:endParaRPr lang="ru-RU"/>
              </a:p>
            </c:txPr>
            <c:showLegendKey val="1"/>
            <c:showVal val="1"/>
            <c:showCatName val="1"/>
            <c:showSerName val="0"/>
            <c:showPercent val="0"/>
            <c:showBubbleSize val="0"/>
            <c:separator>
</c:separator>
            <c:showLeaderLines val="1"/>
          </c:dLbls>
          <c:cat>
            <c:strRef>
              <c:f>Лист1!$K$3:$K$8</c:f>
              <c:strCache>
                <c:ptCount val="6"/>
                <c:pt idx="0">
                  <c:v>менее 50%</c:v>
                </c:pt>
                <c:pt idx="1">
                  <c:v>50% - 90% </c:v>
                </c:pt>
                <c:pt idx="2">
                  <c:v>90% - 100%</c:v>
                </c:pt>
                <c:pt idx="3">
                  <c:v>100%</c:v>
                </c:pt>
                <c:pt idx="4">
                  <c:v>100% - 150%</c:v>
                </c:pt>
                <c:pt idx="5">
                  <c:v>свыше 150%</c:v>
                </c:pt>
              </c:strCache>
            </c:strRef>
          </c:cat>
          <c:val>
            <c:numRef>
              <c:f>Лист1!$L$3:$L$8</c:f>
              <c:numCache>
                <c:formatCode>General</c:formatCode>
                <c:ptCount val="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8</c:v>
                </c:pt>
                <c:pt idx="4">
                  <c:v>10</c:v>
                </c:pt>
                <c:pt idx="5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2205687631690153E-2"/>
          <c:y val="0.20969981869563414"/>
          <c:w val="0.7858829238149776"/>
          <c:h val="0.75010343691542336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diagrams/_rels/data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35700A1-2CB6-42FB-ABB5-5D91641A29EB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68E66CC-5402-4C01-89FA-B8CDFE10DD8B}">
      <dgm:prSet phldrT="[Текст]" custT="1"/>
      <dgm:spPr>
        <a:solidFill>
          <a:schemeClr val="bg2">
            <a:lumMod val="25000"/>
          </a:schemeClr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en-US" sz="1600" dirty="0" smtClean="0">
              <a:effectLst/>
              <a:latin typeface="Arial" pitchFamily="34" charset="0"/>
              <a:cs typeface="Arial" pitchFamily="34" charset="0"/>
            </a:rPr>
            <a:t>I</a:t>
          </a:r>
          <a:r>
            <a:rPr lang="ru-RU" sz="1600" dirty="0" smtClean="0">
              <a:effectLst/>
              <a:latin typeface="Arial" pitchFamily="34" charset="0"/>
              <a:cs typeface="Arial" pitchFamily="34" charset="0"/>
            </a:rPr>
            <a:t>. Общие положения</a:t>
          </a:r>
          <a:endParaRPr lang="ru-RU" sz="1600" dirty="0">
            <a:latin typeface="Arial" pitchFamily="34" charset="0"/>
            <a:cs typeface="Arial" pitchFamily="34" charset="0"/>
          </a:endParaRPr>
        </a:p>
      </dgm:t>
    </dgm:pt>
    <dgm:pt modelId="{2FA00E4F-D59A-48EF-AC31-ED377105E8AF}" type="parTrans" cxnId="{AC018CC9-1929-4F15-A8AC-2940C3EC8D8A}">
      <dgm:prSet/>
      <dgm:spPr/>
      <dgm:t>
        <a:bodyPr/>
        <a:lstStyle/>
        <a:p>
          <a:endParaRPr lang="ru-RU"/>
        </a:p>
      </dgm:t>
    </dgm:pt>
    <dgm:pt modelId="{43CDDBD0-2A8A-48CA-87BF-37DCC9F8B45F}" type="sibTrans" cxnId="{AC018CC9-1929-4F15-A8AC-2940C3EC8D8A}">
      <dgm:prSet/>
      <dgm:spPr/>
      <dgm:t>
        <a:bodyPr/>
        <a:lstStyle/>
        <a:p>
          <a:endParaRPr lang="ru-RU"/>
        </a:p>
      </dgm:t>
    </dgm:pt>
    <dgm:pt modelId="{24E07772-CC22-4E7C-A2E7-66597A74F0F6}">
      <dgm:prSet phldrT="[Текст]" custT="1"/>
      <dgm:spPr>
        <a:solidFill>
          <a:schemeClr val="bg2">
            <a:lumMod val="25000"/>
          </a:schemeClr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en-US" sz="1600" dirty="0" smtClean="0">
              <a:effectLst/>
              <a:latin typeface="Arial" pitchFamily="34" charset="0"/>
              <a:cs typeface="Arial" pitchFamily="34" charset="0"/>
            </a:rPr>
            <a:t>II</a:t>
          </a:r>
          <a:r>
            <a:rPr lang="ru-RU" sz="1600" dirty="0" smtClean="0">
              <a:effectLst/>
              <a:latin typeface="Arial" pitchFamily="34" charset="0"/>
              <a:cs typeface="Arial" pitchFamily="34" charset="0"/>
            </a:rPr>
            <a:t>. Определение уполномоченного органа</a:t>
          </a:r>
          <a:endParaRPr lang="ru-RU" sz="1600" dirty="0">
            <a:latin typeface="Arial" pitchFamily="34" charset="0"/>
            <a:cs typeface="Arial" pitchFamily="34" charset="0"/>
          </a:endParaRPr>
        </a:p>
      </dgm:t>
    </dgm:pt>
    <dgm:pt modelId="{9B707A54-1E81-4313-9837-0CCC454F61C4}" type="parTrans" cxnId="{10EE5952-F00C-4616-B86A-DD50E9E886FA}">
      <dgm:prSet/>
      <dgm:spPr/>
      <dgm:t>
        <a:bodyPr/>
        <a:lstStyle/>
        <a:p>
          <a:endParaRPr lang="ru-RU"/>
        </a:p>
      </dgm:t>
    </dgm:pt>
    <dgm:pt modelId="{0D3B246D-6343-41AE-886F-8F666ECF5501}" type="sibTrans" cxnId="{10EE5952-F00C-4616-B86A-DD50E9E886FA}">
      <dgm:prSet/>
      <dgm:spPr/>
      <dgm:t>
        <a:bodyPr/>
        <a:lstStyle/>
        <a:p>
          <a:endParaRPr lang="ru-RU"/>
        </a:p>
      </dgm:t>
    </dgm:pt>
    <dgm:pt modelId="{32AC8C1E-C114-438F-8075-62430B023C8D}">
      <dgm:prSet phldrT="[Текст]" custT="1"/>
      <dgm:spPr>
        <a:solidFill>
          <a:schemeClr val="bg2">
            <a:lumMod val="25000"/>
          </a:schemeClr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en-US" sz="1600" dirty="0" smtClean="0">
              <a:effectLst/>
              <a:latin typeface="Arial" pitchFamily="34" charset="0"/>
              <a:cs typeface="Arial" pitchFamily="34" charset="0"/>
            </a:rPr>
            <a:t>III</a:t>
          </a:r>
          <a:r>
            <a:rPr lang="ru-RU" sz="1600" dirty="0" smtClean="0">
              <a:effectLst/>
              <a:latin typeface="Arial" pitchFamily="34" charset="0"/>
              <a:cs typeface="Arial" pitchFamily="34" charset="0"/>
            </a:rPr>
            <a:t>. Рассмотрение вопросов содействия развитию конкуренции на заседаниях коллегиального органа</a:t>
          </a:r>
          <a:endParaRPr lang="ru-RU" sz="1600" dirty="0">
            <a:latin typeface="Arial" pitchFamily="34" charset="0"/>
            <a:cs typeface="Arial" pitchFamily="34" charset="0"/>
          </a:endParaRPr>
        </a:p>
      </dgm:t>
    </dgm:pt>
    <dgm:pt modelId="{89F7EC7D-8949-4721-8471-A364268E5211}" type="parTrans" cxnId="{2B4F0FF7-AE3F-45BC-B2B4-D30FC6AEA8DB}">
      <dgm:prSet/>
      <dgm:spPr/>
      <dgm:t>
        <a:bodyPr/>
        <a:lstStyle/>
        <a:p>
          <a:endParaRPr lang="ru-RU"/>
        </a:p>
      </dgm:t>
    </dgm:pt>
    <dgm:pt modelId="{2B019485-BA1A-4FFA-9076-E3CDEB477D78}" type="sibTrans" cxnId="{2B4F0FF7-AE3F-45BC-B2B4-D30FC6AEA8DB}">
      <dgm:prSet/>
      <dgm:spPr/>
      <dgm:t>
        <a:bodyPr/>
        <a:lstStyle/>
        <a:p>
          <a:endParaRPr lang="ru-RU"/>
        </a:p>
      </dgm:t>
    </dgm:pt>
    <dgm:pt modelId="{29554E38-9747-4C0B-8737-7C55A6E36589}">
      <dgm:prSet phldrT="[Текст]" custT="1"/>
      <dgm:spPr>
        <a:solidFill>
          <a:schemeClr val="bg2">
            <a:lumMod val="25000"/>
          </a:schemeClr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en-US" sz="1600" dirty="0" smtClean="0">
              <a:effectLst/>
              <a:latin typeface="Arial" pitchFamily="34" charset="0"/>
              <a:cs typeface="Arial" pitchFamily="34" charset="0"/>
            </a:rPr>
            <a:t>VIII</a:t>
          </a:r>
          <a:r>
            <a:rPr lang="ru-RU" sz="1600" dirty="0" smtClean="0">
              <a:effectLst/>
              <a:latin typeface="Arial" pitchFamily="34" charset="0"/>
              <a:cs typeface="Arial" pitchFamily="34" charset="0"/>
            </a:rPr>
            <a:t>. Повышение уровня информированности о состоянии конкурентной среды и деятельности по содействию развитию конкуренции.</a:t>
          </a:r>
          <a:endParaRPr lang="ru-RU" sz="1600" dirty="0">
            <a:latin typeface="Arial" pitchFamily="34" charset="0"/>
            <a:cs typeface="Arial" pitchFamily="34" charset="0"/>
          </a:endParaRPr>
        </a:p>
      </dgm:t>
    </dgm:pt>
    <dgm:pt modelId="{AD9A3FD2-B821-4112-9AAE-186A74EAAE32}" type="parTrans" cxnId="{700D3E26-0201-4072-8B5A-5393F5F20128}">
      <dgm:prSet/>
      <dgm:spPr/>
      <dgm:t>
        <a:bodyPr/>
        <a:lstStyle/>
        <a:p>
          <a:endParaRPr lang="ru-RU"/>
        </a:p>
      </dgm:t>
    </dgm:pt>
    <dgm:pt modelId="{A6062846-F716-451B-80E3-495957CD42F4}" type="sibTrans" cxnId="{700D3E26-0201-4072-8B5A-5393F5F20128}">
      <dgm:prSet/>
      <dgm:spPr/>
      <dgm:t>
        <a:bodyPr/>
        <a:lstStyle/>
        <a:p>
          <a:endParaRPr lang="ru-RU"/>
        </a:p>
      </dgm:t>
    </dgm:pt>
    <dgm:pt modelId="{C6CCA658-D75F-48FA-8BE1-853187AE868C}">
      <dgm:prSet phldrT="[Текст]" custT="1"/>
      <dgm:spPr>
        <a:solidFill>
          <a:schemeClr val="bg2">
            <a:lumMod val="25000"/>
          </a:schemeClr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en-US" sz="1600" dirty="0" smtClean="0">
              <a:effectLst/>
              <a:latin typeface="Arial" pitchFamily="34" charset="0"/>
              <a:cs typeface="Arial" pitchFamily="34" charset="0"/>
            </a:rPr>
            <a:t>V</a:t>
          </a:r>
          <a:r>
            <a:rPr lang="ru-RU" sz="1600" dirty="0" smtClean="0">
              <a:effectLst/>
              <a:latin typeface="Arial" pitchFamily="34" charset="0"/>
              <a:cs typeface="Arial" pitchFamily="34" charset="0"/>
            </a:rPr>
            <a:t>. Утверждение «Дорожной карты»</a:t>
          </a:r>
          <a:endParaRPr lang="ru-RU" sz="1600" dirty="0">
            <a:latin typeface="Arial" pitchFamily="34" charset="0"/>
            <a:cs typeface="Arial" pitchFamily="34" charset="0"/>
          </a:endParaRPr>
        </a:p>
      </dgm:t>
    </dgm:pt>
    <dgm:pt modelId="{37563FAA-DAED-43DD-86ED-7A33E494D60A}" type="parTrans" cxnId="{DAE025FF-49D3-468C-8D59-3D9A73B43FF3}">
      <dgm:prSet/>
      <dgm:spPr/>
      <dgm:t>
        <a:bodyPr/>
        <a:lstStyle/>
        <a:p>
          <a:endParaRPr lang="ru-RU"/>
        </a:p>
      </dgm:t>
    </dgm:pt>
    <dgm:pt modelId="{6300C610-4980-4879-9957-680FC04D3337}" type="sibTrans" cxnId="{DAE025FF-49D3-468C-8D59-3D9A73B43FF3}">
      <dgm:prSet/>
      <dgm:spPr/>
      <dgm:t>
        <a:bodyPr/>
        <a:lstStyle/>
        <a:p>
          <a:endParaRPr lang="ru-RU"/>
        </a:p>
      </dgm:t>
    </dgm:pt>
    <dgm:pt modelId="{D688CAC4-97E4-44AA-A8D5-54D5BD90E4DD}">
      <dgm:prSet phldrT="[Текст]" custT="1"/>
      <dgm:spPr>
        <a:solidFill>
          <a:schemeClr val="bg2">
            <a:lumMod val="25000"/>
          </a:schemeClr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en-US" sz="1600" dirty="0" smtClean="0">
              <a:effectLst/>
              <a:latin typeface="Arial" pitchFamily="34" charset="0"/>
              <a:cs typeface="Arial" pitchFamily="34" charset="0"/>
            </a:rPr>
            <a:t>VI</a:t>
          </a:r>
          <a:r>
            <a:rPr lang="ru-RU" sz="1600" dirty="0" smtClean="0">
              <a:effectLst/>
              <a:latin typeface="Arial" pitchFamily="34" charset="0"/>
              <a:cs typeface="Arial" pitchFamily="34" charset="0"/>
            </a:rPr>
            <a:t>. Проведение мониторинга</a:t>
          </a:r>
          <a:endParaRPr lang="ru-RU" sz="1600" dirty="0">
            <a:latin typeface="Arial" pitchFamily="34" charset="0"/>
            <a:cs typeface="Arial" pitchFamily="34" charset="0"/>
          </a:endParaRPr>
        </a:p>
      </dgm:t>
    </dgm:pt>
    <dgm:pt modelId="{65F615CB-D408-4593-A3CC-20EFC897DD59}" type="parTrans" cxnId="{9299AC50-9498-422A-A79E-E05A5A8FAC1A}">
      <dgm:prSet/>
      <dgm:spPr/>
      <dgm:t>
        <a:bodyPr/>
        <a:lstStyle/>
        <a:p>
          <a:endParaRPr lang="ru-RU"/>
        </a:p>
      </dgm:t>
    </dgm:pt>
    <dgm:pt modelId="{6ED391D8-7BB1-41F9-9E7F-81CA683BF7B0}" type="sibTrans" cxnId="{9299AC50-9498-422A-A79E-E05A5A8FAC1A}">
      <dgm:prSet/>
      <dgm:spPr/>
      <dgm:t>
        <a:bodyPr/>
        <a:lstStyle/>
        <a:p>
          <a:endParaRPr lang="ru-RU"/>
        </a:p>
      </dgm:t>
    </dgm:pt>
    <dgm:pt modelId="{6E17E2A2-BA90-4278-96F1-877932ADC11E}">
      <dgm:prSet custT="1"/>
      <dgm:spPr>
        <a:solidFill>
          <a:schemeClr val="bg2">
            <a:lumMod val="25000"/>
          </a:schemeClr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en-US" sz="1600" dirty="0" smtClean="0">
              <a:effectLst/>
              <a:latin typeface="Arial" pitchFamily="34" charset="0"/>
              <a:cs typeface="Arial" pitchFamily="34" charset="0"/>
            </a:rPr>
            <a:t>IV</a:t>
          </a:r>
          <a:r>
            <a:rPr lang="ru-RU" sz="1600" dirty="0" smtClean="0">
              <a:effectLst/>
              <a:latin typeface="Arial" pitchFamily="34" charset="0"/>
              <a:cs typeface="Arial" pitchFamily="34" charset="0"/>
            </a:rPr>
            <a:t>. Утверждение перечня</a:t>
          </a:r>
          <a:endParaRPr lang="ru-RU" sz="1600" dirty="0">
            <a:effectLst/>
            <a:latin typeface="Arial" pitchFamily="34" charset="0"/>
            <a:cs typeface="Arial" pitchFamily="34" charset="0"/>
          </a:endParaRPr>
        </a:p>
      </dgm:t>
    </dgm:pt>
    <dgm:pt modelId="{499E5C94-8DF3-4F03-A467-96C51E9F29C8}" type="parTrans" cxnId="{0E2E0948-AEEF-4DBE-976C-22EF85942E1B}">
      <dgm:prSet/>
      <dgm:spPr/>
      <dgm:t>
        <a:bodyPr/>
        <a:lstStyle/>
        <a:p>
          <a:endParaRPr lang="ru-RU"/>
        </a:p>
      </dgm:t>
    </dgm:pt>
    <dgm:pt modelId="{C2771676-2BEA-4746-A375-4ADA58A1ABA0}" type="sibTrans" cxnId="{0E2E0948-AEEF-4DBE-976C-22EF85942E1B}">
      <dgm:prSet/>
      <dgm:spPr/>
      <dgm:t>
        <a:bodyPr/>
        <a:lstStyle/>
        <a:p>
          <a:endParaRPr lang="ru-RU"/>
        </a:p>
      </dgm:t>
    </dgm:pt>
    <dgm:pt modelId="{87E3F36D-BA13-447A-9216-89F11E1CE998}">
      <dgm:prSet phldrT="[Текст]" custT="1"/>
      <dgm:spPr>
        <a:solidFill>
          <a:schemeClr val="bg2">
            <a:lumMod val="25000"/>
          </a:schemeClr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en-US" sz="1600" dirty="0" smtClean="0">
              <a:effectLst/>
              <a:latin typeface="Arial" pitchFamily="34" charset="0"/>
              <a:cs typeface="Arial" pitchFamily="34" charset="0"/>
            </a:rPr>
            <a:t>VII</a:t>
          </a:r>
          <a:r>
            <a:rPr lang="ru-RU" sz="1600" dirty="0" smtClean="0">
              <a:effectLst/>
              <a:latin typeface="Arial" pitchFamily="34" charset="0"/>
              <a:cs typeface="Arial" pitchFamily="34" charset="0"/>
            </a:rPr>
            <a:t>. Создание и реализация механизмов общественного контроля за деятельностью субъектов естественных монополий</a:t>
          </a:r>
          <a:endParaRPr lang="ru-RU" sz="1600" dirty="0">
            <a:latin typeface="Arial" pitchFamily="34" charset="0"/>
            <a:cs typeface="Arial" pitchFamily="34" charset="0"/>
          </a:endParaRPr>
        </a:p>
      </dgm:t>
    </dgm:pt>
    <dgm:pt modelId="{6A70929A-8A6B-4168-B1E6-083C908585C4}" type="parTrans" cxnId="{6883EB28-3998-47C9-A66A-B6654D58B4EF}">
      <dgm:prSet/>
      <dgm:spPr/>
      <dgm:t>
        <a:bodyPr/>
        <a:lstStyle/>
        <a:p>
          <a:endParaRPr lang="ru-RU"/>
        </a:p>
      </dgm:t>
    </dgm:pt>
    <dgm:pt modelId="{ED5FEC3B-80D3-4941-9246-217A4626D5D7}" type="sibTrans" cxnId="{6883EB28-3998-47C9-A66A-B6654D58B4EF}">
      <dgm:prSet/>
      <dgm:spPr/>
      <dgm:t>
        <a:bodyPr/>
        <a:lstStyle/>
        <a:p>
          <a:endParaRPr lang="ru-RU"/>
        </a:p>
      </dgm:t>
    </dgm:pt>
    <dgm:pt modelId="{F992AE32-619B-41C8-A16E-ECD698FBA454}" type="pres">
      <dgm:prSet presAssocID="{F35700A1-2CB6-42FB-ABB5-5D91641A29E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4B72ABB-1C75-4287-A266-DA18DACFACA2}" type="pres">
      <dgm:prSet presAssocID="{668E66CC-5402-4C01-89FA-B8CDFE10DD8B}" presName="parentLin" presStyleCnt="0"/>
      <dgm:spPr/>
    </dgm:pt>
    <dgm:pt modelId="{EEC552E4-46B4-4AEE-9FAC-286BA6CED845}" type="pres">
      <dgm:prSet presAssocID="{668E66CC-5402-4C01-89FA-B8CDFE10DD8B}" presName="parentLeftMargin" presStyleLbl="node1" presStyleIdx="0" presStyleCnt="8"/>
      <dgm:spPr/>
      <dgm:t>
        <a:bodyPr/>
        <a:lstStyle/>
        <a:p>
          <a:endParaRPr lang="ru-RU"/>
        </a:p>
      </dgm:t>
    </dgm:pt>
    <dgm:pt modelId="{D61A1AD6-AE17-484B-A319-1EE9E34EBA9D}" type="pres">
      <dgm:prSet presAssocID="{668E66CC-5402-4C01-89FA-B8CDFE10DD8B}" presName="parentText" presStyleLbl="node1" presStyleIdx="0" presStyleCnt="8" custScaleX="11646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7B9C58-5D74-49D7-A4E0-871F54AA5BEB}" type="pres">
      <dgm:prSet presAssocID="{668E66CC-5402-4C01-89FA-B8CDFE10DD8B}" presName="negativeSpace" presStyleCnt="0"/>
      <dgm:spPr/>
    </dgm:pt>
    <dgm:pt modelId="{C237C002-24B2-4498-988A-E3CF471E1B4A}" type="pres">
      <dgm:prSet presAssocID="{668E66CC-5402-4C01-89FA-B8CDFE10DD8B}" presName="childText" presStyleLbl="conFgAcc1" presStyleIdx="0" presStyleCnt="8">
        <dgm:presLayoutVars>
          <dgm:bulletEnabled val="1"/>
        </dgm:presLayoutVars>
      </dgm:prSet>
      <dgm:spPr>
        <a:gradFill rotWithShape="0">
          <a:gsLst>
            <a:gs pos="0">
              <a:srgbClr val="92D050"/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5400000" scaled="0"/>
        </a:gradFill>
        <a:ln>
          <a:solidFill>
            <a:schemeClr val="accent2">
              <a:lumMod val="20000"/>
              <a:lumOff val="80000"/>
            </a:schemeClr>
          </a:solidFill>
        </a:ln>
      </dgm:spPr>
      <dgm:t>
        <a:bodyPr/>
        <a:lstStyle/>
        <a:p>
          <a:endParaRPr lang="ru-RU"/>
        </a:p>
      </dgm:t>
    </dgm:pt>
    <dgm:pt modelId="{793A4DE7-7EC1-40A1-95EF-F5D4EFC356FD}" type="pres">
      <dgm:prSet presAssocID="{43CDDBD0-2A8A-48CA-87BF-37DCC9F8B45F}" presName="spaceBetweenRectangles" presStyleCnt="0"/>
      <dgm:spPr/>
    </dgm:pt>
    <dgm:pt modelId="{0839D1E6-32FA-4C29-AE0A-F1A719A358FF}" type="pres">
      <dgm:prSet presAssocID="{24E07772-CC22-4E7C-A2E7-66597A74F0F6}" presName="parentLin" presStyleCnt="0"/>
      <dgm:spPr/>
    </dgm:pt>
    <dgm:pt modelId="{9BB49D0D-AB55-413B-9C23-35201ABA149F}" type="pres">
      <dgm:prSet presAssocID="{24E07772-CC22-4E7C-A2E7-66597A74F0F6}" presName="parentLeftMargin" presStyleLbl="node1" presStyleIdx="0" presStyleCnt="8"/>
      <dgm:spPr/>
      <dgm:t>
        <a:bodyPr/>
        <a:lstStyle/>
        <a:p>
          <a:endParaRPr lang="ru-RU"/>
        </a:p>
      </dgm:t>
    </dgm:pt>
    <dgm:pt modelId="{FE3075C6-AB2A-4CC8-859D-2362094989C4}" type="pres">
      <dgm:prSet presAssocID="{24E07772-CC22-4E7C-A2E7-66597A74F0F6}" presName="parentText" presStyleLbl="node1" presStyleIdx="1" presStyleCnt="8" custScaleX="11646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DBB4AE-BFE0-42CE-8ED8-25ED980189D2}" type="pres">
      <dgm:prSet presAssocID="{24E07772-CC22-4E7C-A2E7-66597A74F0F6}" presName="negativeSpace" presStyleCnt="0"/>
      <dgm:spPr/>
    </dgm:pt>
    <dgm:pt modelId="{34712420-E669-4E18-BBE0-5EC3132079EA}" type="pres">
      <dgm:prSet presAssocID="{24E07772-CC22-4E7C-A2E7-66597A74F0F6}" presName="childText" presStyleLbl="conFgAcc1" presStyleIdx="1" presStyleCnt="8">
        <dgm:presLayoutVars>
          <dgm:bulletEnabled val="1"/>
        </dgm:presLayoutVars>
      </dgm:prSet>
      <dgm:spPr>
        <a:gradFill rotWithShape="0">
          <a:gsLst>
            <a:gs pos="0">
              <a:srgbClr val="92D050"/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5400000" scaled="0"/>
        </a:gradFill>
        <a:ln>
          <a:solidFill>
            <a:schemeClr val="accent2">
              <a:lumMod val="20000"/>
              <a:lumOff val="80000"/>
            </a:schemeClr>
          </a:solidFill>
        </a:ln>
      </dgm:spPr>
      <dgm:t>
        <a:bodyPr/>
        <a:lstStyle/>
        <a:p>
          <a:endParaRPr lang="ru-RU"/>
        </a:p>
      </dgm:t>
    </dgm:pt>
    <dgm:pt modelId="{D85ED310-CE69-4019-853A-A18FEDEB6410}" type="pres">
      <dgm:prSet presAssocID="{0D3B246D-6343-41AE-886F-8F666ECF5501}" presName="spaceBetweenRectangles" presStyleCnt="0"/>
      <dgm:spPr/>
    </dgm:pt>
    <dgm:pt modelId="{51F310F8-A57C-4253-A723-12806DE08E18}" type="pres">
      <dgm:prSet presAssocID="{32AC8C1E-C114-438F-8075-62430B023C8D}" presName="parentLin" presStyleCnt="0"/>
      <dgm:spPr/>
    </dgm:pt>
    <dgm:pt modelId="{688BA0A9-0548-478B-AE5F-2462AAD62A4F}" type="pres">
      <dgm:prSet presAssocID="{32AC8C1E-C114-438F-8075-62430B023C8D}" presName="parentLeftMargin" presStyleLbl="node1" presStyleIdx="1" presStyleCnt="8"/>
      <dgm:spPr/>
      <dgm:t>
        <a:bodyPr/>
        <a:lstStyle/>
        <a:p>
          <a:endParaRPr lang="ru-RU"/>
        </a:p>
      </dgm:t>
    </dgm:pt>
    <dgm:pt modelId="{EFD556C1-6444-49AF-BF50-9F9362A90AC8}" type="pres">
      <dgm:prSet presAssocID="{32AC8C1E-C114-438F-8075-62430B023C8D}" presName="parentText" presStyleLbl="node1" presStyleIdx="2" presStyleCnt="8" custScaleX="116462" custScaleY="13478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E6620E-815F-43CC-99FE-D0A75720E7E6}" type="pres">
      <dgm:prSet presAssocID="{32AC8C1E-C114-438F-8075-62430B023C8D}" presName="negativeSpace" presStyleCnt="0"/>
      <dgm:spPr/>
    </dgm:pt>
    <dgm:pt modelId="{8482918C-DFCB-4321-82BD-CEA2FFAE96D9}" type="pres">
      <dgm:prSet presAssocID="{32AC8C1E-C114-438F-8075-62430B023C8D}" presName="childText" presStyleLbl="conFgAcc1" presStyleIdx="2" presStyleCnt="8">
        <dgm:presLayoutVars>
          <dgm:bulletEnabled val="1"/>
        </dgm:presLayoutVars>
      </dgm:prSet>
      <dgm:spPr>
        <a:gradFill rotWithShape="0">
          <a:gsLst>
            <a:gs pos="0">
              <a:srgbClr val="92D050"/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5400000" scaled="0"/>
        </a:gradFill>
        <a:ln>
          <a:solidFill>
            <a:schemeClr val="accent2">
              <a:lumMod val="20000"/>
              <a:lumOff val="80000"/>
            </a:schemeClr>
          </a:solidFill>
        </a:ln>
      </dgm:spPr>
      <dgm:t>
        <a:bodyPr/>
        <a:lstStyle/>
        <a:p>
          <a:endParaRPr lang="ru-RU"/>
        </a:p>
      </dgm:t>
    </dgm:pt>
    <dgm:pt modelId="{54B4C89E-15BF-480D-A5A0-EA5B4C33AD3C}" type="pres">
      <dgm:prSet presAssocID="{2B019485-BA1A-4FFA-9076-E3CDEB477D78}" presName="spaceBetweenRectangles" presStyleCnt="0"/>
      <dgm:spPr/>
    </dgm:pt>
    <dgm:pt modelId="{17101959-BDAE-45DC-B852-E1FF3E58A0EA}" type="pres">
      <dgm:prSet presAssocID="{6E17E2A2-BA90-4278-96F1-877932ADC11E}" presName="parentLin" presStyleCnt="0"/>
      <dgm:spPr/>
    </dgm:pt>
    <dgm:pt modelId="{F3FB7400-2D77-44C0-9AFE-B7A7864113AB}" type="pres">
      <dgm:prSet presAssocID="{6E17E2A2-BA90-4278-96F1-877932ADC11E}" presName="parentLeftMargin" presStyleLbl="node1" presStyleIdx="2" presStyleCnt="8"/>
      <dgm:spPr/>
      <dgm:t>
        <a:bodyPr/>
        <a:lstStyle/>
        <a:p>
          <a:endParaRPr lang="ru-RU"/>
        </a:p>
      </dgm:t>
    </dgm:pt>
    <dgm:pt modelId="{C770ED2A-2A98-4D37-B887-18FF75CC0F0B}" type="pres">
      <dgm:prSet presAssocID="{6E17E2A2-BA90-4278-96F1-877932ADC11E}" presName="parentText" presStyleLbl="node1" presStyleIdx="3" presStyleCnt="8" custScaleX="11646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04BE3F-1D32-4EE9-9E7A-2D267C09491E}" type="pres">
      <dgm:prSet presAssocID="{6E17E2A2-BA90-4278-96F1-877932ADC11E}" presName="negativeSpace" presStyleCnt="0"/>
      <dgm:spPr/>
    </dgm:pt>
    <dgm:pt modelId="{E354C1A8-A6A5-44FD-995B-7398B7F17AAF}" type="pres">
      <dgm:prSet presAssocID="{6E17E2A2-BA90-4278-96F1-877932ADC11E}" presName="childText" presStyleLbl="conFgAcc1" presStyleIdx="3" presStyleCnt="8">
        <dgm:presLayoutVars>
          <dgm:bulletEnabled val="1"/>
        </dgm:presLayoutVars>
      </dgm:prSet>
      <dgm:spPr>
        <a:gradFill rotWithShape="0">
          <a:gsLst>
            <a:gs pos="0">
              <a:srgbClr val="92D050"/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5400000" scaled="0"/>
        </a:gradFill>
        <a:ln>
          <a:solidFill>
            <a:schemeClr val="accent2">
              <a:lumMod val="20000"/>
              <a:lumOff val="80000"/>
            </a:schemeClr>
          </a:solidFill>
        </a:ln>
      </dgm:spPr>
      <dgm:t>
        <a:bodyPr/>
        <a:lstStyle/>
        <a:p>
          <a:endParaRPr lang="ru-RU"/>
        </a:p>
      </dgm:t>
    </dgm:pt>
    <dgm:pt modelId="{3201F729-6608-4D08-868A-CC50242F53FC}" type="pres">
      <dgm:prSet presAssocID="{C2771676-2BEA-4746-A375-4ADA58A1ABA0}" presName="spaceBetweenRectangles" presStyleCnt="0"/>
      <dgm:spPr/>
    </dgm:pt>
    <dgm:pt modelId="{1551AEC4-9368-4764-A04C-C123885820BC}" type="pres">
      <dgm:prSet presAssocID="{C6CCA658-D75F-48FA-8BE1-853187AE868C}" presName="parentLin" presStyleCnt="0"/>
      <dgm:spPr/>
    </dgm:pt>
    <dgm:pt modelId="{53623851-0B37-4C0B-927C-7205A123E33D}" type="pres">
      <dgm:prSet presAssocID="{C6CCA658-D75F-48FA-8BE1-853187AE868C}" presName="parentLeftMargin" presStyleLbl="node1" presStyleIdx="3" presStyleCnt="8"/>
      <dgm:spPr/>
      <dgm:t>
        <a:bodyPr/>
        <a:lstStyle/>
        <a:p>
          <a:endParaRPr lang="ru-RU"/>
        </a:p>
      </dgm:t>
    </dgm:pt>
    <dgm:pt modelId="{07D3F5B1-C01E-4632-8DB3-F9B3BF032067}" type="pres">
      <dgm:prSet presAssocID="{C6CCA658-D75F-48FA-8BE1-853187AE868C}" presName="parentText" presStyleLbl="node1" presStyleIdx="4" presStyleCnt="8" custScaleX="11646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D2CB93-06D0-407D-A642-E86D0B4DB8BB}" type="pres">
      <dgm:prSet presAssocID="{C6CCA658-D75F-48FA-8BE1-853187AE868C}" presName="negativeSpace" presStyleCnt="0"/>
      <dgm:spPr/>
    </dgm:pt>
    <dgm:pt modelId="{0F6B7443-A866-4556-AE21-294AA0DCAC44}" type="pres">
      <dgm:prSet presAssocID="{C6CCA658-D75F-48FA-8BE1-853187AE868C}" presName="childText" presStyleLbl="conFgAcc1" presStyleIdx="4" presStyleCnt="8">
        <dgm:presLayoutVars>
          <dgm:bulletEnabled val="1"/>
        </dgm:presLayoutVars>
      </dgm:prSet>
      <dgm:spPr>
        <a:gradFill rotWithShape="0">
          <a:gsLst>
            <a:gs pos="0">
              <a:srgbClr val="92D050"/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5400000" scaled="0"/>
        </a:gradFill>
      </dgm:spPr>
      <dgm:t>
        <a:bodyPr/>
        <a:lstStyle/>
        <a:p>
          <a:endParaRPr lang="ru-RU"/>
        </a:p>
      </dgm:t>
    </dgm:pt>
    <dgm:pt modelId="{6C2F788A-D6E5-4A2F-B397-20BCC45618B9}" type="pres">
      <dgm:prSet presAssocID="{6300C610-4980-4879-9957-680FC04D3337}" presName="spaceBetweenRectangles" presStyleCnt="0"/>
      <dgm:spPr/>
    </dgm:pt>
    <dgm:pt modelId="{FFAA7DFF-2343-4E31-BD48-2565E9CACF49}" type="pres">
      <dgm:prSet presAssocID="{D688CAC4-97E4-44AA-A8D5-54D5BD90E4DD}" presName="parentLin" presStyleCnt="0"/>
      <dgm:spPr/>
    </dgm:pt>
    <dgm:pt modelId="{B0F60356-51B8-40A8-911E-A86398296A1F}" type="pres">
      <dgm:prSet presAssocID="{D688CAC4-97E4-44AA-A8D5-54D5BD90E4DD}" presName="parentLeftMargin" presStyleLbl="node1" presStyleIdx="4" presStyleCnt="8"/>
      <dgm:spPr/>
      <dgm:t>
        <a:bodyPr/>
        <a:lstStyle/>
        <a:p>
          <a:endParaRPr lang="ru-RU"/>
        </a:p>
      </dgm:t>
    </dgm:pt>
    <dgm:pt modelId="{C377D36B-867E-4B28-B924-8BE2FF937F3A}" type="pres">
      <dgm:prSet presAssocID="{D688CAC4-97E4-44AA-A8D5-54D5BD90E4DD}" presName="parentText" presStyleLbl="node1" presStyleIdx="5" presStyleCnt="8" custScaleX="11646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9F1B1C-C91D-4E4C-8233-B5C636AF081C}" type="pres">
      <dgm:prSet presAssocID="{D688CAC4-97E4-44AA-A8D5-54D5BD90E4DD}" presName="negativeSpace" presStyleCnt="0"/>
      <dgm:spPr/>
    </dgm:pt>
    <dgm:pt modelId="{CC4C7100-1862-485C-BD56-677A55835921}" type="pres">
      <dgm:prSet presAssocID="{D688CAC4-97E4-44AA-A8D5-54D5BD90E4DD}" presName="childText" presStyleLbl="conFgAcc1" presStyleIdx="5" presStyleCnt="8">
        <dgm:presLayoutVars>
          <dgm:bulletEnabled val="1"/>
        </dgm:presLayoutVars>
      </dgm:prSet>
      <dgm:spPr>
        <a:gradFill rotWithShape="0">
          <a:gsLst>
            <a:gs pos="0">
              <a:srgbClr val="92D050"/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5400000" scaled="0"/>
        </a:gradFill>
      </dgm:spPr>
      <dgm:t>
        <a:bodyPr/>
        <a:lstStyle/>
        <a:p>
          <a:endParaRPr lang="ru-RU"/>
        </a:p>
      </dgm:t>
    </dgm:pt>
    <dgm:pt modelId="{A6556B73-190B-4672-A2BE-8B2A8253ACCA}" type="pres">
      <dgm:prSet presAssocID="{6ED391D8-7BB1-41F9-9E7F-81CA683BF7B0}" presName="spaceBetweenRectangles" presStyleCnt="0"/>
      <dgm:spPr/>
    </dgm:pt>
    <dgm:pt modelId="{DA51FB88-9731-4573-9E44-335CB388E0BC}" type="pres">
      <dgm:prSet presAssocID="{87E3F36D-BA13-447A-9216-89F11E1CE998}" presName="parentLin" presStyleCnt="0"/>
      <dgm:spPr/>
    </dgm:pt>
    <dgm:pt modelId="{79F01C99-5AE4-4EA0-A66B-5E1EA7D8A2B9}" type="pres">
      <dgm:prSet presAssocID="{87E3F36D-BA13-447A-9216-89F11E1CE998}" presName="parentLeftMargin" presStyleLbl="node1" presStyleIdx="5" presStyleCnt="8"/>
      <dgm:spPr/>
      <dgm:t>
        <a:bodyPr/>
        <a:lstStyle/>
        <a:p>
          <a:endParaRPr lang="ru-RU"/>
        </a:p>
      </dgm:t>
    </dgm:pt>
    <dgm:pt modelId="{7C65E897-EE7D-49EE-83B8-615D8C0D432D}" type="pres">
      <dgm:prSet presAssocID="{87E3F36D-BA13-447A-9216-89F11E1CE998}" presName="parentText" presStyleLbl="node1" presStyleIdx="6" presStyleCnt="8" custScaleX="116462" custScaleY="16079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F35FCD-4BA9-49F8-BE2A-656F1BDE6B29}" type="pres">
      <dgm:prSet presAssocID="{87E3F36D-BA13-447A-9216-89F11E1CE998}" presName="negativeSpace" presStyleCnt="0"/>
      <dgm:spPr/>
    </dgm:pt>
    <dgm:pt modelId="{A5BDF6A8-982F-4C9A-A513-1EDED7DC0D9C}" type="pres">
      <dgm:prSet presAssocID="{87E3F36D-BA13-447A-9216-89F11E1CE998}" presName="childText" presStyleLbl="conFgAcc1" presStyleIdx="6" presStyleCnt="8">
        <dgm:presLayoutVars>
          <dgm:bulletEnabled val="1"/>
        </dgm:presLayoutVars>
      </dgm:prSet>
      <dgm:spPr>
        <a:gradFill rotWithShape="0">
          <a:gsLst>
            <a:gs pos="0">
              <a:srgbClr val="92D050"/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5400000" scaled="0"/>
        </a:gradFill>
      </dgm:spPr>
      <dgm:t>
        <a:bodyPr/>
        <a:lstStyle/>
        <a:p>
          <a:endParaRPr lang="ru-RU"/>
        </a:p>
      </dgm:t>
    </dgm:pt>
    <dgm:pt modelId="{337D281A-BB88-4BEF-B496-560899064B1E}" type="pres">
      <dgm:prSet presAssocID="{ED5FEC3B-80D3-4941-9246-217A4626D5D7}" presName="spaceBetweenRectangles" presStyleCnt="0"/>
      <dgm:spPr/>
    </dgm:pt>
    <dgm:pt modelId="{4FAA76B8-23CC-4FF7-BA45-E0E4F7B03E69}" type="pres">
      <dgm:prSet presAssocID="{29554E38-9747-4C0B-8737-7C55A6E36589}" presName="parentLin" presStyleCnt="0"/>
      <dgm:spPr/>
    </dgm:pt>
    <dgm:pt modelId="{35489236-4988-458D-94DC-53A821E4F1C4}" type="pres">
      <dgm:prSet presAssocID="{29554E38-9747-4C0B-8737-7C55A6E36589}" presName="parentLeftMargin" presStyleLbl="node1" presStyleIdx="6" presStyleCnt="8"/>
      <dgm:spPr/>
      <dgm:t>
        <a:bodyPr/>
        <a:lstStyle/>
        <a:p>
          <a:endParaRPr lang="ru-RU"/>
        </a:p>
      </dgm:t>
    </dgm:pt>
    <dgm:pt modelId="{FB439B59-9B17-473A-A2CC-43ED0E6A218D}" type="pres">
      <dgm:prSet presAssocID="{29554E38-9747-4C0B-8737-7C55A6E36589}" presName="parentText" presStyleLbl="node1" presStyleIdx="7" presStyleCnt="8" custScaleX="116462" custScaleY="21466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C92116-94CB-4126-9B68-99B239E04A06}" type="pres">
      <dgm:prSet presAssocID="{29554E38-9747-4C0B-8737-7C55A6E36589}" presName="negativeSpace" presStyleCnt="0"/>
      <dgm:spPr/>
    </dgm:pt>
    <dgm:pt modelId="{8455BC3D-BE02-4D49-BABC-8BFE78B94E68}" type="pres">
      <dgm:prSet presAssocID="{29554E38-9747-4C0B-8737-7C55A6E36589}" presName="childText" presStyleLbl="conFgAcc1" presStyleIdx="7" presStyleCnt="8">
        <dgm:presLayoutVars>
          <dgm:bulletEnabled val="1"/>
        </dgm:presLayoutVars>
      </dgm:prSet>
      <dgm:spPr>
        <a:gradFill rotWithShape="0">
          <a:gsLst>
            <a:gs pos="0">
              <a:srgbClr val="92D050"/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5400000" scaled="0"/>
        </a:gradFill>
      </dgm:spPr>
      <dgm:t>
        <a:bodyPr/>
        <a:lstStyle/>
        <a:p>
          <a:endParaRPr lang="ru-RU"/>
        </a:p>
      </dgm:t>
    </dgm:pt>
  </dgm:ptLst>
  <dgm:cxnLst>
    <dgm:cxn modelId="{AC018CC9-1929-4F15-A8AC-2940C3EC8D8A}" srcId="{F35700A1-2CB6-42FB-ABB5-5D91641A29EB}" destId="{668E66CC-5402-4C01-89FA-B8CDFE10DD8B}" srcOrd="0" destOrd="0" parTransId="{2FA00E4F-D59A-48EF-AC31-ED377105E8AF}" sibTransId="{43CDDBD0-2A8A-48CA-87BF-37DCC9F8B45F}"/>
    <dgm:cxn modelId="{6883EB28-3998-47C9-A66A-B6654D58B4EF}" srcId="{F35700A1-2CB6-42FB-ABB5-5D91641A29EB}" destId="{87E3F36D-BA13-447A-9216-89F11E1CE998}" srcOrd="6" destOrd="0" parTransId="{6A70929A-8A6B-4168-B1E6-083C908585C4}" sibTransId="{ED5FEC3B-80D3-4941-9246-217A4626D5D7}"/>
    <dgm:cxn modelId="{700D3E26-0201-4072-8B5A-5393F5F20128}" srcId="{F35700A1-2CB6-42FB-ABB5-5D91641A29EB}" destId="{29554E38-9747-4C0B-8737-7C55A6E36589}" srcOrd="7" destOrd="0" parTransId="{AD9A3FD2-B821-4112-9AAE-186A74EAAE32}" sibTransId="{A6062846-F716-451B-80E3-495957CD42F4}"/>
    <dgm:cxn modelId="{FFD36DCD-D5DF-4089-A2BB-80F7185CF56E}" type="presOf" srcId="{668E66CC-5402-4C01-89FA-B8CDFE10DD8B}" destId="{EEC552E4-46B4-4AEE-9FAC-286BA6CED845}" srcOrd="0" destOrd="0" presId="urn:microsoft.com/office/officeart/2005/8/layout/list1"/>
    <dgm:cxn modelId="{1864F170-3A7E-4B66-924B-F164F4A2FB7C}" type="presOf" srcId="{668E66CC-5402-4C01-89FA-B8CDFE10DD8B}" destId="{D61A1AD6-AE17-484B-A319-1EE9E34EBA9D}" srcOrd="1" destOrd="0" presId="urn:microsoft.com/office/officeart/2005/8/layout/list1"/>
    <dgm:cxn modelId="{D12213F1-A232-4618-BEBC-14DF4CE32ACF}" type="presOf" srcId="{24E07772-CC22-4E7C-A2E7-66597A74F0F6}" destId="{FE3075C6-AB2A-4CC8-859D-2362094989C4}" srcOrd="1" destOrd="0" presId="urn:microsoft.com/office/officeart/2005/8/layout/list1"/>
    <dgm:cxn modelId="{EDEDB74F-BA5C-44AA-8354-2CE44D172723}" type="presOf" srcId="{87E3F36D-BA13-447A-9216-89F11E1CE998}" destId="{7C65E897-EE7D-49EE-83B8-615D8C0D432D}" srcOrd="1" destOrd="0" presId="urn:microsoft.com/office/officeart/2005/8/layout/list1"/>
    <dgm:cxn modelId="{A4DB48E2-B4CB-4C6F-AD41-4EAFB130CC45}" type="presOf" srcId="{F35700A1-2CB6-42FB-ABB5-5D91641A29EB}" destId="{F992AE32-619B-41C8-A16E-ECD698FBA454}" srcOrd="0" destOrd="0" presId="urn:microsoft.com/office/officeart/2005/8/layout/list1"/>
    <dgm:cxn modelId="{2B4F0FF7-AE3F-45BC-B2B4-D30FC6AEA8DB}" srcId="{F35700A1-2CB6-42FB-ABB5-5D91641A29EB}" destId="{32AC8C1E-C114-438F-8075-62430B023C8D}" srcOrd="2" destOrd="0" parTransId="{89F7EC7D-8949-4721-8471-A364268E5211}" sibTransId="{2B019485-BA1A-4FFA-9076-E3CDEB477D78}"/>
    <dgm:cxn modelId="{B6C31459-E2AE-406A-AA15-D17A65BB1702}" type="presOf" srcId="{C6CCA658-D75F-48FA-8BE1-853187AE868C}" destId="{07D3F5B1-C01E-4632-8DB3-F9B3BF032067}" srcOrd="1" destOrd="0" presId="urn:microsoft.com/office/officeart/2005/8/layout/list1"/>
    <dgm:cxn modelId="{0E2E0948-AEEF-4DBE-976C-22EF85942E1B}" srcId="{F35700A1-2CB6-42FB-ABB5-5D91641A29EB}" destId="{6E17E2A2-BA90-4278-96F1-877932ADC11E}" srcOrd="3" destOrd="0" parTransId="{499E5C94-8DF3-4F03-A467-96C51E9F29C8}" sibTransId="{C2771676-2BEA-4746-A375-4ADA58A1ABA0}"/>
    <dgm:cxn modelId="{78F41F89-8800-4C03-A5D8-0156704D1EF0}" type="presOf" srcId="{24E07772-CC22-4E7C-A2E7-66597A74F0F6}" destId="{9BB49D0D-AB55-413B-9C23-35201ABA149F}" srcOrd="0" destOrd="0" presId="urn:microsoft.com/office/officeart/2005/8/layout/list1"/>
    <dgm:cxn modelId="{729156F6-8E33-4FD7-9D44-58C02DFD3729}" type="presOf" srcId="{C6CCA658-D75F-48FA-8BE1-853187AE868C}" destId="{53623851-0B37-4C0B-927C-7205A123E33D}" srcOrd="0" destOrd="0" presId="urn:microsoft.com/office/officeart/2005/8/layout/list1"/>
    <dgm:cxn modelId="{DAE025FF-49D3-468C-8D59-3D9A73B43FF3}" srcId="{F35700A1-2CB6-42FB-ABB5-5D91641A29EB}" destId="{C6CCA658-D75F-48FA-8BE1-853187AE868C}" srcOrd="4" destOrd="0" parTransId="{37563FAA-DAED-43DD-86ED-7A33E494D60A}" sibTransId="{6300C610-4980-4879-9957-680FC04D3337}"/>
    <dgm:cxn modelId="{4E024DF0-4A6D-4753-A068-57705493F2AD}" type="presOf" srcId="{6E17E2A2-BA90-4278-96F1-877932ADC11E}" destId="{C770ED2A-2A98-4D37-B887-18FF75CC0F0B}" srcOrd="1" destOrd="0" presId="urn:microsoft.com/office/officeart/2005/8/layout/list1"/>
    <dgm:cxn modelId="{5992ED67-79C4-42E0-A7E0-5524338897EE}" type="presOf" srcId="{29554E38-9747-4C0B-8737-7C55A6E36589}" destId="{FB439B59-9B17-473A-A2CC-43ED0E6A218D}" srcOrd="1" destOrd="0" presId="urn:microsoft.com/office/officeart/2005/8/layout/list1"/>
    <dgm:cxn modelId="{5C9E455C-0FDE-410C-951A-79C349795C81}" type="presOf" srcId="{6E17E2A2-BA90-4278-96F1-877932ADC11E}" destId="{F3FB7400-2D77-44C0-9AFE-B7A7864113AB}" srcOrd="0" destOrd="0" presId="urn:microsoft.com/office/officeart/2005/8/layout/list1"/>
    <dgm:cxn modelId="{BEC9D72B-8E55-4F62-B809-637B8AB97593}" type="presOf" srcId="{32AC8C1E-C114-438F-8075-62430B023C8D}" destId="{688BA0A9-0548-478B-AE5F-2462AAD62A4F}" srcOrd="0" destOrd="0" presId="urn:microsoft.com/office/officeart/2005/8/layout/list1"/>
    <dgm:cxn modelId="{9299AC50-9498-422A-A79E-E05A5A8FAC1A}" srcId="{F35700A1-2CB6-42FB-ABB5-5D91641A29EB}" destId="{D688CAC4-97E4-44AA-A8D5-54D5BD90E4DD}" srcOrd="5" destOrd="0" parTransId="{65F615CB-D408-4593-A3CC-20EFC897DD59}" sibTransId="{6ED391D8-7BB1-41F9-9E7F-81CA683BF7B0}"/>
    <dgm:cxn modelId="{E544FA9E-73CD-4F0E-9D0D-B4E7D575B8C1}" type="presOf" srcId="{D688CAC4-97E4-44AA-A8D5-54D5BD90E4DD}" destId="{B0F60356-51B8-40A8-911E-A86398296A1F}" srcOrd="0" destOrd="0" presId="urn:microsoft.com/office/officeart/2005/8/layout/list1"/>
    <dgm:cxn modelId="{76DC0CB4-51B9-498A-B340-C2C06B701941}" type="presOf" srcId="{32AC8C1E-C114-438F-8075-62430B023C8D}" destId="{EFD556C1-6444-49AF-BF50-9F9362A90AC8}" srcOrd="1" destOrd="0" presId="urn:microsoft.com/office/officeart/2005/8/layout/list1"/>
    <dgm:cxn modelId="{F3EEBD75-D00D-43A7-AE9C-19D64DB59110}" type="presOf" srcId="{87E3F36D-BA13-447A-9216-89F11E1CE998}" destId="{79F01C99-5AE4-4EA0-A66B-5E1EA7D8A2B9}" srcOrd="0" destOrd="0" presId="urn:microsoft.com/office/officeart/2005/8/layout/list1"/>
    <dgm:cxn modelId="{9635EF48-CB09-43F3-9BF7-964EB7599686}" type="presOf" srcId="{29554E38-9747-4C0B-8737-7C55A6E36589}" destId="{35489236-4988-458D-94DC-53A821E4F1C4}" srcOrd="0" destOrd="0" presId="urn:microsoft.com/office/officeart/2005/8/layout/list1"/>
    <dgm:cxn modelId="{10EE5952-F00C-4616-B86A-DD50E9E886FA}" srcId="{F35700A1-2CB6-42FB-ABB5-5D91641A29EB}" destId="{24E07772-CC22-4E7C-A2E7-66597A74F0F6}" srcOrd="1" destOrd="0" parTransId="{9B707A54-1E81-4313-9837-0CCC454F61C4}" sibTransId="{0D3B246D-6343-41AE-886F-8F666ECF5501}"/>
    <dgm:cxn modelId="{07F8A191-09DD-49DE-8F29-C4A8D852EA3C}" type="presOf" srcId="{D688CAC4-97E4-44AA-A8D5-54D5BD90E4DD}" destId="{C377D36B-867E-4B28-B924-8BE2FF937F3A}" srcOrd="1" destOrd="0" presId="urn:microsoft.com/office/officeart/2005/8/layout/list1"/>
    <dgm:cxn modelId="{9CCC2F5E-2E07-43F2-9722-0A5D8159FB2D}" type="presParOf" srcId="{F992AE32-619B-41C8-A16E-ECD698FBA454}" destId="{04B72ABB-1C75-4287-A266-DA18DACFACA2}" srcOrd="0" destOrd="0" presId="urn:microsoft.com/office/officeart/2005/8/layout/list1"/>
    <dgm:cxn modelId="{171E398A-AE91-4E80-8922-113B5CD73246}" type="presParOf" srcId="{04B72ABB-1C75-4287-A266-DA18DACFACA2}" destId="{EEC552E4-46B4-4AEE-9FAC-286BA6CED845}" srcOrd="0" destOrd="0" presId="urn:microsoft.com/office/officeart/2005/8/layout/list1"/>
    <dgm:cxn modelId="{1A159E1D-4D51-4DCC-8ECE-E4385F56E0EE}" type="presParOf" srcId="{04B72ABB-1C75-4287-A266-DA18DACFACA2}" destId="{D61A1AD6-AE17-484B-A319-1EE9E34EBA9D}" srcOrd="1" destOrd="0" presId="urn:microsoft.com/office/officeart/2005/8/layout/list1"/>
    <dgm:cxn modelId="{D34DB850-FF01-4B70-A380-BA2F0DA34ACE}" type="presParOf" srcId="{F992AE32-619B-41C8-A16E-ECD698FBA454}" destId="{2A7B9C58-5D74-49D7-A4E0-871F54AA5BEB}" srcOrd="1" destOrd="0" presId="urn:microsoft.com/office/officeart/2005/8/layout/list1"/>
    <dgm:cxn modelId="{D349017C-B509-41F5-AC18-8C3EB4B60AD2}" type="presParOf" srcId="{F992AE32-619B-41C8-A16E-ECD698FBA454}" destId="{C237C002-24B2-4498-988A-E3CF471E1B4A}" srcOrd="2" destOrd="0" presId="urn:microsoft.com/office/officeart/2005/8/layout/list1"/>
    <dgm:cxn modelId="{0B4435F6-AA8A-49F1-981B-F542D64CBC03}" type="presParOf" srcId="{F992AE32-619B-41C8-A16E-ECD698FBA454}" destId="{793A4DE7-7EC1-40A1-95EF-F5D4EFC356FD}" srcOrd="3" destOrd="0" presId="urn:microsoft.com/office/officeart/2005/8/layout/list1"/>
    <dgm:cxn modelId="{B724200B-5C72-481B-9701-64FD1CC899B7}" type="presParOf" srcId="{F992AE32-619B-41C8-A16E-ECD698FBA454}" destId="{0839D1E6-32FA-4C29-AE0A-F1A719A358FF}" srcOrd="4" destOrd="0" presId="urn:microsoft.com/office/officeart/2005/8/layout/list1"/>
    <dgm:cxn modelId="{9A308FCA-BA3C-4003-A2BA-AD7C8CC34415}" type="presParOf" srcId="{0839D1E6-32FA-4C29-AE0A-F1A719A358FF}" destId="{9BB49D0D-AB55-413B-9C23-35201ABA149F}" srcOrd="0" destOrd="0" presId="urn:microsoft.com/office/officeart/2005/8/layout/list1"/>
    <dgm:cxn modelId="{2D0DB01F-EB61-49FE-9C3C-6806ACD3ACC6}" type="presParOf" srcId="{0839D1E6-32FA-4C29-AE0A-F1A719A358FF}" destId="{FE3075C6-AB2A-4CC8-859D-2362094989C4}" srcOrd="1" destOrd="0" presId="urn:microsoft.com/office/officeart/2005/8/layout/list1"/>
    <dgm:cxn modelId="{420E3B65-E1AC-4110-9671-053374B167E3}" type="presParOf" srcId="{F992AE32-619B-41C8-A16E-ECD698FBA454}" destId="{EFDBB4AE-BFE0-42CE-8ED8-25ED980189D2}" srcOrd="5" destOrd="0" presId="urn:microsoft.com/office/officeart/2005/8/layout/list1"/>
    <dgm:cxn modelId="{0A1AA34B-5914-4ADF-9D91-A9FD776FC3EF}" type="presParOf" srcId="{F992AE32-619B-41C8-A16E-ECD698FBA454}" destId="{34712420-E669-4E18-BBE0-5EC3132079EA}" srcOrd="6" destOrd="0" presId="urn:microsoft.com/office/officeart/2005/8/layout/list1"/>
    <dgm:cxn modelId="{869C2142-BFC1-447C-8C76-FB3F24EFC835}" type="presParOf" srcId="{F992AE32-619B-41C8-A16E-ECD698FBA454}" destId="{D85ED310-CE69-4019-853A-A18FEDEB6410}" srcOrd="7" destOrd="0" presId="urn:microsoft.com/office/officeart/2005/8/layout/list1"/>
    <dgm:cxn modelId="{E12167EA-9C56-4655-B194-05D7EE90CD00}" type="presParOf" srcId="{F992AE32-619B-41C8-A16E-ECD698FBA454}" destId="{51F310F8-A57C-4253-A723-12806DE08E18}" srcOrd="8" destOrd="0" presId="urn:microsoft.com/office/officeart/2005/8/layout/list1"/>
    <dgm:cxn modelId="{A4869356-05B0-49F8-9C0F-56146E916A77}" type="presParOf" srcId="{51F310F8-A57C-4253-A723-12806DE08E18}" destId="{688BA0A9-0548-478B-AE5F-2462AAD62A4F}" srcOrd="0" destOrd="0" presId="urn:microsoft.com/office/officeart/2005/8/layout/list1"/>
    <dgm:cxn modelId="{C810906E-C815-4F30-9EB3-90383DEBF7D2}" type="presParOf" srcId="{51F310F8-A57C-4253-A723-12806DE08E18}" destId="{EFD556C1-6444-49AF-BF50-9F9362A90AC8}" srcOrd="1" destOrd="0" presId="urn:microsoft.com/office/officeart/2005/8/layout/list1"/>
    <dgm:cxn modelId="{EF2A9A14-BB0D-47F8-92D9-4CBEE03A4409}" type="presParOf" srcId="{F992AE32-619B-41C8-A16E-ECD698FBA454}" destId="{34E6620E-815F-43CC-99FE-D0A75720E7E6}" srcOrd="9" destOrd="0" presId="urn:microsoft.com/office/officeart/2005/8/layout/list1"/>
    <dgm:cxn modelId="{BA5AE272-79DE-4680-8812-71F979393FE1}" type="presParOf" srcId="{F992AE32-619B-41C8-A16E-ECD698FBA454}" destId="{8482918C-DFCB-4321-82BD-CEA2FFAE96D9}" srcOrd="10" destOrd="0" presId="urn:microsoft.com/office/officeart/2005/8/layout/list1"/>
    <dgm:cxn modelId="{004536D3-4754-49FF-8D1D-1790EEE6354F}" type="presParOf" srcId="{F992AE32-619B-41C8-A16E-ECD698FBA454}" destId="{54B4C89E-15BF-480D-A5A0-EA5B4C33AD3C}" srcOrd="11" destOrd="0" presId="urn:microsoft.com/office/officeart/2005/8/layout/list1"/>
    <dgm:cxn modelId="{3DFF9E47-B78E-423B-A79B-72FC033252F1}" type="presParOf" srcId="{F992AE32-619B-41C8-A16E-ECD698FBA454}" destId="{17101959-BDAE-45DC-B852-E1FF3E58A0EA}" srcOrd="12" destOrd="0" presId="urn:microsoft.com/office/officeart/2005/8/layout/list1"/>
    <dgm:cxn modelId="{FC6CB743-8605-45C1-A954-F88D7EF4AE19}" type="presParOf" srcId="{17101959-BDAE-45DC-B852-E1FF3E58A0EA}" destId="{F3FB7400-2D77-44C0-9AFE-B7A7864113AB}" srcOrd="0" destOrd="0" presId="urn:microsoft.com/office/officeart/2005/8/layout/list1"/>
    <dgm:cxn modelId="{4F3CB174-0F55-4C67-969D-EB69549C03B1}" type="presParOf" srcId="{17101959-BDAE-45DC-B852-E1FF3E58A0EA}" destId="{C770ED2A-2A98-4D37-B887-18FF75CC0F0B}" srcOrd="1" destOrd="0" presId="urn:microsoft.com/office/officeart/2005/8/layout/list1"/>
    <dgm:cxn modelId="{7779F1CE-75B7-49C0-89BF-AD737BEB3947}" type="presParOf" srcId="{F992AE32-619B-41C8-A16E-ECD698FBA454}" destId="{5104BE3F-1D32-4EE9-9E7A-2D267C09491E}" srcOrd="13" destOrd="0" presId="urn:microsoft.com/office/officeart/2005/8/layout/list1"/>
    <dgm:cxn modelId="{4639E986-1FE4-4B08-87C4-EEACECDBFD41}" type="presParOf" srcId="{F992AE32-619B-41C8-A16E-ECD698FBA454}" destId="{E354C1A8-A6A5-44FD-995B-7398B7F17AAF}" srcOrd="14" destOrd="0" presId="urn:microsoft.com/office/officeart/2005/8/layout/list1"/>
    <dgm:cxn modelId="{AFF9273F-3748-4A51-AA63-5178CDCAA728}" type="presParOf" srcId="{F992AE32-619B-41C8-A16E-ECD698FBA454}" destId="{3201F729-6608-4D08-868A-CC50242F53FC}" srcOrd="15" destOrd="0" presId="urn:microsoft.com/office/officeart/2005/8/layout/list1"/>
    <dgm:cxn modelId="{F7E279F2-A1D4-4E07-B1D3-889567775258}" type="presParOf" srcId="{F992AE32-619B-41C8-A16E-ECD698FBA454}" destId="{1551AEC4-9368-4764-A04C-C123885820BC}" srcOrd="16" destOrd="0" presId="urn:microsoft.com/office/officeart/2005/8/layout/list1"/>
    <dgm:cxn modelId="{5F6E008D-C3D4-47BB-9D2B-B05830E7A040}" type="presParOf" srcId="{1551AEC4-9368-4764-A04C-C123885820BC}" destId="{53623851-0B37-4C0B-927C-7205A123E33D}" srcOrd="0" destOrd="0" presId="urn:microsoft.com/office/officeart/2005/8/layout/list1"/>
    <dgm:cxn modelId="{47340B32-FBB5-4EBE-A473-0D88F6A03D29}" type="presParOf" srcId="{1551AEC4-9368-4764-A04C-C123885820BC}" destId="{07D3F5B1-C01E-4632-8DB3-F9B3BF032067}" srcOrd="1" destOrd="0" presId="urn:microsoft.com/office/officeart/2005/8/layout/list1"/>
    <dgm:cxn modelId="{AED09F82-4F18-4340-87E1-0F68EC328114}" type="presParOf" srcId="{F992AE32-619B-41C8-A16E-ECD698FBA454}" destId="{2DD2CB93-06D0-407D-A642-E86D0B4DB8BB}" srcOrd="17" destOrd="0" presId="urn:microsoft.com/office/officeart/2005/8/layout/list1"/>
    <dgm:cxn modelId="{D55BA323-2FE8-42A1-9BCC-BB4597A50723}" type="presParOf" srcId="{F992AE32-619B-41C8-A16E-ECD698FBA454}" destId="{0F6B7443-A866-4556-AE21-294AA0DCAC44}" srcOrd="18" destOrd="0" presId="urn:microsoft.com/office/officeart/2005/8/layout/list1"/>
    <dgm:cxn modelId="{BD705ACC-434B-4FD3-8B3D-EF8E3E8997B2}" type="presParOf" srcId="{F992AE32-619B-41C8-A16E-ECD698FBA454}" destId="{6C2F788A-D6E5-4A2F-B397-20BCC45618B9}" srcOrd="19" destOrd="0" presId="urn:microsoft.com/office/officeart/2005/8/layout/list1"/>
    <dgm:cxn modelId="{5F585AEA-3D74-4F55-AEC1-F323871F713D}" type="presParOf" srcId="{F992AE32-619B-41C8-A16E-ECD698FBA454}" destId="{FFAA7DFF-2343-4E31-BD48-2565E9CACF49}" srcOrd="20" destOrd="0" presId="urn:microsoft.com/office/officeart/2005/8/layout/list1"/>
    <dgm:cxn modelId="{F6777282-FD1C-4200-878E-D12CA3179877}" type="presParOf" srcId="{FFAA7DFF-2343-4E31-BD48-2565E9CACF49}" destId="{B0F60356-51B8-40A8-911E-A86398296A1F}" srcOrd="0" destOrd="0" presId="urn:microsoft.com/office/officeart/2005/8/layout/list1"/>
    <dgm:cxn modelId="{3856ECE6-D132-429C-BE04-46DD10A35D36}" type="presParOf" srcId="{FFAA7DFF-2343-4E31-BD48-2565E9CACF49}" destId="{C377D36B-867E-4B28-B924-8BE2FF937F3A}" srcOrd="1" destOrd="0" presId="urn:microsoft.com/office/officeart/2005/8/layout/list1"/>
    <dgm:cxn modelId="{981B0044-28E0-47C4-BC99-A8AC127B6ACA}" type="presParOf" srcId="{F992AE32-619B-41C8-A16E-ECD698FBA454}" destId="{E79F1B1C-C91D-4E4C-8233-B5C636AF081C}" srcOrd="21" destOrd="0" presId="urn:microsoft.com/office/officeart/2005/8/layout/list1"/>
    <dgm:cxn modelId="{45A78E04-4B25-4AB4-9CFC-EFE73A21DFFA}" type="presParOf" srcId="{F992AE32-619B-41C8-A16E-ECD698FBA454}" destId="{CC4C7100-1862-485C-BD56-677A55835921}" srcOrd="22" destOrd="0" presId="urn:microsoft.com/office/officeart/2005/8/layout/list1"/>
    <dgm:cxn modelId="{6ACFF641-C208-4842-A313-8CAA41BE4905}" type="presParOf" srcId="{F992AE32-619B-41C8-A16E-ECD698FBA454}" destId="{A6556B73-190B-4672-A2BE-8B2A8253ACCA}" srcOrd="23" destOrd="0" presId="urn:microsoft.com/office/officeart/2005/8/layout/list1"/>
    <dgm:cxn modelId="{40AB1045-ABB3-47CD-A1CB-FBE9C242C1E3}" type="presParOf" srcId="{F992AE32-619B-41C8-A16E-ECD698FBA454}" destId="{DA51FB88-9731-4573-9E44-335CB388E0BC}" srcOrd="24" destOrd="0" presId="urn:microsoft.com/office/officeart/2005/8/layout/list1"/>
    <dgm:cxn modelId="{A62B3914-2A5F-4481-B6A6-9214D944E4C4}" type="presParOf" srcId="{DA51FB88-9731-4573-9E44-335CB388E0BC}" destId="{79F01C99-5AE4-4EA0-A66B-5E1EA7D8A2B9}" srcOrd="0" destOrd="0" presId="urn:microsoft.com/office/officeart/2005/8/layout/list1"/>
    <dgm:cxn modelId="{10ED6E49-D066-4CF1-A50A-8A212352F941}" type="presParOf" srcId="{DA51FB88-9731-4573-9E44-335CB388E0BC}" destId="{7C65E897-EE7D-49EE-83B8-615D8C0D432D}" srcOrd="1" destOrd="0" presId="urn:microsoft.com/office/officeart/2005/8/layout/list1"/>
    <dgm:cxn modelId="{8E17A498-C1EA-4D46-9AEA-274EE3245CEE}" type="presParOf" srcId="{F992AE32-619B-41C8-A16E-ECD698FBA454}" destId="{B0F35FCD-4BA9-49F8-BE2A-656F1BDE6B29}" srcOrd="25" destOrd="0" presId="urn:microsoft.com/office/officeart/2005/8/layout/list1"/>
    <dgm:cxn modelId="{8FDEE4EE-9CFB-427E-BF96-D5B311534534}" type="presParOf" srcId="{F992AE32-619B-41C8-A16E-ECD698FBA454}" destId="{A5BDF6A8-982F-4C9A-A513-1EDED7DC0D9C}" srcOrd="26" destOrd="0" presId="urn:microsoft.com/office/officeart/2005/8/layout/list1"/>
    <dgm:cxn modelId="{8EFCAF36-7B91-4806-AA3C-DA127C7660CE}" type="presParOf" srcId="{F992AE32-619B-41C8-A16E-ECD698FBA454}" destId="{337D281A-BB88-4BEF-B496-560899064B1E}" srcOrd="27" destOrd="0" presId="urn:microsoft.com/office/officeart/2005/8/layout/list1"/>
    <dgm:cxn modelId="{46AE57F3-3C67-448F-A119-2DCC67427A62}" type="presParOf" srcId="{F992AE32-619B-41C8-A16E-ECD698FBA454}" destId="{4FAA76B8-23CC-4FF7-BA45-E0E4F7B03E69}" srcOrd="28" destOrd="0" presId="urn:microsoft.com/office/officeart/2005/8/layout/list1"/>
    <dgm:cxn modelId="{DFA2F68B-9DA8-43C9-BF44-7D58562B5BF1}" type="presParOf" srcId="{4FAA76B8-23CC-4FF7-BA45-E0E4F7B03E69}" destId="{35489236-4988-458D-94DC-53A821E4F1C4}" srcOrd="0" destOrd="0" presId="urn:microsoft.com/office/officeart/2005/8/layout/list1"/>
    <dgm:cxn modelId="{1019E362-2F07-4578-865E-8093CC57550F}" type="presParOf" srcId="{4FAA76B8-23CC-4FF7-BA45-E0E4F7B03E69}" destId="{FB439B59-9B17-473A-A2CC-43ED0E6A218D}" srcOrd="1" destOrd="0" presId="urn:microsoft.com/office/officeart/2005/8/layout/list1"/>
    <dgm:cxn modelId="{C844D8A6-3A1D-4DAC-926B-DDCF9843E6CA}" type="presParOf" srcId="{F992AE32-619B-41C8-A16E-ECD698FBA454}" destId="{43C92116-94CB-4126-9B68-99B239E04A06}" srcOrd="29" destOrd="0" presId="urn:microsoft.com/office/officeart/2005/8/layout/list1"/>
    <dgm:cxn modelId="{DE2800CF-08ED-41C9-AD7A-9A8C8769AC31}" type="presParOf" srcId="{F992AE32-619B-41C8-A16E-ECD698FBA454}" destId="{8455BC3D-BE02-4D49-BABC-8BFE78B94E68}" srcOrd="3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C150FAA-0F9A-4E14-ADDD-7B65BB40C35F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11D2E35-26FD-42F5-8AC9-7725B14D6CF5}">
      <dgm:prSet phldrT="[Текст]"/>
      <dgm:spPr>
        <a:solidFill>
          <a:schemeClr val="bg2">
            <a:lumMod val="25000"/>
          </a:schemeClr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dirty="0" smtClean="0"/>
            <a:t>2.1</a:t>
          </a:r>
          <a:endParaRPr lang="ru-RU" dirty="0"/>
        </a:p>
      </dgm:t>
    </dgm:pt>
    <dgm:pt modelId="{FFF038B6-70DE-407F-A3B9-754768181F95}" type="parTrans" cxnId="{8C773AC8-3399-4069-A100-E0318036ACC0}">
      <dgm:prSet/>
      <dgm:spPr/>
      <dgm:t>
        <a:bodyPr/>
        <a:lstStyle/>
        <a:p>
          <a:endParaRPr lang="ru-RU"/>
        </a:p>
      </dgm:t>
    </dgm:pt>
    <dgm:pt modelId="{F81544CC-2D7F-4B3C-9ACB-D671D1B85C8C}" type="sibTrans" cxnId="{8C773AC8-3399-4069-A100-E0318036ACC0}">
      <dgm:prSet/>
      <dgm:spPr/>
      <dgm:t>
        <a:bodyPr/>
        <a:lstStyle/>
        <a:p>
          <a:endParaRPr lang="ru-RU"/>
        </a:p>
      </dgm:t>
    </dgm:pt>
    <dgm:pt modelId="{65E4EF1C-51AE-4CEE-95B6-443BB8DDE0A8}">
      <dgm:prSet phldrT="[Текст]" custT="1"/>
      <dgm:spPr/>
      <dgm:t>
        <a:bodyPr/>
        <a:lstStyle/>
        <a:p>
          <a:r>
            <a:rPr lang="ru-RU" sz="1600" b="1" i="0" dirty="0" smtClean="0">
              <a:solidFill>
                <a:schemeClr val="bg2">
                  <a:lumMod val="25000"/>
                </a:schemeClr>
              </a:solidFill>
              <a:effectLst/>
              <a:latin typeface="Arial" charset="0"/>
            </a:rPr>
            <a:t>Уполномоченный орган по содействию развитию конкуренции в Новосибирской области –  Министерство экономического развития Новосибирской области                                          </a:t>
          </a:r>
          <a:r>
            <a:rPr lang="ru-RU" sz="1400" b="0" i="1" dirty="0" smtClean="0">
              <a:solidFill>
                <a:srgbClr val="C00000"/>
              </a:solidFill>
              <a:effectLst/>
              <a:latin typeface="Arial" charset="0"/>
            </a:rPr>
            <a:t>постановление Губернатора НСО от 11.06.2015 № 111</a:t>
          </a:r>
          <a:endParaRPr lang="ru-RU" sz="1400" b="0" i="1" dirty="0">
            <a:solidFill>
              <a:srgbClr val="C00000"/>
            </a:solidFill>
            <a:effectLst/>
          </a:endParaRPr>
        </a:p>
      </dgm:t>
    </dgm:pt>
    <dgm:pt modelId="{10CAA3FE-94A1-48D8-8563-07326504588E}" type="parTrans" cxnId="{AE3A3DBC-AAA7-4BC2-A10A-C2FDF6BE3F45}">
      <dgm:prSet/>
      <dgm:spPr/>
      <dgm:t>
        <a:bodyPr/>
        <a:lstStyle/>
        <a:p>
          <a:endParaRPr lang="ru-RU"/>
        </a:p>
      </dgm:t>
    </dgm:pt>
    <dgm:pt modelId="{239FDF8A-7BFB-48FF-97F6-EF0420E6D932}" type="sibTrans" cxnId="{AE3A3DBC-AAA7-4BC2-A10A-C2FDF6BE3F45}">
      <dgm:prSet/>
      <dgm:spPr/>
      <dgm:t>
        <a:bodyPr/>
        <a:lstStyle/>
        <a:p>
          <a:endParaRPr lang="ru-RU"/>
        </a:p>
      </dgm:t>
    </dgm:pt>
    <dgm:pt modelId="{92E678B1-A2C6-4E31-B103-655DE7581569}">
      <dgm:prSet phldrT="[Текст]"/>
      <dgm:spPr>
        <a:solidFill>
          <a:srgbClr val="00B050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dirty="0" smtClean="0"/>
            <a:t>2.2</a:t>
          </a:r>
          <a:endParaRPr lang="ru-RU" dirty="0"/>
        </a:p>
      </dgm:t>
    </dgm:pt>
    <dgm:pt modelId="{F4B9E8C5-80DB-418E-AFA6-70D6749B3132}" type="parTrans" cxnId="{0D750DB6-D81E-44E4-95A9-499872C1EA96}">
      <dgm:prSet/>
      <dgm:spPr/>
      <dgm:t>
        <a:bodyPr/>
        <a:lstStyle/>
        <a:p>
          <a:endParaRPr lang="ru-RU"/>
        </a:p>
      </dgm:t>
    </dgm:pt>
    <dgm:pt modelId="{3465E131-FEF1-46C0-9A5B-1431D401A7E6}" type="sibTrans" cxnId="{0D750DB6-D81E-44E4-95A9-499872C1EA96}">
      <dgm:prSet/>
      <dgm:spPr/>
      <dgm:t>
        <a:bodyPr/>
        <a:lstStyle/>
        <a:p>
          <a:endParaRPr lang="ru-RU"/>
        </a:p>
      </dgm:t>
    </dgm:pt>
    <dgm:pt modelId="{B81CFCB4-2222-4963-8DCD-745E877EEFEF}">
      <dgm:prSet phldrT="[Текст]" custT="1"/>
      <dgm:spPr/>
      <dgm:t>
        <a:bodyPr/>
        <a:lstStyle/>
        <a:p>
          <a:r>
            <a:rPr lang="ru-RU" sz="1600" b="1" i="0" dirty="0" smtClean="0">
              <a:solidFill>
                <a:schemeClr val="bg2">
                  <a:lumMod val="25000"/>
                </a:schemeClr>
              </a:solidFill>
              <a:effectLst/>
              <a:latin typeface="Arial" charset="0"/>
            </a:rPr>
            <a:t>Проведение не реже двух раз в год обучающих мероприятий и тренингов для органов местного самоуправления по вопросам содействия конкуренции                                                                             </a:t>
          </a:r>
          <a:r>
            <a:rPr lang="ru-RU" sz="1600" b="0" i="1" dirty="0" smtClean="0">
              <a:solidFill>
                <a:srgbClr val="C00000"/>
              </a:solidFill>
              <a:effectLst/>
              <a:latin typeface="Arial" charset="0"/>
            </a:rPr>
            <a:t>1. обучение по  содействию развитию конкуренции в НСО;                     2. обучение по ГЧП и развитию туристической индустрии</a:t>
          </a:r>
          <a:endParaRPr lang="ru-RU" sz="1600" b="0" i="1" dirty="0">
            <a:solidFill>
              <a:srgbClr val="C00000"/>
            </a:solidFill>
            <a:effectLst/>
            <a:latin typeface="Arial" charset="0"/>
          </a:endParaRPr>
        </a:p>
      </dgm:t>
    </dgm:pt>
    <dgm:pt modelId="{A6A5F7A7-1CE1-46E3-8AED-12D87CBB432D}" type="parTrans" cxnId="{02BE1FDE-2F83-4521-8CF3-9E123DBCDFE2}">
      <dgm:prSet/>
      <dgm:spPr/>
      <dgm:t>
        <a:bodyPr/>
        <a:lstStyle/>
        <a:p>
          <a:endParaRPr lang="ru-RU"/>
        </a:p>
      </dgm:t>
    </dgm:pt>
    <dgm:pt modelId="{6637E278-27AD-42FA-9F4A-88FBBBA7F4F4}" type="sibTrans" cxnId="{02BE1FDE-2F83-4521-8CF3-9E123DBCDFE2}">
      <dgm:prSet/>
      <dgm:spPr/>
      <dgm:t>
        <a:bodyPr/>
        <a:lstStyle/>
        <a:p>
          <a:endParaRPr lang="ru-RU"/>
        </a:p>
      </dgm:t>
    </dgm:pt>
    <dgm:pt modelId="{C983CD7C-9B17-48FC-8C23-C8622457C5B5}">
      <dgm:prSet phldrT="[Текст]"/>
      <dgm:spPr>
        <a:solidFill>
          <a:schemeClr val="bg2">
            <a:lumMod val="25000"/>
          </a:schemeClr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dirty="0" smtClean="0"/>
            <a:t>2.3</a:t>
          </a:r>
          <a:endParaRPr lang="ru-RU" dirty="0"/>
        </a:p>
      </dgm:t>
    </dgm:pt>
    <dgm:pt modelId="{44873CF9-776F-4927-BE71-8B933507B940}" type="parTrans" cxnId="{69900D83-98F3-403E-9B16-8C76A13C5D97}">
      <dgm:prSet/>
      <dgm:spPr/>
      <dgm:t>
        <a:bodyPr/>
        <a:lstStyle/>
        <a:p>
          <a:endParaRPr lang="ru-RU"/>
        </a:p>
      </dgm:t>
    </dgm:pt>
    <dgm:pt modelId="{A9E5670A-0F73-44EC-8547-B45E32B38FD1}" type="sibTrans" cxnId="{69900D83-98F3-403E-9B16-8C76A13C5D97}">
      <dgm:prSet/>
      <dgm:spPr/>
      <dgm:t>
        <a:bodyPr/>
        <a:lstStyle/>
        <a:p>
          <a:endParaRPr lang="ru-RU"/>
        </a:p>
      </dgm:t>
    </dgm:pt>
    <dgm:pt modelId="{13EFE803-0976-4CAA-AF4F-8B0C3A977A82}">
      <dgm:prSet phldrT="[Текст]" custT="1"/>
      <dgm:spPr/>
      <dgm:t>
        <a:bodyPr/>
        <a:lstStyle/>
        <a:p>
          <a:r>
            <a:rPr lang="ru-RU" sz="1600" b="1" i="0" dirty="0" smtClean="0">
              <a:solidFill>
                <a:schemeClr val="bg2">
                  <a:lumMod val="25000"/>
                </a:schemeClr>
              </a:solidFill>
              <a:effectLst/>
              <a:latin typeface="Arial" charset="0"/>
            </a:rPr>
            <a:t>Коллегиальный орган по вопросам содействия развитию конкуренции, созданного при высшем должностном лице субъекта РФ – </a:t>
          </a:r>
          <a:r>
            <a:rPr lang="ru-RU" sz="1600" b="1" i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rPr>
            <a:t>Совет по содействию развитию конкуренции в Новосибирской области                                                     </a:t>
          </a:r>
          <a:r>
            <a:rPr lang="ru-RU" sz="1600" b="0" i="1" dirty="0" smtClean="0">
              <a:solidFill>
                <a:srgbClr val="C00000"/>
              </a:solidFill>
              <a:effectLst/>
              <a:latin typeface="Arial" charset="0"/>
            </a:rPr>
            <a:t>постановление Губернатора НСО от 09.10.2015 № 210</a:t>
          </a:r>
          <a:endParaRPr lang="ru-RU" sz="1600" b="0" i="1" dirty="0">
            <a:solidFill>
              <a:srgbClr val="C00000"/>
            </a:solidFill>
            <a:effectLst/>
            <a:latin typeface="Arial" charset="0"/>
          </a:endParaRPr>
        </a:p>
      </dgm:t>
    </dgm:pt>
    <dgm:pt modelId="{ED38F680-3B52-42BB-B45C-1473686E3BF7}" type="parTrans" cxnId="{C0078F1E-DAE9-4FBB-9D16-9A583B339B3D}">
      <dgm:prSet/>
      <dgm:spPr/>
      <dgm:t>
        <a:bodyPr/>
        <a:lstStyle/>
        <a:p>
          <a:endParaRPr lang="ru-RU"/>
        </a:p>
      </dgm:t>
    </dgm:pt>
    <dgm:pt modelId="{68B23A26-575A-4E04-972C-E0BB6A440B59}" type="sibTrans" cxnId="{C0078F1E-DAE9-4FBB-9D16-9A583B339B3D}">
      <dgm:prSet/>
      <dgm:spPr/>
      <dgm:t>
        <a:bodyPr/>
        <a:lstStyle/>
        <a:p>
          <a:endParaRPr lang="ru-RU"/>
        </a:p>
      </dgm:t>
    </dgm:pt>
    <dgm:pt modelId="{9B8DBD32-B406-4F93-8299-88FE045362A5}">
      <dgm:prSet phldrT="[Текст]"/>
      <dgm:spPr>
        <a:solidFill>
          <a:srgbClr val="00B050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dirty="0" smtClean="0"/>
            <a:t>2.4</a:t>
          </a:r>
          <a:endParaRPr lang="ru-RU" dirty="0"/>
        </a:p>
      </dgm:t>
    </dgm:pt>
    <dgm:pt modelId="{6D1B6951-E167-4C7F-9BF0-02394BCD640C}" type="parTrans" cxnId="{1C21AB6F-E2E1-4967-9913-0B08AF1B1369}">
      <dgm:prSet/>
      <dgm:spPr/>
      <dgm:t>
        <a:bodyPr/>
        <a:lstStyle/>
        <a:p>
          <a:endParaRPr lang="ru-RU"/>
        </a:p>
      </dgm:t>
    </dgm:pt>
    <dgm:pt modelId="{99415CE9-215A-40A3-8C89-274C4C9AFE87}" type="sibTrans" cxnId="{1C21AB6F-E2E1-4967-9913-0B08AF1B1369}">
      <dgm:prSet/>
      <dgm:spPr/>
      <dgm:t>
        <a:bodyPr/>
        <a:lstStyle/>
        <a:p>
          <a:endParaRPr lang="ru-RU"/>
        </a:p>
      </dgm:t>
    </dgm:pt>
    <dgm:pt modelId="{4E54498E-3C9B-48BC-B8E0-43810D5FE148}">
      <dgm:prSet custT="1"/>
      <dgm:spPr/>
      <dgm:t>
        <a:bodyPr/>
        <a:lstStyle/>
        <a:p>
          <a:r>
            <a:rPr lang="ru-RU" sz="1600" b="1" i="0" dirty="0" smtClean="0">
              <a:solidFill>
                <a:schemeClr val="bg2">
                  <a:lumMod val="25000"/>
                </a:schemeClr>
              </a:solidFill>
              <a:effectLst/>
              <a:latin typeface="Arial" charset="0"/>
            </a:rPr>
            <a:t>Наличие сформированного рейтинга муниципальных образований в части их деятельности по содействию развитию конкуренции и по обеспечению условий благоприятного инвестиционного климата </a:t>
          </a:r>
          <a:r>
            <a:rPr lang="ru-RU" sz="1400" b="0" i="1" dirty="0" smtClean="0">
              <a:solidFill>
                <a:srgbClr val="C00000"/>
              </a:solidFill>
              <a:effectLst/>
              <a:latin typeface="Arial" charset="0"/>
            </a:rPr>
            <a:t>приказ министерства экономического развития Новосибирской области            от 20.10.2016 № 103 </a:t>
          </a:r>
          <a:endParaRPr lang="ru-RU" sz="1400" b="0" i="1" dirty="0">
            <a:solidFill>
              <a:srgbClr val="C00000"/>
            </a:solidFill>
            <a:effectLst/>
            <a:latin typeface="Arial" charset="0"/>
          </a:endParaRPr>
        </a:p>
      </dgm:t>
    </dgm:pt>
    <dgm:pt modelId="{457EBC7B-5168-46A1-A8E1-64E22A76DA67}" type="parTrans" cxnId="{6380DB24-E4DF-4E9F-8A4D-84DB6346F200}">
      <dgm:prSet/>
      <dgm:spPr/>
      <dgm:t>
        <a:bodyPr/>
        <a:lstStyle/>
        <a:p>
          <a:endParaRPr lang="ru-RU"/>
        </a:p>
      </dgm:t>
    </dgm:pt>
    <dgm:pt modelId="{0296F040-C4A0-4E72-9A63-D2AEE99CAB72}" type="sibTrans" cxnId="{6380DB24-E4DF-4E9F-8A4D-84DB6346F200}">
      <dgm:prSet/>
      <dgm:spPr/>
      <dgm:t>
        <a:bodyPr/>
        <a:lstStyle/>
        <a:p>
          <a:endParaRPr lang="ru-RU"/>
        </a:p>
      </dgm:t>
    </dgm:pt>
    <dgm:pt modelId="{0E8878F1-7582-40BE-AB8E-20151D362A4E}" type="pres">
      <dgm:prSet presAssocID="{BC150FAA-0F9A-4E14-ADDD-7B65BB40C35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5E530D8-9FFF-4984-BAB7-B900C955F5FB}" type="pres">
      <dgm:prSet presAssocID="{811D2E35-26FD-42F5-8AC9-7725B14D6CF5}" presName="composite" presStyleCnt="0"/>
      <dgm:spPr/>
    </dgm:pt>
    <dgm:pt modelId="{25A6471E-E388-4EBC-A92E-E5B63B77A9C7}" type="pres">
      <dgm:prSet presAssocID="{811D2E35-26FD-42F5-8AC9-7725B14D6CF5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E27E3C-B174-4B23-913E-45CD8E41E801}" type="pres">
      <dgm:prSet presAssocID="{811D2E35-26FD-42F5-8AC9-7725B14D6CF5}" presName="descendantText" presStyleLbl="alignAcc1" presStyleIdx="0" presStyleCnt="4" custLinFactNeighborX="-441" custLinFactNeighborY="71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6AB53B-2139-4B4C-A299-0B4CA626B128}" type="pres">
      <dgm:prSet presAssocID="{F81544CC-2D7F-4B3C-9ACB-D671D1B85C8C}" presName="sp" presStyleCnt="0"/>
      <dgm:spPr/>
    </dgm:pt>
    <dgm:pt modelId="{47DDADCF-6AC7-4324-8DE9-BB71AE7F657A}" type="pres">
      <dgm:prSet presAssocID="{92E678B1-A2C6-4E31-B103-655DE7581569}" presName="composite" presStyleCnt="0"/>
      <dgm:spPr/>
    </dgm:pt>
    <dgm:pt modelId="{9C04749C-A8EA-4ED5-A633-07DD1E1A165B}" type="pres">
      <dgm:prSet presAssocID="{92E678B1-A2C6-4E31-B103-655DE7581569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CD0C41-6B28-49DD-9227-56BCB3D0AAB0}" type="pres">
      <dgm:prSet presAssocID="{92E678B1-A2C6-4E31-B103-655DE7581569}" presName="descendantText" presStyleLbl="alignAcc1" presStyleIdx="1" presStyleCnt="4" custScaleY="1461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46777A-5677-4C67-AB91-89F358C538E3}" type="pres">
      <dgm:prSet presAssocID="{3465E131-FEF1-46C0-9A5B-1431D401A7E6}" presName="sp" presStyleCnt="0"/>
      <dgm:spPr/>
    </dgm:pt>
    <dgm:pt modelId="{884AD0E3-CF41-4AED-B3CF-411FF75C175E}" type="pres">
      <dgm:prSet presAssocID="{C983CD7C-9B17-48FC-8C23-C8622457C5B5}" presName="composite" presStyleCnt="0"/>
      <dgm:spPr/>
    </dgm:pt>
    <dgm:pt modelId="{871C30CE-AF89-4DEA-B9E8-1B606E009AE9}" type="pres">
      <dgm:prSet presAssocID="{C983CD7C-9B17-48FC-8C23-C8622457C5B5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11D5B5-861B-4478-A330-CFF828EE626E}" type="pres">
      <dgm:prSet presAssocID="{C983CD7C-9B17-48FC-8C23-C8622457C5B5}" presName="descendantText" presStyleLbl="alignAcc1" presStyleIdx="2" presStyleCnt="4" custScaleY="1460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4FD5C3-92B1-48EE-88FE-920B15A6072C}" type="pres">
      <dgm:prSet presAssocID="{A9E5670A-0F73-44EC-8547-B45E32B38FD1}" presName="sp" presStyleCnt="0"/>
      <dgm:spPr/>
    </dgm:pt>
    <dgm:pt modelId="{25A85069-A27E-44C7-B204-FE447A528DA2}" type="pres">
      <dgm:prSet presAssocID="{9B8DBD32-B406-4F93-8299-88FE045362A5}" presName="composite" presStyleCnt="0"/>
      <dgm:spPr/>
    </dgm:pt>
    <dgm:pt modelId="{B6413476-2597-4123-AED9-A56231A9168F}" type="pres">
      <dgm:prSet presAssocID="{9B8DBD32-B406-4F93-8299-88FE045362A5}" presName="parentText" presStyleLbl="alignNode1" presStyleIdx="3" presStyleCnt="4" custScaleY="119296" custLinFactNeighborX="0" custLinFactNeighborY="755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6E3D5D-463A-4153-8AC8-A7FB6407AC4D}" type="pres">
      <dgm:prSet presAssocID="{9B8DBD32-B406-4F93-8299-88FE045362A5}" presName="descendantText" presStyleLbl="alignAcc1" presStyleIdx="3" presStyleCnt="4" custScaleY="1255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0078F1E-DAE9-4FBB-9D16-9A583B339B3D}" srcId="{9B8DBD32-B406-4F93-8299-88FE045362A5}" destId="{13EFE803-0976-4CAA-AF4F-8B0C3A977A82}" srcOrd="0" destOrd="0" parTransId="{ED38F680-3B52-42BB-B45C-1473686E3BF7}" sibTransId="{68B23A26-575A-4E04-972C-E0BB6A440B59}"/>
    <dgm:cxn modelId="{69900D83-98F3-403E-9B16-8C76A13C5D97}" srcId="{BC150FAA-0F9A-4E14-ADDD-7B65BB40C35F}" destId="{C983CD7C-9B17-48FC-8C23-C8622457C5B5}" srcOrd="2" destOrd="0" parTransId="{44873CF9-776F-4927-BE71-8B933507B940}" sibTransId="{A9E5670A-0F73-44EC-8547-B45E32B38FD1}"/>
    <dgm:cxn modelId="{8C773AC8-3399-4069-A100-E0318036ACC0}" srcId="{BC150FAA-0F9A-4E14-ADDD-7B65BB40C35F}" destId="{811D2E35-26FD-42F5-8AC9-7725B14D6CF5}" srcOrd="0" destOrd="0" parTransId="{FFF038B6-70DE-407F-A3B9-754768181F95}" sibTransId="{F81544CC-2D7F-4B3C-9ACB-D671D1B85C8C}"/>
    <dgm:cxn modelId="{60A322AF-ADCC-430B-A096-B5CD4FCD40C3}" type="presOf" srcId="{13EFE803-0976-4CAA-AF4F-8B0C3A977A82}" destId="{966E3D5D-463A-4153-8AC8-A7FB6407AC4D}" srcOrd="0" destOrd="0" presId="urn:microsoft.com/office/officeart/2005/8/layout/chevron2"/>
    <dgm:cxn modelId="{48C961CC-EAB7-4C7E-8529-21A2260ADAEF}" type="presOf" srcId="{9B8DBD32-B406-4F93-8299-88FE045362A5}" destId="{B6413476-2597-4123-AED9-A56231A9168F}" srcOrd="0" destOrd="0" presId="urn:microsoft.com/office/officeart/2005/8/layout/chevron2"/>
    <dgm:cxn modelId="{0D750DB6-D81E-44E4-95A9-499872C1EA96}" srcId="{BC150FAA-0F9A-4E14-ADDD-7B65BB40C35F}" destId="{92E678B1-A2C6-4E31-B103-655DE7581569}" srcOrd="1" destOrd="0" parTransId="{F4B9E8C5-80DB-418E-AFA6-70D6749B3132}" sibTransId="{3465E131-FEF1-46C0-9A5B-1431D401A7E6}"/>
    <dgm:cxn modelId="{95BF8725-6809-4A11-A4B6-B2499224368E}" type="presOf" srcId="{65E4EF1C-51AE-4CEE-95B6-443BB8DDE0A8}" destId="{1AE27E3C-B174-4B23-913E-45CD8E41E801}" srcOrd="0" destOrd="0" presId="urn:microsoft.com/office/officeart/2005/8/layout/chevron2"/>
    <dgm:cxn modelId="{8B79F91D-2265-4C94-880D-ECEE3CBAC61F}" type="presOf" srcId="{B81CFCB4-2222-4963-8DCD-745E877EEFEF}" destId="{53CD0C41-6B28-49DD-9227-56BCB3D0AAB0}" srcOrd="0" destOrd="0" presId="urn:microsoft.com/office/officeart/2005/8/layout/chevron2"/>
    <dgm:cxn modelId="{97066CB5-874B-492A-A295-BCEE53652382}" type="presOf" srcId="{BC150FAA-0F9A-4E14-ADDD-7B65BB40C35F}" destId="{0E8878F1-7582-40BE-AB8E-20151D362A4E}" srcOrd="0" destOrd="0" presId="urn:microsoft.com/office/officeart/2005/8/layout/chevron2"/>
    <dgm:cxn modelId="{EB6C9C07-C893-4FE3-971A-455913B6B71E}" type="presOf" srcId="{92E678B1-A2C6-4E31-B103-655DE7581569}" destId="{9C04749C-A8EA-4ED5-A633-07DD1E1A165B}" srcOrd="0" destOrd="0" presId="urn:microsoft.com/office/officeart/2005/8/layout/chevron2"/>
    <dgm:cxn modelId="{1C21AB6F-E2E1-4967-9913-0B08AF1B1369}" srcId="{BC150FAA-0F9A-4E14-ADDD-7B65BB40C35F}" destId="{9B8DBD32-B406-4F93-8299-88FE045362A5}" srcOrd="3" destOrd="0" parTransId="{6D1B6951-E167-4C7F-9BF0-02394BCD640C}" sibTransId="{99415CE9-215A-40A3-8C89-274C4C9AFE87}"/>
    <dgm:cxn modelId="{6380DB24-E4DF-4E9F-8A4D-84DB6346F200}" srcId="{C983CD7C-9B17-48FC-8C23-C8622457C5B5}" destId="{4E54498E-3C9B-48BC-B8E0-43810D5FE148}" srcOrd="0" destOrd="0" parTransId="{457EBC7B-5168-46A1-A8E1-64E22A76DA67}" sibTransId="{0296F040-C4A0-4E72-9A63-D2AEE99CAB72}"/>
    <dgm:cxn modelId="{64E7DFC8-AE73-42D5-B082-C7A2372F3BF6}" type="presOf" srcId="{4E54498E-3C9B-48BC-B8E0-43810D5FE148}" destId="{8411D5B5-861B-4478-A330-CFF828EE626E}" srcOrd="0" destOrd="0" presId="urn:microsoft.com/office/officeart/2005/8/layout/chevron2"/>
    <dgm:cxn modelId="{AE3A3DBC-AAA7-4BC2-A10A-C2FDF6BE3F45}" srcId="{811D2E35-26FD-42F5-8AC9-7725B14D6CF5}" destId="{65E4EF1C-51AE-4CEE-95B6-443BB8DDE0A8}" srcOrd="0" destOrd="0" parTransId="{10CAA3FE-94A1-48D8-8563-07326504588E}" sibTransId="{239FDF8A-7BFB-48FF-97F6-EF0420E6D932}"/>
    <dgm:cxn modelId="{1562E239-5DBD-4F9B-806A-038889760F95}" type="presOf" srcId="{811D2E35-26FD-42F5-8AC9-7725B14D6CF5}" destId="{25A6471E-E388-4EBC-A92E-E5B63B77A9C7}" srcOrd="0" destOrd="0" presId="urn:microsoft.com/office/officeart/2005/8/layout/chevron2"/>
    <dgm:cxn modelId="{02BE1FDE-2F83-4521-8CF3-9E123DBCDFE2}" srcId="{92E678B1-A2C6-4E31-B103-655DE7581569}" destId="{B81CFCB4-2222-4963-8DCD-745E877EEFEF}" srcOrd="0" destOrd="0" parTransId="{A6A5F7A7-1CE1-46E3-8AED-12D87CBB432D}" sibTransId="{6637E278-27AD-42FA-9F4A-88FBBBA7F4F4}"/>
    <dgm:cxn modelId="{4AF64974-BFF3-41F5-A30E-5679461AD54F}" type="presOf" srcId="{C983CD7C-9B17-48FC-8C23-C8622457C5B5}" destId="{871C30CE-AF89-4DEA-B9E8-1B606E009AE9}" srcOrd="0" destOrd="0" presId="urn:microsoft.com/office/officeart/2005/8/layout/chevron2"/>
    <dgm:cxn modelId="{18FFA47C-5739-4518-BB63-62279DCBFED5}" type="presParOf" srcId="{0E8878F1-7582-40BE-AB8E-20151D362A4E}" destId="{C5E530D8-9FFF-4984-BAB7-B900C955F5FB}" srcOrd="0" destOrd="0" presId="urn:microsoft.com/office/officeart/2005/8/layout/chevron2"/>
    <dgm:cxn modelId="{9F273DFF-B1AE-4789-8D35-140B1CBC6F66}" type="presParOf" srcId="{C5E530D8-9FFF-4984-BAB7-B900C955F5FB}" destId="{25A6471E-E388-4EBC-A92E-E5B63B77A9C7}" srcOrd="0" destOrd="0" presId="urn:microsoft.com/office/officeart/2005/8/layout/chevron2"/>
    <dgm:cxn modelId="{71FCC134-ABF3-4B1F-9EB3-530A0F30D0E5}" type="presParOf" srcId="{C5E530D8-9FFF-4984-BAB7-B900C955F5FB}" destId="{1AE27E3C-B174-4B23-913E-45CD8E41E801}" srcOrd="1" destOrd="0" presId="urn:microsoft.com/office/officeart/2005/8/layout/chevron2"/>
    <dgm:cxn modelId="{732EBDF1-B969-470D-B7E3-D206DD2FD341}" type="presParOf" srcId="{0E8878F1-7582-40BE-AB8E-20151D362A4E}" destId="{B96AB53B-2139-4B4C-A299-0B4CA626B128}" srcOrd="1" destOrd="0" presId="urn:microsoft.com/office/officeart/2005/8/layout/chevron2"/>
    <dgm:cxn modelId="{761C2F41-5CE3-46CF-8EFA-832E4BE910D7}" type="presParOf" srcId="{0E8878F1-7582-40BE-AB8E-20151D362A4E}" destId="{47DDADCF-6AC7-4324-8DE9-BB71AE7F657A}" srcOrd="2" destOrd="0" presId="urn:microsoft.com/office/officeart/2005/8/layout/chevron2"/>
    <dgm:cxn modelId="{CAB2CD44-18B8-4989-85AB-B383A6C99C73}" type="presParOf" srcId="{47DDADCF-6AC7-4324-8DE9-BB71AE7F657A}" destId="{9C04749C-A8EA-4ED5-A633-07DD1E1A165B}" srcOrd="0" destOrd="0" presId="urn:microsoft.com/office/officeart/2005/8/layout/chevron2"/>
    <dgm:cxn modelId="{1AE73892-08E3-4609-8A01-5AB7D4A73F51}" type="presParOf" srcId="{47DDADCF-6AC7-4324-8DE9-BB71AE7F657A}" destId="{53CD0C41-6B28-49DD-9227-56BCB3D0AAB0}" srcOrd="1" destOrd="0" presId="urn:microsoft.com/office/officeart/2005/8/layout/chevron2"/>
    <dgm:cxn modelId="{810CC4D0-C454-4CB1-B571-D0CE6B9B7E36}" type="presParOf" srcId="{0E8878F1-7582-40BE-AB8E-20151D362A4E}" destId="{7346777A-5677-4C67-AB91-89F358C538E3}" srcOrd="3" destOrd="0" presId="urn:microsoft.com/office/officeart/2005/8/layout/chevron2"/>
    <dgm:cxn modelId="{373D5A65-D59B-4035-9D78-A6FE1200F00D}" type="presParOf" srcId="{0E8878F1-7582-40BE-AB8E-20151D362A4E}" destId="{884AD0E3-CF41-4AED-B3CF-411FF75C175E}" srcOrd="4" destOrd="0" presId="urn:microsoft.com/office/officeart/2005/8/layout/chevron2"/>
    <dgm:cxn modelId="{E88B7A00-64D4-473F-996D-6EE438E819E0}" type="presParOf" srcId="{884AD0E3-CF41-4AED-B3CF-411FF75C175E}" destId="{871C30CE-AF89-4DEA-B9E8-1B606E009AE9}" srcOrd="0" destOrd="0" presId="urn:microsoft.com/office/officeart/2005/8/layout/chevron2"/>
    <dgm:cxn modelId="{E349315B-7390-47DE-BA78-9338CF74E256}" type="presParOf" srcId="{884AD0E3-CF41-4AED-B3CF-411FF75C175E}" destId="{8411D5B5-861B-4478-A330-CFF828EE626E}" srcOrd="1" destOrd="0" presId="urn:microsoft.com/office/officeart/2005/8/layout/chevron2"/>
    <dgm:cxn modelId="{0211BE55-0139-4B2B-9D86-6C68EDC4BAF9}" type="presParOf" srcId="{0E8878F1-7582-40BE-AB8E-20151D362A4E}" destId="{AE4FD5C3-92B1-48EE-88FE-920B15A6072C}" srcOrd="5" destOrd="0" presId="urn:microsoft.com/office/officeart/2005/8/layout/chevron2"/>
    <dgm:cxn modelId="{29D3DAB2-8A03-4F3E-97AD-B72E32F4BE3B}" type="presParOf" srcId="{0E8878F1-7582-40BE-AB8E-20151D362A4E}" destId="{25A85069-A27E-44C7-B204-FE447A528DA2}" srcOrd="6" destOrd="0" presId="urn:microsoft.com/office/officeart/2005/8/layout/chevron2"/>
    <dgm:cxn modelId="{C94DA170-2D30-40F6-8E6B-1CD0C6396336}" type="presParOf" srcId="{25A85069-A27E-44C7-B204-FE447A528DA2}" destId="{B6413476-2597-4123-AED9-A56231A9168F}" srcOrd="0" destOrd="0" presId="urn:microsoft.com/office/officeart/2005/8/layout/chevron2"/>
    <dgm:cxn modelId="{9DEE2FC2-0CED-48E4-BA58-97B743AE7AFC}" type="presParOf" srcId="{25A85069-A27E-44C7-B204-FE447A528DA2}" destId="{966E3D5D-463A-4153-8AC8-A7FB6407AC4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D5A2E4F-25DA-4B14-9DE0-C69B26E17A8A}" type="doc">
      <dgm:prSet loTypeId="urn:microsoft.com/office/officeart/2005/8/layout/vList3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7EBEBF5-7A10-40F7-9790-CE3441FAA799}">
      <dgm:prSet phldrT="[Текст]" custT="1"/>
      <dgm:spPr>
        <a:solidFill>
          <a:schemeClr val="bg2">
            <a:lumMod val="25000"/>
          </a:schemeClr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pPr algn="ctr"/>
          <a:r>
            <a:rPr lang="ru-RU" sz="1400" b="1" dirty="0" smtClean="0">
              <a:latin typeface="Arial" pitchFamily="34" charset="0"/>
              <a:cs typeface="Arial" pitchFamily="34" charset="0"/>
            </a:rPr>
            <a:t>    </a:t>
          </a:r>
          <a:r>
            <a:rPr lang="en-US" sz="1400" b="1" dirty="0" smtClean="0">
              <a:latin typeface="Arial" pitchFamily="34" charset="0"/>
              <a:cs typeface="Arial" pitchFamily="34" charset="0"/>
            </a:rPr>
            <a:t>1</a:t>
          </a:r>
          <a:r>
            <a:rPr lang="ru-RU" sz="1400" b="1" dirty="0" smtClean="0">
              <a:latin typeface="Arial" pitchFamily="34" charset="0"/>
              <a:cs typeface="Arial" pitchFamily="34" charset="0"/>
            </a:rPr>
            <a:t>. Мониторинг наличия (отсутствия) административных барьеров и оценки состояния конкурентной среды субъектами предпринимательской деятельности</a:t>
          </a:r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160B7D86-521B-4343-A55C-EEC8BD8A777F}" type="parTrans" cxnId="{E7CFD1CE-FCAC-4E7C-B4F8-B684CA2471B2}">
      <dgm:prSet/>
      <dgm:spPr/>
      <dgm:t>
        <a:bodyPr/>
        <a:lstStyle/>
        <a:p>
          <a:endParaRPr lang="ru-RU"/>
        </a:p>
      </dgm:t>
    </dgm:pt>
    <dgm:pt modelId="{1DD227BA-7EC6-4248-85AF-181F0DFD722A}" type="sibTrans" cxnId="{E7CFD1CE-FCAC-4E7C-B4F8-B684CA2471B2}">
      <dgm:prSet/>
      <dgm:spPr/>
      <dgm:t>
        <a:bodyPr/>
        <a:lstStyle/>
        <a:p>
          <a:endParaRPr lang="ru-RU"/>
        </a:p>
      </dgm:t>
    </dgm:pt>
    <dgm:pt modelId="{72466A47-6334-45CC-B317-8C11D4AA242D}">
      <dgm:prSet phldrT="[Текст]" custT="1"/>
      <dgm:spPr>
        <a:solidFill>
          <a:schemeClr val="tx2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pPr algn="ctr"/>
          <a:r>
            <a:rPr lang="ru-RU" sz="1400" b="1" dirty="0" smtClean="0">
              <a:latin typeface="Arial" pitchFamily="34" charset="0"/>
              <a:cs typeface="Arial" pitchFamily="34" charset="0"/>
            </a:rPr>
            <a:t>4. Мониторинг деятельности субъектов естественных монополий на территории субъекта РФ</a:t>
          </a:r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C546E883-3F29-4B9C-8656-6B8F462F7DD8}" type="parTrans" cxnId="{F861DF25-4467-43D2-973C-57780D0FAC10}">
      <dgm:prSet/>
      <dgm:spPr/>
      <dgm:t>
        <a:bodyPr/>
        <a:lstStyle/>
        <a:p>
          <a:endParaRPr lang="ru-RU"/>
        </a:p>
      </dgm:t>
    </dgm:pt>
    <dgm:pt modelId="{9E295F7D-194D-4C56-B04D-C0C39C0BF4BD}" type="sibTrans" cxnId="{F861DF25-4467-43D2-973C-57780D0FAC10}">
      <dgm:prSet/>
      <dgm:spPr/>
      <dgm:t>
        <a:bodyPr/>
        <a:lstStyle/>
        <a:p>
          <a:endParaRPr lang="ru-RU"/>
        </a:p>
      </dgm:t>
    </dgm:pt>
    <dgm:pt modelId="{6B80EB47-B56D-453D-89FF-A4962D2D2D5E}">
      <dgm:prSet phldrT="[Текст]" custT="1"/>
      <dgm:spPr>
        <a:solidFill>
          <a:schemeClr val="tx2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pPr algn="ctr"/>
          <a:r>
            <a:rPr lang="ru-RU" sz="1600" b="1" dirty="0" smtClean="0">
              <a:latin typeface="Arial" pitchFamily="34" charset="0"/>
              <a:cs typeface="Arial" pitchFamily="34" charset="0"/>
            </a:rPr>
            <a:t>5. Мониторинг деятельности хозяйствующих субъектов, доля участия субъекта РФ или муниципального образования в которых составляет 50 и более процентов</a:t>
          </a:r>
          <a:endParaRPr lang="ru-RU" sz="1600" b="1" dirty="0">
            <a:latin typeface="Arial" pitchFamily="34" charset="0"/>
            <a:cs typeface="Arial" pitchFamily="34" charset="0"/>
          </a:endParaRPr>
        </a:p>
      </dgm:t>
    </dgm:pt>
    <dgm:pt modelId="{90CF5D1D-5819-458D-9EF5-7C944CBE92F6}" type="parTrans" cxnId="{678A49B5-D798-4972-B7C6-E1F4B2049387}">
      <dgm:prSet/>
      <dgm:spPr/>
      <dgm:t>
        <a:bodyPr/>
        <a:lstStyle/>
        <a:p>
          <a:endParaRPr lang="ru-RU"/>
        </a:p>
      </dgm:t>
    </dgm:pt>
    <dgm:pt modelId="{15426DDA-6CA2-415E-9A8E-ABD0FBBDC4A8}" type="sibTrans" cxnId="{678A49B5-D798-4972-B7C6-E1F4B2049387}">
      <dgm:prSet/>
      <dgm:spPr/>
      <dgm:t>
        <a:bodyPr/>
        <a:lstStyle/>
        <a:p>
          <a:endParaRPr lang="ru-RU"/>
        </a:p>
      </dgm:t>
    </dgm:pt>
    <dgm:pt modelId="{65C70756-2561-40E1-B848-CE7853E9FEE4}">
      <dgm:prSet phldrT="[Текст]" custT="1"/>
      <dgm:spPr>
        <a:solidFill>
          <a:schemeClr val="tx2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pPr algn="ctr"/>
          <a:r>
            <a:rPr lang="ru-RU" sz="1400" b="1" dirty="0" smtClean="0">
              <a:latin typeface="Arial" pitchFamily="34" charset="0"/>
              <a:cs typeface="Arial" pitchFamily="34" charset="0"/>
            </a:rPr>
            <a:t>          2. Мониторинг удовлетворенности потребителей качеством товаров, работ и услуг на товарных рынках субъекта РФ и состоянием ценовой конкуренции</a:t>
          </a:r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16C4E6E2-4179-4870-A84B-C101585F09D1}" type="parTrans" cxnId="{6203FEBE-6DD0-47F6-9789-E8629ADDFD96}">
      <dgm:prSet/>
      <dgm:spPr/>
      <dgm:t>
        <a:bodyPr/>
        <a:lstStyle/>
        <a:p>
          <a:endParaRPr lang="ru-RU"/>
        </a:p>
      </dgm:t>
    </dgm:pt>
    <dgm:pt modelId="{797601A8-9DF6-411D-A74B-481996A63FF8}" type="sibTrans" cxnId="{6203FEBE-6DD0-47F6-9789-E8629ADDFD96}">
      <dgm:prSet/>
      <dgm:spPr/>
      <dgm:t>
        <a:bodyPr/>
        <a:lstStyle/>
        <a:p>
          <a:endParaRPr lang="ru-RU"/>
        </a:p>
      </dgm:t>
    </dgm:pt>
    <dgm:pt modelId="{B56A0537-33EF-483E-8C8D-6B42A54D22AE}">
      <dgm:prSet phldrT="[Текст]" custT="1"/>
      <dgm:spPr>
        <a:solidFill>
          <a:schemeClr val="tx2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pPr algn="ctr"/>
          <a:r>
            <a:rPr lang="ru-RU" sz="1400" b="1" dirty="0" smtClean="0">
              <a:latin typeface="Arial" pitchFamily="34" charset="0"/>
              <a:cs typeface="Arial" pitchFamily="34" charset="0"/>
            </a:rPr>
            <a:t>         3. Мониторинг удовлетворенности субъектов предпринимательской деятельности и потребителей товаров, работ и услуг качеством официальной информации о состоянии конкурентной среды и деятельности по содействию развитию конкуренции</a:t>
          </a:r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CFB0932B-98F2-420B-A4C5-9A77E3F817D1}" type="parTrans" cxnId="{1BB4C87B-7741-42E9-9FC7-1AE8DA7BC33E}">
      <dgm:prSet/>
      <dgm:spPr/>
      <dgm:t>
        <a:bodyPr/>
        <a:lstStyle/>
        <a:p>
          <a:endParaRPr lang="ru-RU"/>
        </a:p>
      </dgm:t>
    </dgm:pt>
    <dgm:pt modelId="{0138ADD8-BD74-4592-BA1B-9708A7E8F0C1}" type="sibTrans" cxnId="{1BB4C87B-7741-42E9-9FC7-1AE8DA7BC33E}">
      <dgm:prSet/>
      <dgm:spPr/>
      <dgm:t>
        <a:bodyPr/>
        <a:lstStyle/>
        <a:p>
          <a:endParaRPr lang="ru-RU"/>
        </a:p>
      </dgm:t>
    </dgm:pt>
    <dgm:pt modelId="{E0391F8D-6355-4F72-8371-3023CD280B47}" type="pres">
      <dgm:prSet presAssocID="{8D5A2E4F-25DA-4B14-9DE0-C69B26E17A8A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EB51ADB-4D5E-4D60-8A9F-40ED9ACF1625}" type="pres">
      <dgm:prSet presAssocID="{C7EBEBF5-7A10-40F7-9790-CE3441FAA799}" presName="composite" presStyleCnt="0"/>
      <dgm:spPr/>
    </dgm:pt>
    <dgm:pt modelId="{28078E26-6346-4D75-AC1B-383C3E91937E}" type="pres">
      <dgm:prSet presAssocID="{C7EBEBF5-7A10-40F7-9790-CE3441FAA799}" presName="imgShp" presStyleLbl="fgImgPlace1" presStyleIdx="0" presStyleCnt="5" custLinFactX="-4066" custLinFactNeighborX="-100000" custLinFactNeighborY="-2247"/>
      <dgm:spPr>
        <a:prstGeom prst="rect">
          <a:avLst/>
        </a:prstGeom>
        <a:solidFill>
          <a:srgbClr val="00B050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z="300000"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endParaRPr lang="ru-RU"/>
        </a:p>
      </dgm:t>
    </dgm:pt>
    <dgm:pt modelId="{C5CD28A7-143D-4570-AB96-62013F880202}" type="pres">
      <dgm:prSet presAssocID="{C7EBEBF5-7A10-40F7-9790-CE3441FAA799}" presName="txShp" presStyleLbl="node1" presStyleIdx="0" presStyleCnt="5" custScaleX="142775" custLinFactNeighborX="3800" custLinFactNeighborY="-22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2417EB-71B4-45A6-A207-26AB50B959A0}" type="pres">
      <dgm:prSet presAssocID="{1DD227BA-7EC6-4248-85AF-181F0DFD722A}" presName="spacing" presStyleCnt="0"/>
      <dgm:spPr/>
    </dgm:pt>
    <dgm:pt modelId="{33781CC5-84A1-4EEF-AFCA-0F3D5AB19BAA}" type="pres">
      <dgm:prSet presAssocID="{65C70756-2561-40E1-B848-CE7853E9FEE4}" presName="composite" presStyleCnt="0"/>
      <dgm:spPr/>
    </dgm:pt>
    <dgm:pt modelId="{DFD851F7-ECC7-4C6B-9074-41BFD4CCA8F4}" type="pres">
      <dgm:prSet presAssocID="{65C70756-2561-40E1-B848-CE7853E9FEE4}" presName="imgShp" presStyleLbl="fgImgPlace1" presStyleIdx="1" presStyleCnt="5" custLinFactX="-4066" custLinFactNeighborX="-100000" custLinFactNeighborY="2161"/>
      <dgm:spPr>
        <a:prstGeom prst="rect">
          <a:avLst/>
        </a:prstGeom>
        <a:solidFill>
          <a:srgbClr val="00B050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z="300000"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endParaRPr lang="ru-RU"/>
        </a:p>
      </dgm:t>
    </dgm:pt>
    <dgm:pt modelId="{28804237-CF9E-429F-8668-74B2BC590FAF}" type="pres">
      <dgm:prSet presAssocID="{65C70756-2561-40E1-B848-CE7853E9FEE4}" presName="txShp" presStyleLbl="node1" presStyleIdx="1" presStyleCnt="5" custScaleX="142775" custLinFactNeighborX="4232" custLinFactNeighborY="21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8A5B93-AB4A-4324-B972-CE150BE7F103}" type="pres">
      <dgm:prSet presAssocID="{797601A8-9DF6-411D-A74B-481996A63FF8}" presName="spacing" presStyleCnt="0"/>
      <dgm:spPr/>
    </dgm:pt>
    <dgm:pt modelId="{65F07DD3-8A94-4F1F-83FD-A3F42AF11C52}" type="pres">
      <dgm:prSet presAssocID="{B56A0537-33EF-483E-8C8D-6B42A54D22AE}" presName="composite" presStyleCnt="0"/>
      <dgm:spPr/>
    </dgm:pt>
    <dgm:pt modelId="{E66B8326-FFFF-4EF9-87C4-4E07EE2D29C1}" type="pres">
      <dgm:prSet presAssocID="{B56A0537-33EF-483E-8C8D-6B42A54D22AE}" presName="imgShp" presStyleLbl="fgImgPlace1" presStyleIdx="2" presStyleCnt="5" custLinFactX="-4066" custLinFactNeighborX="-100000" custLinFactNeighborY="-3049"/>
      <dgm:spPr>
        <a:prstGeom prst="rect">
          <a:avLst/>
        </a:prstGeom>
        <a:solidFill>
          <a:srgbClr val="00B050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z="300000"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endParaRPr lang="ru-RU"/>
        </a:p>
      </dgm:t>
    </dgm:pt>
    <dgm:pt modelId="{E486D210-2F89-47D8-BA1B-A5EC7D5A845E}" type="pres">
      <dgm:prSet presAssocID="{B56A0537-33EF-483E-8C8D-6B42A54D22AE}" presName="txShp" presStyleLbl="node1" presStyleIdx="2" presStyleCnt="5" custScaleX="142775" custLinFactNeighborX="3800" custLinFactNeighborY="-30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8B4A2E-2BA9-4E4E-8165-90A5589850FC}" type="pres">
      <dgm:prSet presAssocID="{0138ADD8-BD74-4592-BA1B-9708A7E8F0C1}" presName="spacing" presStyleCnt="0"/>
      <dgm:spPr/>
    </dgm:pt>
    <dgm:pt modelId="{64689E85-43B3-4298-B62F-38673F117891}" type="pres">
      <dgm:prSet presAssocID="{72466A47-6334-45CC-B317-8C11D4AA242D}" presName="composite" presStyleCnt="0"/>
      <dgm:spPr/>
    </dgm:pt>
    <dgm:pt modelId="{53AEE3F4-F668-4571-8612-A3D7ECFC4A6E}" type="pres">
      <dgm:prSet presAssocID="{72466A47-6334-45CC-B317-8C11D4AA242D}" presName="imgShp" presStyleLbl="fgImgPlace1" presStyleIdx="3" presStyleCnt="5" custLinFactX="-4066" custLinFactNeighborX="-100000" custLinFactNeighborY="-469"/>
      <dgm:spPr>
        <a:prstGeom prst="rect">
          <a:avLst/>
        </a:prstGeom>
        <a:solidFill>
          <a:srgbClr val="00B050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z="300000"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endParaRPr lang="ru-RU"/>
        </a:p>
      </dgm:t>
    </dgm:pt>
    <dgm:pt modelId="{EB96B5E8-CB72-4478-A188-7A0707B2661A}" type="pres">
      <dgm:prSet presAssocID="{72466A47-6334-45CC-B317-8C11D4AA242D}" presName="txShp" presStyleLbl="node1" presStyleIdx="3" presStyleCnt="5" custScaleX="142775" custLinFactNeighborX="3800" custLinFactNeighborY="-4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BB13DD-D119-4AEF-97FD-F83BD4BF1227}" type="pres">
      <dgm:prSet presAssocID="{9E295F7D-194D-4C56-B04D-C0C39C0BF4BD}" presName="spacing" presStyleCnt="0"/>
      <dgm:spPr/>
    </dgm:pt>
    <dgm:pt modelId="{A6187086-C316-49B2-BA60-08569EBC8CE1}" type="pres">
      <dgm:prSet presAssocID="{6B80EB47-B56D-453D-89FF-A4962D2D2D5E}" presName="composite" presStyleCnt="0"/>
      <dgm:spPr/>
    </dgm:pt>
    <dgm:pt modelId="{0A42080C-7207-4799-B01B-B4330875975C}" type="pres">
      <dgm:prSet presAssocID="{6B80EB47-B56D-453D-89FF-A4962D2D2D5E}" presName="imgShp" presStyleLbl="fgImgPlace1" presStyleIdx="4" presStyleCnt="5" custLinFactX="-4066" custLinFactNeighborX="-100000" custLinFactNeighborY="420"/>
      <dgm:spPr>
        <a:prstGeom prst="rect">
          <a:avLst/>
        </a:prstGeom>
        <a:solidFill>
          <a:srgbClr val="00B050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z="300000"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endParaRPr lang="ru-RU"/>
        </a:p>
      </dgm:t>
    </dgm:pt>
    <dgm:pt modelId="{061215D4-90FA-43C5-B2CF-CEE9E0CE4C38}" type="pres">
      <dgm:prSet presAssocID="{6B80EB47-B56D-453D-89FF-A4962D2D2D5E}" presName="txShp" presStyleLbl="node1" presStyleIdx="4" presStyleCnt="5" custScaleX="142775" custLinFactNeighborX="3800" custLinFactNeighborY="4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5313B31-A677-4D2B-95B7-832874FC1E7E}" type="presOf" srcId="{6B80EB47-B56D-453D-89FF-A4962D2D2D5E}" destId="{061215D4-90FA-43C5-B2CF-CEE9E0CE4C38}" srcOrd="0" destOrd="0" presId="urn:microsoft.com/office/officeart/2005/8/layout/vList3"/>
    <dgm:cxn modelId="{75CEE516-8127-41A3-B673-2822393C540C}" type="presOf" srcId="{72466A47-6334-45CC-B317-8C11D4AA242D}" destId="{EB96B5E8-CB72-4478-A188-7A0707B2661A}" srcOrd="0" destOrd="0" presId="urn:microsoft.com/office/officeart/2005/8/layout/vList3"/>
    <dgm:cxn modelId="{6203FEBE-6DD0-47F6-9789-E8629ADDFD96}" srcId="{8D5A2E4F-25DA-4B14-9DE0-C69B26E17A8A}" destId="{65C70756-2561-40E1-B848-CE7853E9FEE4}" srcOrd="1" destOrd="0" parTransId="{16C4E6E2-4179-4870-A84B-C101585F09D1}" sibTransId="{797601A8-9DF6-411D-A74B-481996A63FF8}"/>
    <dgm:cxn modelId="{1BB4C87B-7741-42E9-9FC7-1AE8DA7BC33E}" srcId="{8D5A2E4F-25DA-4B14-9DE0-C69B26E17A8A}" destId="{B56A0537-33EF-483E-8C8D-6B42A54D22AE}" srcOrd="2" destOrd="0" parTransId="{CFB0932B-98F2-420B-A4C5-9A77E3F817D1}" sibTransId="{0138ADD8-BD74-4592-BA1B-9708A7E8F0C1}"/>
    <dgm:cxn modelId="{678A49B5-D798-4972-B7C6-E1F4B2049387}" srcId="{8D5A2E4F-25DA-4B14-9DE0-C69B26E17A8A}" destId="{6B80EB47-B56D-453D-89FF-A4962D2D2D5E}" srcOrd="4" destOrd="0" parTransId="{90CF5D1D-5819-458D-9EF5-7C944CBE92F6}" sibTransId="{15426DDA-6CA2-415E-9A8E-ABD0FBBDC4A8}"/>
    <dgm:cxn modelId="{D8229F11-7BEB-498D-BA9A-D2E7E91659FE}" type="presOf" srcId="{8D5A2E4F-25DA-4B14-9DE0-C69B26E17A8A}" destId="{E0391F8D-6355-4F72-8371-3023CD280B47}" srcOrd="0" destOrd="0" presId="urn:microsoft.com/office/officeart/2005/8/layout/vList3"/>
    <dgm:cxn modelId="{E7CFD1CE-FCAC-4E7C-B4F8-B684CA2471B2}" srcId="{8D5A2E4F-25DA-4B14-9DE0-C69B26E17A8A}" destId="{C7EBEBF5-7A10-40F7-9790-CE3441FAA799}" srcOrd="0" destOrd="0" parTransId="{160B7D86-521B-4343-A55C-EEC8BD8A777F}" sibTransId="{1DD227BA-7EC6-4248-85AF-181F0DFD722A}"/>
    <dgm:cxn modelId="{04CB43C3-E6EC-43AE-9BF3-123AD6AC7DEE}" type="presOf" srcId="{65C70756-2561-40E1-B848-CE7853E9FEE4}" destId="{28804237-CF9E-429F-8668-74B2BC590FAF}" srcOrd="0" destOrd="0" presId="urn:microsoft.com/office/officeart/2005/8/layout/vList3"/>
    <dgm:cxn modelId="{0BA88137-D8DD-4DBB-9797-D0E64EA108A9}" type="presOf" srcId="{C7EBEBF5-7A10-40F7-9790-CE3441FAA799}" destId="{C5CD28A7-143D-4570-AB96-62013F880202}" srcOrd="0" destOrd="0" presId="urn:microsoft.com/office/officeart/2005/8/layout/vList3"/>
    <dgm:cxn modelId="{F861DF25-4467-43D2-973C-57780D0FAC10}" srcId="{8D5A2E4F-25DA-4B14-9DE0-C69B26E17A8A}" destId="{72466A47-6334-45CC-B317-8C11D4AA242D}" srcOrd="3" destOrd="0" parTransId="{C546E883-3F29-4B9C-8656-6B8F462F7DD8}" sibTransId="{9E295F7D-194D-4C56-B04D-C0C39C0BF4BD}"/>
    <dgm:cxn modelId="{68B12CB3-91A4-4D2E-932A-F9BED112D23C}" type="presOf" srcId="{B56A0537-33EF-483E-8C8D-6B42A54D22AE}" destId="{E486D210-2F89-47D8-BA1B-A5EC7D5A845E}" srcOrd="0" destOrd="0" presId="urn:microsoft.com/office/officeart/2005/8/layout/vList3"/>
    <dgm:cxn modelId="{61BDEEAF-2CD9-4ECB-A44D-AE8DE9C71A45}" type="presParOf" srcId="{E0391F8D-6355-4F72-8371-3023CD280B47}" destId="{AEB51ADB-4D5E-4D60-8A9F-40ED9ACF1625}" srcOrd="0" destOrd="0" presId="urn:microsoft.com/office/officeart/2005/8/layout/vList3"/>
    <dgm:cxn modelId="{34FB3504-5F6D-4806-9526-E190C1BB57FD}" type="presParOf" srcId="{AEB51ADB-4D5E-4D60-8A9F-40ED9ACF1625}" destId="{28078E26-6346-4D75-AC1B-383C3E91937E}" srcOrd="0" destOrd="0" presId="urn:microsoft.com/office/officeart/2005/8/layout/vList3"/>
    <dgm:cxn modelId="{5FC77738-4E39-4DC6-8DBE-FCE26A1FF880}" type="presParOf" srcId="{AEB51ADB-4D5E-4D60-8A9F-40ED9ACF1625}" destId="{C5CD28A7-143D-4570-AB96-62013F880202}" srcOrd="1" destOrd="0" presId="urn:microsoft.com/office/officeart/2005/8/layout/vList3"/>
    <dgm:cxn modelId="{23047599-9700-4053-B981-78DD8CEC9685}" type="presParOf" srcId="{E0391F8D-6355-4F72-8371-3023CD280B47}" destId="{EB2417EB-71B4-45A6-A207-26AB50B959A0}" srcOrd="1" destOrd="0" presId="urn:microsoft.com/office/officeart/2005/8/layout/vList3"/>
    <dgm:cxn modelId="{9D32B31D-DCB6-4C8B-B4DD-CEDAC1A83F1F}" type="presParOf" srcId="{E0391F8D-6355-4F72-8371-3023CD280B47}" destId="{33781CC5-84A1-4EEF-AFCA-0F3D5AB19BAA}" srcOrd="2" destOrd="0" presId="urn:microsoft.com/office/officeart/2005/8/layout/vList3"/>
    <dgm:cxn modelId="{DCA827F7-FA64-423D-8BB2-B4B4E5A08139}" type="presParOf" srcId="{33781CC5-84A1-4EEF-AFCA-0F3D5AB19BAA}" destId="{DFD851F7-ECC7-4C6B-9074-41BFD4CCA8F4}" srcOrd="0" destOrd="0" presId="urn:microsoft.com/office/officeart/2005/8/layout/vList3"/>
    <dgm:cxn modelId="{EEF7C64F-AA4D-4A9C-973B-6DF11E8E29EE}" type="presParOf" srcId="{33781CC5-84A1-4EEF-AFCA-0F3D5AB19BAA}" destId="{28804237-CF9E-429F-8668-74B2BC590FAF}" srcOrd="1" destOrd="0" presId="urn:microsoft.com/office/officeart/2005/8/layout/vList3"/>
    <dgm:cxn modelId="{A127047A-7B55-48B5-9AFA-F911E571E639}" type="presParOf" srcId="{E0391F8D-6355-4F72-8371-3023CD280B47}" destId="{8D8A5B93-AB4A-4324-B972-CE150BE7F103}" srcOrd="3" destOrd="0" presId="urn:microsoft.com/office/officeart/2005/8/layout/vList3"/>
    <dgm:cxn modelId="{697F327E-0F0B-4268-9522-6ED59F64BFCD}" type="presParOf" srcId="{E0391F8D-6355-4F72-8371-3023CD280B47}" destId="{65F07DD3-8A94-4F1F-83FD-A3F42AF11C52}" srcOrd="4" destOrd="0" presId="urn:microsoft.com/office/officeart/2005/8/layout/vList3"/>
    <dgm:cxn modelId="{396AE9B6-BCC0-4E73-9D43-2B720E6F8E3E}" type="presParOf" srcId="{65F07DD3-8A94-4F1F-83FD-A3F42AF11C52}" destId="{E66B8326-FFFF-4EF9-87C4-4E07EE2D29C1}" srcOrd="0" destOrd="0" presId="urn:microsoft.com/office/officeart/2005/8/layout/vList3"/>
    <dgm:cxn modelId="{34683687-3D1D-4E9C-B063-BCC8BDC000B8}" type="presParOf" srcId="{65F07DD3-8A94-4F1F-83FD-A3F42AF11C52}" destId="{E486D210-2F89-47D8-BA1B-A5EC7D5A845E}" srcOrd="1" destOrd="0" presId="urn:microsoft.com/office/officeart/2005/8/layout/vList3"/>
    <dgm:cxn modelId="{58582231-DCD7-49CD-9635-8D4181248D63}" type="presParOf" srcId="{E0391F8D-6355-4F72-8371-3023CD280B47}" destId="{038B4A2E-2BA9-4E4E-8165-90A5589850FC}" srcOrd="5" destOrd="0" presId="urn:microsoft.com/office/officeart/2005/8/layout/vList3"/>
    <dgm:cxn modelId="{261A6F0C-1AC3-4CD3-B9A6-D13C148F1C47}" type="presParOf" srcId="{E0391F8D-6355-4F72-8371-3023CD280B47}" destId="{64689E85-43B3-4298-B62F-38673F117891}" srcOrd="6" destOrd="0" presId="urn:microsoft.com/office/officeart/2005/8/layout/vList3"/>
    <dgm:cxn modelId="{09702975-139A-4DD4-8BD9-B6C90E699B48}" type="presParOf" srcId="{64689E85-43B3-4298-B62F-38673F117891}" destId="{53AEE3F4-F668-4571-8612-A3D7ECFC4A6E}" srcOrd="0" destOrd="0" presId="urn:microsoft.com/office/officeart/2005/8/layout/vList3"/>
    <dgm:cxn modelId="{8AC83597-DF55-46F1-88C1-0F5516A2500C}" type="presParOf" srcId="{64689E85-43B3-4298-B62F-38673F117891}" destId="{EB96B5E8-CB72-4478-A188-7A0707B2661A}" srcOrd="1" destOrd="0" presId="urn:microsoft.com/office/officeart/2005/8/layout/vList3"/>
    <dgm:cxn modelId="{858EE94B-71E9-4BFA-ADCE-A1504E4B8F02}" type="presParOf" srcId="{E0391F8D-6355-4F72-8371-3023CD280B47}" destId="{A6BB13DD-D119-4AEF-97FD-F83BD4BF1227}" srcOrd="7" destOrd="0" presId="urn:microsoft.com/office/officeart/2005/8/layout/vList3"/>
    <dgm:cxn modelId="{B9C8011C-4521-4FB3-ACB4-6AD5F4C22168}" type="presParOf" srcId="{E0391F8D-6355-4F72-8371-3023CD280B47}" destId="{A6187086-C316-49B2-BA60-08569EBC8CE1}" srcOrd="8" destOrd="0" presId="urn:microsoft.com/office/officeart/2005/8/layout/vList3"/>
    <dgm:cxn modelId="{D3C0F60D-EB7E-42CF-B98C-FCAACA127B7E}" type="presParOf" srcId="{A6187086-C316-49B2-BA60-08569EBC8CE1}" destId="{0A42080C-7207-4799-B01B-B4330875975C}" srcOrd="0" destOrd="0" presId="urn:microsoft.com/office/officeart/2005/8/layout/vList3"/>
    <dgm:cxn modelId="{94B9EFAF-5D55-48A2-B2CE-5BD74C39E04C}" type="presParOf" srcId="{A6187086-C316-49B2-BA60-08569EBC8CE1}" destId="{061215D4-90FA-43C5-B2CF-CEE9E0CE4C38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7F68127-5569-465C-9FA8-22461DF9BCA5}" type="doc">
      <dgm:prSet loTypeId="urn:microsoft.com/office/officeart/2008/layout/VerticalCurvedList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D89B6EC-873E-4C46-801E-25BAA008BA9D}">
      <dgm:prSet phldrT="[Текст]" custT="1"/>
      <dgm:spPr>
        <a:solidFill>
          <a:schemeClr val="tx2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1400" b="1" dirty="0" smtClean="0">
              <a:latin typeface="Arial" pitchFamily="34" charset="0"/>
              <a:cs typeface="Arial" pitchFamily="34" charset="0"/>
            </a:rPr>
            <a:t>Опросы субъектов предпринимательской деятельности, потребителей, экспертов</a:t>
          </a:r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D50CDB50-4DC2-483F-8032-63457DF90164}" type="parTrans" cxnId="{32A8BA15-AC27-4DFB-AF8C-EA1E715851DA}">
      <dgm:prSet/>
      <dgm:spPr/>
      <dgm:t>
        <a:bodyPr/>
        <a:lstStyle/>
        <a:p>
          <a:endParaRPr lang="ru-RU"/>
        </a:p>
      </dgm:t>
    </dgm:pt>
    <dgm:pt modelId="{D3A9408C-EB06-49F2-8803-3AD80219EC63}" type="sibTrans" cxnId="{32A8BA15-AC27-4DFB-AF8C-EA1E715851DA}">
      <dgm:prSet/>
      <dgm:spPr/>
      <dgm:t>
        <a:bodyPr/>
        <a:lstStyle/>
        <a:p>
          <a:endParaRPr lang="ru-RU"/>
        </a:p>
      </dgm:t>
    </dgm:pt>
    <dgm:pt modelId="{C26ABB5E-52D8-4080-A3B9-93000E4676FB}">
      <dgm:prSet phldrT="[Текст]" custT="1"/>
      <dgm:spPr>
        <a:solidFill>
          <a:schemeClr val="tx2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1400" b="1" dirty="0" smtClean="0">
              <a:latin typeface="Arial" pitchFamily="34" charset="0"/>
              <a:cs typeface="Arial" pitchFamily="34" charset="0"/>
            </a:rPr>
            <a:t>Результаты общественного контроля за деятельностью субъектов естественных монополий</a:t>
          </a:r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4CD7C8A3-7142-45CF-BFA0-BD7323E685A9}" type="parTrans" cxnId="{2092E33A-306A-4FC6-927F-96A5CAE4A58C}">
      <dgm:prSet/>
      <dgm:spPr/>
      <dgm:t>
        <a:bodyPr/>
        <a:lstStyle/>
        <a:p>
          <a:endParaRPr lang="ru-RU"/>
        </a:p>
      </dgm:t>
    </dgm:pt>
    <dgm:pt modelId="{81CB196A-A19F-4F0E-85D7-6A91022C5095}" type="sibTrans" cxnId="{2092E33A-306A-4FC6-927F-96A5CAE4A58C}">
      <dgm:prSet/>
      <dgm:spPr/>
      <dgm:t>
        <a:bodyPr/>
        <a:lstStyle/>
        <a:p>
          <a:endParaRPr lang="ru-RU"/>
        </a:p>
      </dgm:t>
    </dgm:pt>
    <dgm:pt modelId="{8B939A57-E06A-418B-825F-B1E1A7179A00}">
      <dgm:prSet phldrT="[Текст]" custT="1"/>
      <dgm:spPr>
        <a:solidFill>
          <a:schemeClr val="tx2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1400" b="1" dirty="0" smtClean="0">
              <a:latin typeface="Arial" pitchFamily="34" charset="0"/>
              <a:cs typeface="Arial" pitchFamily="34" charset="0"/>
            </a:rPr>
            <a:t>Обращения субъектов предпринимательской деятельности, потребителей, касающиеся качества конкурентной среды</a:t>
          </a:r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C8F8B884-1796-4411-903F-DCC53AAFF0C6}" type="parTrans" cxnId="{0D5B91D4-90BF-485C-A494-5BB011DF70DB}">
      <dgm:prSet/>
      <dgm:spPr/>
      <dgm:t>
        <a:bodyPr/>
        <a:lstStyle/>
        <a:p>
          <a:endParaRPr lang="ru-RU"/>
        </a:p>
      </dgm:t>
    </dgm:pt>
    <dgm:pt modelId="{72F470D8-135A-4351-8806-7DAC13DD2785}" type="sibTrans" cxnId="{0D5B91D4-90BF-485C-A494-5BB011DF70DB}">
      <dgm:prSet/>
      <dgm:spPr/>
      <dgm:t>
        <a:bodyPr/>
        <a:lstStyle/>
        <a:p>
          <a:endParaRPr lang="ru-RU"/>
        </a:p>
      </dgm:t>
    </dgm:pt>
    <dgm:pt modelId="{D776F464-3D8D-42CB-BC24-C1B278F74832}">
      <dgm:prSet phldrT="[Текст]" custT="1"/>
      <dgm:spPr>
        <a:solidFill>
          <a:schemeClr val="tx2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1400" b="1" dirty="0" smtClean="0">
              <a:latin typeface="Arial" pitchFamily="34" charset="0"/>
              <a:cs typeface="Arial" pitchFamily="34" charset="0"/>
            </a:rPr>
            <a:t>Результаты деятельности ФАС, ФНС, ФСГС, </a:t>
          </a:r>
          <a:r>
            <a:rPr lang="ru-RU" sz="1400" b="1" dirty="0" err="1" smtClean="0">
              <a:latin typeface="Arial" pitchFamily="34" charset="0"/>
              <a:cs typeface="Arial" pitchFamily="34" charset="0"/>
            </a:rPr>
            <a:t>Росреестра</a:t>
          </a:r>
          <a:r>
            <a:rPr lang="ru-RU" sz="1400" b="1" dirty="0" smtClean="0">
              <a:latin typeface="Arial" pitchFamily="34" charset="0"/>
              <a:cs typeface="Arial" pitchFamily="34" charset="0"/>
            </a:rPr>
            <a:t>, </a:t>
          </a:r>
          <a:r>
            <a:rPr lang="ru-RU" sz="1400" b="1" dirty="0" err="1" smtClean="0">
              <a:latin typeface="Arial" pitchFamily="34" charset="0"/>
              <a:cs typeface="Arial" pitchFamily="34" charset="0"/>
            </a:rPr>
            <a:t>Роспотребнадзора</a:t>
          </a:r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0613A051-BF82-4DAC-8F46-D63EB63F2187}" type="parTrans" cxnId="{F2646F0A-67AC-4754-9242-B549F1238E2E}">
      <dgm:prSet/>
      <dgm:spPr/>
      <dgm:t>
        <a:bodyPr/>
        <a:lstStyle/>
        <a:p>
          <a:endParaRPr lang="ru-RU"/>
        </a:p>
      </dgm:t>
    </dgm:pt>
    <dgm:pt modelId="{08148CD0-EC1E-47D0-9BC7-51B14DFA5901}" type="sibTrans" cxnId="{F2646F0A-67AC-4754-9242-B549F1238E2E}">
      <dgm:prSet/>
      <dgm:spPr/>
      <dgm:t>
        <a:bodyPr/>
        <a:lstStyle/>
        <a:p>
          <a:endParaRPr lang="ru-RU"/>
        </a:p>
      </dgm:t>
    </dgm:pt>
    <dgm:pt modelId="{D46F500D-8B34-4018-B69A-94D3E6A56027}">
      <dgm:prSet phldrT="[Текст]" custT="1"/>
      <dgm:spPr>
        <a:solidFill>
          <a:schemeClr val="tx2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1400" b="1" dirty="0" smtClean="0">
              <a:latin typeface="Arial" pitchFamily="34" charset="0"/>
              <a:cs typeface="Arial" pitchFamily="34" charset="0"/>
            </a:rPr>
            <a:t>Экспертные оценки состояния рынков</a:t>
          </a:r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58077B7E-A2FF-45C0-A333-0F36115294AD}" type="parTrans" cxnId="{FC5E1D75-F632-4ABC-A66A-27EB4C82D36D}">
      <dgm:prSet/>
      <dgm:spPr/>
      <dgm:t>
        <a:bodyPr/>
        <a:lstStyle/>
        <a:p>
          <a:endParaRPr lang="ru-RU"/>
        </a:p>
      </dgm:t>
    </dgm:pt>
    <dgm:pt modelId="{802D889B-69CD-4622-BB20-45E9A43F00C0}" type="sibTrans" cxnId="{FC5E1D75-F632-4ABC-A66A-27EB4C82D36D}">
      <dgm:prSet/>
      <dgm:spPr/>
      <dgm:t>
        <a:bodyPr/>
        <a:lstStyle/>
        <a:p>
          <a:endParaRPr lang="ru-RU"/>
        </a:p>
      </dgm:t>
    </dgm:pt>
    <dgm:pt modelId="{F133B62B-1929-4DE5-A627-99553D0C39C6}" type="pres">
      <dgm:prSet presAssocID="{47F68127-5569-465C-9FA8-22461DF9BCA5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E6818512-BCE7-4965-BA68-F951E7F53C70}" type="pres">
      <dgm:prSet presAssocID="{47F68127-5569-465C-9FA8-22461DF9BCA5}" presName="Name1" presStyleCnt="0"/>
      <dgm:spPr/>
    </dgm:pt>
    <dgm:pt modelId="{E99E7349-39F5-4F89-8290-2451C22ADB0E}" type="pres">
      <dgm:prSet presAssocID="{47F68127-5569-465C-9FA8-22461DF9BCA5}" presName="cycle" presStyleCnt="0"/>
      <dgm:spPr/>
    </dgm:pt>
    <dgm:pt modelId="{EBB6BF56-65F1-4A6C-BC48-5E875F27E9BE}" type="pres">
      <dgm:prSet presAssocID="{47F68127-5569-465C-9FA8-22461DF9BCA5}" presName="srcNode" presStyleLbl="node1" presStyleIdx="0" presStyleCnt="5"/>
      <dgm:spPr/>
    </dgm:pt>
    <dgm:pt modelId="{F7D2D038-CDA0-46FA-BE2D-D60620EABFA3}" type="pres">
      <dgm:prSet presAssocID="{47F68127-5569-465C-9FA8-22461DF9BCA5}" presName="conn" presStyleLbl="parChTrans1D2" presStyleIdx="0" presStyleCnt="1"/>
      <dgm:spPr/>
      <dgm:t>
        <a:bodyPr/>
        <a:lstStyle/>
        <a:p>
          <a:endParaRPr lang="ru-RU"/>
        </a:p>
      </dgm:t>
    </dgm:pt>
    <dgm:pt modelId="{B5D97D4D-FDDB-4A1A-BAFB-08ABBDC185F7}" type="pres">
      <dgm:prSet presAssocID="{47F68127-5569-465C-9FA8-22461DF9BCA5}" presName="extraNode" presStyleLbl="node1" presStyleIdx="0" presStyleCnt="5"/>
      <dgm:spPr/>
    </dgm:pt>
    <dgm:pt modelId="{6C70CD2F-CD5E-4BC5-9CFF-53C05FDDFE61}" type="pres">
      <dgm:prSet presAssocID="{47F68127-5569-465C-9FA8-22461DF9BCA5}" presName="dstNode" presStyleLbl="node1" presStyleIdx="0" presStyleCnt="5"/>
      <dgm:spPr/>
    </dgm:pt>
    <dgm:pt modelId="{3A71E6EE-46CE-4A45-965E-B483B36747D1}" type="pres">
      <dgm:prSet presAssocID="{5D89B6EC-873E-4C46-801E-25BAA008BA9D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1F03A1-119F-4F7E-A4AD-BFC3DFADE057}" type="pres">
      <dgm:prSet presAssocID="{5D89B6EC-873E-4C46-801E-25BAA008BA9D}" presName="accent_1" presStyleCnt="0"/>
      <dgm:spPr/>
    </dgm:pt>
    <dgm:pt modelId="{071C9316-9A79-4BD0-967A-02F0F673255E}" type="pres">
      <dgm:prSet presAssocID="{5D89B6EC-873E-4C46-801E-25BAA008BA9D}" presName="accentRepeatNode" presStyleLbl="solidFgAcc1" presStyleIdx="0" presStyleCnt="5" custScaleX="41747" custScaleY="41747" custLinFactNeighborX="2460" custLinFactNeighborY="-649"/>
      <dgm:spPr>
        <a:prstGeom prst="rightArrow">
          <a:avLst/>
        </a:prstGeom>
      </dgm:spPr>
      <dgm:t>
        <a:bodyPr/>
        <a:lstStyle/>
        <a:p>
          <a:endParaRPr lang="ru-RU"/>
        </a:p>
      </dgm:t>
    </dgm:pt>
    <dgm:pt modelId="{AE714A07-7294-452D-9274-B4865B9225CE}" type="pres">
      <dgm:prSet presAssocID="{D776F464-3D8D-42CB-BC24-C1B278F74832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23A156-3EF0-481D-842C-B2443021A83E}" type="pres">
      <dgm:prSet presAssocID="{D776F464-3D8D-42CB-BC24-C1B278F74832}" presName="accent_2" presStyleCnt="0"/>
      <dgm:spPr/>
    </dgm:pt>
    <dgm:pt modelId="{F2569765-27BA-4497-93EE-84CFB461A5D2}" type="pres">
      <dgm:prSet presAssocID="{D776F464-3D8D-42CB-BC24-C1B278F74832}" presName="accentRepeatNode" presStyleLbl="solidFgAcc1" presStyleIdx="1" presStyleCnt="5" custScaleX="41747" custScaleY="41747" custLinFactNeighborX="3587" custLinFactNeighborY="6821"/>
      <dgm:spPr>
        <a:prstGeom prst="rightArrow">
          <a:avLst/>
        </a:prstGeom>
      </dgm:spPr>
      <dgm:t>
        <a:bodyPr/>
        <a:lstStyle/>
        <a:p>
          <a:endParaRPr lang="ru-RU"/>
        </a:p>
      </dgm:t>
    </dgm:pt>
    <dgm:pt modelId="{8548E970-09F1-4D75-9E18-8AB8D01F4F50}" type="pres">
      <dgm:prSet presAssocID="{D46F500D-8B34-4018-B69A-94D3E6A56027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AD3B37-6885-47C1-8759-7CA88C3826A2}" type="pres">
      <dgm:prSet presAssocID="{D46F500D-8B34-4018-B69A-94D3E6A56027}" presName="accent_3" presStyleCnt="0"/>
      <dgm:spPr/>
    </dgm:pt>
    <dgm:pt modelId="{C376258B-2252-45DA-8E49-B1B7E7920718}" type="pres">
      <dgm:prSet presAssocID="{D46F500D-8B34-4018-B69A-94D3E6A56027}" presName="accentRepeatNode" presStyleLbl="solidFgAcc1" presStyleIdx="2" presStyleCnt="5" custScaleX="41747" custScaleY="41747"/>
      <dgm:spPr>
        <a:prstGeom prst="rightArrow">
          <a:avLst/>
        </a:prstGeom>
      </dgm:spPr>
      <dgm:t>
        <a:bodyPr/>
        <a:lstStyle/>
        <a:p>
          <a:endParaRPr lang="ru-RU"/>
        </a:p>
      </dgm:t>
    </dgm:pt>
    <dgm:pt modelId="{22FCB9DC-14D8-419C-A1C5-A5AC00537D1E}" type="pres">
      <dgm:prSet presAssocID="{C26ABB5E-52D8-4080-A3B9-93000E4676FB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0466DA-AB87-4975-97AA-2F9C389E681A}" type="pres">
      <dgm:prSet presAssocID="{C26ABB5E-52D8-4080-A3B9-93000E4676FB}" presName="accent_4" presStyleCnt="0"/>
      <dgm:spPr/>
    </dgm:pt>
    <dgm:pt modelId="{72813B48-A56E-46B2-ADE5-CF2500D844CF}" type="pres">
      <dgm:prSet presAssocID="{C26ABB5E-52D8-4080-A3B9-93000E4676FB}" presName="accentRepeatNode" presStyleLbl="solidFgAcc1" presStyleIdx="3" presStyleCnt="5" custScaleX="41747" custScaleY="41747"/>
      <dgm:spPr>
        <a:prstGeom prst="rightArrow">
          <a:avLst/>
        </a:prstGeom>
      </dgm:spPr>
      <dgm:t>
        <a:bodyPr/>
        <a:lstStyle/>
        <a:p>
          <a:endParaRPr lang="ru-RU"/>
        </a:p>
      </dgm:t>
    </dgm:pt>
    <dgm:pt modelId="{715B9378-760E-48CF-BFB7-D549363EFF68}" type="pres">
      <dgm:prSet presAssocID="{8B939A57-E06A-418B-825F-B1E1A7179A00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7D904F-1DE6-41C0-8518-7D8DAB634E25}" type="pres">
      <dgm:prSet presAssocID="{8B939A57-E06A-418B-825F-B1E1A7179A00}" presName="accent_5" presStyleCnt="0"/>
      <dgm:spPr/>
    </dgm:pt>
    <dgm:pt modelId="{5E7784BB-CB8C-44AE-8EA3-2989228F26B6}" type="pres">
      <dgm:prSet presAssocID="{8B939A57-E06A-418B-825F-B1E1A7179A00}" presName="accentRepeatNode" presStyleLbl="solidFgAcc1" presStyleIdx="4" presStyleCnt="5" custScaleX="41747" custScaleY="41747"/>
      <dgm:spPr>
        <a:prstGeom prst="rightArrow">
          <a:avLst/>
        </a:prstGeom>
      </dgm:spPr>
      <dgm:t>
        <a:bodyPr/>
        <a:lstStyle/>
        <a:p>
          <a:endParaRPr lang="ru-RU"/>
        </a:p>
      </dgm:t>
    </dgm:pt>
  </dgm:ptLst>
  <dgm:cxnLst>
    <dgm:cxn modelId="{9397AC0D-241E-4049-AC23-3088CF112B72}" type="presOf" srcId="{D3A9408C-EB06-49F2-8803-3AD80219EC63}" destId="{F7D2D038-CDA0-46FA-BE2D-D60620EABFA3}" srcOrd="0" destOrd="0" presId="urn:microsoft.com/office/officeart/2008/layout/VerticalCurvedList"/>
    <dgm:cxn modelId="{420BC4BC-0A55-416E-896E-954752E83C3A}" type="presOf" srcId="{8B939A57-E06A-418B-825F-B1E1A7179A00}" destId="{715B9378-760E-48CF-BFB7-D549363EFF68}" srcOrd="0" destOrd="0" presId="urn:microsoft.com/office/officeart/2008/layout/VerticalCurvedList"/>
    <dgm:cxn modelId="{32A8BA15-AC27-4DFB-AF8C-EA1E715851DA}" srcId="{47F68127-5569-465C-9FA8-22461DF9BCA5}" destId="{5D89B6EC-873E-4C46-801E-25BAA008BA9D}" srcOrd="0" destOrd="0" parTransId="{D50CDB50-4DC2-483F-8032-63457DF90164}" sibTransId="{D3A9408C-EB06-49F2-8803-3AD80219EC63}"/>
    <dgm:cxn modelId="{0D5B91D4-90BF-485C-A494-5BB011DF70DB}" srcId="{47F68127-5569-465C-9FA8-22461DF9BCA5}" destId="{8B939A57-E06A-418B-825F-B1E1A7179A00}" srcOrd="4" destOrd="0" parTransId="{C8F8B884-1796-4411-903F-DCC53AAFF0C6}" sibTransId="{72F470D8-135A-4351-8806-7DAC13DD2785}"/>
    <dgm:cxn modelId="{FC5E1D75-F632-4ABC-A66A-27EB4C82D36D}" srcId="{47F68127-5569-465C-9FA8-22461DF9BCA5}" destId="{D46F500D-8B34-4018-B69A-94D3E6A56027}" srcOrd="2" destOrd="0" parTransId="{58077B7E-A2FF-45C0-A333-0F36115294AD}" sibTransId="{802D889B-69CD-4622-BB20-45E9A43F00C0}"/>
    <dgm:cxn modelId="{F2646F0A-67AC-4754-9242-B549F1238E2E}" srcId="{47F68127-5569-465C-9FA8-22461DF9BCA5}" destId="{D776F464-3D8D-42CB-BC24-C1B278F74832}" srcOrd="1" destOrd="0" parTransId="{0613A051-BF82-4DAC-8F46-D63EB63F2187}" sibTransId="{08148CD0-EC1E-47D0-9BC7-51B14DFA5901}"/>
    <dgm:cxn modelId="{2092E33A-306A-4FC6-927F-96A5CAE4A58C}" srcId="{47F68127-5569-465C-9FA8-22461DF9BCA5}" destId="{C26ABB5E-52D8-4080-A3B9-93000E4676FB}" srcOrd="3" destOrd="0" parTransId="{4CD7C8A3-7142-45CF-BFA0-BD7323E685A9}" sibTransId="{81CB196A-A19F-4F0E-85D7-6A91022C5095}"/>
    <dgm:cxn modelId="{ED15650C-8F06-4B1A-B41C-456A53800AED}" type="presOf" srcId="{47F68127-5569-465C-9FA8-22461DF9BCA5}" destId="{F133B62B-1929-4DE5-A627-99553D0C39C6}" srcOrd="0" destOrd="0" presId="urn:microsoft.com/office/officeart/2008/layout/VerticalCurvedList"/>
    <dgm:cxn modelId="{B58D201B-B232-4DFA-AC83-024849528EB7}" type="presOf" srcId="{D46F500D-8B34-4018-B69A-94D3E6A56027}" destId="{8548E970-09F1-4D75-9E18-8AB8D01F4F50}" srcOrd="0" destOrd="0" presId="urn:microsoft.com/office/officeart/2008/layout/VerticalCurvedList"/>
    <dgm:cxn modelId="{E4070521-FC1D-4C8E-B098-C28DAF141647}" type="presOf" srcId="{C26ABB5E-52D8-4080-A3B9-93000E4676FB}" destId="{22FCB9DC-14D8-419C-A1C5-A5AC00537D1E}" srcOrd="0" destOrd="0" presId="urn:microsoft.com/office/officeart/2008/layout/VerticalCurvedList"/>
    <dgm:cxn modelId="{36990856-D31D-4979-B764-A2BC43134AAB}" type="presOf" srcId="{D776F464-3D8D-42CB-BC24-C1B278F74832}" destId="{AE714A07-7294-452D-9274-B4865B9225CE}" srcOrd="0" destOrd="0" presId="urn:microsoft.com/office/officeart/2008/layout/VerticalCurvedList"/>
    <dgm:cxn modelId="{00EB1808-E95A-49ED-BB79-E22B1140E2A7}" type="presOf" srcId="{5D89B6EC-873E-4C46-801E-25BAA008BA9D}" destId="{3A71E6EE-46CE-4A45-965E-B483B36747D1}" srcOrd="0" destOrd="0" presId="urn:microsoft.com/office/officeart/2008/layout/VerticalCurvedList"/>
    <dgm:cxn modelId="{1B167D67-77E0-4D03-B164-130206C1B1CB}" type="presParOf" srcId="{F133B62B-1929-4DE5-A627-99553D0C39C6}" destId="{E6818512-BCE7-4965-BA68-F951E7F53C70}" srcOrd="0" destOrd="0" presId="urn:microsoft.com/office/officeart/2008/layout/VerticalCurvedList"/>
    <dgm:cxn modelId="{C93B13F1-25B6-4170-99EF-1A06F02EFE55}" type="presParOf" srcId="{E6818512-BCE7-4965-BA68-F951E7F53C70}" destId="{E99E7349-39F5-4F89-8290-2451C22ADB0E}" srcOrd="0" destOrd="0" presId="urn:microsoft.com/office/officeart/2008/layout/VerticalCurvedList"/>
    <dgm:cxn modelId="{CD8E459E-94C5-4FE1-B84A-7DD7DD46F7CB}" type="presParOf" srcId="{E99E7349-39F5-4F89-8290-2451C22ADB0E}" destId="{EBB6BF56-65F1-4A6C-BC48-5E875F27E9BE}" srcOrd="0" destOrd="0" presId="urn:microsoft.com/office/officeart/2008/layout/VerticalCurvedList"/>
    <dgm:cxn modelId="{57AA3CDF-3F0E-422D-BE11-FA39C5B8B9FD}" type="presParOf" srcId="{E99E7349-39F5-4F89-8290-2451C22ADB0E}" destId="{F7D2D038-CDA0-46FA-BE2D-D60620EABFA3}" srcOrd="1" destOrd="0" presId="urn:microsoft.com/office/officeart/2008/layout/VerticalCurvedList"/>
    <dgm:cxn modelId="{A1BBEB90-A149-4A9F-95EB-30BC384351FD}" type="presParOf" srcId="{E99E7349-39F5-4F89-8290-2451C22ADB0E}" destId="{B5D97D4D-FDDB-4A1A-BAFB-08ABBDC185F7}" srcOrd="2" destOrd="0" presId="urn:microsoft.com/office/officeart/2008/layout/VerticalCurvedList"/>
    <dgm:cxn modelId="{A483890F-756B-4CB8-8B9E-64C5ABEE14F2}" type="presParOf" srcId="{E99E7349-39F5-4F89-8290-2451C22ADB0E}" destId="{6C70CD2F-CD5E-4BC5-9CFF-53C05FDDFE61}" srcOrd="3" destOrd="0" presId="urn:microsoft.com/office/officeart/2008/layout/VerticalCurvedList"/>
    <dgm:cxn modelId="{62571ACB-55F9-4DBC-862B-97FC74F87E8C}" type="presParOf" srcId="{E6818512-BCE7-4965-BA68-F951E7F53C70}" destId="{3A71E6EE-46CE-4A45-965E-B483B36747D1}" srcOrd="1" destOrd="0" presId="urn:microsoft.com/office/officeart/2008/layout/VerticalCurvedList"/>
    <dgm:cxn modelId="{7F52A560-52DB-4C94-8C7B-76E8041ECDC1}" type="presParOf" srcId="{E6818512-BCE7-4965-BA68-F951E7F53C70}" destId="{671F03A1-119F-4F7E-A4AD-BFC3DFADE057}" srcOrd="2" destOrd="0" presId="urn:microsoft.com/office/officeart/2008/layout/VerticalCurvedList"/>
    <dgm:cxn modelId="{E0F437F2-34A0-45AE-B106-F4684778A526}" type="presParOf" srcId="{671F03A1-119F-4F7E-A4AD-BFC3DFADE057}" destId="{071C9316-9A79-4BD0-967A-02F0F673255E}" srcOrd="0" destOrd="0" presId="urn:microsoft.com/office/officeart/2008/layout/VerticalCurvedList"/>
    <dgm:cxn modelId="{7947C86B-50F7-4D29-96D5-698DC40691DF}" type="presParOf" srcId="{E6818512-BCE7-4965-BA68-F951E7F53C70}" destId="{AE714A07-7294-452D-9274-B4865B9225CE}" srcOrd="3" destOrd="0" presId="urn:microsoft.com/office/officeart/2008/layout/VerticalCurvedList"/>
    <dgm:cxn modelId="{71C7840E-9B9B-4943-9950-95818FD34FC4}" type="presParOf" srcId="{E6818512-BCE7-4965-BA68-F951E7F53C70}" destId="{5D23A156-3EF0-481D-842C-B2443021A83E}" srcOrd="4" destOrd="0" presId="urn:microsoft.com/office/officeart/2008/layout/VerticalCurvedList"/>
    <dgm:cxn modelId="{F6F7F4B2-7BD0-4639-B90C-145AA400D945}" type="presParOf" srcId="{5D23A156-3EF0-481D-842C-B2443021A83E}" destId="{F2569765-27BA-4497-93EE-84CFB461A5D2}" srcOrd="0" destOrd="0" presId="urn:microsoft.com/office/officeart/2008/layout/VerticalCurvedList"/>
    <dgm:cxn modelId="{6B19E258-C355-4F4A-B264-E895D2CAD86F}" type="presParOf" srcId="{E6818512-BCE7-4965-BA68-F951E7F53C70}" destId="{8548E970-09F1-4D75-9E18-8AB8D01F4F50}" srcOrd="5" destOrd="0" presId="urn:microsoft.com/office/officeart/2008/layout/VerticalCurvedList"/>
    <dgm:cxn modelId="{7C320450-A4C3-4516-B1A1-C6C55657BF1E}" type="presParOf" srcId="{E6818512-BCE7-4965-BA68-F951E7F53C70}" destId="{44AD3B37-6885-47C1-8759-7CA88C3826A2}" srcOrd="6" destOrd="0" presId="urn:microsoft.com/office/officeart/2008/layout/VerticalCurvedList"/>
    <dgm:cxn modelId="{E92FFA49-1827-4AA9-9A7E-5CCF1ECF6BC1}" type="presParOf" srcId="{44AD3B37-6885-47C1-8759-7CA88C3826A2}" destId="{C376258B-2252-45DA-8E49-B1B7E7920718}" srcOrd="0" destOrd="0" presId="urn:microsoft.com/office/officeart/2008/layout/VerticalCurvedList"/>
    <dgm:cxn modelId="{7151EA15-A182-4C38-BAA2-C1D1643E0F85}" type="presParOf" srcId="{E6818512-BCE7-4965-BA68-F951E7F53C70}" destId="{22FCB9DC-14D8-419C-A1C5-A5AC00537D1E}" srcOrd="7" destOrd="0" presId="urn:microsoft.com/office/officeart/2008/layout/VerticalCurvedList"/>
    <dgm:cxn modelId="{EE9D4EC1-B730-45C6-B039-464609E5D334}" type="presParOf" srcId="{E6818512-BCE7-4965-BA68-F951E7F53C70}" destId="{4F0466DA-AB87-4975-97AA-2F9C389E681A}" srcOrd="8" destOrd="0" presId="urn:microsoft.com/office/officeart/2008/layout/VerticalCurvedList"/>
    <dgm:cxn modelId="{C1141B7A-CFE2-47AC-AC7F-3C4935EA80F4}" type="presParOf" srcId="{4F0466DA-AB87-4975-97AA-2F9C389E681A}" destId="{72813B48-A56E-46B2-ADE5-CF2500D844CF}" srcOrd="0" destOrd="0" presId="urn:microsoft.com/office/officeart/2008/layout/VerticalCurvedList"/>
    <dgm:cxn modelId="{F458AECB-6F30-427D-AB6A-E5B7DD3EF540}" type="presParOf" srcId="{E6818512-BCE7-4965-BA68-F951E7F53C70}" destId="{715B9378-760E-48CF-BFB7-D549363EFF68}" srcOrd="9" destOrd="0" presId="urn:microsoft.com/office/officeart/2008/layout/VerticalCurvedList"/>
    <dgm:cxn modelId="{3EC726FE-A3C2-4302-91F9-014CD1636B8B}" type="presParOf" srcId="{E6818512-BCE7-4965-BA68-F951E7F53C70}" destId="{E57D904F-1DE6-41C0-8518-7D8DAB634E25}" srcOrd="10" destOrd="0" presId="urn:microsoft.com/office/officeart/2008/layout/VerticalCurvedList"/>
    <dgm:cxn modelId="{FA661268-4BD0-4E59-A25F-C6EA784D3D0F}" type="presParOf" srcId="{E57D904F-1DE6-41C0-8518-7D8DAB634E25}" destId="{5E7784BB-CB8C-44AE-8EA3-2989228F26B6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C51A390-5AD3-42F6-9FF6-177495A9C7DC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9CF6D5C-2E76-4768-A5E4-E9CAA0BD516F}">
      <dgm:prSet phldrT="[Текст]" custT="1"/>
      <dgm:spPr>
        <a:solidFill>
          <a:schemeClr val="bg1"/>
        </a:solidFill>
      </dgm:spPr>
      <dgm:t>
        <a:bodyPr/>
        <a:lstStyle/>
        <a:p>
          <a:pPr algn="ctr"/>
          <a:r>
            <a:rPr lang="ru-RU" sz="1800" b="1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rPr>
            <a:t>Количество респондентов</a:t>
          </a:r>
          <a:endParaRPr lang="ru-RU" sz="1800" dirty="0">
            <a:solidFill>
              <a:schemeClr val="bg2">
                <a:lumMod val="2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BBE76A03-4CB2-4ED6-8130-380F72B59C84}" type="parTrans" cxnId="{B916C8C2-9563-45DD-B7C4-9F5552EE5B2E}">
      <dgm:prSet/>
      <dgm:spPr/>
      <dgm:t>
        <a:bodyPr/>
        <a:lstStyle/>
        <a:p>
          <a:endParaRPr lang="ru-RU"/>
        </a:p>
      </dgm:t>
    </dgm:pt>
    <dgm:pt modelId="{67078330-FCA8-4AE3-9FD2-46E529C3E20A}" type="sibTrans" cxnId="{B916C8C2-9563-45DD-B7C4-9F5552EE5B2E}">
      <dgm:prSet/>
      <dgm:spPr/>
      <dgm:t>
        <a:bodyPr/>
        <a:lstStyle/>
        <a:p>
          <a:endParaRPr lang="ru-RU"/>
        </a:p>
      </dgm:t>
    </dgm:pt>
    <dgm:pt modelId="{7637A539-0155-4C40-A0F3-2A890CCF3213}">
      <dgm:prSet phldrT="[Текст]" custT="1"/>
      <dgm:spPr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1600" b="1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rPr>
            <a:t>1730</a:t>
          </a:r>
          <a:r>
            <a:rPr lang="ru-RU" sz="1600" b="0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ru-RU" sz="1400" b="0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rPr>
            <a:t>субъектов предпринимательской деятельности</a:t>
          </a:r>
          <a:endParaRPr lang="ru-RU" sz="1400" b="0" dirty="0">
            <a:latin typeface="Arial" pitchFamily="34" charset="0"/>
            <a:cs typeface="Arial" pitchFamily="34" charset="0"/>
          </a:endParaRPr>
        </a:p>
      </dgm:t>
    </dgm:pt>
    <dgm:pt modelId="{B61D9A60-F895-4F52-8A31-70B5697C465B}" type="parTrans" cxnId="{BFD2B4C9-B9A1-48B1-844A-77F97B887BB9}">
      <dgm:prSet/>
      <dgm:spPr/>
      <dgm:t>
        <a:bodyPr/>
        <a:lstStyle/>
        <a:p>
          <a:endParaRPr lang="ru-RU"/>
        </a:p>
      </dgm:t>
    </dgm:pt>
    <dgm:pt modelId="{A15F3CF0-E57F-4F1B-9051-9BF866F16D92}" type="sibTrans" cxnId="{BFD2B4C9-B9A1-48B1-844A-77F97B887BB9}">
      <dgm:prSet/>
      <dgm:spPr/>
      <dgm:t>
        <a:bodyPr/>
        <a:lstStyle/>
        <a:p>
          <a:endParaRPr lang="ru-RU"/>
        </a:p>
      </dgm:t>
    </dgm:pt>
    <dgm:pt modelId="{AC6C3B67-9945-439A-9A2C-A4E1D8F3E34D}">
      <dgm:prSet phldrT="[Текст]" custT="1"/>
      <dgm:spPr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1400" b="1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rPr>
            <a:t>2543</a:t>
          </a:r>
          <a:r>
            <a:rPr lang="ru-RU" sz="1400" b="0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rPr>
            <a:t> потребителя товаров, работ и услуг </a:t>
          </a:r>
          <a:endParaRPr lang="ru-RU" sz="1400" b="0" dirty="0">
            <a:solidFill>
              <a:schemeClr val="bg2">
                <a:lumMod val="2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2F9DB810-B49B-40D2-B065-CF486DA295C0}" type="parTrans" cxnId="{1C1DD1DB-34F1-45D6-AE11-C64565489B18}">
      <dgm:prSet/>
      <dgm:spPr/>
      <dgm:t>
        <a:bodyPr/>
        <a:lstStyle/>
        <a:p>
          <a:endParaRPr lang="ru-RU"/>
        </a:p>
      </dgm:t>
    </dgm:pt>
    <dgm:pt modelId="{55DF5D98-D329-463E-B194-2BC97E7F1218}" type="sibTrans" cxnId="{1C1DD1DB-34F1-45D6-AE11-C64565489B18}">
      <dgm:prSet/>
      <dgm:spPr/>
      <dgm:t>
        <a:bodyPr/>
        <a:lstStyle/>
        <a:p>
          <a:endParaRPr lang="ru-RU"/>
        </a:p>
      </dgm:t>
    </dgm:pt>
    <dgm:pt modelId="{48270053-5A58-4C9F-9AD2-BA6EDB7C6535}">
      <dgm:prSet phldrT="[Текст]" custT="1"/>
      <dgm:spPr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1600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rPr>
            <a:t>Телефонный опрос</a:t>
          </a:r>
          <a:endParaRPr lang="ru-RU" sz="1600" dirty="0">
            <a:solidFill>
              <a:schemeClr val="bg2">
                <a:lumMod val="2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194806C2-C3F4-400F-8D6F-73585F648E20}" type="parTrans" cxnId="{7E41E56F-64F0-4F6F-9904-91F213B61E05}">
      <dgm:prSet/>
      <dgm:spPr/>
      <dgm:t>
        <a:bodyPr/>
        <a:lstStyle/>
        <a:p>
          <a:endParaRPr lang="ru-RU"/>
        </a:p>
      </dgm:t>
    </dgm:pt>
    <dgm:pt modelId="{EB4F73F7-DDA5-4363-B5D9-F817B708B111}" type="sibTrans" cxnId="{7E41E56F-64F0-4F6F-9904-91F213B61E05}">
      <dgm:prSet/>
      <dgm:spPr/>
      <dgm:t>
        <a:bodyPr/>
        <a:lstStyle/>
        <a:p>
          <a:endParaRPr lang="ru-RU"/>
        </a:p>
      </dgm:t>
    </dgm:pt>
    <dgm:pt modelId="{D6EF7D98-FB8A-45AD-A06D-90ACCCE9F442}">
      <dgm:prSet phldrT="[Текст]" custT="1"/>
      <dgm:spPr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1600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rPr>
            <a:t>Заполнение анкет</a:t>
          </a:r>
          <a:endParaRPr lang="ru-RU" sz="1600" dirty="0">
            <a:solidFill>
              <a:schemeClr val="bg2">
                <a:lumMod val="2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8D4DCB5E-7223-43A2-9395-C9C3605CF1E3}" type="parTrans" cxnId="{851545E9-15A6-4A77-9BE4-4135DCE565D9}">
      <dgm:prSet/>
      <dgm:spPr/>
      <dgm:t>
        <a:bodyPr/>
        <a:lstStyle/>
        <a:p>
          <a:endParaRPr lang="ru-RU"/>
        </a:p>
      </dgm:t>
    </dgm:pt>
    <dgm:pt modelId="{3EA44C7C-A9C7-4FF4-A6AE-3B80F2567FEB}" type="sibTrans" cxnId="{851545E9-15A6-4A77-9BE4-4135DCE565D9}">
      <dgm:prSet/>
      <dgm:spPr/>
      <dgm:t>
        <a:bodyPr/>
        <a:lstStyle/>
        <a:p>
          <a:endParaRPr lang="ru-RU"/>
        </a:p>
      </dgm:t>
    </dgm:pt>
    <dgm:pt modelId="{94EC8107-E510-425C-9C1F-9E91B701EEE5}">
      <dgm:prSet phldrT="[Текст]" custT="1"/>
      <dgm:spPr>
        <a:solidFill>
          <a:schemeClr val="bg1"/>
        </a:solidFill>
      </dgm:spPr>
      <dgm:t>
        <a:bodyPr/>
        <a:lstStyle/>
        <a:p>
          <a:pPr algn="ctr"/>
          <a:r>
            <a:rPr lang="ru-RU" sz="1800" b="1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rPr>
            <a:t>Методы проведения опроса</a:t>
          </a:r>
          <a:endParaRPr lang="ru-RU" sz="1800" b="1" dirty="0">
            <a:solidFill>
              <a:schemeClr val="bg2">
                <a:lumMod val="2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555A464E-F5DC-4233-A4CA-72A15BB0591C}" type="sibTrans" cxnId="{3E3918B2-C969-451D-84DC-FD14A8BABC10}">
      <dgm:prSet/>
      <dgm:spPr/>
      <dgm:t>
        <a:bodyPr/>
        <a:lstStyle/>
        <a:p>
          <a:endParaRPr lang="ru-RU"/>
        </a:p>
      </dgm:t>
    </dgm:pt>
    <dgm:pt modelId="{15702F9F-6074-4100-8B7D-5BBFF5950F4F}" type="parTrans" cxnId="{3E3918B2-C969-451D-84DC-FD14A8BABC10}">
      <dgm:prSet/>
      <dgm:spPr/>
      <dgm:t>
        <a:bodyPr/>
        <a:lstStyle/>
        <a:p>
          <a:endParaRPr lang="ru-RU"/>
        </a:p>
      </dgm:t>
    </dgm:pt>
    <dgm:pt modelId="{90C46EBC-1B6B-4D9A-9C4C-A39326F30DF7}" type="pres">
      <dgm:prSet presAssocID="{AC51A390-5AD3-42F6-9FF6-177495A9C7DC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F71FB77-35AF-4FAE-BB17-7FFCE45139FB}" type="pres">
      <dgm:prSet presAssocID="{59CF6D5C-2E76-4768-A5E4-E9CAA0BD516F}" presName="compNode" presStyleCnt="0"/>
      <dgm:spPr/>
    </dgm:pt>
    <dgm:pt modelId="{E9549453-E70E-4BBC-91FC-90A64BEBFF48}" type="pres">
      <dgm:prSet presAssocID="{59CF6D5C-2E76-4768-A5E4-E9CAA0BD516F}" presName="aNode" presStyleLbl="bgShp" presStyleIdx="0" presStyleCnt="2" custLinFactNeighborX="-104" custLinFactNeighborY="8235"/>
      <dgm:spPr/>
      <dgm:t>
        <a:bodyPr/>
        <a:lstStyle/>
        <a:p>
          <a:endParaRPr lang="ru-RU"/>
        </a:p>
      </dgm:t>
    </dgm:pt>
    <dgm:pt modelId="{17D4FFFC-084F-409F-A432-22EB0B7AC2BF}" type="pres">
      <dgm:prSet presAssocID="{59CF6D5C-2E76-4768-A5E4-E9CAA0BD516F}" presName="textNode" presStyleLbl="bgShp" presStyleIdx="0" presStyleCnt="2"/>
      <dgm:spPr/>
      <dgm:t>
        <a:bodyPr/>
        <a:lstStyle/>
        <a:p>
          <a:endParaRPr lang="ru-RU"/>
        </a:p>
      </dgm:t>
    </dgm:pt>
    <dgm:pt modelId="{F7322C82-BB0C-4299-A25B-05B4112BE9F4}" type="pres">
      <dgm:prSet presAssocID="{59CF6D5C-2E76-4768-A5E4-E9CAA0BD516F}" presName="compChildNode" presStyleCnt="0"/>
      <dgm:spPr/>
    </dgm:pt>
    <dgm:pt modelId="{151013D3-F23C-43EA-B2F9-CFF8A19A346F}" type="pres">
      <dgm:prSet presAssocID="{59CF6D5C-2E76-4768-A5E4-E9CAA0BD516F}" presName="theInnerList" presStyleCnt="0"/>
      <dgm:spPr/>
    </dgm:pt>
    <dgm:pt modelId="{B8879E64-05DE-4788-B499-D2BDC649EE19}" type="pres">
      <dgm:prSet presAssocID="{7637A539-0155-4C40-A0F3-2A890CCF3213}" presName="child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345197-033C-4CAA-B1F9-5ADC0279491C}" type="pres">
      <dgm:prSet presAssocID="{7637A539-0155-4C40-A0F3-2A890CCF3213}" presName="aSpace2" presStyleCnt="0"/>
      <dgm:spPr/>
    </dgm:pt>
    <dgm:pt modelId="{163006B9-B642-463E-9C65-77EA0FF9AFFD}" type="pres">
      <dgm:prSet presAssocID="{AC6C3B67-9945-439A-9A2C-A4E1D8F3E34D}" presName="child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A52C18-EB94-469E-8277-1F06F4633262}" type="pres">
      <dgm:prSet presAssocID="{59CF6D5C-2E76-4768-A5E4-E9CAA0BD516F}" presName="aSpace" presStyleCnt="0"/>
      <dgm:spPr/>
    </dgm:pt>
    <dgm:pt modelId="{B282447C-0BB0-4835-BB57-E0617F095C26}" type="pres">
      <dgm:prSet presAssocID="{94EC8107-E510-425C-9C1F-9E91B701EEE5}" presName="compNode" presStyleCnt="0"/>
      <dgm:spPr/>
    </dgm:pt>
    <dgm:pt modelId="{0644C7D2-0024-493C-9B94-6EBDA0F3BCAA}" type="pres">
      <dgm:prSet presAssocID="{94EC8107-E510-425C-9C1F-9E91B701EEE5}" presName="aNode" presStyleLbl="bgShp" presStyleIdx="1" presStyleCnt="2" custLinFactNeighborX="980" custLinFactNeighborY="8235"/>
      <dgm:spPr/>
      <dgm:t>
        <a:bodyPr/>
        <a:lstStyle/>
        <a:p>
          <a:endParaRPr lang="ru-RU"/>
        </a:p>
      </dgm:t>
    </dgm:pt>
    <dgm:pt modelId="{0F7DD38E-FD7B-4D0E-B40A-BCEF1409D426}" type="pres">
      <dgm:prSet presAssocID="{94EC8107-E510-425C-9C1F-9E91B701EEE5}" presName="textNode" presStyleLbl="bgShp" presStyleIdx="1" presStyleCnt="2"/>
      <dgm:spPr/>
      <dgm:t>
        <a:bodyPr/>
        <a:lstStyle/>
        <a:p>
          <a:endParaRPr lang="ru-RU"/>
        </a:p>
      </dgm:t>
    </dgm:pt>
    <dgm:pt modelId="{8406008D-8F83-404C-8867-3D9F7001B5EE}" type="pres">
      <dgm:prSet presAssocID="{94EC8107-E510-425C-9C1F-9E91B701EEE5}" presName="compChildNode" presStyleCnt="0"/>
      <dgm:spPr/>
    </dgm:pt>
    <dgm:pt modelId="{C3BCF037-C41A-466F-BD13-A86DF8DF2DA0}" type="pres">
      <dgm:prSet presAssocID="{94EC8107-E510-425C-9C1F-9E91B701EEE5}" presName="theInnerList" presStyleCnt="0"/>
      <dgm:spPr/>
    </dgm:pt>
    <dgm:pt modelId="{2F6B4A7D-F9CD-44F6-9250-8D7DBDE79D29}" type="pres">
      <dgm:prSet presAssocID="{48270053-5A58-4C9F-9AD2-BA6EDB7C6535}" presName="child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E14608-EB73-44F3-9028-072AA82F1A6B}" type="pres">
      <dgm:prSet presAssocID="{48270053-5A58-4C9F-9AD2-BA6EDB7C6535}" presName="aSpace2" presStyleCnt="0"/>
      <dgm:spPr/>
    </dgm:pt>
    <dgm:pt modelId="{CBE7D214-AA80-4A81-A124-3446C0D2ED98}" type="pres">
      <dgm:prSet presAssocID="{D6EF7D98-FB8A-45AD-A06D-90ACCCE9F442}" presName="child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FD2B4C9-B9A1-48B1-844A-77F97B887BB9}" srcId="{59CF6D5C-2E76-4768-A5E4-E9CAA0BD516F}" destId="{7637A539-0155-4C40-A0F3-2A890CCF3213}" srcOrd="0" destOrd="0" parTransId="{B61D9A60-F895-4F52-8A31-70B5697C465B}" sibTransId="{A15F3CF0-E57F-4F1B-9051-9BF866F16D92}"/>
    <dgm:cxn modelId="{026747A9-702A-477B-BDE6-4D3C6422D783}" type="presOf" srcId="{7637A539-0155-4C40-A0F3-2A890CCF3213}" destId="{B8879E64-05DE-4788-B499-D2BDC649EE19}" srcOrd="0" destOrd="0" presId="urn:microsoft.com/office/officeart/2005/8/layout/lProcess2"/>
    <dgm:cxn modelId="{AEDAF2EA-52B6-4189-9824-7D9F727EB68E}" type="presOf" srcId="{48270053-5A58-4C9F-9AD2-BA6EDB7C6535}" destId="{2F6B4A7D-F9CD-44F6-9250-8D7DBDE79D29}" srcOrd="0" destOrd="0" presId="urn:microsoft.com/office/officeart/2005/8/layout/lProcess2"/>
    <dgm:cxn modelId="{84CB2DAF-9D05-4127-BD1D-81902C0A473A}" type="presOf" srcId="{D6EF7D98-FB8A-45AD-A06D-90ACCCE9F442}" destId="{CBE7D214-AA80-4A81-A124-3446C0D2ED98}" srcOrd="0" destOrd="0" presId="urn:microsoft.com/office/officeart/2005/8/layout/lProcess2"/>
    <dgm:cxn modelId="{EFE1C0B6-156D-403E-BAD3-72DC12FBCD7F}" type="presOf" srcId="{AC51A390-5AD3-42F6-9FF6-177495A9C7DC}" destId="{90C46EBC-1B6B-4D9A-9C4C-A39326F30DF7}" srcOrd="0" destOrd="0" presId="urn:microsoft.com/office/officeart/2005/8/layout/lProcess2"/>
    <dgm:cxn modelId="{0C7E7C9B-CD6A-4999-BE6D-0DD704CD9424}" type="presOf" srcId="{94EC8107-E510-425C-9C1F-9E91B701EEE5}" destId="{0F7DD38E-FD7B-4D0E-B40A-BCEF1409D426}" srcOrd="1" destOrd="0" presId="urn:microsoft.com/office/officeart/2005/8/layout/lProcess2"/>
    <dgm:cxn modelId="{851545E9-15A6-4A77-9BE4-4135DCE565D9}" srcId="{94EC8107-E510-425C-9C1F-9E91B701EEE5}" destId="{D6EF7D98-FB8A-45AD-A06D-90ACCCE9F442}" srcOrd="1" destOrd="0" parTransId="{8D4DCB5E-7223-43A2-9395-C9C3605CF1E3}" sibTransId="{3EA44C7C-A9C7-4FF4-A6AE-3B80F2567FEB}"/>
    <dgm:cxn modelId="{3277173F-7114-4EF1-ADB0-E936661BD026}" type="presOf" srcId="{94EC8107-E510-425C-9C1F-9E91B701EEE5}" destId="{0644C7D2-0024-493C-9B94-6EBDA0F3BCAA}" srcOrd="0" destOrd="0" presId="urn:microsoft.com/office/officeart/2005/8/layout/lProcess2"/>
    <dgm:cxn modelId="{7E41E56F-64F0-4F6F-9904-91F213B61E05}" srcId="{94EC8107-E510-425C-9C1F-9E91B701EEE5}" destId="{48270053-5A58-4C9F-9AD2-BA6EDB7C6535}" srcOrd="0" destOrd="0" parTransId="{194806C2-C3F4-400F-8D6F-73585F648E20}" sibTransId="{EB4F73F7-DDA5-4363-B5D9-F817B708B111}"/>
    <dgm:cxn modelId="{DAE03CCD-D0D1-4E65-B1DA-FAC670F0CDE0}" type="presOf" srcId="{59CF6D5C-2E76-4768-A5E4-E9CAA0BD516F}" destId="{E9549453-E70E-4BBC-91FC-90A64BEBFF48}" srcOrd="0" destOrd="0" presId="urn:microsoft.com/office/officeart/2005/8/layout/lProcess2"/>
    <dgm:cxn modelId="{ACC5088B-C507-4997-A38F-6B81D8ED3837}" type="presOf" srcId="{59CF6D5C-2E76-4768-A5E4-E9CAA0BD516F}" destId="{17D4FFFC-084F-409F-A432-22EB0B7AC2BF}" srcOrd="1" destOrd="0" presId="urn:microsoft.com/office/officeart/2005/8/layout/lProcess2"/>
    <dgm:cxn modelId="{3E3918B2-C969-451D-84DC-FD14A8BABC10}" srcId="{AC51A390-5AD3-42F6-9FF6-177495A9C7DC}" destId="{94EC8107-E510-425C-9C1F-9E91B701EEE5}" srcOrd="1" destOrd="0" parTransId="{15702F9F-6074-4100-8B7D-5BBFF5950F4F}" sibTransId="{555A464E-F5DC-4233-A4CA-72A15BB0591C}"/>
    <dgm:cxn modelId="{B916C8C2-9563-45DD-B7C4-9F5552EE5B2E}" srcId="{AC51A390-5AD3-42F6-9FF6-177495A9C7DC}" destId="{59CF6D5C-2E76-4768-A5E4-E9CAA0BD516F}" srcOrd="0" destOrd="0" parTransId="{BBE76A03-4CB2-4ED6-8130-380F72B59C84}" sibTransId="{67078330-FCA8-4AE3-9FD2-46E529C3E20A}"/>
    <dgm:cxn modelId="{1C1DD1DB-34F1-45D6-AE11-C64565489B18}" srcId="{59CF6D5C-2E76-4768-A5E4-E9CAA0BD516F}" destId="{AC6C3B67-9945-439A-9A2C-A4E1D8F3E34D}" srcOrd="1" destOrd="0" parTransId="{2F9DB810-B49B-40D2-B065-CF486DA295C0}" sibTransId="{55DF5D98-D329-463E-B194-2BC97E7F1218}"/>
    <dgm:cxn modelId="{BE3F4771-9F53-4A90-99CA-EDE6E6C30933}" type="presOf" srcId="{AC6C3B67-9945-439A-9A2C-A4E1D8F3E34D}" destId="{163006B9-B642-463E-9C65-77EA0FF9AFFD}" srcOrd="0" destOrd="0" presId="urn:microsoft.com/office/officeart/2005/8/layout/lProcess2"/>
    <dgm:cxn modelId="{45E4A199-66A7-4025-A32D-F2AA23C3B639}" type="presParOf" srcId="{90C46EBC-1B6B-4D9A-9C4C-A39326F30DF7}" destId="{6F71FB77-35AF-4FAE-BB17-7FFCE45139FB}" srcOrd="0" destOrd="0" presId="urn:microsoft.com/office/officeart/2005/8/layout/lProcess2"/>
    <dgm:cxn modelId="{01B63E05-C2DF-41EE-801B-4D07DF4F10F5}" type="presParOf" srcId="{6F71FB77-35AF-4FAE-BB17-7FFCE45139FB}" destId="{E9549453-E70E-4BBC-91FC-90A64BEBFF48}" srcOrd="0" destOrd="0" presId="urn:microsoft.com/office/officeart/2005/8/layout/lProcess2"/>
    <dgm:cxn modelId="{BC9C99FC-4C7F-4F31-B862-B1E761EE4BD9}" type="presParOf" srcId="{6F71FB77-35AF-4FAE-BB17-7FFCE45139FB}" destId="{17D4FFFC-084F-409F-A432-22EB0B7AC2BF}" srcOrd="1" destOrd="0" presId="urn:microsoft.com/office/officeart/2005/8/layout/lProcess2"/>
    <dgm:cxn modelId="{0BB064A8-B14B-4DD2-A6F4-DAA459CC93D4}" type="presParOf" srcId="{6F71FB77-35AF-4FAE-BB17-7FFCE45139FB}" destId="{F7322C82-BB0C-4299-A25B-05B4112BE9F4}" srcOrd="2" destOrd="0" presId="urn:microsoft.com/office/officeart/2005/8/layout/lProcess2"/>
    <dgm:cxn modelId="{0358BE1E-7270-479B-8A39-47E6A98C1D1E}" type="presParOf" srcId="{F7322C82-BB0C-4299-A25B-05B4112BE9F4}" destId="{151013D3-F23C-43EA-B2F9-CFF8A19A346F}" srcOrd="0" destOrd="0" presId="urn:microsoft.com/office/officeart/2005/8/layout/lProcess2"/>
    <dgm:cxn modelId="{F9B4BF69-21E5-4E46-86E9-B8D91037C0F5}" type="presParOf" srcId="{151013D3-F23C-43EA-B2F9-CFF8A19A346F}" destId="{B8879E64-05DE-4788-B499-D2BDC649EE19}" srcOrd="0" destOrd="0" presId="urn:microsoft.com/office/officeart/2005/8/layout/lProcess2"/>
    <dgm:cxn modelId="{30707361-142C-4EFD-B63D-E465AAA9F162}" type="presParOf" srcId="{151013D3-F23C-43EA-B2F9-CFF8A19A346F}" destId="{5D345197-033C-4CAA-B1F9-5ADC0279491C}" srcOrd="1" destOrd="0" presId="urn:microsoft.com/office/officeart/2005/8/layout/lProcess2"/>
    <dgm:cxn modelId="{B38D3D73-BBB6-453B-8648-788057EB26B1}" type="presParOf" srcId="{151013D3-F23C-43EA-B2F9-CFF8A19A346F}" destId="{163006B9-B642-463E-9C65-77EA0FF9AFFD}" srcOrd="2" destOrd="0" presId="urn:microsoft.com/office/officeart/2005/8/layout/lProcess2"/>
    <dgm:cxn modelId="{F0285344-3100-4F16-A597-DD050D29DF59}" type="presParOf" srcId="{90C46EBC-1B6B-4D9A-9C4C-A39326F30DF7}" destId="{78A52C18-EB94-469E-8277-1F06F4633262}" srcOrd="1" destOrd="0" presId="urn:microsoft.com/office/officeart/2005/8/layout/lProcess2"/>
    <dgm:cxn modelId="{F1122C1F-A252-4621-9868-0C9DB7D4397F}" type="presParOf" srcId="{90C46EBC-1B6B-4D9A-9C4C-A39326F30DF7}" destId="{B282447C-0BB0-4835-BB57-E0617F095C26}" srcOrd="2" destOrd="0" presId="urn:microsoft.com/office/officeart/2005/8/layout/lProcess2"/>
    <dgm:cxn modelId="{D990868E-F7CB-4008-A564-B9E60C41AB03}" type="presParOf" srcId="{B282447C-0BB0-4835-BB57-E0617F095C26}" destId="{0644C7D2-0024-493C-9B94-6EBDA0F3BCAA}" srcOrd="0" destOrd="0" presId="urn:microsoft.com/office/officeart/2005/8/layout/lProcess2"/>
    <dgm:cxn modelId="{6CBC6A56-F629-4DB4-A11F-EC29F33C57A6}" type="presParOf" srcId="{B282447C-0BB0-4835-BB57-E0617F095C26}" destId="{0F7DD38E-FD7B-4D0E-B40A-BCEF1409D426}" srcOrd="1" destOrd="0" presId="urn:microsoft.com/office/officeart/2005/8/layout/lProcess2"/>
    <dgm:cxn modelId="{7CDB096C-E3EE-4EFE-B178-31AE7E4A9FF4}" type="presParOf" srcId="{B282447C-0BB0-4835-BB57-E0617F095C26}" destId="{8406008D-8F83-404C-8867-3D9F7001B5EE}" srcOrd="2" destOrd="0" presId="urn:microsoft.com/office/officeart/2005/8/layout/lProcess2"/>
    <dgm:cxn modelId="{32A5852A-08E1-4CA5-AFB4-55F29F3CD51A}" type="presParOf" srcId="{8406008D-8F83-404C-8867-3D9F7001B5EE}" destId="{C3BCF037-C41A-466F-BD13-A86DF8DF2DA0}" srcOrd="0" destOrd="0" presId="urn:microsoft.com/office/officeart/2005/8/layout/lProcess2"/>
    <dgm:cxn modelId="{DBCF5C2E-C448-4A14-AAA0-8C1BFAA2B349}" type="presParOf" srcId="{C3BCF037-C41A-466F-BD13-A86DF8DF2DA0}" destId="{2F6B4A7D-F9CD-44F6-9250-8D7DBDE79D29}" srcOrd="0" destOrd="0" presId="urn:microsoft.com/office/officeart/2005/8/layout/lProcess2"/>
    <dgm:cxn modelId="{D855739A-520C-45E9-955B-2238FAB2C5B8}" type="presParOf" srcId="{C3BCF037-C41A-466F-BD13-A86DF8DF2DA0}" destId="{26E14608-EB73-44F3-9028-072AA82F1A6B}" srcOrd="1" destOrd="0" presId="urn:microsoft.com/office/officeart/2005/8/layout/lProcess2"/>
    <dgm:cxn modelId="{5C23A1CC-F68D-4FB1-8716-5299EE0A5C17}" type="presParOf" srcId="{C3BCF037-C41A-466F-BD13-A86DF8DF2DA0}" destId="{CBE7D214-AA80-4A81-A124-3446C0D2ED98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238CA0A-2960-4072-AD58-65821FA35B3B}" type="doc">
      <dgm:prSet loTypeId="urn:microsoft.com/office/officeart/2005/8/layout/cycle4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69BCD4F-D48E-4CDC-94F8-25E17B9A3D81}">
      <dgm:prSet phldrT="[Текст]" custT="1"/>
      <dgm:spPr>
        <a:solidFill>
          <a:schemeClr val="tx2">
            <a:lumMod val="75000"/>
          </a:schemeClr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1600" b="1" dirty="0" smtClean="0">
              <a:latin typeface="Arial" pitchFamily="34" charset="0"/>
              <a:cs typeface="Arial" pitchFamily="34" charset="0"/>
            </a:rPr>
            <a:t>Наличие межотраслевого совета потребителей  при высшем должностном лице</a:t>
          </a:r>
          <a:endParaRPr lang="ru-RU" sz="1600" b="1" dirty="0">
            <a:latin typeface="Arial" pitchFamily="34" charset="0"/>
            <a:cs typeface="Arial" pitchFamily="34" charset="0"/>
          </a:endParaRPr>
        </a:p>
      </dgm:t>
    </dgm:pt>
    <dgm:pt modelId="{8E4D725B-AAED-48A9-9009-A0C6EC71CAF3}" type="parTrans" cxnId="{72DAB24B-2370-4967-85A5-A8D220DEE109}">
      <dgm:prSet/>
      <dgm:spPr/>
      <dgm:t>
        <a:bodyPr/>
        <a:lstStyle/>
        <a:p>
          <a:endParaRPr lang="ru-RU"/>
        </a:p>
      </dgm:t>
    </dgm:pt>
    <dgm:pt modelId="{095C6B76-89CA-4469-9010-6C05AB4E3A8E}" type="sibTrans" cxnId="{72DAB24B-2370-4967-85A5-A8D220DEE109}">
      <dgm:prSet/>
      <dgm:spPr/>
      <dgm:t>
        <a:bodyPr/>
        <a:lstStyle/>
        <a:p>
          <a:endParaRPr lang="ru-RU"/>
        </a:p>
      </dgm:t>
    </dgm:pt>
    <dgm:pt modelId="{FE53529E-DB26-45F5-909F-CC2BBA36889F}">
      <dgm:prSet phldrT="[Текст]" custT="1"/>
      <dgm:spPr>
        <a:solidFill>
          <a:schemeClr val="accent1">
            <a:lumMod val="20000"/>
            <a:lumOff val="80000"/>
          </a:schemeClr>
        </a:solidFill>
        <a:ln>
          <a:solidFill>
            <a:schemeClr val="tx2"/>
          </a:solidFill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1200" b="1" dirty="0" smtClean="0">
              <a:solidFill>
                <a:schemeClr val="bg2">
                  <a:lumMod val="25000"/>
                </a:schemeClr>
              </a:solidFill>
            </a:rPr>
            <a:t>Межотраслевой совет при Губернаторе НСО </a:t>
          </a:r>
          <a:r>
            <a:rPr lang="ru-RU" sz="1200" b="1" dirty="0" smtClean="0">
              <a:solidFill>
                <a:srgbClr val="C00000"/>
              </a:solidFill>
            </a:rPr>
            <a:t>ведется работа по формированию</a:t>
          </a:r>
          <a:endParaRPr lang="ru-RU" sz="1200" b="1" dirty="0">
            <a:solidFill>
              <a:srgbClr val="C00000"/>
            </a:solidFill>
          </a:endParaRPr>
        </a:p>
      </dgm:t>
    </dgm:pt>
    <dgm:pt modelId="{258BD309-F820-42C0-BBDC-B5CE3584897E}" type="parTrans" cxnId="{F1E26FF4-6EE6-4959-BD12-6189CAC69AEB}">
      <dgm:prSet/>
      <dgm:spPr/>
      <dgm:t>
        <a:bodyPr/>
        <a:lstStyle/>
        <a:p>
          <a:endParaRPr lang="ru-RU"/>
        </a:p>
      </dgm:t>
    </dgm:pt>
    <dgm:pt modelId="{6E5EE36F-DCFB-4E53-B715-00DC678D16EB}" type="sibTrans" cxnId="{F1E26FF4-6EE6-4959-BD12-6189CAC69AEB}">
      <dgm:prSet/>
      <dgm:spPr/>
      <dgm:t>
        <a:bodyPr/>
        <a:lstStyle/>
        <a:p>
          <a:endParaRPr lang="ru-RU"/>
        </a:p>
      </dgm:t>
    </dgm:pt>
    <dgm:pt modelId="{5B450C00-B318-49EF-A883-9E3C2125CE81}">
      <dgm:prSet phldrT="[Текст]" custT="1"/>
      <dgm:spPr>
        <a:solidFill>
          <a:srgbClr val="00B050"/>
        </a:solidFill>
      </dgm:spPr>
      <dgm:t>
        <a:bodyPr/>
        <a:lstStyle/>
        <a:p>
          <a:r>
            <a:rPr lang="ru-RU" sz="1600" b="1" dirty="0" smtClean="0">
              <a:latin typeface="Arial" pitchFamily="34" charset="0"/>
              <a:cs typeface="Arial" pitchFamily="34" charset="0"/>
            </a:rPr>
            <a:t>Внедрение  и (или) применение механизма технологического и ценового аудита </a:t>
          </a:r>
          <a:r>
            <a:rPr lang="ru-RU" sz="1600" b="1" dirty="0" err="1" smtClean="0">
              <a:latin typeface="Arial" pitchFamily="34" charset="0"/>
              <a:cs typeface="Arial" pitchFamily="34" charset="0"/>
            </a:rPr>
            <a:t>инвестпроектов</a:t>
          </a:r>
          <a:r>
            <a:rPr lang="ru-RU" sz="1600" b="1" dirty="0" smtClean="0">
              <a:latin typeface="Arial" pitchFamily="34" charset="0"/>
              <a:cs typeface="Arial" pitchFamily="34" charset="0"/>
            </a:rPr>
            <a:t> СЕМ</a:t>
          </a:r>
          <a:endParaRPr lang="ru-RU" sz="1600" b="1" dirty="0">
            <a:latin typeface="Arial" pitchFamily="34" charset="0"/>
            <a:cs typeface="Arial" pitchFamily="34" charset="0"/>
          </a:endParaRPr>
        </a:p>
      </dgm:t>
    </dgm:pt>
    <dgm:pt modelId="{A9318A16-DA29-4B37-8A16-5C2558D98FC6}" type="parTrans" cxnId="{AA071759-FF0B-42C4-B3BF-6DEACCA80527}">
      <dgm:prSet/>
      <dgm:spPr/>
      <dgm:t>
        <a:bodyPr/>
        <a:lstStyle/>
        <a:p>
          <a:endParaRPr lang="ru-RU"/>
        </a:p>
      </dgm:t>
    </dgm:pt>
    <dgm:pt modelId="{BBECEAEE-5E2E-4F2F-A2E3-21EFDF57E917}" type="sibTrans" cxnId="{AA071759-FF0B-42C4-B3BF-6DEACCA80527}">
      <dgm:prSet/>
      <dgm:spPr/>
      <dgm:t>
        <a:bodyPr/>
        <a:lstStyle/>
        <a:p>
          <a:endParaRPr lang="ru-RU"/>
        </a:p>
      </dgm:t>
    </dgm:pt>
    <dgm:pt modelId="{CB00189A-8057-40DB-B8A2-B015D2EC6C45}">
      <dgm:prSet phldrT="[Текст]" custT="1"/>
      <dgm:spPr>
        <a:solidFill>
          <a:schemeClr val="accent1">
            <a:lumMod val="20000"/>
            <a:lumOff val="80000"/>
            <a:alpha val="90000"/>
          </a:schemeClr>
        </a:solidFill>
        <a:ln>
          <a:solidFill>
            <a:schemeClr val="tx2"/>
          </a:solidFill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1200" b="1" dirty="0" smtClean="0">
              <a:solidFill>
                <a:schemeClr val="bg2">
                  <a:lumMod val="25000"/>
                </a:schemeClr>
              </a:solidFill>
            </a:rPr>
            <a:t>Принято постановление Правительства Новосибирской области </a:t>
          </a:r>
          <a:r>
            <a:rPr lang="ru-RU" sz="1200" b="1" dirty="0" smtClean="0">
              <a:solidFill>
                <a:srgbClr val="C00000"/>
              </a:solidFill>
            </a:rPr>
            <a:t>от 22.12.2013 № 432-п</a:t>
          </a:r>
          <a:endParaRPr lang="ru-RU" sz="1200" b="1" dirty="0">
            <a:solidFill>
              <a:srgbClr val="C00000"/>
            </a:solidFill>
          </a:endParaRPr>
        </a:p>
      </dgm:t>
    </dgm:pt>
    <dgm:pt modelId="{3261C1EB-A6FE-4ABA-A122-FA7C60003D43}" type="parTrans" cxnId="{1EB67179-ABB0-4E7E-B847-AA88A7C10A06}">
      <dgm:prSet/>
      <dgm:spPr/>
      <dgm:t>
        <a:bodyPr/>
        <a:lstStyle/>
        <a:p>
          <a:endParaRPr lang="ru-RU"/>
        </a:p>
      </dgm:t>
    </dgm:pt>
    <dgm:pt modelId="{CF1DD867-E2F4-46D9-AFDB-11905F0E4294}" type="sibTrans" cxnId="{1EB67179-ABB0-4E7E-B847-AA88A7C10A06}">
      <dgm:prSet/>
      <dgm:spPr/>
      <dgm:t>
        <a:bodyPr/>
        <a:lstStyle/>
        <a:p>
          <a:endParaRPr lang="ru-RU"/>
        </a:p>
      </dgm:t>
    </dgm:pt>
    <dgm:pt modelId="{E32B5CA9-B0EF-458F-9D38-6E4AE9D471EF}">
      <dgm:prSet phldrT="[Текст]" custT="1"/>
      <dgm:spPr>
        <a:solidFill>
          <a:schemeClr val="tx2">
            <a:lumMod val="75000"/>
          </a:schemeClr>
        </a:solidFill>
      </dgm:spPr>
      <dgm:t>
        <a:bodyPr/>
        <a:lstStyle/>
        <a:p>
          <a:r>
            <a:rPr lang="ru-RU" sz="1600" b="1" dirty="0" smtClean="0">
              <a:latin typeface="Arial" pitchFamily="34" charset="0"/>
              <a:cs typeface="Arial" pitchFamily="34" charset="0"/>
            </a:rPr>
            <a:t>Раскрытие информации, повышающей прозрачность деятельности СЕМ</a:t>
          </a:r>
          <a:endParaRPr lang="ru-RU" sz="1600" b="1" dirty="0">
            <a:latin typeface="Arial" pitchFamily="34" charset="0"/>
            <a:cs typeface="Arial" pitchFamily="34" charset="0"/>
          </a:endParaRPr>
        </a:p>
      </dgm:t>
    </dgm:pt>
    <dgm:pt modelId="{ECC5B677-63EC-41F5-A1D3-8A13A1B35C87}" type="parTrans" cxnId="{8B1DBBE5-19B5-4CB8-A765-1AC867DBF4C7}">
      <dgm:prSet/>
      <dgm:spPr/>
      <dgm:t>
        <a:bodyPr/>
        <a:lstStyle/>
        <a:p>
          <a:endParaRPr lang="ru-RU"/>
        </a:p>
      </dgm:t>
    </dgm:pt>
    <dgm:pt modelId="{6920EB2A-1E24-4B46-9BB8-2469DADB391D}" type="sibTrans" cxnId="{8B1DBBE5-19B5-4CB8-A765-1AC867DBF4C7}">
      <dgm:prSet/>
      <dgm:spPr/>
      <dgm:t>
        <a:bodyPr/>
        <a:lstStyle/>
        <a:p>
          <a:endParaRPr lang="ru-RU"/>
        </a:p>
      </dgm:t>
    </dgm:pt>
    <dgm:pt modelId="{0F8F838F-657B-4E4B-A7D6-32B58EA8F8BB}">
      <dgm:prSet phldrT="[Текст]" custT="1"/>
      <dgm:spPr>
        <a:solidFill>
          <a:schemeClr val="accent1">
            <a:lumMod val="20000"/>
            <a:lumOff val="80000"/>
          </a:schemeClr>
        </a:solidFill>
        <a:ln>
          <a:solidFill>
            <a:schemeClr val="tx2"/>
          </a:solidFill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1200" b="1" dirty="0" smtClean="0">
              <a:solidFill>
                <a:schemeClr val="bg2">
                  <a:lumMod val="25000"/>
                </a:schemeClr>
              </a:solidFill>
            </a:rPr>
            <a:t>Информация о деятельности СЕМ размещается на сайтах: МЭР НСО, </a:t>
          </a:r>
          <a:r>
            <a:rPr lang="ru-RU" sz="1200" b="1" dirty="0" err="1" smtClean="0">
              <a:solidFill>
                <a:schemeClr val="bg2">
                  <a:lumMod val="25000"/>
                </a:schemeClr>
              </a:solidFill>
            </a:rPr>
            <a:t>МЖКХиЭ</a:t>
          </a:r>
          <a:r>
            <a:rPr lang="ru-RU" sz="1200" b="1" dirty="0" smtClean="0">
              <a:solidFill>
                <a:schemeClr val="bg2">
                  <a:lumMod val="25000"/>
                </a:schemeClr>
              </a:solidFill>
            </a:rPr>
            <a:t> НСО, Минтранс НСО, </a:t>
          </a:r>
          <a:r>
            <a:rPr lang="ru-RU" sz="1200" b="1" dirty="0" err="1" smtClean="0">
              <a:solidFill>
                <a:schemeClr val="bg2">
                  <a:lumMod val="25000"/>
                </a:schemeClr>
              </a:solidFill>
            </a:rPr>
            <a:t>ДИиРТТ</a:t>
          </a:r>
          <a:r>
            <a:rPr lang="ru-RU" sz="1200" b="1" dirty="0" smtClean="0">
              <a:solidFill>
                <a:schemeClr val="bg2">
                  <a:lumMod val="25000"/>
                </a:schemeClr>
              </a:solidFill>
            </a:rPr>
            <a:t> НСО, ДТ НСО</a:t>
          </a:r>
          <a:endParaRPr lang="ru-RU" sz="1200" b="1" dirty="0">
            <a:solidFill>
              <a:schemeClr val="bg2">
                <a:lumMod val="25000"/>
              </a:schemeClr>
            </a:solidFill>
          </a:endParaRPr>
        </a:p>
      </dgm:t>
    </dgm:pt>
    <dgm:pt modelId="{F173C05F-D17B-4EB5-9356-9B95BE0FC391}" type="parTrans" cxnId="{5C685FED-FCF1-4CD6-BEC2-B9E9C52C2F52}">
      <dgm:prSet/>
      <dgm:spPr/>
      <dgm:t>
        <a:bodyPr/>
        <a:lstStyle/>
        <a:p>
          <a:endParaRPr lang="ru-RU"/>
        </a:p>
      </dgm:t>
    </dgm:pt>
    <dgm:pt modelId="{1EE92236-E5D0-42EA-8F23-C1828113E9C6}" type="sibTrans" cxnId="{5C685FED-FCF1-4CD6-BEC2-B9E9C52C2F52}">
      <dgm:prSet/>
      <dgm:spPr/>
      <dgm:t>
        <a:bodyPr/>
        <a:lstStyle/>
        <a:p>
          <a:endParaRPr lang="ru-RU"/>
        </a:p>
      </dgm:t>
    </dgm:pt>
    <dgm:pt modelId="{FDAE934A-49EA-4C51-A0C9-DD77A08F4D0C}">
      <dgm:prSet phldrT="[Текст]" custT="1"/>
      <dgm:spPr>
        <a:solidFill>
          <a:srgbClr val="00B050"/>
        </a:solidFill>
      </dgm:spPr>
      <dgm:t>
        <a:bodyPr/>
        <a:lstStyle/>
        <a:p>
          <a:r>
            <a:rPr lang="ru-RU" sz="1600" b="1" dirty="0" smtClean="0">
              <a:latin typeface="Arial" pitchFamily="34" charset="0"/>
              <a:cs typeface="Arial" pitchFamily="34" charset="0"/>
            </a:rPr>
            <a:t>Обеспечение доступности и наглядности информации о месте технологического присоединения к сетям и проектной мощности на карте субъекта РФ</a:t>
          </a:r>
          <a:endParaRPr lang="ru-RU" sz="1600" b="1" dirty="0">
            <a:latin typeface="Arial" pitchFamily="34" charset="0"/>
            <a:cs typeface="Arial" pitchFamily="34" charset="0"/>
          </a:endParaRPr>
        </a:p>
      </dgm:t>
    </dgm:pt>
    <dgm:pt modelId="{9CDD45AF-0DB8-4207-B7B5-91D648E45689}" type="parTrans" cxnId="{A3E51602-6538-4412-9FB6-8A0CA00A0617}">
      <dgm:prSet/>
      <dgm:spPr/>
      <dgm:t>
        <a:bodyPr/>
        <a:lstStyle/>
        <a:p>
          <a:endParaRPr lang="ru-RU"/>
        </a:p>
      </dgm:t>
    </dgm:pt>
    <dgm:pt modelId="{62BA0F37-EB00-4294-8B56-48A7DDDF6F68}" type="sibTrans" cxnId="{A3E51602-6538-4412-9FB6-8A0CA00A0617}">
      <dgm:prSet/>
      <dgm:spPr/>
      <dgm:t>
        <a:bodyPr/>
        <a:lstStyle/>
        <a:p>
          <a:endParaRPr lang="ru-RU"/>
        </a:p>
      </dgm:t>
    </dgm:pt>
    <dgm:pt modelId="{E99905D8-0A9F-4668-B828-71AE0BBAC546}">
      <dgm:prSet phldrT="[Текст]" custT="1"/>
      <dgm:spPr>
        <a:solidFill>
          <a:schemeClr val="accent1">
            <a:lumMod val="20000"/>
            <a:lumOff val="80000"/>
          </a:schemeClr>
        </a:solidFill>
        <a:ln>
          <a:solidFill>
            <a:schemeClr val="tx2"/>
          </a:solidFill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 anchor="ctr"/>
        <a:lstStyle/>
        <a:p>
          <a:r>
            <a:rPr lang="ru-RU" sz="1200" b="1" dirty="0" smtClean="0">
              <a:solidFill>
                <a:schemeClr val="bg2">
                  <a:lumMod val="25000"/>
                </a:schemeClr>
              </a:solidFill>
            </a:rPr>
            <a:t>На инвестиционной карте </a:t>
          </a:r>
          <a:r>
            <a:rPr lang="ru-RU" sz="1200" b="1" dirty="0" smtClean="0">
              <a:solidFill>
                <a:srgbClr val="C00000"/>
              </a:solidFill>
            </a:rPr>
            <a:t>информация представлена частично </a:t>
          </a:r>
          <a:r>
            <a:rPr lang="ru-RU" sz="1200" b="1" dirty="0" smtClean="0">
              <a:solidFill>
                <a:schemeClr val="bg2">
                  <a:lumMod val="25000"/>
                </a:schemeClr>
              </a:solidFill>
            </a:rPr>
            <a:t>(только в сфере электроэнергетики</a:t>
          </a:r>
          <a:r>
            <a:rPr lang="ru-RU" sz="1200" b="1" dirty="0" smtClean="0">
              <a:solidFill>
                <a:srgbClr val="C00000"/>
              </a:solidFill>
            </a:rPr>
            <a:t>, нет информации по газоснабжению</a:t>
          </a:r>
          <a:r>
            <a:rPr lang="ru-RU" sz="1200" b="1" dirty="0" smtClean="0">
              <a:solidFill>
                <a:schemeClr val="bg2">
                  <a:lumMod val="25000"/>
                </a:schemeClr>
              </a:solidFill>
            </a:rPr>
            <a:t>)</a:t>
          </a:r>
          <a:endParaRPr lang="ru-RU" sz="1200" b="1" dirty="0">
            <a:solidFill>
              <a:schemeClr val="bg2">
                <a:lumMod val="25000"/>
              </a:schemeClr>
            </a:solidFill>
          </a:endParaRPr>
        </a:p>
      </dgm:t>
    </dgm:pt>
    <dgm:pt modelId="{2960B2C3-EDB1-4330-A9DE-415668003295}" type="parTrans" cxnId="{2410E54B-2840-442C-B811-B8F753F1772A}">
      <dgm:prSet/>
      <dgm:spPr/>
      <dgm:t>
        <a:bodyPr/>
        <a:lstStyle/>
        <a:p>
          <a:endParaRPr lang="ru-RU"/>
        </a:p>
      </dgm:t>
    </dgm:pt>
    <dgm:pt modelId="{5A5A4FC9-D383-4038-B2A0-7D900253574B}" type="sibTrans" cxnId="{2410E54B-2840-442C-B811-B8F753F1772A}">
      <dgm:prSet/>
      <dgm:spPr/>
      <dgm:t>
        <a:bodyPr/>
        <a:lstStyle/>
        <a:p>
          <a:endParaRPr lang="ru-RU"/>
        </a:p>
      </dgm:t>
    </dgm:pt>
    <dgm:pt modelId="{7B60ADCD-9807-49AB-96E0-8813D0263573}">
      <dgm:prSet phldrT="[Текст]"/>
      <dgm:spPr>
        <a:solidFill>
          <a:schemeClr val="accent1">
            <a:lumMod val="20000"/>
            <a:lumOff val="80000"/>
          </a:schemeClr>
        </a:solidFill>
        <a:ln>
          <a:solidFill>
            <a:schemeClr val="tx2"/>
          </a:solidFill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endParaRPr lang="ru-RU" sz="900" dirty="0"/>
        </a:p>
      </dgm:t>
    </dgm:pt>
    <dgm:pt modelId="{30F3258E-0572-4B27-8A67-057DF1FE229D}" type="parTrans" cxnId="{6A892C6D-A6D1-44F2-AABD-7332753AAA59}">
      <dgm:prSet/>
      <dgm:spPr/>
      <dgm:t>
        <a:bodyPr/>
        <a:lstStyle/>
        <a:p>
          <a:endParaRPr lang="ru-RU"/>
        </a:p>
      </dgm:t>
    </dgm:pt>
    <dgm:pt modelId="{88008E78-BAAA-4227-9418-23F930235A09}" type="sibTrans" cxnId="{6A892C6D-A6D1-44F2-AABD-7332753AAA59}">
      <dgm:prSet/>
      <dgm:spPr/>
      <dgm:t>
        <a:bodyPr/>
        <a:lstStyle/>
        <a:p>
          <a:endParaRPr lang="ru-RU"/>
        </a:p>
      </dgm:t>
    </dgm:pt>
    <dgm:pt modelId="{DB622DC2-1FC6-455E-A17B-2394A01D9DB1}">
      <dgm:prSet phldrT="[Текст]" custT="1"/>
      <dgm:spPr>
        <a:solidFill>
          <a:schemeClr val="accent1">
            <a:lumMod val="20000"/>
            <a:lumOff val="80000"/>
          </a:schemeClr>
        </a:solidFill>
        <a:ln>
          <a:solidFill>
            <a:schemeClr val="tx2"/>
          </a:solidFill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1200" b="1" dirty="0" smtClean="0">
              <a:solidFill>
                <a:schemeClr val="bg2">
                  <a:lumMod val="25000"/>
                </a:schemeClr>
              </a:solidFill>
            </a:rPr>
            <a:t>Создан межотраслевой совет потребителей Новосибирской области </a:t>
          </a:r>
          <a:r>
            <a:rPr lang="ru-RU" sz="1200" b="1" dirty="0" smtClean="0">
              <a:solidFill>
                <a:srgbClr val="C00000"/>
              </a:solidFill>
            </a:rPr>
            <a:t>(по вопросам электроэнергетики)                                                                                                                                                                                                                                                                </a:t>
          </a:r>
          <a:endParaRPr lang="ru-RU" sz="1200" b="1" dirty="0">
            <a:solidFill>
              <a:srgbClr val="C00000"/>
            </a:solidFill>
          </a:endParaRPr>
        </a:p>
      </dgm:t>
    </dgm:pt>
    <dgm:pt modelId="{C8C9484D-123E-4D95-9757-DA2365E0C9FA}" type="sibTrans" cxnId="{921E717A-B60F-49C5-B64B-7473220BBCBA}">
      <dgm:prSet/>
      <dgm:spPr/>
      <dgm:t>
        <a:bodyPr/>
        <a:lstStyle/>
        <a:p>
          <a:endParaRPr lang="ru-RU"/>
        </a:p>
      </dgm:t>
    </dgm:pt>
    <dgm:pt modelId="{8037AA93-4230-46EB-85A3-AEFC2DEC022F}" type="parTrans" cxnId="{921E717A-B60F-49C5-B64B-7473220BBCBA}">
      <dgm:prSet/>
      <dgm:spPr/>
      <dgm:t>
        <a:bodyPr/>
        <a:lstStyle/>
        <a:p>
          <a:endParaRPr lang="ru-RU"/>
        </a:p>
      </dgm:t>
    </dgm:pt>
    <dgm:pt modelId="{6078535F-F659-4060-87FB-9A5E74310273}">
      <dgm:prSet phldrT="[Текст]" custT="1"/>
      <dgm:spPr>
        <a:solidFill>
          <a:schemeClr val="accent1">
            <a:lumMod val="20000"/>
            <a:lumOff val="80000"/>
            <a:alpha val="90000"/>
          </a:schemeClr>
        </a:solidFill>
        <a:ln>
          <a:solidFill>
            <a:schemeClr val="tx2"/>
          </a:solidFill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1200" b="1" dirty="0" smtClean="0">
              <a:solidFill>
                <a:schemeClr val="bg2">
                  <a:lumMod val="25000"/>
                </a:schemeClr>
              </a:solidFill>
            </a:rPr>
            <a:t>Механизм технологического и ценового аудита в 2016 году </a:t>
          </a:r>
          <a:r>
            <a:rPr lang="ru-RU" sz="1200" b="1" dirty="0" smtClean="0">
              <a:solidFill>
                <a:srgbClr val="C00000"/>
              </a:solidFill>
            </a:rPr>
            <a:t>не применялся </a:t>
          </a:r>
          <a:endParaRPr lang="ru-RU" sz="1200" b="1" dirty="0">
            <a:solidFill>
              <a:srgbClr val="C00000"/>
            </a:solidFill>
          </a:endParaRPr>
        </a:p>
      </dgm:t>
    </dgm:pt>
    <dgm:pt modelId="{6001F583-8769-49E3-82D3-F08727EC0FCA}" type="parTrans" cxnId="{D940803D-DF01-40EA-B564-77B67627FA21}">
      <dgm:prSet/>
      <dgm:spPr/>
      <dgm:t>
        <a:bodyPr/>
        <a:lstStyle/>
        <a:p>
          <a:endParaRPr lang="ru-RU"/>
        </a:p>
      </dgm:t>
    </dgm:pt>
    <dgm:pt modelId="{FCC6B66D-1628-4644-AB5D-B52B1709A794}" type="sibTrans" cxnId="{D940803D-DF01-40EA-B564-77B67627FA21}">
      <dgm:prSet/>
      <dgm:spPr/>
      <dgm:t>
        <a:bodyPr/>
        <a:lstStyle/>
        <a:p>
          <a:endParaRPr lang="ru-RU"/>
        </a:p>
      </dgm:t>
    </dgm:pt>
    <dgm:pt modelId="{DFE3D922-C209-45F7-ACE6-839EA02D0D6A}" type="pres">
      <dgm:prSet presAssocID="{B238CA0A-2960-4072-AD58-65821FA35B3B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E6C3479-4B43-4C37-BCA0-F94D38895EEF}" type="pres">
      <dgm:prSet presAssocID="{B238CA0A-2960-4072-AD58-65821FA35B3B}" presName="children" presStyleCnt="0"/>
      <dgm:spPr/>
    </dgm:pt>
    <dgm:pt modelId="{664C70C5-36D3-4BE4-BE08-5C8D6A3BD73A}" type="pres">
      <dgm:prSet presAssocID="{B238CA0A-2960-4072-AD58-65821FA35B3B}" presName="child1group" presStyleCnt="0"/>
      <dgm:spPr/>
    </dgm:pt>
    <dgm:pt modelId="{551C9B92-6E15-477E-9B35-DA797F94D3B6}" type="pres">
      <dgm:prSet presAssocID="{B238CA0A-2960-4072-AD58-65821FA35B3B}" presName="child1" presStyleLbl="bgAcc1" presStyleIdx="0" presStyleCnt="4" custLinFactNeighborX="-31856" custLinFactNeighborY="5349"/>
      <dgm:spPr/>
      <dgm:t>
        <a:bodyPr/>
        <a:lstStyle/>
        <a:p>
          <a:endParaRPr lang="ru-RU"/>
        </a:p>
      </dgm:t>
    </dgm:pt>
    <dgm:pt modelId="{4300012E-652E-48EC-9E60-8521978F6EB1}" type="pres">
      <dgm:prSet presAssocID="{B238CA0A-2960-4072-AD58-65821FA35B3B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6B4A15-30F1-4CED-8BF4-A38B2E94BBA5}" type="pres">
      <dgm:prSet presAssocID="{B238CA0A-2960-4072-AD58-65821FA35B3B}" presName="child2group" presStyleCnt="0"/>
      <dgm:spPr/>
    </dgm:pt>
    <dgm:pt modelId="{B6501DA3-B858-47E7-8374-D2744CBEDDC9}" type="pres">
      <dgm:prSet presAssocID="{B238CA0A-2960-4072-AD58-65821FA35B3B}" presName="child2" presStyleLbl="bgAcc1" presStyleIdx="1" presStyleCnt="4" custLinFactNeighborX="26431" custLinFactNeighborY="922"/>
      <dgm:spPr/>
      <dgm:t>
        <a:bodyPr/>
        <a:lstStyle/>
        <a:p>
          <a:endParaRPr lang="ru-RU"/>
        </a:p>
      </dgm:t>
    </dgm:pt>
    <dgm:pt modelId="{B59DA7BD-8CB2-409C-A61E-16E021CF4EAB}" type="pres">
      <dgm:prSet presAssocID="{B238CA0A-2960-4072-AD58-65821FA35B3B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E7BA9D-EE2B-4379-BEC6-8573D6A16337}" type="pres">
      <dgm:prSet presAssocID="{B238CA0A-2960-4072-AD58-65821FA35B3B}" presName="child3group" presStyleCnt="0"/>
      <dgm:spPr/>
    </dgm:pt>
    <dgm:pt modelId="{425E5FE6-0B40-42FC-85FD-83E2008CDD85}" type="pres">
      <dgm:prSet presAssocID="{B238CA0A-2960-4072-AD58-65821FA35B3B}" presName="child3" presStyleLbl="bgAcc1" presStyleIdx="2" presStyleCnt="4" custLinFactNeighborX="26431" custLinFactNeighborY="-13684"/>
      <dgm:spPr/>
      <dgm:t>
        <a:bodyPr/>
        <a:lstStyle/>
        <a:p>
          <a:endParaRPr lang="ru-RU"/>
        </a:p>
      </dgm:t>
    </dgm:pt>
    <dgm:pt modelId="{48BCF68C-E9EB-4D58-828C-B7170D5BF667}" type="pres">
      <dgm:prSet presAssocID="{B238CA0A-2960-4072-AD58-65821FA35B3B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55A961-5B4C-4E9C-9389-FEA009260230}" type="pres">
      <dgm:prSet presAssocID="{B238CA0A-2960-4072-AD58-65821FA35B3B}" presName="child4group" presStyleCnt="0"/>
      <dgm:spPr/>
    </dgm:pt>
    <dgm:pt modelId="{35AFDA94-39C5-4E53-9914-00420F654B98}" type="pres">
      <dgm:prSet presAssocID="{B238CA0A-2960-4072-AD58-65821FA35B3B}" presName="child4" presStyleLbl="bgAcc1" presStyleIdx="3" presStyleCnt="4" custLinFactNeighborX="-32525" custLinFactNeighborY="-13684"/>
      <dgm:spPr/>
      <dgm:t>
        <a:bodyPr/>
        <a:lstStyle/>
        <a:p>
          <a:endParaRPr lang="ru-RU"/>
        </a:p>
      </dgm:t>
    </dgm:pt>
    <dgm:pt modelId="{2A09828B-D7BC-470E-B6D7-8180140EDA07}" type="pres">
      <dgm:prSet presAssocID="{B238CA0A-2960-4072-AD58-65821FA35B3B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B94342-A1C4-438A-BFFC-94F10BDD2C60}" type="pres">
      <dgm:prSet presAssocID="{B238CA0A-2960-4072-AD58-65821FA35B3B}" presName="childPlaceholder" presStyleCnt="0"/>
      <dgm:spPr/>
    </dgm:pt>
    <dgm:pt modelId="{7537CB7B-23C6-4EBA-AF39-153B6FC72F91}" type="pres">
      <dgm:prSet presAssocID="{B238CA0A-2960-4072-AD58-65821FA35B3B}" presName="circle" presStyleCnt="0"/>
      <dgm:spPr/>
    </dgm:pt>
    <dgm:pt modelId="{45B114C9-44EE-4527-AA7A-E75DCF38F0CE}" type="pres">
      <dgm:prSet presAssocID="{B238CA0A-2960-4072-AD58-65821FA35B3B}" presName="quadrant1" presStyleLbl="node1" presStyleIdx="0" presStyleCnt="4">
        <dgm:presLayoutVars>
          <dgm:chMax val="1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391E192D-B6CB-478C-B31A-1E20A85D3A2F}" type="pres">
      <dgm:prSet presAssocID="{B238CA0A-2960-4072-AD58-65821FA35B3B}" presName="quadrant2" presStyleLbl="node1" presStyleIdx="1" presStyleCnt="4">
        <dgm:presLayoutVars>
          <dgm:chMax val="1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EC097AE4-6AB5-4E8A-9550-BC69EF2038B2}" type="pres">
      <dgm:prSet presAssocID="{B238CA0A-2960-4072-AD58-65821FA35B3B}" presName="quadrant3" presStyleLbl="node1" presStyleIdx="2" presStyleCnt="4">
        <dgm:presLayoutVars>
          <dgm:chMax val="1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851806F8-F34F-4238-AF48-8F8C033B6062}" type="pres">
      <dgm:prSet presAssocID="{B238CA0A-2960-4072-AD58-65821FA35B3B}" presName="quadrant4" presStyleLbl="node1" presStyleIdx="3" presStyleCnt="4">
        <dgm:presLayoutVars>
          <dgm:chMax val="1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FFA0E96C-04C6-4706-9DA1-D1C8A53CC57B}" type="pres">
      <dgm:prSet presAssocID="{B238CA0A-2960-4072-AD58-65821FA35B3B}" presName="quadrantPlaceholder" presStyleCnt="0"/>
      <dgm:spPr/>
    </dgm:pt>
    <dgm:pt modelId="{9640B59B-FF80-47A5-855D-609155A34C1C}" type="pres">
      <dgm:prSet presAssocID="{B238CA0A-2960-4072-AD58-65821FA35B3B}" presName="center1" presStyleLbl="fgShp" presStyleIdx="0" presStyleCnt="2" custLinFactNeighborX="-1651" custLinFactNeighborY="-2184"/>
      <dgm:spPr>
        <a:prstGeom prst="flowChartProcess">
          <a:avLst/>
        </a:prstGeom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endParaRPr lang="ru-RU"/>
        </a:p>
      </dgm:t>
    </dgm:pt>
    <dgm:pt modelId="{E1E3F4EE-E31B-48D8-879F-D08EE950D87A}" type="pres">
      <dgm:prSet presAssocID="{B238CA0A-2960-4072-AD58-65821FA35B3B}" presName="center2" presStyleLbl="fgShp" presStyleIdx="1" presStyleCnt="2" custLinFactNeighborX="16374" custLinFactNeighborY="-9553"/>
      <dgm:spPr>
        <a:prstGeom prst="rect">
          <a:avLst/>
        </a:prstGeom>
        <a:solidFill>
          <a:schemeClr val="tx2">
            <a:lumMod val="75000"/>
          </a:schemeClr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endParaRPr lang="ru-RU"/>
        </a:p>
      </dgm:t>
    </dgm:pt>
  </dgm:ptLst>
  <dgm:cxnLst>
    <dgm:cxn modelId="{A7136D3C-139C-4EBA-BDC9-D6211EA585B7}" type="presOf" srcId="{5B450C00-B318-49EF-A883-9E3C2125CE81}" destId="{391E192D-B6CB-478C-B31A-1E20A85D3A2F}" srcOrd="0" destOrd="0" presId="urn:microsoft.com/office/officeart/2005/8/layout/cycle4"/>
    <dgm:cxn modelId="{F1E26FF4-6EE6-4959-BD12-6189CAC69AEB}" srcId="{969BCD4F-D48E-4CDC-94F8-25E17B9A3D81}" destId="{FE53529E-DB26-45F5-909F-CC2BBA36889F}" srcOrd="0" destOrd="0" parTransId="{258BD309-F820-42C0-BBDC-B5CE3584897E}" sibTransId="{6E5EE36F-DCFB-4E53-B715-00DC678D16EB}"/>
    <dgm:cxn modelId="{D5BC5108-AE8E-41CA-8874-B47349939016}" type="presOf" srcId="{E99905D8-0A9F-4668-B828-71AE0BBAC546}" destId="{2A09828B-D7BC-470E-B6D7-8180140EDA07}" srcOrd="1" destOrd="0" presId="urn:microsoft.com/office/officeart/2005/8/layout/cycle4"/>
    <dgm:cxn modelId="{9D599731-C42A-4DD5-A64B-2CFDE6D19F69}" type="presOf" srcId="{DB622DC2-1FC6-455E-A17B-2394A01D9DB1}" destId="{4300012E-652E-48EC-9E60-8521978F6EB1}" srcOrd="1" destOrd="1" presId="urn:microsoft.com/office/officeart/2005/8/layout/cycle4"/>
    <dgm:cxn modelId="{A3E51602-6538-4412-9FB6-8A0CA00A0617}" srcId="{B238CA0A-2960-4072-AD58-65821FA35B3B}" destId="{FDAE934A-49EA-4C51-A0C9-DD77A08F4D0C}" srcOrd="3" destOrd="0" parTransId="{9CDD45AF-0DB8-4207-B7B5-91D648E45689}" sibTransId="{62BA0F37-EB00-4294-8B56-48A7DDDF6F68}"/>
    <dgm:cxn modelId="{523A3E56-B285-4B48-B7B9-937C12781310}" type="presOf" srcId="{7B60ADCD-9807-49AB-96E0-8813D0263573}" destId="{4300012E-652E-48EC-9E60-8521978F6EB1}" srcOrd="1" destOrd="2" presId="urn:microsoft.com/office/officeart/2005/8/layout/cycle4"/>
    <dgm:cxn modelId="{56E99EF2-19F7-4DF4-A016-3112196906DA}" type="presOf" srcId="{7B60ADCD-9807-49AB-96E0-8813D0263573}" destId="{551C9B92-6E15-477E-9B35-DA797F94D3B6}" srcOrd="0" destOrd="2" presId="urn:microsoft.com/office/officeart/2005/8/layout/cycle4"/>
    <dgm:cxn modelId="{72DAB24B-2370-4967-85A5-A8D220DEE109}" srcId="{B238CA0A-2960-4072-AD58-65821FA35B3B}" destId="{969BCD4F-D48E-4CDC-94F8-25E17B9A3D81}" srcOrd="0" destOrd="0" parTransId="{8E4D725B-AAED-48A9-9009-A0C6EC71CAF3}" sibTransId="{095C6B76-89CA-4469-9010-6C05AB4E3A8E}"/>
    <dgm:cxn modelId="{6D78DDA2-B2A7-4937-831E-D725FDC51C3D}" type="presOf" srcId="{DB622DC2-1FC6-455E-A17B-2394A01D9DB1}" destId="{551C9B92-6E15-477E-9B35-DA797F94D3B6}" srcOrd="0" destOrd="1" presId="urn:microsoft.com/office/officeart/2005/8/layout/cycle4"/>
    <dgm:cxn modelId="{8B1DBBE5-19B5-4CB8-A765-1AC867DBF4C7}" srcId="{B238CA0A-2960-4072-AD58-65821FA35B3B}" destId="{E32B5CA9-B0EF-458F-9D38-6E4AE9D471EF}" srcOrd="2" destOrd="0" parTransId="{ECC5B677-63EC-41F5-A1D3-8A13A1B35C87}" sibTransId="{6920EB2A-1E24-4B46-9BB8-2469DADB391D}"/>
    <dgm:cxn modelId="{4AE33D5D-A03D-4FD2-9467-87241AA810EC}" type="presOf" srcId="{E32B5CA9-B0EF-458F-9D38-6E4AE9D471EF}" destId="{EC097AE4-6AB5-4E8A-9550-BC69EF2038B2}" srcOrd="0" destOrd="0" presId="urn:microsoft.com/office/officeart/2005/8/layout/cycle4"/>
    <dgm:cxn modelId="{B718E0E1-28BE-46D3-874B-B5F5C0A35B19}" type="presOf" srcId="{6078535F-F659-4060-87FB-9A5E74310273}" destId="{B6501DA3-B858-47E7-8374-D2744CBEDDC9}" srcOrd="0" destOrd="1" presId="urn:microsoft.com/office/officeart/2005/8/layout/cycle4"/>
    <dgm:cxn modelId="{1EB67179-ABB0-4E7E-B847-AA88A7C10A06}" srcId="{5B450C00-B318-49EF-A883-9E3C2125CE81}" destId="{CB00189A-8057-40DB-B8A2-B015D2EC6C45}" srcOrd="0" destOrd="0" parTransId="{3261C1EB-A6FE-4ABA-A122-FA7C60003D43}" sibTransId="{CF1DD867-E2F4-46D9-AFDB-11905F0E4294}"/>
    <dgm:cxn modelId="{AA071759-FF0B-42C4-B3BF-6DEACCA80527}" srcId="{B238CA0A-2960-4072-AD58-65821FA35B3B}" destId="{5B450C00-B318-49EF-A883-9E3C2125CE81}" srcOrd="1" destOrd="0" parTransId="{A9318A16-DA29-4B37-8A16-5C2558D98FC6}" sibTransId="{BBECEAEE-5E2E-4F2F-A2E3-21EFDF57E917}"/>
    <dgm:cxn modelId="{D940803D-DF01-40EA-B564-77B67627FA21}" srcId="{5B450C00-B318-49EF-A883-9E3C2125CE81}" destId="{6078535F-F659-4060-87FB-9A5E74310273}" srcOrd="1" destOrd="0" parTransId="{6001F583-8769-49E3-82D3-F08727EC0FCA}" sibTransId="{FCC6B66D-1628-4644-AB5D-B52B1709A794}"/>
    <dgm:cxn modelId="{D3AE62EB-840C-47C4-A9B4-32D927A08E56}" type="presOf" srcId="{6078535F-F659-4060-87FB-9A5E74310273}" destId="{B59DA7BD-8CB2-409C-A61E-16E021CF4EAB}" srcOrd="1" destOrd="1" presId="urn:microsoft.com/office/officeart/2005/8/layout/cycle4"/>
    <dgm:cxn modelId="{1A85A71D-660C-464F-91E7-9460BE9F1AF9}" type="presOf" srcId="{CB00189A-8057-40DB-B8A2-B015D2EC6C45}" destId="{B6501DA3-B858-47E7-8374-D2744CBEDDC9}" srcOrd="0" destOrd="0" presId="urn:microsoft.com/office/officeart/2005/8/layout/cycle4"/>
    <dgm:cxn modelId="{5C685FED-FCF1-4CD6-BEC2-B9E9C52C2F52}" srcId="{E32B5CA9-B0EF-458F-9D38-6E4AE9D471EF}" destId="{0F8F838F-657B-4E4B-A7D6-32B58EA8F8BB}" srcOrd="0" destOrd="0" parTransId="{F173C05F-D17B-4EB5-9356-9B95BE0FC391}" sibTransId="{1EE92236-E5D0-42EA-8F23-C1828113E9C6}"/>
    <dgm:cxn modelId="{59D5A968-4CE0-4079-8320-AE621A6BA816}" type="presOf" srcId="{0F8F838F-657B-4E4B-A7D6-32B58EA8F8BB}" destId="{425E5FE6-0B40-42FC-85FD-83E2008CDD85}" srcOrd="0" destOrd="0" presId="urn:microsoft.com/office/officeart/2005/8/layout/cycle4"/>
    <dgm:cxn modelId="{6A892C6D-A6D1-44F2-AABD-7332753AAA59}" srcId="{969BCD4F-D48E-4CDC-94F8-25E17B9A3D81}" destId="{7B60ADCD-9807-49AB-96E0-8813D0263573}" srcOrd="2" destOrd="0" parTransId="{30F3258E-0572-4B27-8A67-057DF1FE229D}" sibTransId="{88008E78-BAAA-4227-9418-23F930235A09}"/>
    <dgm:cxn modelId="{22E7991C-C33E-4CBF-8790-11B0E31CEDEA}" type="presOf" srcId="{0F8F838F-657B-4E4B-A7D6-32B58EA8F8BB}" destId="{48BCF68C-E9EB-4D58-828C-B7170D5BF667}" srcOrd="1" destOrd="0" presId="urn:microsoft.com/office/officeart/2005/8/layout/cycle4"/>
    <dgm:cxn modelId="{C08CCFFB-ACF5-4CEB-B672-F7A3A413BA98}" type="presOf" srcId="{CB00189A-8057-40DB-B8A2-B015D2EC6C45}" destId="{B59DA7BD-8CB2-409C-A61E-16E021CF4EAB}" srcOrd="1" destOrd="0" presId="urn:microsoft.com/office/officeart/2005/8/layout/cycle4"/>
    <dgm:cxn modelId="{22D87309-7334-4DA7-924D-636C08A177F6}" type="presOf" srcId="{FE53529E-DB26-45F5-909F-CC2BBA36889F}" destId="{4300012E-652E-48EC-9E60-8521978F6EB1}" srcOrd="1" destOrd="0" presId="urn:microsoft.com/office/officeart/2005/8/layout/cycle4"/>
    <dgm:cxn modelId="{921E717A-B60F-49C5-B64B-7473220BBCBA}" srcId="{969BCD4F-D48E-4CDC-94F8-25E17B9A3D81}" destId="{DB622DC2-1FC6-455E-A17B-2394A01D9DB1}" srcOrd="1" destOrd="0" parTransId="{8037AA93-4230-46EB-85A3-AEFC2DEC022F}" sibTransId="{C8C9484D-123E-4D95-9757-DA2365E0C9FA}"/>
    <dgm:cxn modelId="{86ABC196-416A-425C-AA97-6B940480C186}" type="presOf" srcId="{FE53529E-DB26-45F5-909F-CC2BBA36889F}" destId="{551C9B92-6E15-477E-9B35-DA797F94D3B6}" srcOrd="0" destOrd="0" presId="urn:microsoft.com/office/officeart/2005/8/layout/cycle4"/>
    <dgm:cxn modelId="{64C82202-B4A8-4169-B370-F366873637AD}" type="presOf" srcId="{E99905D8-0A9F-4668-B828-71AE0BBAC546}" destId="{35AFDA94-39C5-4E53-9914-00420F654B98}" srcOrd="0" destOrd="0" presId="urn:microsoft.com/office/officeart/2005/8/layout/cycle4"/>
    <dgm:cxn modelId="{6419F6DB-7AD1-4A43-AF2B-DC27F33FF2A8}" type="presOf" srcId="{969BCD4F-D48E-4CDC-94F8-25E17B9A3D81}" destId="{45B114C9-44EE-4527-AA7A-E75DCF38F0CE}" srcOrd="0" destOrd="0" presId="urn:microsoft.com/office/officeart/2005/8/layout/cycle4"/>
    <dgm:cxn modelId="{2410E54B-2840-442C-B811-B8F753F1772A}" srcId="{FDAE934A-49EA-4C51-A0C9-DD77A08F4D0C}" destId="{E99905D8-0A9F-4668-B828-71AE0BBAC546}" srcOrd="0" destOrd="0" parTransId="{2960B2C3-EDB1-4330-A9DE-415668003295}" sibTransId="{5A5A4FC9-D383-4038-B2A0-7D900253574B}"/>
    <dgm:cxn modelId="{339DC370-19A8-495C-B908-77268F560826}" type="presOf" srcId="{FDAE934A-49EA-4C51-A0C9-DD77A08F4D0C}" destId="{851806F8-F34F-4238-AF48-8F8C033B6062}" srcOrd="0" destOrd="0" presId="urn:microsoft.com/office/officeart/2005/8/layout/cycle4"/>
    <dgm:cxn modelId="{52272045-AA00-49A9-8FD5-5D0A8E21C905}" type="presOf" srcId="{B238CA0A-2960-4072-AD58-65821FA35B3B}" destId="{DFE3D922-C209-45F7-ACE6-839EA02D0D6A}" srcOrd="0" destOrd="0" presId="urn:microsoft.com/office/officeart/2005/8/layout/cycle4"/>
    <dgm:cxn modelId="{8FB8452A-D4F1-4277-A75A-C6343BF4C160}" type="presParOf" srcId="{DFE3D922-C209-45F7-ACE6-839EA02D0D6A}" destId="{FE6C3479-4B43-4C37-BCA0-F94D38895EEF}" srcOrd="0" destOrd="0" presId="urn:microsoft.com/office/officeart/2005/8/layout/cycle4"/>
    <dgm:cxn modelId="{541FE6FA-7AA2-42AD-B5CC-E312D928349B}" type="presParOf" srcId="{FE6C3479-4B43-4C37-BCA0-F94D38895EEF}" destId="{664C70C5-36D3-4BE4-BE08-5C8D6A3BD73A}" srcOrd="0" destOrd="0" presId="urn:microsoft.com/office/officeart/2005/8/layout/cycle4"/>
    <dgm:cxn modelId="{0BE16F98-7E9A-4094-BFE9-FBA6537AB64B}" type="presParOf" srcId="{664C70C5-36D3-4BE4-BE08-5C8D6A3BD73A}" destId="{551C9B92-6E15-477E-9B35-DA797F94D3B6}" srcOrd="0" destOrd="0" presId="urn:microsoft.com/office/officeart/2005/8/layout/cycle4"/>
    <dgm:cxn modelId="{B4B00292-6260-4F51-A1F0-AB762DE959FA}" type="presParOf" srcId="{664C70C5-36D3-4BE4-BE08-5C8D6A3BD73A}" destId="{4300012E-652E-48EC-9E60-8521978F6EB1}" srcOrd="1" destOrd="0" presId="urn:microsoft.com/office/officeart/2005/8/layout/cycle4"/>
    <dgm:cxn modelId="{CB201A5D-A537-4E4F-94D9-B0BEFBC87360}" type="presParOf" srcId="{FE6C3479-4B43-4C37-BCA0-F94D38895EEF}" destId="{7D6B4A15-30F1-4CED-8BF4-A38B2E94BBA5}" srcOrd="1" destOrd="0" presId="urn:microsoft.com/office/officeart/2005/8/layout/cycle4"/>
    <dgm:cxn modelId="{9831982B-14BE-4DF9-93AD-964DF1BBDC38}" type="presParOf" srcId="{7D6B4A15-30F1-4CED-8BF4-A38B2E94BBA5}" destId="{B6501DA3-B858-47E7-8374-D2744CBEDDC9}" srcOrd="0" destOrd="0" presId="urn:microsoft.com/office/officeart/2005/8/layout/cycle4"/>
    <dgm:cxn modelId="{82ADA4B6-F8FB-4AF0-96E5-D7E39284CAB7}" type="presParOf" srcId="{7D6B4A15-30F1-4CED-8BF4-A38B2E94BBA5}" destId="{B59DA7BD-8CB2-409C-A61E-16E021CF4EAB}" srcOrd="1" destOrd="0" presId="urn:microsoft.com/office/officeart/2005/8/layout/cycle4"/>
    <dgm:cxn modelId="{8321DF07-6D33-4EC1-AA0E-69BB8B10D26B}" type="presParOf" srcId="{FE6C3479-4B43-4C37-BCA0-F94D38895EEF}" destId="{23E7BA9D-EE2B-4379-BEC6-8573D6A16337}" srcOrd="2" destOrd="0" presId="urn:microsoft.com/office/officeart/2005/8/layout/cycle4"/>
    <dgm:cxn modelId="{E548DE5E-9E5B-41E8-889C-A2F98B585FFA}" type="presParOf" srcId="{23E7BA9D-EE2B-4379-BEC6-8573D6A16337}" destId="{425E5FE6-0B40-42FC-85FD-83E2008CDD85}" srcOrd="0" destOrd="0" presId="urn:microsoft.com/office/officeart/2005/8/layout/cycle4"/>
    <dgm:cxn modelId="{89D1DB19-5BCA-4807-A9A6-A8D533DB50A3}" type="presParOf" srcId="{23E7BA9D-EE2B-4379-BEC6-8573D6A16337}" destId="{48BCF68C-E9EB-4D58-828C-B7170D5BF667}" srcOrd="1" destOrd="0" presId="urn:microsoft.com/office/officeart/2005/8/layout/cycle4"/>
    <dgm:cxn modelId="{7B422D20-5AAB-425A-96F8-0F83BEAE5654}" type="presParOf" srcId="{FE6C3479-4B43-4C37-BCA0-F94D38895EEF}" destId="{7F55A961-5B4C-4E9C-9389-FEA009260230}" srcOrd="3" destOrd="0" presId="urn:microsoft.com/office/officeart/2005/8/layout/cycle4"/>
    <dgm:cxn modelId="{BA2A2AE4-E592-43EB-9BE1-F32DFA04C552}" type="presParOf" srcId="{7F55A961-5B4C-4E9C-9389-FEA009260230}" destId="{35AFDA94-39C5-4E53-9914-00420F654B98}" srcOrd="0" destOrd="0" presId="urn:microsoft.com/office/officeart/2005/8/layout/cycle4"/>
    <dgm:cxn modelId="{E5E43126-2C9D-4E4B-938E-B413305AABB0}" type="presParOf" srcId="{7F55A961-5B4C-4E9C-9389-FEA009260230}" destId="{2A09828B-D7BC-470E-B6D7-8180140EDA07}" srcOrd="1" destOrd="0" presId="urn:microsoft.com/office/officeart/2005/8/layout/cycle4"/>
    <dgm:cxn modelId="{8226AD32-19C4-4B79-A391-5D852192EC3E}" type="presParOf" srcId="{FE6C3479-4B43-4C37-BCA0-F94D38895EEF}" destId="{B0B94342-A1C4-438A-BFFC-94F10BDD2C60}" srcOrd="4" destOrd="0" presId="urn:microsoft.com/office/officeart/2005/8/layout/cycle4"/>
    <dgm:cxn modelId="{4D9771CE-0B6C-4B02-A505-DA515908727E}" type="presParOf" srcId="{DFE3D922-C209-45F7-ACE6-839EA02D0D6A}" destId="{7537CB7B-23C6-4EBA-AF39-153B6FC72F91}" srcOrd="1" destOrd="0" presId="urn:microsoft.com/office/officeart/2005/8/layout/cycle4"/>
    <dgm:cxn modelId="{6B6EE60F-7432-4343-8B46-F7AA4EF67039}" type="presParOf" srcId="{7537CB7B-23C6-4EBA-AF39-153B6FC72F91}" destId="{45B114C9-44EE-4527-AA7A-E75DCF38F0CE}" srcOrd="0" destOrd="0" presId="urn:microsoft.com/office/officeart/2005/8/layout/cycle4"/>
    <dgm:cxn modelId="{C4AE58EA-4DEE-4595-BA14-6E6732D73776}" type="presParOf" srcId="{7537CB7B-23C6-4EBA-AF39-153B6FC72F91}" destId="{391E192D-B6CB-478C-B31A-1E20A85D3A2F}" srcOrd="1" destOrd="0" presId="urn:microsoft.com/office/officeart/2005/8/layout/cycle4"/>
    <dgm:cxn modelId="{932CD012-47ED-4419-A381-E166DAC982B5}" type="presParOf" srcId="{7537CB7B-23C6-4EBA-AF39-153B6FC72F91}" destId="{EC097AE4-6AB5-4E8A-9550-BC69EF2038B2}" srcOrd="2" destOrd="0" presId="urn:microsoft.com/office/officeart/2005/8/layout/cycle4"/>
    <dgm:cxn modelId="{4851AD29-28C2-4D60-B484-48E45B8829FC}" type="presParOf" srcId="{7537CB7B-23C6-4EBA-AF39-153B6FC72F91}" destId="{851806F8-F34F-4238-AF48-8F8C033B6062}" srcOrd="3" destOrd="0" presId="urn:microsoft.com/office/officeart/2005/8/layout/cycle4"/>
    <dgm:cxn modelId="{F89C8CEF-6373-422E-B9E0-D8A46CD3DA24}" type="presParOf" srcId="{7537CB7B-23C6-4EBA-AF39-153B6FC72F91}" destId="{FFA0E96C-04C6-4706-9DA1-D1C8A53CC57B}" srcOrd="4" destOrd="0" presId="urn:microsoft.com/office/officeart/2005/8/layout/cycle4"/>
    <dgm:cxn modelId="{EB5C6F7B-569E-4671-8499-0FC83DC44709}" type="presParOf" srcId="{DFE3D922-C209-45F7-ACE6-839EA02D0D6A}" destId="{9640B59B-FF80-47A5-855D-609155A34C1C}" srcOrd="2" destOrd="0" presId="urn:microsoft.com/office/officeart/2005/8/layout/cycle4"/>
    <dgm:cxn modelId="{14788D09-9EDB-456A-B96C-2A5C444A92B7}" type="presParOf" srcId="{DFE3D922-C209-45F7-ACE6-839EA02D0D6A}" destId="{E1E3F4EE-E31B-48D8-879F-D08EE950D87A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12DE6BF-026E-459B-BF0B-88B3BB0D378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1217CB0-189D-4999-A5BC-1C93D90F34F7}">
      <dgm:prSet phldrT="[Текст]" custT="1"/>
      <dgm:spPr>
        <a:solidFill>
          <a:schemeClr val="tx1">
            <a:lumMod val="20000"/>
            <a:lumOff val="80000"/>
          </a:schemeClr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000" b="1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rPr>
            <a:t>Миссия проведения публичного технологического и ценового аудита крупных инвестиционных проектов</a:t>
          </a:r>
          <a:endParaRPr lang="ru-RU" sz="2000" b="1" dirty="0">
            <a:solidFill>
              <a:schemeClr val="bg2">
                <a:lumMod val="2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4358FD37-81AF-4B0D-8A8A-30098F00A420}" type="parTrans" cxnId="{0CD25617-0236-4AE5-82C1-3AD134FA1FA5}">
      <dgm:prSet/>
      <dgm:spPr/>
      <dgm:t>
        <a:bodyPr/>
        <a:lstStyle/>
        <a:p>
          <a:endParaRPr lang="ru-RU"/>
        </a:p>
      </dgm:t>
    </dgm:pt>
    <dgm:pt modelId="{EF06962D-4D84-443F-B5D0-27C4661D0D3B}" type="sibTrans" cxnId="{0CD25617-0236-4AE5-82C1-3AD134FA1FA5}">
      <dgm:prSet/>
      <dgm:spPr/>
      <dgm:t>
        <a:bodyPr/>
        <a:lstStyle/>
        <a:p>
          <a:endParaRPr lang="ru-RU"/>
        </a:p>
      </dgm:t>
    </dgm:pt>
    <dgm:pt modelId="{3904BF0F-7553-4DCE-8567-DD2C0D4D8BC9}">
      <dgm:prSet phldrT="[Текст]" custT="1"/>
      <dgm:spPr>
        <a:solidFill>
          <a:schemeClr val="tx1">
            <a:lumMod val="20000"/>
            <a:lumOff val="80000"/>
          </a:schemeClr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000" b="1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rPr>
            <a:t>Цели проведения технологического и ценового аудита крупных инвестиционных проектов</a:t>
          </a:r>
          <a:endParaRPr lang="ru-RU" sz="2000" b="1" dirty="0">
            <a:solidFill>
              <a:schemeClr val="bg2">
                <a:lumMod val="2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4A61B31A-9B3F-4550-AFD1-30ECC071F8F7}" type="parTrans" cxnId="{6F27CD54-626C-41FA-82D9-E1690A7F7575}">
      <dgm:prSet/>
      <dgm:spPr/>
      <dgm:t>
        <a:bodyPr/>
        <a:lstStyle/>
        <a:p>
          <a:endParaRPr lang="ru-RU"/>
        </a:p>
      </dgm:t>
    </dgm:pt>
    <dgm:pt modelId="{20421542-3754-45F7-983C-E4D3D758E263}" type="sibTrans" cxnId="{6F27CD54-626C-41FA-82D9-E1690A7F7575}">
      <dgm:prSet/>
      <dgm:spPr/>
      <dgm:t>
        <a:bodyPr/>
        <a:lstStyle/>
        <a:p>
          <a:endParaRPr lang="ru-RU"/>
        </a:p>
      </dgm:t>
    </dgm:pt>
    <dgm:pt modelId="{E6176F96-C60E-42F9-8634-0681DDC9576B}">
      <dgm:prSet custT="1"/>
      <dgm:spPr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1800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rPr>
            <a:t>Повышение эффективности крупных инвестиционных проектов с государственным участием, а также проектов субъектов естественных монополий</a:t>
          </a:r>
          <a:endParaRPr lang="ru-RU" sz="1800" dirty="0">
            <a:solidFill>
              <a:schemeClr val="bg2">
                <a:lumMod val="2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22DA8674-9E57-4E66-BA5A-C34AEDC85422}" type="parTrans" cxnId="{34CF5492-CF22-4B00-978B-FA1E9165E871}">
      <dgm:prSet/>
      <dgm:spPr/>
      <dgm:t>
        <a:bodyPr/>
        <a:lstStyle/>
        <a:p>
          <a:endParaRPr lang="ru-RU"/>
        </a:p>
      </dgm:t>
    </dgm:pt>
    <dgm:pt modelId="{C76B6ABF-D35D-4DEB-9203-84CF891B6695}" type="sibTrans" cxnId="{34CF5492-CF22-4B00-978B-FA1E9165E871}">
      <dgm:prSet/>
      <dgm:spPr/>
      <dgm:t>
        <a:bodyPr/>
        <a:lstStyle/>
        <a:p>
          <a:endParaRPr lang="ru-RU"/>
        </a:p>
      </dgm:t>
    </dgm:pt>
    <dgm:pt modelId="{7B65FE78-1AC8-4121-A30D-89976EF806C5}">
      <dgm:prSet custT="1"/>
      <dgm:spPr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1800" b="0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rPr>
            <a:t>Оценка целесообразности реализации проекта</a:t>
          </a:r>
          <a:endParaRPr lang="ru-RU" sz="1800" b="0" dirty="0">
            <a:solidFill>
              <a:schemeClr val="bg2">
                <a:lumMod val="2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6F87463E-A044-4617-9EFB-FD5D21EF87A2}" type="parTrans" cxnId="{7DF9B666-A00C-4FDE-A1C6-DE7403EEB215}">
      <dgm:prSet/>
      <dgm:spPr/>
      <dgm:t>
        <a:bodyPr/>
        <a:lstStyle/>
        <a:p>
          <a:endParaRPr lang="ru-RU"/>
        </a:p>
      </dgm:t>
    </dgm:pt>
    <dgm:pt modelId="{3BB253E0-F06B-484F-9971-015A99E2F6F1}" type="sibTrans" cxnId="{7DF9B666-A00C-4FDE-A1C6-DE7403EEB215}">
      <dgm:prSet/>
      <dgm:spPr/>
      <dgm:t>
        <a:bodyPr/>
        <a:lstStyle/>
        <a:p>
          <a:endParaRPr lang="ru-RU"/>
        </a:p>
      </dgm:t>
    </dgm:pt>
    <dgm:pt modelId="{71B6A633-2CCA-48AF-9DC9-4BF2798775D4}">
      <dgm:prSet custT="1"/>
      <dgm:spPr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1800" b="0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rPr>
            <a:t>Оптимизация проектных и технологических решений</a:t>
          </a:r>
          <a:endParaRPr lang="ru-RU" sz="1800" b="0" dirty="0">
            <a:solidFill>
              <a:schemeClr val="bg2">
                <a:lumMod val="2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533B9D89-6178-40F4-B99A-418BBF69EF53}" type="parTrans" cxnId="{D6D501C8-3198-4D31-AED5-5A8E434CBB1D}">
      <dgm:prSet/>
      <dgm:spPr/>
      <dgm:t>
        <a:bodyPr/>
        <a:lstStyle/>
        <a:p>
          <a:endParaRPr lang="ru-RU"/>
        </a:p>
      </dgm:t>
    </dgm:pt>
    <dgm:pt modelId="{A10B941C-2AC2-4BA1-8D35-5B3C5934295B}" type="sibTrans" cxnId="{D6D501C8-3198-4D31-AED5-5A8E434CBB1D}">
      <dgm:prSet/>
      <dgm:spPr/>
      <dgm:t>
        <a:bodyPr/>
        <a:lstStyle/>
        <a:p>
          <a:endParaRPr lang="ru-RU"/>
        </a:p>
      </dgm:t>
    </dgm:pt>
    <dgm:pt modelId="{735A5100-2F2F-4A00-BA3F-AB1AF0CE23A1}">
      <dgm:prSet custT="1"/>
      <dgm:spPr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1800" b="0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rPr>
            <a:t>Повышение эффективности использования бюджетных средств</a:t>
          </a:r>
          <a:endParaRPr lang="ru-RU" sz="1800" b="0" dirty="0">
            <a:solidFill>
              <a:schemeClr val="bg2">
                <a:lumMod val="2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289D7C1E-2B48-4C5D-B3D3-06AE05377829}" type="parTrans" cxnId="{CD39D4CA-3B7D-4558-9E06-5090E34CDC72}">
      <dgm:prSet/>
      <dgm:spPr/>
      <dgm:t>
        <a:bodyPr/>
        <a:lstStyle/>
        <a:p>
          <a:endParaRPr lang="ru-RU"/>
        </a:p>
      </dgm:t>
    </dgm:pt>
    <dgm:pt modelId="{7D3BB745-561E-4E77-AD06-68CA18EC8BAF}" type="sibTrans" cxnId="{CD39D4CA-3B7D-4558-9E06-5090E34CDC72}">
      <dgm:prSet/>
      <dgm:spPr/>
      <dgm:t>
        <a:bodyPr/>
        <a:lstStyle/>
        <a:p>
          <a:endParaRPr lang="ru-RU"/>
        </a:p>
      </dgm:t>
    </dgm:pt>
    <dgm:pt modelId="{59C88D21-D815-41B4-86C0-C914E55BEA25}">
      <dgm:prSet custT="1"/>
      <dgm:spPr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pPr rtl="0"/>
          <a:r>
            <a:rPr lang="ru-RU" sz="1800" b="0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rPr>
            <a:t>Снижение стоимости и сокращение сроков реализации инвестиционного проекта</a:t>
          </a:r>
          <a:endParaRPr lang="ru-RU" sz="1800" b="0" dirty="0">
            <a:solidFill>
              <a:schemeClr val="bg2">
                <a:lumMod val="2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933D8DC5-4A72-4C9A-8E08-36CC3ADAE3F4}" type="parTrans" cxnId="{1171A76D-B0CE-43D3-88FC-B4EB2E0BA377}">
      <dgm:prSet/>
      <dgm:spPr/>
      <dgm:t>
        <a:bodyPr/>
        <a:lstStyle/>
        <a:p>
          <a:endParaRPr lang="ru-RU"/>
        </a:p>
      </dgm:t>
    </dgm:pt>
    <dgm:pt modelId="{CD01D12F-0644-4C90-BA87-26511DFA3634}" type="sibTrans" cxnId="{1171A76D-B0CE-43D3-88FC-B4EB2E0BA377}">
      <dgm:prSet/>
      <dgm:spPr/>
      <dgm:t>
        <a:bodyPr/>
        <a:lstStyle/>
        <a:p>
          <a:endParaRPr lang="ru-RU"/>
        </a:p>
      </dgm:t>
    </dgm:pt>
    <dgm:pt modelId="{53D0EACB-769C-47E3-9058-7B1BCBC094E0}" type="pres">
      <dgm:prSet presAssocID="{212DE6BF-026E-459B-BF0B-88B3BB0D378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0628B61-4BB1-4033-A465-FB284D7D4FE6}" type="pres">
      <dgm:prSet presAssocID="{E1217CB0-189D-4999-A5BC-1C93D90F34F7}" presName="parentLin" presStyleCnt="0"/>
      <dgm:spPr/>
    </dgm:pt>
    <dgm:pt modelId="{404464B1-B34F-4D14-83E5-03E0D179769E}" type="pres">
      <dgm:prSet presAssocID="{E1217CB0-189D-4999-A5BC-1C93D90F34F7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62480E28-F075-471E-8773-7BBA187E43FB}" type="pres">
      <dgm:prSet presAssocID="{E1217CB0-189D-4999-A5BC-1C93D90F34F7}" presName="parentText" presStyleLbl="node1" presStyleIdx="0" presStyleCnt="2">
        <dgm:presLayoutVars>
          <dgm:chMax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385F5D36-1076-408A-8FD0-F05DCA1ED850}" type="pres">
      <dgm:prSet presAssocID="{E1217CB0-189D-4999-A5BC-1C93D90F34F7}" presName="negativeSpace" presStyleCnt="0"/>
      <dgm:spPr/>
    </dgm:pt>
    <dgm:pt modelId="{B72309FB-AF30-4081-B752-862A0836CBCD}" type="pres">
      <dgm:prSet presAssocID="{E1217CB0-189D-4999-A5BC-1C93D90F34F7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D315B9-50F5-4F48-88E5-701BE66A7577}" type="pres">
      <dgm:prSet presAssocID="{EF06962D-4D84-443F-B5D0-27C4661D0D3B}" presName="spaceBetweenRectangles" presStyleCnt="0"/>
      <dgm:spPr/>
    </dgm:pt>
    <dgm:pt modelId="{6EA98D68-B5A0-4808-8C8A-9EA6327C3D7C}" type="pres">
      <dgm:prSet presAssocID="{3904BF0F-7553-4DCE-8567-DD2C0D4D8BC9}" presName="parentLin" presStyleCnt="0"/>
      <dgm:spPr/>
    </dgm:pt>
    <dgm:pt modelId="{6E80493E-4CB5-4015-8DE3-70CB210035DF}" type="pres">
      <dgm:prSet presAssocID="{3904BF0F-7553-4DCE-8567-DD2C0D4D8BC9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D0288104-072D-46D4-85D7-6299D7D87F23}" type="pres">
      <dgm:prSet presAssocID="{3904BF0F-7553-4DCE-8567-DD2C0D4D8BC9}" presName="parentText" presStyleLbl="node1" presStyleIdx="1" presStyleCnt="2">
        <dgm:presLayoutVars>
          <dgm:chMax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64D108D9-64D5-4A2F-B3F7-EFC17FAE738B}" type="pres">
      <dgm:prSet presAssocID="{3904BF0F-7553-4DCE-8567-DD2C0D4D8BC9}" presName="negativeSpace" presStyleCnt="0"/>
      <dgm:spPr/>
    </dgm:pt>
    <dgm:pt modelId="{B46B52CB-5340-4F85-A05E-C6611AFB75F7}" type="pres">
      <dgm:prSet presAssocID="{3904BF0F-7553-4DCE-8567-DD2C0D4D8BC9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D39D4CA-3B7D-4558-9E06-5090E34CDC72}" srcId="{3904BF0F-7553-4DCE-8567-DD2C0D4D8BC9}" destId="{735A5100-2F2F-4A00-BA3F-AB1AF0CE23A1}" srcOrd="2" destOrd="0" parTransId="{289D7C1E-2B48-4C5D-B3D3-06AE05377829}" sibTransId="{7D3BB745-561E-4E77-AD06-68CA18EC8BAF}"/>
    <dgm:cxn modelId="{D8C830A6-3602-4AD5-A31D-14B26E1CFFAB}" type="presOf" srcId="{E6176F96-C60E-42F9-8634-0681DDC9576B}" destId="{B72309FB-AF30-4081-B752-862A0836CBCD}" srcOrd="0" destOrd="0" presId="urn:microsoft.com/office/officeart/2005/8/layout/list1"/>
    <dgm:cxn modelId="{34CF5492-CF22-4B00-978B-FA1E9165E871}" srcId="{E1217CB0-189D-4999-A5BC-1C93D90F34F7}" destId="{E6176F96-C60E-42F9-8634-0681DDC9576B}" srcOrd="0" destOrd="0" parTransId="{22DA8674-9E57-4E66-BA5A-C34AEDC85422}" sibTransId="{C76B6ABF-D35D-4DEB-9203-84CF891B6695}"/>
    <dgm:cxn modelId="{1171A76D-B0CE-43D3-88FC-B4EB2E0BA377}" srcId="{3904BF0F-7553-4DCE-8567-DD2C0D4D8BC9}" destId="{59C88D21-D815-41B4-86C0-C914E55BEA25}" srcOrd="3" destOrd="0" parTransId="{933D8DC5-4A72-4C9A-8E08-36CC3ADAE3F4}" sibTransId="{CD01D12F-0644-4C90-BA87-26511DFA3634}"/>
    <dgm:cxn modelId="{520B02C3-72B2-4EC4-8BE7-4D381FD7299B}" type="presOf" srcId="{7B65FE78-1AC8-4121-A30D-89976EF806C5}" destId="{B46B52CB-5340-4F85-A05E-C6611AFB75F7}" srcOrd="0" destOrd="0" presId="urn:microsoft.com/office/officeart/2005/8/layout/list1"/>
    <dgm:cxn modelId="{6F27CD54-626C-41FA-82D9-E1690A7F7575}" srcId="{212DE6BF-026E-459B-BF0B-88B3BB0D378F}" destId="{3904BF0F-7553-4DCE-8567-DD2C0D4D8BC9}" srcOrd="1" destOrd="0" parTransId="{4A61B31A-9B3F-4550-AFD1-30ECC071F8F7}" sibTransId="{20421542-3754-45F7-983C-E4D3D758E263}"/>
    <dgm:cxn modelId="{5AEF3035-4922-4260-8DFD-1D42A590DF6C}" type="presOf" srcId="{3904BF0F-7553-4DCE-8567-DD2C0D4D8BC9}" destId="{D0288104-072D-46D4-85D7-6299D7D87F23}" srcOrd="1" destOrd="0" presId="urn:microsoft.com/office/officeart/2005/8/layout/list1"/>
    <dgm:cxn modelId="{3421C561-23A5-467B-9C85-54F7A8583519}" type="presOf" srcId="{71B6A633-2CCA-48AF-9DC9-4BF2798775D4}" destId="{B46B52CB-5340-4F85-A05E-C6611AFB75F7}" srcOrd="0" destOrd="1" presId="urn:microsoft.com/office/officeart/2005/8/layout/list1"/>
    <dgm:cxn modelId="{D6D501C8-3198-4D31-AED5-5A8E434CBB1D}" srcId="{3904BF0F-7553-4DCE-8567-DD2C0D4D8BC9}" destId="{71B6A633-2CCA-48AF-9DC9-4BF2798775D4}" srcOrd="1" destOrd="0" parTransId="{533B9D89-6178-40F4-B99A-418BBF69EF53}" sibTransId="{A10B941C-2AC2-4BA1-8D35-5B3C5934295B}"/>
    <dgm:cxn modelId="{7DF9B666-A00C-4FDE-A1C6-DE7403EEB215}" srcId="{3904BF0F-7553-4DCE-8567-DD2C0D4D8BC9}" destId="{7B65FE78-1AC8-4121-A30D-89976EF806C5}" srcOrd="0" destOrd="0" parTransId="{6F87463E-A044-4617-9EFB-FD5D21EF87A2}" sibTransId="{3BB253E0-F06B-484F-9971-015A99E2F6F1}"/>
    <dgm:cxn modelId="{0C852EFA-5BC8-4AD9-9BC4-AA18DE0C6B80}" type="presOf" srcId="{735A5100-2F2F-4A00-BA3F-AB1AF0CE23A1}" destId="{B46B52CB-5340-4F85-A05E-C6611AFB75F7}" srcOrd="0" destOrd="2" presId="urn:microsoft.com/office/officeart/2005/8/layout/list1"/>
    <dgm:cxn modelId="{0CD25617-0236-4AE5-82C1-3AD134FA1FA5}" srcId="{212DE6BF-026E-459B-BF0B-88B3BB0D378F}" destId="{E1217CB0-189D-4999-A5BC-1C93D90F34F7}" srcOrd="0" destOrd="0" parTransId="{4358FD37-81AF-4B0D-8A8A-30098F00A420}" sibTransId="{EF06962D-4D84-443F-B5D0-27C4661D0D3B}"/>
    <dgm:cxn modelId="{4291809A-D72A-4216-B8F4-D3D7474B8DB1}" type="presOf" srcId="{3904BF0F-7553-4DCE-8567-DD2C0D4D8BC9}" destId="{6E80493E-4CB5-4015-8DE3-70CB210035DF}" srcOrd="0" destOrd="0" presId="urn:microsoft.com/office/officeart/2005/8/layout/list1"/>
    <dgm:cxn modelId="{920731F2-46F3-4C43-B52D-0F854565538F}" type="presOf" srcId="{E1217CB0-189D-4999-A5BC-1C93D90F34F7}" destId="{62480E28-F075-471E-8773-7BBA187E43FB}" srcOrd="1" destOrd="0" presId="urn:microsoft.com/office/officeart/2005/8/layout/list1"/>
    <dgm:cxn modelId="{792F1DBB-BB32-43A8-B534-121CCF2DE233}" type="presOf" srcId="{59C88D21-D815-41B4-86C0-C914E55BEA25}" destId="{B46B52CB-5340-4F85-A05E-C6611AFB75F7}" srcOrd="0" destOrd="3" presId="urn:microsoft.com/office/officeart/2005/8/layout/list1"/>
    <dgm:cxn modelId="{4BF566A7-E341-4AFF-B7A1-369462F3A256}" type="presOf" srcId="{212DE6BF-026E-459B-BF0B-88B3BB0D378F}" destId="{53D0EACB-769C-47E3-9058-7B1BCBC094E0}" srcOrd="0" destOrd="0" presId="urn:microsoft.com/office/officeart/2005/8/layout/list1"/>
    <dgm:cxn modelId="{7AEF1E24-6C09-425D-8ECB-2A391F16B441}" type="presOf" srcId="{E1217CB0-189D-4999-A5BC-1C93D90F34F7}" destId="{404464B1-B34F-4D14-83E5-03E0D179769E}" srcOrd="0" destOrd="0" presId="urn:microsoft.com/office/officeart/2005/8/layout/list1"/>
    <dgm:cxn modelId="{4C423873-F6D9-43D1-8594-93D37CA7BF08}" type="presParOf" srcId="{53D0EACB-769C-47E3-9058-7B1BCBC094E0}" destId="{70628B61-4BB1-4033-A465-FB284D7D4FE6}" srcOrd="0" destOrd="0" presId="urn:microsoft.com/office/officeart/2005/8/layout/list1"/>
    <dgm:cxn modelId="{88DCF01C-5593-4188-91CE-78C6D9B47362}" type="presParOf" srcId="{70628B61-4BB1-4033-A465-FB284D7D4FE6}" destId="{404464B1-B34F-4D14-83E5-03E0D179769E}" srcOrd="0" destOrd="0" presId="urn:microsoft.com/office/officeart/2005/8/layout/list1"/>
    <dgm:cxn modelId="{47CB8979-7903-4272-A2FA-AD675CBD559E}" type="presParOf" srcId="{70628B61-4BB1-4033-A465-FB284D7D4FE6}" destId="{62480E28-F075-471E-8773-7BBA187E43FB}" srcOrd="1" destOrd="0" presId="urn:microsoft.com/office/officeart/2005/8/layout/list1"/>
    <dgm:cxn modelId="{472B45B0-24EF-437B-997E-806F6ABF34F8}" type="presParOf" srcId="{53D0EACB-769C-47E3-9058-7B1BCBC094E0}" destId="{385F5D36-1076-408A-8FD0-F05DCA1ED850}" srcOrd="1" destOrd="0" presId="urn:microsoft.com/office/officeart/2005/8/layout/list1"/>
    <dgm:cxn modelId="{CB416C19-803D-4685-95BA-E562B18F6124}" type="presParOf" srcId="{53D0EACB-769C-47E3-9058-7B1BCBC094E0}" destId="{B72309FB-AF30-4081-B752-862A0836CBCD}" srcOrd="2" destOrd="0" presId="urn:microsoft.com/office/officeart/2005/8/layout/list1"/>
    <dgm:cxn modelId="{BA20EB13-CDFB-493A-8DE4-E9511E3C3FDC}" type="presParOf" srcId="{53D0EACB-769C-47E3-9058-7B1BCBC094E0}" destId="{52D315B9-50F5-4F48-88E5-701BE66A7577}" srcOrd="3" destOrd="0" presId="urn:microsoft.com/office/officeart/2005/8/layout/list1"/>
    <dgm:cxn modelId="{DC280771-EBFA-49DC-ABA7-DF8753ADBFE2}" type="presParOf" srcId="{53D0EACB-769C-47E3-9058-7B1BCBC094E0}" destId="{6EA98D68-B5A0-4808-8C8A-9EA6327C3D7C}" srcOrd="4" destOrd="0" presId="urn:microsoft.com/office/officeart/2005/8/layout/list1"/>
    <dgm:cxn modelId="{878B322A-D73D-4C9C-B276-A01B91A2AB5B}" type="presParOf" srcId="{6EA98D68-B5A0-4808-8C8A-9EA6327C3D7C}" destId="{6E80493E-4CB5-4015-8DE3-70CB210035DF}" srcOrd="0" destOrd="0" presId="urn:microsoft.com/office/officeart/2005/8/layout/list1"/>
    <dgm:cxn modelId="{562B0E14-19CE-4694-8707-82C0E60D633F}" type="presParOf" srcId="{6EA98D68-B5A0-4808-8C8A-9EA6327C3D7C}" destId="{D0288104-072D-46D4-85D7-6299D7D87F23}" srcOrd="1" destOrd="0" presId="urn:microsoft.com/office/officeart/2005/8/layout/list1"/>
    <dgm:cxn modelId="{88AEB6D3-D2CB-4CF3-9B85-AA6E188C70AF}" type="presParOf" srcId="{53D0EACB-769C-47E3-9058-7B1BCBC094E0}" destId="{64D108D9-64D5-4A2F-B3F7-EFC17FAE738B}" srcOrd="5" destOrd="0" presId="urn:microsoft.com/office/officeart/2005/8/layout/list1"/>
    <dgm:cxn modelId="{CE4DF283-BFDB-4E9D-9BEA-76FFD83B0DF0}" type="presParOf" srcId="{53D0EACB-769C-47E3-9058-7B1BCBC094E0}" destId="{B46B52CB-5340-4F85-A05E-C6611AFB75F7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DBDE9F6-B3A8-4ED6-8C5B-D9AE38766DC0}" type="doc">
      <dgm:prSet loTypeId="urn:microsoft.com/office/officeart/2005/8/layout/hList7" loCatId="process" qsTypeId="urn:microsoft.com/office/officeart/2005/8/quickstyle/simple1" qsCatId="simple" csTypeId="urn:microsoft.com/office/officeart/2005/8/colors/accent1_2" csCatId="accent1" phldr="1"/>
      <dgm:spPr/>
    </dgm:pt>
    <dgm:pt modelId="{4BC8CB91-A057-4D34-AAB9-04568C5C4463}">
      <dgm:prSet phldrT="[Текст]" custT="1"/>
      <dgm:spPr>
        <a:solidFill>
          <a:schemeClr val="tx2"/>
        </a:solidFill>
      </dgm:spPr>
      <dgm:t>
        <a:bodyPr/>
        <a:lstStyle/>
        <a:p>
          <a:r>
            <a:rPr lang="ru-RU" sz="1800" b="1" dirty="0" smtClean="0"/>
            <a:t>Раздел «Развитие конкуренции» на официальном сайте</a:t>
          </a:r>
          <a:r>
            <a:rPr lang="en-US" sz="1800" b="1" dirty="0" smtClean="0"/>
            <a:t> </a:t>
          </a:r>
          <a:r>
            <a:rPr lang="ru-RU" sz="1800" b="1" dirty="0" smtClean="0"/>
            <a:t>Минэкономразвития НСО </a:t>
          </a:r>
          <a:endParaRPr lang="ru-RU" sz="1800" b="1" dirty="0"/>
        </a:p>
      </dgm:t>
    </dgm:pt>
    <dgm:pt modelId="{82CC0F1A-35EA-454A-BE80-9C7EC3B4217A}" type="parTrans" cxnId="{26453008-CED1-4584-A51A-950E9A299E7D}">
      <dgm:prSet/>
      <dgm:spPr/>
      <dgm:t>
        <a:bodyPr/>
        <a:lstStyle/>
        <a:p>
          <a:endParaRPr lang="ru-RU"/>
        </a:p>
      </dgm:t>
    </dgm:pt>
    <dgm:pt modelId="{A768DD1C-203E-447D-A132-547E3556B283}" type="sibTrans" cxnId="{26453008-CED1-4584-A51A-950E9A299E7D}">
      <dgm:prSet/>
      <dgm:spPr/>
      <dgm:t>
        <a:bodyPr/>
        <a:lstStyle/>
        <a:p>
          <a:endParaRPr lang="ru-RU"/>
        </a:p>
      </dgm:t>
    </dgm:pt>
    <dgm:pt modelId="{0BB7D7C8-06E0-4245-A0EF-1AF40C450DDF}">
      <dgm:prSet phldrT="[Текст]" custT="1"/>
      <dgm:spPr>
        <a:solidFill>
          <a:srgbClr val="072C62"/>
        </a:solidFill>
      </dgm:spPr>
      <dgm:t>
        <a:bodyPr/>
        <a:lstStyle/>
        <a:p>
          <a:r>
            <a:rPr lang="ru-RU" sz="1800" b="1" dirty="0" smtClean="0">
              <a:solidFill>
                <a:schemeClr val="bg1"/>
              </a:solidFill>
            </a:rPr>
            <a:t>Раздел «Конкуренция» на Инвестиционном портале НСО </a:t>
          </a:r>
          <a:endParaRPr lang="ru-RU" sz="1800" b="1" dirty="0">
            <a:solidFill>
              <a:schemeClr val="bg1"/>
            </a:solidFill>
          </a:endParaRPr>
        </a:p>
      </dgm:t>
    </dgm:pt>
    <dgm:pt modelId="{C348A844-E84E-46E2-A134-6F7A761B97CD}" type="parTrans" cxnId="{7FAB1AD4-EA70-4F00-8842-202E5993016D}">
      <dgm:prSet/>
      <dgm:spPr/>
      <dgm:t>
        <a:bodyPr/>
        <a:lstStyle/>
        <a:p>
          <a:endParaRPr lang="ru-RU"/>
        </a:p>
      </dgm:t>
    </dgm:pt>
    <dgm:pt modelId="{5F8C6A86-9AAC-4BCC-8628-41805B1A84D9}" type="sibTrans" cxnId="{7FAB1AD4-EA70-4F00-8842-202E5993016D}">
      <dgm:prSet/>
      <dgm:spPr/>
      <dgm:t>
        <a:bodyPr/>
        <a:lstStyle/>
        <a:p>
          <a:endParaRPr lang="ru-RU"/>
        </a:p>
      </dgm:t>
    </dgm:pt>
    <dgm:pt modelId="{E55CAC04-8189-4589-B22B-42F9E9BEFDB6}" type="pres">
      <dgm:prSet presAssocID="{EDBDE9F6-B3A8-4ED6-8C5B-D9AE38766DC0}" presName="Name0" presStyleCnt="0">
        <dgm:presLayoutVars>
          <dgm:dir/>
          <dgm:resizeHandles val="exact"/>
        </dgm:presLayoutVars>
      </dgm:prSet>
      <dgm:spPr/>
    </dgm:pt>
    <dgm:pt modelId="{AA61A7A9-36F2-47B2-8DFB-97B02181A416}" type="pres">
      <dgm:prSet presAssocID="{EDBDE9F6-B3A8-4ED6-8C5B-D9AE38766DC0}" presName="fgShape" presStyleLbl="fgShp" presStyleIdx="0" presStyleCnt="1" custScaleY="63245" custLinFactNeighborX="-1584" custLinFactNeighborY="93833"/>
      <dgm:spPr>
        <a:solidFill>
          <a:srgbClr val="00B050"/>
        </a:solidFill>
      </dgm:spPr>
    </dgm:pt>
    <dgm:pt modelId="{938C154C-C855-4850-B683-50219D0A0870}" type="pres">
      <dgm:prSet presAssocID="{EDBDE9F6-B3A8-4ED6-8C5B-D9AE38766DC0}" presName="linComp" presStyleCnt="0"/>
      <dgm:spPr/>
    </dgm:pt>
    <dgm:pt modelId="{89BBBCD0-B7BF-4336-88A7-A35A67AAEF43}" type="pres">
      <dgm:prSet presAssocID="{4BC8CB91-A057-4D34-AAB9-04568C5C4463}" presName="compNode" presStyleCnt="0"/>
      <dgm:spPr/>
    </dgm:pt>
    <dgm:pt modelId="{B9A9BC66-FACA-4BDC-89FD-78E377033C53}" type="pres">
      <dgm:prSet presAssocID="{4BC8CB91-A057-4D34-AAB9-04568C5C4463}" presName="bkgdShape" presStyleLbl="node1" presStyleIdx="0" presStyleCnt="2" custScaleX="105967" custLinFactNeighborX="-5059" custLinFactNeighborY="6788"/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F0D1917D-BCB7-4579-A1D5-EE76764AB126}" type="pres">
      <dgm:prSet presAssocID="{4BC8CB91-A057-4D34-AAB9-04568C5C4463}" presName="nodeTx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CE3684-ECF5-41AD-B8DB-7705BD14B919}" type="pres">
      <dgm:prSet presAssocID="{4BC8CB91-A057-4D34-AAB9-04568C5C4463}" presName="invisiNode" presStyleLbl="node1" presStyleIdx="0" presStyleCnt="2"/>
      <dgm:spPr/>
    </dgm:pt>
    <dgm:pt modelId="{B074DA02-06F8-4819-A88E-AA6AF514E403}" type="pres">
      <dgm:prSet presAssocID="{4BC8CB91-A057-4D34-AAB9-04568C5C4463}" presName="imagNode" presStyleLbl="fgImgPlace1" presStyleIdx="0" presStyleCnt="2" custScaleX="230045" custScaleY="138484" custLinFactNeighborX="-1972" custLinFactNeighborY="10863"/>
      <dgm:spPr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3000" r="-43000"/>
          </a:stretch>
        </a:blipFill>
      </dgm:spPr>
    </dgm:pt>
    <dgm:pt modelId="{1367EB60-8BED-4750-BB2A-BE0D35D6F386}" type="pres">
      <dgm:prSet presAssocID="{A768DD1C-203E-447D-A132-547E3556B283}" presName="sibTrans" presStyleLbl="sibTrans2D1" presStyleIdx="0" presStyleCnt="0"/>
      <dgm:spPr/>
      <dgm:t>
        <a:bodyPr/>
        <a:lstStyle/>
        <a:p>
          <a:endParaRPr lang="ru-RU"/>
        </a:p>
      </dgm:t>
    </dgm:pt>
    <dgm:pt modelId="{81A3C5E9-7B84-491F-BFD0-064E3B625489}" type="pres">
      <dgm:prSet presAssocID="{0BB7D7C8-06E0-4245-A0EF-1AF40C450DDF}" presName="compNode" presStyleCnt="0"/>
      <dgm:spPr/>
    </dgm:pt>
    <dgm:pt modelId="{C199887A-F678-422E-B346-25482BB59F95}" type="pres">
      <dgm:prSet presAssocID="{0BB7D7C8-06E0-4245-A0EF-1AF40C450DDF}" presName="bkgdShape" presStyleLbl="node1" presStyleIdx="1" presStyleCnt="2" custLinFactNeighborX="2535" custLinFactNeighborY="-367"/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F1A1A4DF-D38C-494A-98E2-4D3DBB9AEE5E}" type="pres">
      <dgm:prSet presAssocID="{0BB7D7C8-06E0-4245-A0EF-1AF40C450DDF}" presName="nodeTx" presStyleLbl="node1" presStyleIdx="1" presStyleCnt="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783864E1-AB19-4C8B-9030-603E31DAE7A9}" type="pres">
      <dgm:prSet presAssocID="{0BB7D7C8-06E0-4245-A0EF-1AF40C450DDF}" presName="invisiNode" presStyleLbl="node1" presStyleIdx="1" presStyleCnt="2"/>
      <dgm:spPr/>
    </dgm:pt>
    <dgm:pt modelId="{DD09C3C1-0477-440F-AC0F-F3D24C02C586}" type="pres">
      <dgm:prSet presAssocID="{0BB7D7C8-06E0-4245-A0EF-1AF40C450DDF}" presName="imagNode" presStyleLbl="fgImgPlace1" presStyleIdx="1" presStyleCnt="2" custScaleX="230483" custScaleY="140444" custLinFactNeighborX="1058" custLinFactNeighborY="11353"/>
      <dgm:spPr>
        <a:prstGeom prst="rect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3000" r="-43000"/>
          </a:stretch>
        </a:blipFill>
      </dgm:spPr>
    </dgm:pt>
  </dgm:ptLst>
  <dgm:cxnLst>
    <dgm:cxn modelId="{7FAB1AD4-EA70-4F00-8842-202E5993016D}" srcId="{EDBDE9F6-B3A8-4ED6-8C5B-D9AE38766DC0}" destId="{0BB7D7C8-06E0-4245-A0EF-1AF40C450DDF}" srcOrd="1" destOrd="0" parTransId="{C348A844-E84E-46E2-A134-6F7A761B97CD}" sibTransId="{5F8C6A86-9AAC-4BCC-8628-41805B1A84D9}"/>
    <dgm:cxn modelId="{8ED14E77-0FA0-493B-8E7C-F5FC2B6CCE03}" type="presOf" srcId="{0BB7D7C8-06E0-4245-A0EF-1AF40C450DDF}" destId="{C199887A-F678-422E-B346-25482BB59F95}" srcOrd="0" destOrd="0" presId="urn:microsoft.com/office/officeart/2005/8/layout/hList7"/>
    <dgm:cxn modelId="{26453008-CED1-4584-A51A-950E9A299E7D}" srcId="{EDBDE9F6-B3A8-4ED6-8C5B-D9AE38766DC0}" destId="{4BC8CB91-A057-4D34-AAB9-04568C5C4463}" srcOrd="0" destOrd="0" parTransId="{82CC0F1A-35EA-454A-BE80-9C7EC3B4217A}" sibTransId="{A768DD1C-203E-447D-A132-547E3556B283}"/>
    <dgm:cxn modelId="{CFE42F4F-2A7C-4B5D-8725-D1A7F47C9B1B}" type="presOf" srcId="{4BC8CB91-A057-4D34-AAB9-04568C5C4463}" destId="{B9A9BC66-FACA-4BDC-89FD-78E377033C53}" srcOrd="0" destOrd="0" presId="urn:microsoft.com/office/officeart/2005/8/layout/hList7"/>
    <dgm:cxn modelId="{2F3BEED1-B558-4DCF-8FC6-48F3A650CCA7}" type="presOf" srcId="{4BC8CB91-A057-4D34-AAB9-04568C5C4463}" destId="{F0D1917D-BCB7-4579-A1D5-EE76764AB126}" srcOrd="1" destOrd="0" presId="urn:microsoft.com/office/officeart/2005/8/layout/hList7"/>
    <dgm:cxn modelId="{66315ADE-04E7-4565-8EF4-0DA0255AA76A}" type="presOf" srcId="{0BB7D7C8-06E0-4245-A0EF-1AF40C450DDF}" destId="{F1A1A4DF-D38C-494A-98E2-4D3DBB9AEE5E}" srcOrd="1" destOrd="0" presId="urn:microsoft.com/office/officeart/2005/8/layout/hList7"/>
    <dgm:cxn modelId="{3497F16A-6A73-4233-BE78-9E5EBB9D5A90}" type="presOf" srcId="{EDBDE9F6-B3A8-4ED6-8C5B-D9AE38766DC0}" destId="{E55CAC04-8189-4589-B22B-42F9E9BEFDB6}" srcOrd="0" destOrd="0" presId="urn:microsoft.com/office/officeart/2005/8/layout/hList7"/>
    <dgm:cxn modelId="{D7D0B0F9-EBDC-4F6A-89DD-51FD69E00074}" type="presOf" srcId="{A768DD1C-203E-447D-A132-547E3556B283}" destId="{1367EB60-8BED-4750-BB2A-BE0D35D6F386}" srcOrd="0" destOrd="0" presId="urn:microsoft.com/office/officeart/2005/8/layout/hList7"/>
    <dgm:cxn modelId="{B4FB04D3-F0E9-4F28-B941-E099AB7E4FC2}" type="presParOf" srcId="{E55CAC04-8189-4589-B22B-42F9E9BEFDB6}" destId="{AA61A7A9-36F2-47B2-8DFB-97B02181A416}" srcOrd="0" destOrd="0" presId="urn:microsoft.com/office/officeart/2005/8/layout/hList7"/>
    <dgm:cxn modelId="{0DD8B489-2613-4203-B82D-4F87B9DC5038}" type="presParOf" srcId="{E55CAC04-8189-4589-B22B-42F9E9BEFDB6}" destId="{938C154C-C855-4850-B683-50219D0A0870}" srcOrd="1" destOrd="0" presId="urn:microsoft.com/office/officeart/2005/8/layout/hList7"/>
    <dgm:cxn modelId="{211E36CE-8170-4199-98AD-46DBC848D902}" type="presParOf" srcId="{938C154C-C855-4850-B683-50219D0A0870}" destId="{89BBBCD0-B7BF-4336-88A7-A35A67AAEF43}" srcOrd="0" destOrd="0" presId="urn:microsoft.com/office/officeart/2005/8/layout/hList7"/>
    <dgm:cxn modelId="{E55EE781-2D2F-466B-80ED-52ACDE800088}" type="presParOf" srcId="{89BBBCD0-B7BF-4336-88A7-A35A67AAEF43}" destId="{B9A9BC66-FACA-4BDC-89FD-78E377033C53}" srcOrd="0" destOrd="0" presId="urn:microsoft.com/office/officeart/2005/8/layout/hList7"/>
    <dgm:cxn modelId="{76626589-CE90-4388-AF53-CFE54719429B}" type="presParOf" srcId="{89BBBCD0-B7BF-4336-88A7-A35A67AAEF43}" destId="{F0D1917D-BCB7-4579-A1D5-EE76764AB126}" srcOrd="1" destOrd="0" presId="urn:microsoft.com/office/officeart/2005/8/layout/hList7"/>
    <dgm:cxn modelId="{39C8C6BF-692B-4D8D-806F-893162EAF98E}" type="presParOf" srcId="{89BBBCD0-B7BF-4336-88A7-A35A67AAEF43}" destId="{E7CE3684-ECF5-41AD-B8DB-7705BD14B919}" srcOrd="2" destOrd="0" presId="urn:microsoft.com/office/officeart/2005/8/layout/hList7"/>
    <dgm:cxn modelId="{0BBD5F8E-1B5D-4634-B281-29FE0045D87B}" type="presParOf" srcId="{89BBBCD0-B7BF-4336-88A7-A35A67AAEF43}" destId="{B074DA02-06F8-4819-A88E-AA6AF514E403}" srcOrd="3" destOrd="0" presId="urn:microsoft.com/office/officeart/2005/8/layout/hList7"/>
    <dgm:cxn modelId="{D11017A7-F508-46F6-9818-F33E5C83E8F0}" type="presParOf" srcId="{938C154C-C855-4850-B683-50219D0A0870}" destId="{1367EB60-8BED-4750-BB2A-BE0D35D6F386}" srcOrd="1" destOrd="0" presId="urn:microsoft.com/office/officeart/2005/8/layout/hList7"/>
    <dgm:cxn modelId="{1BA825FA-9D1B-498B-B51A-1C1E8158E7E6}" type="presParOf" srcId="{938C154C-C855-4850-B683-50219D0A0870}" destId="{81A3C5E9-7B84-491F-BFD0-064E3B625489}" srcOrd="2" destOrd="0" presId="urn:microsoft.com/office/officeart/2005/8/layout/hList7"/>
    <dgm:cxn modelId="{10B56900-2888-4EB8-A323-9EAD45131D1F}" type="presParOf" srcId="{81A3C5E9-7B84-491F-BFD0-064E3B625489}" destId="{C199887A-F678-422E-B346-25482BB59F95}" srcOrd="0" destOrd="0" presId="urn:microsoft.com/office/officeart/2005/8/layout/hList7"/>
    <dgm:cxn modelId="{49682988-2FAC-4485-B1B4-119BA2E90316}" type="presParOf" srcId="{81A3C5E9-7B84-491F-BFD0-064E3B625489}" destId="{F1A1A4DF-D38C-494A-98E2-4D3DBB9AEE5E}" srcOrd="1" destOrd="0" presId="urn:microsoft.com/office/officeart/2005/8/layout/hList7"/>
    <dgm:cxn modelId="{87596900-3D38-4BF0-8337-37EC0FFCE7B6}" type="presParOf" srcId="{81A3C5E9-7B84-491F-BFD0-064E3B625489}" destId="{783864E1-AB19-4C8B-9030-603E31DAE7A9}" srcOrd="2" destOrd="0" presId="urn:microsoft.com/office/officeart/2005/8/layout/hList7"/>
    <dgm:cxn modelId="{23DC9099-5CE2-43A7-98BE-21A3928176E5}" type="presParOf" srcId="{81A3C5E9-7B84-491F-BFD0-064E3B625489}" destId="{DD09C3C1-0477-440F-AC0F-F3D24C02C586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37C002-24B2-4498-988A-E3CF471E1B4A}">
      <dsp:nvSpPr>
        <dsp:cNvPr id="0" name=""/>
        <dsp:cNvSpPr/>
      </dsp:nvSpPr>
      <dsp:spPr>
        <a:xfrm>
          <a:off x="0" y="346462"/>
          <a:ext cx="8922022" cy="302400"/>
        </a:xfrm>
        <a:prstGeom prst="rect">
          <a:avLst/>
        </a:prstGeom>
        <a:gradFill rotWithShape="0">
          <a:gsLst>
            <a:gs pos="0">
              <a:srgbClr val="92D050"/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5400000" scaled="0"/>
        </a:gradFill>
        <a:ln w="19050" cap="flat" cmpd="sng" algn="ctr">
          <a:solidFill>
            <a:schemeClr val="accent2">
              <a:lumMod val="20000"/>
              <a:lumOff val="8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1A1AD6-AE17-484B-A319-1EE9E34EBA9D}">
      <dsp:nvSpPr>
        <dsp:cNvPr id="0" name=""/>
        <dsp:cNvSpPr/>
      </dsp:nvSpPr>
      <dsp:spPr>
        <a:xfrm>
          <a:off x="446101" y="169342"/>
          <a:ext cx="7273535" cy="354240"/>
        </a:xfrm>
        <a:prstGeom prst="roundRect">
          <a:avLst/>
        </a:prstGeom>
        <a:solidFill>
          <a:schemeClr val="bg2">
            <a:lumMod val="25000"/>
          </a:schemeClr>
        </a:solidFill>
        <a:ln w="1905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6062" tIns="0" rIns="236062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effectLst/>
              <a:latin typeface="Arial" pitchFamily="34" charset="0"/>
              <a:cs typeface="Arial" pitchFamily="34" charset="0"/>
            </a:rPr>
            <a:t>I</a:t>
          </a:r>
          <a:r>
            <a:rPr lang="ru-RU" sz="1600" kern="1200" dirty="0" smtClean="0">
              <a:effectLst/>
              <a:latin typeface="Arial" pitchFamily="34" charset="0"/>
              <a:cs typeface="Arial" pitchFamily="34" charset="0"/>
            </a:rPr>
            <a:t>. Общие положения</a:t>
          </a:r>
          <a:endParaRPr lang="ru-RU" sz="1600" kern="1200" dirty="0">
            <a:latin typeface="Arial" pitchFamily="34" charset="0"/>
            <a:cs typeface="Arial" pitchFamily="34" charset="0"/>
          </a:endParaRPr>
        </a:p>
      </dsp:txBody>
      <dsp:txXfrm>
        <a:off x="463394" y="186635"/>
        <a:ext cx="7238949" cy="319654"/>
      </dsp:txXfrm>
    </dsp:sp>
    <dsp:sp modelId="{34712420-E669-4E18-BBE0-5EC3132079EA}">
      <dsp:nvSpPr>
        <dsp:cNvPr id="0" name=""/>
        <dsp:cNvSpPr/>
      </dsp:nvSpPr>
      <dsp:spPr>
        <a:xfrm>
          <a:off x="0" y="890782"/>
          <a:ext cx="8922022" cy="302400"/>
        </a:xfrm>
        <a:prstGeom prst="rect">
          <a:avLst/>
        </a:prstGeom>
        <a:gradFill rotWithShape="0">
          <a:gsLst>
            <a:gs pos="0">
              <a:srgbClr val="92D050"/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5400000" scaled="0"/>
        </a:gradFill>
        <a:ln w="19050" cap="flat" cmpd="sng" algn="ctr">
          <a:solidFill>
            <a:schemeClr val="accent2">
              <a:lumMod val="20000"/>
              <a:lumOff val="8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3075C6-AB2A-4CC8-859D-2362094989C4}">
      <dsp:nvSpPr>
        <dsp:cNvPr id="0" name=""/>
        <dsp:cNvSpPr/>
      </dsp:nvSpPr>
      <dsp:spPr>
        <a:xfrm>
          <a:off x="446101" y="713662"/>
          <a:ext cx="7273535" cy="354240"/>
        </a:xfrm>
        <a:prstGeom prst="roundRect">
          <a:avLst/>
        </a:prstGeom>
        <a:solidFill>
          <a:schemeClr val="bg2">
            <a:lumMod val="25000"/>
          </a:schemeClr>
        </a:solidFill>
        <a:ln w="1905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6062" tIns="0" rIns="236062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effectLst/>
              <a:latin typeface="Arial" pitchFamily="34" charset="0"/>
              <a:cs typeface="Arial" pitchFamily="34" charset="0"/>
            </a:rPr>
            <a:t>II</a:t>
          </a:r>
          <a:r>
            <a:rPr lang="ru-RU" sz="1600" kern="1200" dirty="0" smtClean="0">
              <a:effectLst/>
              <a:latin typeface="Arial" pitchFamily="34" charset="0"/>
              <a:cs typeface="Arial" pitchFamily="34" charset="0"/>
            </a:rPr>
            <a:t>. Определение уполномоченного органа</a:t>
          </a:r>
          <a:endParaRPr lang="ru-RU" sz="1600" kern="1200" dirty="0">
            <a:latin typeface="Arial" pitchFamily="34" charset="0"/>
            <a:cs typeface="Arial" pitchFamily="34" charset="0"/>
          </a:endParaRPr>
        </a:p>
      </dsp:txBody>
      <dsp:txXfrm>
        <a:off x="463394" y="730955"/>
        <a:ext cx="7238949" cy="319654"/>
      </dsp:txXfrm>
    </dsp:sp>
    <dsp:sp modelId="{8482918C-DFCB-4321-82BD-CEA2FFAE96D9}">
      <dsp:nvSpPr>
        <dsp:cNvPr id="0" name=""/>
        <dsp:cNvSpPr/>
      </dsp:nvSpPr>
      <dsp:spPr>
        <a:xfrm>
          <a:off x="0" y="1558327"/>
          <a:ext cx="8922022" cy="302400"/>
        </a:xfrm>
        <a:prstGeom prst="rect">
          <a:avLst/>
        </a:prstGeom>
        <a:gradFill rotWithShape="0">
          <a:gsLst>
            <a:gs pos="0">
              <a:srgbClr val="92D050"/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5400000" scaled="0"/>
        </a:gradFill>
        <a:ln w="19050" cap="flat" cmpd="sng" algn="ctr">
          <a:solidFill>
            <a:schemeClr val="accent2">
              <a:lumMod val="20000"/>
              <a:lumOff val="8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D556C1-6444-49AF-BF50-9F9362A90AC8}">
      <dsp:nvSpPr>
        <dsp:cNvPr id="0" name=""/>
        <dsp:cNvSpPr/>
      </dsp:nvSpPr>
      <dsp:spPr>
        <a:xfrm>
          <a:off x="446101" y="1257982"/>
          <a:ext cx="7273535" cy="477465"/>
        </a:xfrm>
        <a:prstGeom prst="roundRect">
          <a:avLst/>
        </a:prstGeom>
        <a:solidFill>
          <a:schemeClr val="bg2">
            <a:lumMod val="25000"/>
          </a:schemeClr>
        </a:solidFill>
        <a:ln w="1905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6062" tIns="0" rIns="236062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effectLst/>
              <a:latin typeface="Arial" pitchFamily="34" charset="0"/>
              <a:cs typeface="Arial" pitchFamily="34" charset="0"/>
            </a:rPr>
            <a:t>III</a:t>
          </a:r>
          <a:r>
            <a:rPr lang="ru-RU" sz="1600" kern="1200" dirty="0" smtClean="0">
              <a:effectLst/>
              <a:latin typeface="Arial" pitchFamily="34" charset="0"/>
              <a:cs typeface="Arial" pitchFamily="34" charset="0"/>
            </a:rPr>
            <a:t>. Рассмотрение вопросов содействия развитию конкуренции на заседаниях коллегиального органа</a:t>
          </a:r>
          <a:endParaRPr lang="ru-RU" sz="1600" kern="1200" dirty="0">
            <a:latin typeface="Arial" pitchFamily="34" charset="0"/>
            <a:cs typeface="Arial" pitchFamily="34" charset="0"/>
          </a:endParaRPr>
        </a:p>
      </dsp:txBody>
      <dsp:txXfrm>
        <a:off x="469409" y="1281290"/>
        <a:ext cx="7226919" cy="430849"/>
      </dsp:txXfrm>
    </dsp:sp>
    <dsp:sp modelId="{E354C1A8-A6A5-44FD-995B-7398B7F17AAF}">
      <dsp:nvSpPr>
        <dsp:cNvPr id="0" name=""/>
        <dsp:cNvSpPr/>
      </dsp:nvSpPr>
      <dsp:spPr>
        <a:xfrm>
          <a:off x="0" y="2102647"/>
          <a:ext cx="8922022" cy="302400"/>
        </a:xfrm>
        <a:prstGeom prst="rect">
          <a:avLst/>
        </a:prstGeom>
        <a:gradFill rotWithShape="0">
          <a:gsLst>
            <a:gs pos="0">
              <a:srgbClr val="92D050"/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5400000" scaled="0"/>
        </a:gradFill>
        <a:ln w="19050" cap="flat" cmpd="sng" algn="ctr">
          <a:solidFill>
            <a:schemeClr val="accent2">
              <a:lumMod val="20000"/>
              <a:lumOff val="8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770ED2A-2A98-4D37-B887-18FF75CC0F0B}">
      <dsp:nvSpPr>
        <dsp:cNvPr id="0" name=""/>
        <dsp:cNvSpPr/>
      </dsp:nvSpPr>
      <dsp:spPr>
        <a:xfrm>
          <a:off x="446101" y="1925527"/>
          <a:ext cx="7273535" cy="354240"/>
        </a:xfrm>
        <a:prstGeom prst="roundRect">
          <a:avLst/>
        </a:prstGeom>
        <a:solidFill>
          <a:schemeClr val="bg2">
            <a:lumMod val="25000"/>
          </a:schemeClr>
        </a:solidFill>
        <a:ln w="1905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6062" tIns="0" rIns="236062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effectLst/>
              <a:latin typeface="Arial" pitchFamily="34" charset="0"/>
              <a:cs typeface="Arial" pitchFamily="34" charset="0"/>
            </a:rPr>
            <a:t>IV</a:t>
          </a:r>
          <a:r>
            <a:rPr lang="ru-RU" sz="1600" kern="1200" dirty="0" smtClean="0">
              <a:effectLst/>
              <a:latin typeface="Arial" pitchFamily="34" charset="0"/>
              <a:cs typeface="Arial" pitchFamily="34" charset="0"/>
            </a:rPr>
            <a:t>. Утверждение перечня</a:t>
          </a:r>
          <a:endParaRPr lang="ru-RU" sz="1600" kern="1200" dirty="0">
            <a:effectLst/>
            <a:latin typeface="Arial" pitchFamily="34" charset="0"/>
            <a:cs typeface="Arial" pitchFamily="34" charset="0"/>
          </a:endParaRPr>
        </a:p>
      </dsp:txBody>
      <dsp:txXfrm>
        <a:off x="463394" y="1942820"/>
        <a:ext cx="7238949" cy="319654"/>
      </dsp:txXfrm>
    </dsp:sp>
    <dsp:sp modelId="{0F6B7443-A866-4556-AE21-294AA0DCAC44}">
      <dsp:nvSpPr>
        <dsp:cNvPr id="0" name=""/>
        <dsp:cNvSpPr/>
      </dsp:nvSpPr>
      <dsp:spPr>
        <a:xfrm>
          <a:off x="0" y="2646967"/>
          <a:ext cx="8922022" cy="302400"/>
        </a:xfrm>
        <a:prstGeom prst="rect">
          <a:avLst/>
        </a:prstGeom>
        <a:gradFill rotWithShape="0">
          <a:gsLst>
            <a:gs pos="0">
              <a:srgbClr val="92D050"/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5400000" scaled="0"/>
        </a:gra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D3F5B1-C01E-4632-8DB3-F9B3BF032067}">
      <dsp:nvSpPr>
        <dsp:cNvPr id="0" name=""/>
        <dsp:cNvSpPr/>
      </dsp:nvSpPr>
      <dsp:spPr>
        <a:xfrm>
          <a:off x="446101" y="2469847"/>
          <a:ext cx="7273535" cy="354240"/>
        </a:xfrm>
        <a:prstGeom prst="roundRect">
          <a:avLst/>
        </a:prstGeom>
        <a:solidFill>
          <a:schemeClr val="bg2">
            <a:lumMod val="25000"/>
          </a:schemeClr>
        </a:solidFill>
        <a:ln w="1905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6062" tIns="0" rIns="236062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effectLst/>
              <a:latin typeface="Arial" pitchFamily="34" charset="0"/>
              <a:cs typeface="Arial" pitchFamily="34" charset="0"/>
            </a:rPr>
            <a:t>V</a:t>
          </a:r>
          <a:r>
            <a:rPr lang="ru-RU" sz="1600" kern="1200" dirty="0" smtClean="0">
              <a:effectLst/>
              <a:latin typeface="Arial" pitchFamily="34" charset="0"/>
              <a:cs typeface="Arial" pitchFamily="34" charset="0"/>
            </a:rPr>
            <a:t>. Утверждение «Дорожной карты»</a:t>
          </a:r>
          <a:endParaRPr lang="ru-RU" sz="1600" kern="1200" dirty="0">
            <a:latin typeface="Arial" pitchFamily="34" charset="0"/>
            <a:cs typeface="Arial" pitchFamily="34" charset="0"/>
          </a:endParaRPr>
        </a:p>
      </dsp:txBody>
      <dsp:txXfrm>
        <a:off x="463394" y="2487140"/>
        <a:ext cx="7238949" cy="319654"/>
      </dsp:txXfrm>
    </dsp:sp>
    <dsp:sp modelId="{CC4C7100-1862-485C-BD56-677A55835921}">
      <dsp:nvSpPr>
        <dsp:cNvPr id="0" name=""/>
        <dsp:cNvSpPr/>
      </dsp:nvSpPr>
      <dsp:spPr>
        <a:xfrm>
          <a:off x="0" y="3191287"/>
          <a:ext cx="8922022" cy="302400"/>
        </a:xfrm>
        <a:prstGeom prst="rect">
          <a:avLst/>
        </a:prstGeom>
        <a:gradFill rotWithShape="0">
          <a:gsLst>
            <a:gs pos="0">
              <a:srgbClr val="92D050"/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5400000" scaled="0"/>
        </a:gra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77D36B-867E-4B28-B924-8BE2FF937F3A}">
      <dsp:nvSpPr>
        <dsp:cNvPr id="0" name=""/>
        <dsp:cNvSpPr/>
      </dsp:nvSpPr>
      <dsp:spPr>
        <a:xfrm>
          <a:off x="446101" y="3014167"/>
          <a:ext cx="7273535" cy="354240"/>
        </a:xfrm>
        <a:prstGeom prst="roundRect">
          <a:avLst/>
        </a:prstGeom>
        <a:solidFill>
          <a:schemeClr val="bg2">
            <a:lumMod val="25000"/>
          </a:schemeClr>
        </a:solidFill>
        <a:ln w="1905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6062" tIns="0" rIns="236062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effectLst/>
              <a:latin typeface="Arial" pitchFamily="34" charset="0"/>
              <a:cs typeface="Arial" pitchFamily="34" charset="0"/>
            </a:rPr>
            <a:t>VI</a:t>
          </a:r>
          <a:r>
            <a:rPr lang="ru-RU" sz="1600" kern="1200" dirty="0" smtClean="0">
              <a:effectLst/>
              <a:latin typeface="Arial" pitchFamily="34" charset="0"/>
              <a:cs typeface="Arial" pitchFamily="34" charset="0"/>
            </a:rPr>
            <a:t>. Проведение мониторинга</a:t>
          </a:r>
          <a:endParaRPr lang="ru-RU" sz="1600" kern="1200" dirty="0">
            <a:latin typeface="Arial" pitchFamily="34" charset="0"/>
            <a:cs typeface="Arial" pitchFamily="34" charset="0"/>
          </a:endParaRPr>
        </a:p>
      </dsp:txBody>
      <dsp:txXfrm>
        <a:off x="463394" y="3031460"/>
        <a:ext cx="7238949" cy="319654"/>
      </dsp:txXfrm>
    </dsp:sp>
    <dsp:sp modelId="{A5BDF6A8-982F-4C9A-A513-1EDED7DC0D9C}">
      <dsp:nvSpPr>
        <dsp:cNvPr id="0" name=""/>
        <dsp:cNvSpPr/>
      </dsp:nvSpPr>
      <dsp:spPr>
        <a:xfrm>
          <a:off x="0" y="3950954"/>
          <a:ext cx="8922022" cy="302400"/>
        </a:xfrm>
        <a:prstGeom prst="rect">
          <a:avLst/>
        </a:prstGeom>
        <a:gradFill rotWithShape="0">
          <a:gsLst>
            <a:gs pos="0">
              <a:srgbClr val="92D050"/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5400000" scaled="0"/>
        </a:gra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65E897-EE7D-49EE-83B8-615D8C0D432D}">
      <dsp:nvSpPr>
        <dsp:cNvPr id="0" name=""/>
        <dsp:cNvSpPr/>
      </dsp:nvSpPr>
      <dsp:spPr>
        <a:xfrm>
          <a:off x="446101" y="3558487"/>
          <a:ext cx="7273535" cy="569586"/>
        </a:xfrm>
        <a:prstGeom prst="roundRect">
          <a:avLst/>
        </a:prstGeom>
        <a:solidFill>
          <a:schemeClr val="bg2">
            <a:lumMod val="25000"/>
          </a:schemeClr>
        </a:solidFill>
        <a:ln w="1905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6062" tIns="0" rIns="236062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effectLst/>
              <a:latin typeface="Arial" pitchFamily="34" charset="0"/>
              <a:cs typeface="Arial" pitchFamily="34" charset="0"/>
            </a:rPr>
            <a:t>VII</a:t>
          </a:r>
          <a:r>
            <a:rPr lang="ru-RU" sz="1600" kern="1200" dirty="0" smtClean="0">
              <a:effectLst/>
              <a:latin typeface="Arial" pitchFamily="34" charset="0"/>
              <a:cs typeface="Arial" pitchFamily="34" charset="0"/>
            </a:rPr>
            <a:t>. Создание и реализация механизмов общественного контроля за деятельностью субъектов естественных монополий</a:t>
          </a:r>
          <a:endParaRPr lang="ru-RU" sz="1600" kern="1200" dirty="0">
            <a:latin typeface="Arial" pitchFamily="34" charset="0"/>
            <a:cs typeface="Arial" pitchFamily="34" charset="0"/>
          </a:endParaRPr>
        </a:p>
      </dsp:txBody>
      <dsp:txXfrm>
        <a:off x="473906" y="3586292"/>
        <a:ext cx="7217925" cy="513976"/>
      </dsp:txXfrm>
    </dsp:sp>
    <dsp:sp modelId="{8455BC3D-BE02-4D49-BABC-8BFE78B94E68}">
      <dsp:nvSpPr>
        <dsp:cNvPr id="0" name=""/>
        <dsp:cNvSpPr/>
      </dsp:nvSpPr>
      <dsp:spPr>
        <a:xfrm>
          <a:off x="0" y="4901473"/>
          <a:ext cx="8922022" cy="302400"/>
        </a:xfrm>
        <a:prstGeom prst="rect">
          <a:avLst/>
        </a:prstGeom>
        <a:gradFill rotWithShape="0">
          <a:gsLst>
            <a:gs pos="0">
              <a:srgbClr val="92D050"/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5400000" scaled="0"/>
        </a:gra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439B59-9B17-473A-A2CC-43ED0E6A218D}">
      <dsp:nvSpPr>
        <dsp:cNvPr id="0" name=""/>
        <dsp:cNvSpPr/>
      </dsp:nvSpPr>
      <dsp:spPr>
        <a:xfrm>
          <a:off x="446101" y="4318154"/>
          <a:ext cx="7273535" cy="760439"/>
        </a:xfrm>
        <a:prstGeom prst="roundRect">
          <a:avLst/>
        </a:prstGeom>
        <a:solidFill>
          <a:schemeClr val="bg2">
            <a:lumMod val="25000"/>
          </a:schemeClr>
        </a:solidFill>
        <a:ln w="1905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6062" tIns="0" rIns="236062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effectLst/>
              <a:latin typeface="Arial" pitchFamily="34" charset="0"/>
              <a:cs typeface="Arial" pitchFamily="34" charset="0"/>
            </a:rPr>
            <a:t>VIII</a:t>
          </a:r>
          <a:r>
            <a:rPr lang="ru-RU" sz="1600" kern="1200" dirty="0" smtClean="0">
              <a:effectLst/>
              <a:latin typeface="Arial" pitchFamily="34" charset="0"/>
              <a:cs typeface="Arial" pitchFamily="34" charset="0"/>
            </a:rPr>
            <a:t>. Повышение уровня информированности о состоянии конкурентной среды и деятельности по содействию развитию конкуренции.</a:t>
          </a:r>
          <a:endParaRPr lang="ru-RU" sz="1600" kern="1200" dirty="0">
            <a:latin typeface="Arial" pitchFamily="34" charset="0"/>
            <a:cs typeface="Arial" pitchFamily="34" charset="0"/>
          </a:endParaRPr>
        </a:p>
      </dsp:txBody>
      <dsp:txXfrm>
        <a:off x="483223" y="4355276"/>
        <a:ext cx="7199291" cy="68619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A6471E-E388-4EBC-A92E-E5B63B77A9C7}">
      <dsp:nvSpPr>
        <dsp:cNvPr id="0" name=""/>
        <dsp:cNvSpPr/>
      </dsp:nvSpPr>
      <dsp:spPr>
        <a:xfrm rot="5400000">
          <a:off x="-187313" y="201399"/>
          <a:ext cx="1248758" cy="874130"/>
        </a:xfrm>
        <a:prstGeom prst="chevron">
          <a:avLst/>
        </a:prstGeom>
        <a:solidFill>
          <a:schemeClr val="bg2">
            <a:lumMod val="25000"/>
          </a:schemeClr>
        </a:solidFill>
        <a:ln w="1905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2.1</a:t>
          </a:r>
          <a:endParaRPr lang="ru-RU" sz="2400" kern="1200" dirty="0"/>
        </a:p>
      </dsp:txBody>
      <dsp:txXfrm rot="-5400000">
        <a:off x="1" y="451150"/>
        <a:ext cx="874130" cy="374628"/>
      </dsp:txXfrm>
    </dsp:sp>
    <dsp:sp modelId="{1AE27E3C-B174-4B23-913E-45CD8E41E801}">
      <dsp:nvSpPr>
        <dsp:cNvPr id="0" name=""/>
        <dsp:cNvSpPr/>
      </dsp:nvSpPr>
      <dsp:spPr>
        <a:xfrm rot="5400000">
          <a:off x="4127842" y="-3214268"/>
          <a:ext cx="811692" cy="738424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0" kern="1200" dirty="0" smtClean="0">
              <a:solidFill>
                <a:schemeClr val="bg2">
                  <a:lumMod val="25000"/>
                </a:schemeClr>
              </a:solidFill>
              <a:effectLst/>
              <a:latin typeface="Arial" charset="0"/>
            </a:rPr>
            <a:t>Уполномоченный орган по содействию развитию конкуренции в Новосибирской области –  Министерство экономического развития Новосибирской области                                          </a:t>
          </a:r>
          <a:r>
            <a:rPr lang="ru-RU" sz="1400" b="0" i="1" kern="1200" dirty="0" smtClean="0">
              <a:solidFill>
                <a:srgbClr val="C00000"/>
              </a:solidFill>
              <a:effectLst/>
              <a:latin typeface="Arial" charset="0"/>
            </a:rPr>
            <a:t>постановление Губернатора НСО от 11.06.2015 № 111</a:t>
          </a:r>
          <a:endParaRPr lang="ru-RU" sz="1400" b="0" i="1" kern="1200" dirty="0">
            <a:solidFill>
              <a:srgbClr val="C00000"/>
            </a:solidFill>
            <a:effectLst/>
          </a:endParaRPr>
        </a:p>
      </dsp:txBody>
      <dsp:txXfrm rot="-5400000">
        <a:off x="841566" y="111632"/>
        <a:ext cx="7344621" cy="732444"/>
      </dsp:txXfrm>
    </dsp:sp>
    <dsp:sp modelId="{9C04749C-A8EA-4ED5-A633-07DD1E1A165B}">
      <dsp:nvSpPr>
        <dsp:cNvPr id="0" name=""/>
        <dsp:cNvSpPr/>
      </dsp:nvSpPr>
      <dsp:spPr>
        <a:xfrm rot="5400000">
          <a:off x="-187313" y="1510255"/>
          <a:ext cx="1248758" cy="874130"/>
        </a:xfrm>
        <a:prstGeom prst="chevron">
          <a:avLst/>
        </a:prstGeom>
        <a:solidFill>
          <a:srgbClr val="00B050"/>
        </a:solidFill>
        <a:ln w="1905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2.2</a:t>
          </a:r>
          <a:endParaRPr lang="ru-RU" sz="2400" kern="1200" dirty="0"/>
        </a:p>
      </dsp:txBody>
      <dsp:txXfrm rot="-5400000">
        <a:off x="1" y="1760006"/>
        <a:ext cx="874130" cy="374628"/>
      </dsp:txXfrm>
    </dsp:sp>
    <dsp:sp modelId="{53CD0C41-6B28-49DD-9227-56BCB3D0AAB0}">
      <dsp:nvSpPr>
        <dsp:cNvPr id="0" name=""/>
        <dsp:cNvSpPr/>
      </dsp:nvSpPr>
      <dsp:spPr>
        <a:xfrm rot="5400000">
          <a:off x="3973052" y="-1963334"/>
          <a:ext cx="1186402" cy="738424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0" kern="1200" dirty="0" smtClean="0">
              <a:solidFill>
                <a:schemeClr val="bg2">
                  <a:lumMod val="25000"/>
                </a:schemeClr>
              </a:solidFill>
              <a:effectLst/>
              <a:latin typeface="Arial" charset="0"/>
            </a:rPr>
            <a:t>Проведение не реже двух раз в год обучающих мероприятий и тренингов для органов местного самоуправления по вопросам содействия конкуренции                                                                             </a:t>
          </a:r>
          <a:r>
            <a:rPr lang="ru-RU" sz="1600" b="0" i="1" kern="1200" dirty="0" smtClean="0">
              <a:solidFill>
                <a:srgbClr val="C00000"/>
              </a:solidFill>
              <a:effectLst/>
              <a:latin typeface="Arial" charset="0"/>
            </a:rPr>
            <a:t>1. обучение по  содействию развитию конкуренции в НСО;                     2. обучение по ГЧП и развитию туристической индустрии</a:t>
          </a:r>
          <a:endParaRPr lang="ru-RU" sz="1600" b="0" i="1" kern="1200" dirty="0">
            <a:solidFill>
              <a:srgbClr val="C00000"/>
            </a:solidFill>
            <a:effectLst/>
            <a:latin typeface="Arial" charset="0"/>
          </a:endParaRPr>
        </a:p>
      </dsp:txBody>
      <dsp:txXfrm rot="-5400000">
        <a:off x="874131" y="1193502"/>
        <a:ext cx="7326330" cy="1070572"/>
      </dsp:txXfrm>
    </dsp:sp>
    <dsp:sp modelId="{871C30CE-AF89-4DEA-B9E8-1B606E009AE9}">
      <dsp:nvSpPr>
        <dsp:cNvPr id="0" name=""/>
        <dsp:cNvSpPr/>
      </dsp:nvSpPr>
      <dsp:spPr>
        <a:xfrm rot="5400000">
          <a:off x="-187313" y="2818592"/>
          <a:ext cx="1248758" cy="874130"/>
        </a:xfrm>
        <a:prstGeom prst="chevron">
          <a:avLst/>
        </a:prstGeom>
        <a:solidFill>
          <a:schemeClr val="bg2">
            <a:lumMod val="25000"/>
          </a:schemeClr>
        </a:solidFill>
        <a:ln w="1905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2.3</a:t>
          </a:r>
          <a:endParaRPr lang="ru-RU" sz="2400" kern="1200" dirty="0"/>
        </a:p>
      </dsp:txBody>
      <dsp:txXfrm rot="-5400000">
        <a:off x="1" y="3068343"/>
        <a:ext cx="874130" cy="374628"/>
      </dsp:txXfrm>
    </dsp:sp>
    <dsp:sp modelId="{8411D5B5-861B-4478-A330-CFF828EE626E}">
      <dsp:nvSpPr>
        <dsp:cNvPr id="0" name=""/>
        <dsp:cNvSpPr/>
      </dsp:nvSpPr>
      <dsp:spPr>
        <a:xfrm rot="5400000">
          <a:off x="3973571" y="-654997"/>
          <a:ext cx="1185363" cy="738424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0" kern="1200" dirty="0" smtClean="0">
              <a:solidFill>
                <a:schemeClr val="bg2">
                  <a:lumMod val="25000"/>
                </a:schemeClr>
              </a:solidFill>
              <a:effectLst/>
              <a:latin typeface="Arial" charset="0"/>
            </a:rPr>
            <a:t>Наличие сформированного рейтинга муниципальных образований в части их деятельности по содействию развитию конкуренции и по обеспечению условий благоприятного инвестиционного климата </a:t>
          </a:r>
          <a:r>
            <a:rPr lang="ru-RU" sz="1400" b="0" i="1" kern="1200" dirty="0" smtClean="0">
              <a:solidFill>
                <a:srgbClr val="C00000"/>
              </a:solidFill>
              <a:effectLst/>
              <a:latin typeface="Arial" charset="0"/>
            </a:rPr>
            <a:t>приказ министерства экономического развития Новосибирской области            от 20.10.2016 № 103 </a:t>
          </a:r>
          <a:endParaRPr lang="ru-RU" sz="1400" b="0" i="1" kern="1200" dirty="0">
            <a:solidFill>
              <a:srgbClr val="C00000"/>
            </a:solidFill>
            <a:effectLst/>
            <a:latin typeface="Arial" charset="0"/>
          </a:endParaRPr>
        </a:p>
      </dsp:txBody>
      <dsp:txXfrm rot="-5400000">
        <a:off x="874131" y="2502308"/>
        <a:ext cx="7326380" cy="1069633"/>
      </dsp:txXfrm>
    </dsp:sp>
    <dsp:sp modelId="{B6413476-2597-4123-AED9-A56231A9168F}">
      <dsp:nvSpPr>
        <dsp:cNvPr id="0" name=""/>
        <dsp:cNvSpPr/>
      </dsp:nvSpPr>
      <dsp:spPr>
        <a:xfrm rot="5400000">
          <a:off x="-307793" y="4074659"/>
          <a:ext cx="1489718" cy="874130"/>
        </a:xfrm>
        <a:prstGeom prst="chevron">
          <a:avLst/>
        </a:prstGeom>
        <a:solidFill>
          <a:srgbClr val="00B050"/>
        </a:solidFill>
        <a:ln w="1905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2.4</a:t>
          </a:r>
          <a:endParaRPr lang="ru-RU" sz="2400" kern="1200" dirty="0"/>
        </a:p>
      </dsp:txBody>
      <dsp:txXfrm rot="-5400000">
        <a:off x="1" y="4203930"/>
        <a:ext cx="874130" cy="615588"/>
      </dsp:txXfrm>
    </dsp:sp>
    <dsp:sp modelId="{966E3D5D-463A-4153-8AC8-A7FB6407AC4D}">
      <dsp:nvSpPr>
        <dsp:cNvPr id="0" name=""/>
        <dsp:cNvSpPr/>
      </dsp:nvSpPr>
      <dsp:spPr>
        <a:xfrm rot="5400000">
          <a:off x="4056786" y="586984"/>
          <a:ext cx="1018934" cy="738424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0" kern="1200" dirty="0" smtClean="0">
              <a:solidFill>
                <a:schemeClr val="bg2">
                  <a:lumMod val="25000"/>
                </a:schemeClr>
              </a:solidFill>
              <a:effectLst/>
              <a:latin typeface="Arial" charset="0"/>
            </a:rPr>
            <a:t>Коллегиальный орган по вопросам содействия развитию конкуренции, созданного при высшем должностном лице субъекта РФ – </a:t>
          </a:r>
          <a:r>
            <a:rPr lang="ru-RU" sz="1600" b="1" i="1" kern="1200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rPr>
            <a:t>Совет по содействию развитию конкуренции в Новосибирской области                                                     </a:t>
          </a:r>
          <a:r>
            <a:rPr lang="ru-RU" sz="1600" b="0" i="1" kern="1200" dirty="0" smtClean="0">
              <a:solidFill>
                <a:srgbClr val="C00000"/>
              </a:solidFill>
              <a:effectLst/>
              <a:latin typeface="Arial" charset="0"/>
            </a:rPr>
            <a:t>постановление Губернатора НСО от 09.10.2015 № 210</a:t>
          </a:r>
          <a:endParaRPr lang="ru-RU" sz="1600" b="0" i="1" kern="1200" dirty="0">
            <a:solidFill>
              <a:srgbClr val="C00000"/>
            </a:solidFill>
            <a:effectLst/>
            <a:latin typeface="Arial" charset="0"/>
          </a:endParaRPr>
        </a:p>
      </dsp:txBody>
      <dsp:txXfrm rot="-5400000">
        <a:off x="874131" y="3819379"/>
        <a:ext cx="7334505" cy="91945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CD28A7-143D-4570-AB96-62013F880202}">
      <dsp:nvSpPr>
        <dsp:cNvPr id="0" name=""/>
        <dsp:cNvSpPr/>
      </dsp:nvSpPr>
      <dsp:spPr>
        <a:xfrm rot="10800000">
          <a:off x="444020" y="0"/>
          <a:ext cx="8340928" cy="763044"/>
        </a:xfrm>
        <a:prstGeom prst="homePlate">
          <a:avLst/>
        </a:prstGeom>
        <a:solidFill>
          <a:schemeClr val="bg2">
            <a:lumMod val="25000"/>
          </a:schemeClr>
        </a:solidFill>
        <a:ln>
          <a:noFill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6481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    </a:t>
          </a:r>
          <a:r>
            <a:rPr lang="en-US" sz="1400" b="1" kern="1200" dirty="0" smtClean="0">
              <a:latin typeface="Arial" pitchFamily="34" charset="0"/>
              <a:cs typeface="Arial" pitchFamily="34" charset="0"/>
            </a:rPr>
            <a:t>1</a:t>
          </a: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. Мониторинг наличия (отсутствия) административных барьеров и оценки состояния конкурентной среды субъектами предпринимательской деятельности</a:t>
          </a:r>
          <a:endParaRPr lang="ru-RU" sz="1400" b="1" kern="1200" dirty="0">
            <a:latin typeface="Arial" pitchFamily="34" charset="0"/>
            <a:cs typeface="Arial" pitchFamily="34" charset="0"/>
          </a:endParaRPr>
        </a:p>
      </dsp:txBody>
      <dsp:txXfrm rot="10800000">
        <a:off x="634781" y="0"/>
        <a:ext cx="8150167" cy="763044"/>
      </dsp:txXfrm>
    </dsp:sp>
    <dsp:sp modelId="{28078E26-6346-4D75-AC1B-383C3E91937E}">
      <dsp:nvSpPr>
        <dsp:cNvPr id="0" name=""/>
        <dsp:cNvSpPr/>
      </dsp:nvSpPr>
      <dsp:spPr>
        <a:xfrm>
          <a:off x="295891" y="0"/>
          <a:ext cx="763044" cy="763044"/>
        </a:xfrm>
        <a:prstGeom prst="rect">
          <a:avLst/>
        </a:prstGeom>
        <a:solidFill>
          <a:srgbClr val="00B050"/>
        </a:solidFill>
        <a:ln>
          <a:noFill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z="300000" contourW="44450" prstMaterial="matte">
          <a:bevelT w="63500" h="63500" prst="artDeco"/>
          <a:contourClr>
            <a:srgbClr val="FFFFFF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8804237-CF9E-429F-8668-74B2BC590FAF}">
      <dsp:nvSpPr>
        <dsp:cNvPr id="0" name=""/>
        <dsp:cNvSpPr/>
      </dsp:nvSpPr>
      <dsp:spPr>
        <a:xfrm rot="10800000">
          <a:off x="444047" y="1008460"/>
          <a:ext cx="8340928" cy="763044"/>
        </a:xfrm>
        <a:prstGeom prst="homePlate">
          <a:avLst/>
        </a:prstGeom>
        <a:solidFill>
          <a:schemeClr val="tx2"/>
        </a:solidFill>
        <a:ln>
          <a:noFill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6481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          2. Мониторинг удовлетворенности потребителей качеством товаров, работ и услуг на товарных рынках субъекта РФ и состоянием ценовой конкуренции</a:t>
          </a:r>
          <a:endParaRPr lang="ru-RU" sz="1400" b="1" kern="1200" dirty="0">
            <a:latin typeface="Arial" pitchFamily="34" charset="0"/>
            <a:cs typeface="Arial" pitchFamily="34" charset="0"/>
          </a:endParaRPr>
        </a:p>
      </dsp:txBody>
      <dsp:txXfrm rot="10800000">
        <a:off x="634808" y="1008460"/>
        <a:ext cx="8150167" cy="763044"/>
      </dsp:txXfrm>
    </dsp:sp>
    <dsp:sp modelId="{DFD851F7-ECC7-4C6B-9074-41BFD4CCA8F4}">
      <dsp:nvSpPr>
        <dsp:cNvPr id="0" name=""/>
        <dsp:cNvSpPr/>
      </dsp:nvSpPr>
      <dsp:spPr>
        <a:xfrm>
          <a:off x="295891" y="1008460"/>
          <a:ext cx="763044" cy="763044"/>
        </a:xfrm>
        <a:prstGeom prst="rect">
          <a:avLst/>
        </a:prstGeom>
        <a:solidFill>
          <a:srgbClr val="00B050"/>
        </a:solidFill>
        <a:ln>
          <a:noFill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z="300000" contourW="44450" prstMaterial="matte">
          <a:bevelT w="63500" h="63500" prst="artDeco"/>
          <a:contourClr>
            <a:srgbClr val="FFFFFF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486D210-2F89-47D8-BA1B-A5EC7D5A845E}">
      <dsp:nvSpPr>
        <dsp:cNvPr id="0" name=""/>
        <dsp:cNvSpPr/>
      </dsp:nvSpPr>
      <dsp:spPr>
        <a:xfrm rot="10800000">
          <a:off x="444020" y="1959525"/>
          <a:ext cx="8340928" cy="763044"/>
        </a:xfrm>
        <a:prstGeom prst="homePlate">
          <a:avLst/>
        </a:prstGeom>
        <a:solidFill>
          <a:schemeClr val="tx2"/>
        </a:solidFill>
        <a:ln>
          <a:noFill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6481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         3. Мониторинг удовлетворенности субъектов предпринимательской деятельности и потребителей товаров, работ и услуг качеством официальной информации о состоянии конкурентной среды и деятельности по содействию развитию конкуренции</a:t>
          </a:r>
          <a:endParaRPr lang="ru-RU" sz="1400" b="1" kern="1200" dirty="0">
            <a:latin typeface="Arial" pitchFamily="34" charset="0"/>
            <a:cs typeface="Arial" pitchFamily="34" charset="0"/>
          </a:endParaRPr>
        </a:p>
      </dsp:txBody>
      <dsp:txXfrm rot="10800000">
        <a:off x="634781" y="1959525"/>
        <a:ext cx="8150167" cy="763044"/>
      </dsp:txXfrm>
    </dsp:sp>
    <dsp:sp modelId="{E66B8326-FFFF-4EF9-87C4-4E07EE2D29C1}">
      <dsp:nvSpPr>
        <dsp:cNvPr id="0" name=""/>
        <dsp:cNvSpPr/>
      </dsp:nvSpPr>
      <dsp:spPr>
        <a:xfrm>
          <a:off x="295891" y="1959525"/>
          <a:ext cx="763044" cy="763044"/>
        </a:xfrm>
        <a:prstGeom prst="rect">
          <a:avLst/>
        </a:prstGeom>
        <a:solidFill>
          <a:srgbClr val="00B050"/>
        </a:solidFill>
        <a:ln>
          <a:noFill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z="300000" contourW="44450" prstMaterial="matte">
          <a:bevelT w="63500" h="63500" prst="artDeco"/>
          <a:contourClr>
            <a:srgbClr val="FFFFFF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B96B5E8-CB72-4478-A188-7A0707B2661A}">
      <dsp:nvSpPr>
        <dsp:cNvPr id="0" name=""/>
        <dsp:cNvSpPr/>
      </dsp:nvSpPr>
      <dsp:spPr>
        <a:xfrm rot="10800000">
          <a:off x="444020" y="2970031"/>
          <a:ext cx="8340928" cy="763044"/>
        </a:xfrm>
        <a:prstGeom prst="homePlate">
          <a:avLst/>
        </a:prstGeom>
        <a:solidFill>
          <a:schemeClr val="tx2"/>
        </a:solidFill>
        <a:ln>
          <a:noFill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6481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4. Мониторинг деятельности субъектов естественных монополий на территории субъекта РФ</a:t>
          </a:r>
          <a:endParaRPr lang="ru-RU" sz="1400" b="1" kern="1200" dirty="0">
            <a:latin typeface="Arial" pitchFamily="34" charset="0"/>
            <a:cs typeface="Arial" pitchFamily="34" charset="0"/>
          </a:endParaRPr>
        </a:p>
      </dsp:txBody>
      <dsp:txXfrm rot="10800000">
        <a:off x="634781" y="2970031"/>
        <a:ext cx="8150167" cy="763044"/>
      </dsp:txXfrm>
    </dsp:sp>
    <dsp:sp modelId="{53AEE3F4-F668-4571-8612-A3D7ECFC4A6E}">
      <dsp:nvSpPr>
        <dsp:cNvPr id="0" name=""/>
        <dsp:cNvSpPr/>
      </dsp:nvSpPr>
      <dsp:spPr>
        <a:xfrm>
          <a:off x="295891" y="2970031"/>
          <a:ext cx="763044" cy="763044"/>
        </a:xfrm>
        <a:prstGeom prst="rect">
          <a:avLst/>
        </a:prstGeom>
        <a:solidFill>
          <a:srgbClr val="00B050"/>
        </a:solidFill>
        <a:ln>
          <a:noFill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z="300000" contourW="44450" prstMaterial="matte">
          <a:bevelT w="63500" h="63500" prst="artDeco"/>
          <a:contourClr>
            <a:srgbClr val="FFFFFF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61215D4-90FA-43C5-B2CF-CEE9E0CE4C38}">
      <dsp:nvSpPr>
        <dsp:cNvPr id="0" name=""/>
        <dsp:cNvSpPr/>
      </dsp:nvSpPr>
      <dsp:spPr>
        <a:xfrm rot="10800000">
          <a:off x="444020" y="3965581"/>
          <a:ext cx="8340928" cy="763044"/>
        </a:xfrm>
        <a:prstGeom prst="homePlate">
          <a:avLst/>
        </a:prstGeom>
        <a:solidFill>
          <a:schemeClr val="tx2"/>
        </a:solidFill>
        <a:ln>
          <a:noFill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6481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5. Мониторинг деятельности хозяйствующих субъектов, доля участия субъекта РФ или муниципального образования в которых составляет 50 и более процентов</a:t>
          </a:r>
          <a:endParaRPr lang="ru-RU" sz="1600" b="1" kern="1200" dirty="0">
            <a:latin typeface="Arial" pitchFamily="34" charset="0"/>
            <a:cs typeface="Arial" pitchFamily="34" charset="0"/>
          </a:endParaRPr>
        </a:p>
      </dsp:txBody>
      <dsp:txXfrm rot="10800000">
        <a:off x="634781" y="3965581"/>
        <a:ext cx="8150167" cy="763044"/>
      </dsp:txXfrm>
    </dsp:sp>
    <dsp:sp modelId="{0A42080C-7207-4799-B01B-B4330875975C}">
      <dsp:nvSpPr>
        <dsp:cNvPr id="0" name=""/>
        <dsp:cNvSpPr/>
      </dsp:nvSpPr>
      <dsp:spPr>
        <a:xfrm>
          <a:off x="295891" y="3965581"/>
          <a:ext cx="763044" cy="763044"/>
        </a:xfrm>
        <a:prstGeom prst="rect">
          <a:avLst/>
        </a:prstGeom>
        <a:solidFill>
          <a:srgbClr val="00B050"/>
        </a:solidFill>
        <a:ln>
          <a:noFill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z="300000" contourW="44450" prstMaterial="matte">
          <a:bevelT w="63500" h="63500" prst="artDeco"/>
          <a:contourClr>
            <a:srgbClr val="FFFFFF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D2D038-CDA0-46FA-BE2D-D60620EABFA3}">
      <dsp:nvSpPr>
        <dsp:cNvPr id="0" name=""/>
        <dsp:cNvSpPr/>
      </dsp:nvSpPr>
      <dsp:spPr>
        <a:xfrm>
          <a:off x="-4120313" y="-632344"/>
          <a:ext cx="4909712" cy="4909712"/>
        </a:xfrm>
        <a:prstGeom prst="blockArc">
          <a:avLst>
            <a:gd name="adj1" fmla="val 18900000"/>
            <a:gd name="adj2" fmla="val 2700000"/>
            <a:gd name="adj3" fmla="val 440"/>
          </a:avLst>
        </a:pr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71E6EE-46CE-4A45-965E-B483B36747D1}">
      <dsp:nvSpPr>
        <dsp:cNvPr id="0" name=""/>
        <dsp:cNvSpPr/>
      </dsp:nvSpPr>
      <dsp:spPr>
        <a:xfrm>
          <a:off x="345822" y="227741"/>
          <a:ext cx="5798295" cy="455773"/>
        </a:xfrm>
        <a:prstGeom prst="rect">
          <a:avLst/>
        </a:prstGeom>
        <a:solidFill>
          <a:schemeClr val="tx2"/>
        </a:solidFill>
        <a:ln>
          <a:noFill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1770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Опросы субъектов предпринимательской деятельности, потребителей, экспертов</a:t>
          </a:r>
          <a:endParaRPr lang="ru-RU" sz="1400" b="1" kern="1200" dirty="0">
            <a:latin typeface="Arial" pitchFamily="34" charset="0"/>
            <a:cs typeface="Arial" pitchFamily="34" charset="0"/>
          </a:endParaRPr>
        </a:p>
      </dsp:txBody>
      <dsp:txXfrm>
        <a:off x="345822" y="227741"/>
        <a:ext cx="5798295" cy="455773"/>
      </dsp:txXfrm>
    </dsp:sp>
    <dsp:sp modelId="{071C9316-9A79-4BD0-967A-02F0F673255E}">
      <dsp:nvSpPr>
        <dsp:cNvPr id="0" name=""/>
        <dsp:cNvSpPr/>
      </dsp:nvSpPr>
      <dsp:spPr>
        <a:xfrm>
          <a:off x="240917" y="333010"/>
          <a:ext cx="237839" cy="237839"/>
        </a:xfrm>
        <a:prstGeom prst="rightArrow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714A07-7294-452D-9274-B4865B9225CE}">
      <dsp:nvSpPr>
        <dsp:cNvPr id="0" name=""/>
        <dsp:cNvSpPr/>
      </dsp:nvSpPr>
      <dsp:spPr>
        <a:xfrm>
          <a:off x="672416" y="911183"/>
          <a:ext cx="5471701" cy="455773"/>
        </a:xfrm>
        <a:prstGeom prst="rect">
          <a:avLst/>
        </a:prstGeom>
        <a:solidFill>
          <a:schemeClr val="tx2"/>
        </a:solidFill>
        <a:ln>
          <a:noFill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1770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Результаты деятельности ФАС, ФНС, ФСГС, </a:t>
          </a:r>
          <a:r>
            <a:rPr lang="ru-RU" sz="1400" b="1" kern="1200" dirty="0" err="1" smtClean="0">
              <a:latin typeface="Arial" pitchFamily="34" charset="0"/>
              <a:cs typeface="Arial" pitchFamily="34" charset="0"/>
            </a:rPr>
            <a:t>Росреестра</a:t>
          </a: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, </a:t>
          </a:r>
          <a:r>
            <a:rPr lang="ru-RU" sz="1400" b="1" kern="1200" dirty="0" err="1" smtClean="0">
              <a:latin typeface="Arial" pitchFamily="34" charset="0"/>
              <a:cs typeface="Arial" pitchFamily="34" charset="0"/>
            </a:rPr>
            <a:t>Роспотребнадзора</a:t>
          </a:r>
          <a:endParaRPr lang="ru-RU" sz="1400" b="1" kern="1200" dirty="0">
            <a:latin typeface="Arial" pitchFamily="34" charset="0"/>
            <a:cs typeface="Arial" pitchFamily="34" charset="0"/>
          </a:endParaRPr>
        </a:p>
      </dsp:txBody>
      <dsp:txXfrm>
        <a:off x="672416" y="911183"/>
        <a:ext cx="5471701" cy="455773"/>
      </dsp:txXfrm>
    </dsp:sp>
    <dsp:sp modelId="{F2569765-27BA-4497-93EE-84CFB461A5D2}">
      <dsp:nvSpPr>
        <dsp:cNvPr id="0" name=""/>
        <dsp:cNvSpPr/>
      </dsp:nvSpPr>
      <dsp:spPr>
        <a:xfrm>
          <a:off x="573932" y="1059010"/>
          <a:ext cx="237839" cy="237839"/>
        </a:xfrm>
        <a:prstGeom prst="rightArrow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548E970-09F1-4D75-9E18-8AB8D01F4F50}">
      <dsp:nvSpPr>
        <dsp:cNvPr id="0" name=""/>
        <dsp:cNvSpPr/>
      </dsp:nvSpPr>
      <dsp:spPr>
        <a:xfrm>
          <a:off x="772654" y="1594625"/>
          <a:ext cx="5371463" cy="455773"/>
        </a:xfrm>
        <a:prstGeom prst="rect">
          <a:avLst/>
        </a:prstGeom>
        <a:solidFill>
          <a:schemeClr val="tx2"/>
        </a:solidFill>
        <a:ln>
          <a:noFill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1770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Экспертные оценки состояния рынков</a:t>
          </a:r>
          <a:endParaRPr lang="ru-RU" sz="1400" b="1" kern="1200" dirty="0">
            <a:latin typeface="Arial" pitchFamily="34" charset="0"/>
            <a:cs typeface="Arial" pitchFamily="34" charset="0"/>
          </a:endParaRPr>
        </a:p>
      </dsp:txBody>
      <dsp:txXfrm>
        <a:off x="772654" y="1594625"/>
        <a:ext cx="5371463" cy="455773"/>
      </dsp:txXfrm>
    </dsp:sp>
    <dsp:sp modelId="{C376258B-2252-45DA-8E49-B1B7E7920718}">
      <dsp:nvSpPr>
        <dsp:cNvPr id="0" name=""/>
        <dsp:cNvSpPr/>
      </dsp:nvSpPr>
      <dsp:spPr>
        <a:xfrm>
          <a:off x="653734" y="1703592"/>
          <a:ext cx="237839" cy="237839"/>
        </a:xfrm>
        <a:prstGeom prst="rightArrow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FCB9DC-14D8-419C-A1C5-A5AC00537D1E}">
      <dsp:nvSpPr>
        <dsp:cNvPr id="0" name=""/>
        <dsp:cNvSpPr/>
      </dsp:nvSpPr>
      <dsp:spPr>
        <a:xfrm>
          <a:off x="672416" y="2278067"/>
          <a:ext cx="5471701" cy="455773"/>
        </a:xfrm>
        <a:prstGeom prst="rect">
          <a:avLst/>
        </a:prstGeom>
        <a:solidFill>
          <a:schemeClr val="tx2"/>
        </a:solidFill>
        <a:ln>
          <a:noFill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1770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Результаты общественного контроля за деятельностью субъектов естественных монополий</a:t>
          </a:r>
          <a:endParaRPr lang="ru-RU" sz="1400" b="1" kern="1200" dirty="0">
            <a:latin typeface="Arial" pitchFamily="34" charset="0"/>
            <a:cs typeface="Arial" pitchFamily="34" charset="0"/>
          </a:endParaRPr>
        </a:p>
      </dsp:txBody>
      <dsp:txXfrm>
        <a:off x="672416" y="2278067"/>
        <a:ext cx="5471701" cy="455773"/>
      </dsp:txXfrm>
    </dsp:sp>
    <dsp:sp modelId="{72813B48-A56E-46B2-ADE5-CF2500D844CF}">
      <dsp:nvSpPr>
        <dsp:cNvPr id="0" name=""/>
        <dsp:cNvSpPr/>
      </dsp:nvSpPr>
      <dsp:spPr>
        <a:xfrm>
          <a:off x="553496" y="2387034"/>
          <a:ext cx="237839" cy="237839"/>
        </a:xfrm>
        <a:prstGeom prst="rightArrow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5B9378-760E-48CF-BFB7-D549363EFF68}">
      <dsp:nvSpPr>
        <dsp:cNvPr id="0" name=""/>
        <dsp:cNvSpPr/>
      </dsp:nvSpPr>
      <dsp:spPr>
        <a:xfrm>
          <a:off x="345822" y="2961509"/>
          <a:ext cx="5798295" cy="455773"/>
        </a:xfrm>
        <a:prstGeom prst="rect">
          <a:avLst/>
        </a:prstGeom>
        <a:solidFill>
          <a:schemeClr val="tx2"/>
        </a:solidFill>
        <a:ln>
          <a:noFill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1770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Обращения субъектов предпринимательской деятельности, потребителей, касающиеся качества конкурентной среды</a:t>
          </a:r>
          <a:endParaRPr lang="ru-RU" sz="1400" b="1" kern="1200" dirty="0">
            <a:latin typeface="Arial" pitchFamily="34" charset="0"/>
            <a:cs typeface="Arial" pitchFamily="34" charset="0"/>
          </a:endParaRPr>
        </a:p>
      </dsp:txBody>
      <dsp:txXfrm>
        <a:off x="345822" y="2961509"/>
        <a:ext cx="5798295" cy="455773"/>
      </dsp:txXfrm>
    </dsp:sp>
    <dsp:sp modelId="{5E7784BB-CB8C-44AE-8EA3-2989228F26B6}">
      <dsp:nvSpPr>
        <dsp:cNvPr id="0" name=""/>
        <dsp:cNvSpPr/>
      </dsp:nvSpPr>
      <dsp:spPr>
        <a:xfrm>
          <a:off x="226902" y="3070476"/>
          <a:ext cx="237839" cy="237839"/>
        </a:xfrm>
        <a:prstGeom prst="rightArrow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549453-E70E-4BBC-91FC-90A64BEBFF48}">
      <dsp:nvSpPr>
        <dsp:cNvPr id="0" name=""/>
        <dsp:cNvSpPr/>
      </dsp:nvSpPr>
      <dsp:spPr>
        <a:xfrm>
          <a:off x="0" y="0"/>
          <a:ext cx="4330627" cy="1656184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rPr>
            <a:t>Количество респондентов</a:t>
          </a:r>
          <a:endParaRPr lang="ru-RU" sz="1800" kern="1200" dirty="0">
            <a:solidFill>
              <a:schemeClr val="bg2">
                <a:lumMod val="2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0" y="0"/>
        <a:ext cx="4330627" cy="496855"/>
      </dsp:txXfrm>
    </dsp:sp>
    <dsp:sp modelId="{B8879E64-05DE-4788-B499-D2BDC649EE19}">
      <dsp:nvSpPr>
        <dsp:cNvPr id="0" name=""/>
        <dsp:cNvSpPr/>
      </dsp:nvSpPr>
      <dsp:spPr>
        <a:xfrm>
          <a:off x="437564" y="497340"/>
          <a:ext cx="3464502" cy="4993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rPr>
            <a:t>1730</a:t>
          </a:r>
          <a:r>
            <a:rPr lang="ru-RU" sz="1600" b="0" kern="1200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ru-RU" sz="1400" b="0" kern="1200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rPr>
            <a:t>субъектов предпринимательской деятельности</a:t>
          </a:r>
          <a:endParaRPr lang="ru-RU" sz="1400" b="0" kern="1200" dirty="0">
            <a:latin typeface="Arial" pitchFamily="34" charset="0"/>
            <a:cs typeface="Arial" pitchFamily="34" charset="0"/>
          </a:endParaRPr>
        </a:p>
      </dsp:txBody>
      <dsp:txXfrm>
        <a:off x="452190" y="511966"/>
        <a:ext cx="3435250" cy="470110"/>
      </dsp:txXfrm>
    </dsp:sp>
    <dsp:sp modelId="{163006B9-B642-463E-9C65-77EA0FF9AFFD}">
      <dsp:nvSpPr>
        <dsp:cNvPr id="0" name=""/>
        <dsp:cNvSpPr/>
      </dsp:nvSpPr>
      <dsp:spPr>
        <a:xfrm>
          <a:off x="437564" y="1073527"/>
          <a:ext cx="3464502" cy="4993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rPr>
            <a:t>2543</a:t>
          </a:r>
          <a:r>
            <a:rPr lang="ru-RU" sz="1400" b="0" kern="1200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rPr>
            <a:t> потребителя товаров, работ и услуг </a:t>
          </a:r>
          <a:endParaRPr lang="ru-RU" sz="1400" b="0" kern="1200" dirty="0">
            <a:solidFill>
              <a:schemeClr val="bg2">
                <a:lumMod val="2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452190" y="1088153"/>
        <a:ext cx="3435250" cy="470110"/>
      </dsp:txXfrm>
    </dsp:sp>
    <dsp:sp modelId="{0644C7D2-0024-493C-9B94-6EBDA0F3BCAA}">
      <dsp:nvSpPr>
        <dsp:cNvPr id="0" name=""/>
        <dsp:cNvSpPr/>
      </dsp:nvSpPr>
      <dsp:spPr>
        <a:xfrm>
          <a:off x="4664428" y="0"/>
          <a:ext cx="4330627" cy="1656184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rPr>
            <a:t>Методы проведения опроса</a:t>
          </a:r>
          <a:endParaRPr lang="ru-RU" sz="1800" b="1" kern="1200" dirty="0">
            <a:solidFill>
              <a:schemeClr val="bg2">
                <a:lumMod val="2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4664428" y="0"/>
        <a:ext cx="4330627" cy="496855"/>
      </dsp:txXfrm>
    </dsp:sp>
    <dsp:sp modelId="{2F6B4A7D-F9CD-44F6-9250-8D7DBDE79D29}">
      <dsp:nvSpPr>
        <dsp:cNvPr id="0" name=""/>
        <dsp:cNvSpPr/>
      </dsp:nvSpPr>
      <dsp:spPr>
        <a:xfrm>
          <a:off x="5092989" y="497340"/>
          <a:ext cx="3464502" cy="4993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rPr>
            <a:t>Телефонный опрос</a:t>
          </a:r>
          <a:endParaRPr lang="ru-RU" sz="1600" kern="1200" dirty="0">
            <a:solidFill>
              <a:schemeClr val="bg2">
                <a:lumMod val="2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5107615" y="511966"/>
        <a:ext cx="3435250" cy="470110"/>
      </dsp:txXfrm>
    </dsp:sp>
    <dsp:sp modelId="{CBE7D214-AA80-4A81-A124-3446C0D2ED98}">
      <dsp:nvSpPr>
        <dsp:cNvPr id="0" name=""/>
        <dsp:cNvSpPr/>
      </dsp:nvSpPr>
      <dsp:spPr>
        <a:xfrm>
          <a:off x="5092989" y="1073527"/>
          <a:ext cx="3464502" cy="4993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rPr>
            <a:t>Заполнение анкет</a:t>
          </a:r>
          <a:endParaRPr lang="ru-RU" sz="1600" kern="1200" dirty="0">
            <a:solidFill>
              <a:schemeClr val="bg2">
                <a:lumMod val="2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5107615" y="1088153"/>
        <a:ext cx="3435250" cy="47011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60" cy="496332"/>
          </a:xfrm>
          <a:prstGeom prst="rect">
            <a:avLst/>
          </a:prstGeom>
        </p:spPr>
        <p:txBody>
          <a:bodyPr vert="horz" lIns="91758" tIns="45880" rIns="91758" bIns="4588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60" cy="496332"/>
          </a:xfrm>
          <a:prstGeom prst="rect">
            <a:avLst/>
          </a:prstGeom>
        </p:spPr>
        <p:txBody>
          <a:bodyPr vert="horz" lIns="91758" tIns="45880" rIns="91758" bIns="45880" rtlCol="0"/>
          <a:lstStyle>
            <a:lvl1pPr algn="r">
              <a:defRPr sz="1200"/>
            </a:lvl1pPr>
          </a:lstStyle>
          <a:p>
            <a:fld id="{4857EC17-2052-4B5E-9891-AC30980B5C91}" type="datetimeFigureOut">
              <a:rPr lang="ru-RU" smtClean="0"/>
              <a:t>27.12.2016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758" tIns="45880" rIns="91758" bIns="4588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758" tIns="45880" rIns="91758" bIns="4588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60" cy="496332"/>
          </a:xfrm>
          <a:prstGeom prst="rect">
            <a:avLst/>
          </a:prstGeom>
        </p:spPr>
        <p:txBody>
          <a:bodyPr vert="horz" lIns="91758" tIns="45880" rIns="91758" bIns="4588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60" cy="496332"/>
          </a:xfrm>
          <a:prstGeom prst="rect">
            <a:avLst/>
          </a:prstGeom>
        </p:spPr>
        <p:txBody>
          <a:bodyPr vert="horz" lIns="91758" tIns="45880" rIns="91758" bIns="45880" rtlCol="0" anchor="b"/>
          <a:lstStyle>
            <a:lvl1pPr algn="r">
              <a:defRPr sz="1200"/>
            </a:lvl1pPr>
          </a:lstStyle>
          <a:p>
            <a:fld id="{86D282CF-732E-4FEB-9892-57EFE415C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0161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27.12.2016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9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ACCBF9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ACCBF9"/>
                </a:solidFill>
              </a:rPr>
              <a:pPr/>
              <a:t>‹#›</a:t>
            </a:fld>
            <a:endParaRPr lang="ru-RU">
              <a:solidFill>
                <a:srgbClr val="ACCB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7622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2B62"/>
                </a:solidFill>
              </a:rPr>
              <a:pPr/>
              <a:t>27.12.2016</a:t>
            </a:fld>
            <a:endParaRPr lang="ru-RU">
              <a:solidFill>
                <a:srgbClr val="072B62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2B62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8731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1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1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3"/>
            <a:ext cx="2209800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2B62"/>
                </a:solidFill>
              </a:rPr>
              <a:pPr/>
              <a:t>27.12.2016</a:t>
            </a:fld>
            <a:endParaRPr lang="ru-RU">
              <a:solidFill>
                <a:srgbClr val="072B62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8"/>
            <a:ext cx="5573483" cy="365125"/>
          </a:xfrm>
        </p:spPr>
        <p:txBody>
          <a:bodyPr/>
          <a:lstStyle/>
          <a:p>
            <a:endParaRPr lang="ru-RU">
              <a:solidFill>
                <a:srgbClr val="072B6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9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42039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42039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9" y="144463"/>
            <a:ext cx="533400" cy="244476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38474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2B62"/>
                </a:solidFill>
              </a:rPr>
              <a:pPr/>
              <a:t>27.12.2016</a:t>
            </a:fld>
            <a:endParaRPr lang="ru-RU">
              <a:solidFill>
                <a:srgbClr val="072B62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2B62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885814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1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2B62"/>
                </a:solidFill>
              </a:rPr>
              <a:pPr/>
              <a:t>27.12.2016</a:t>
            </a:fld>
            <a:endParaRPr lang="ru-RU">
              <a:solidFill>
                <a:srgbClr val="072B62"/>
              </a:solidFill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072B6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6644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>
                <a:solidFill>
                  <a:srgbClr val="072B62"/>
                </a:solidFill>
              </a:rPr>
              <a:pPr/>
              <a:t>27.12.2016</a:t>
            </a:fld>
            <a:endParaRPr lang="ru-RU">
              <a:solidFill>
                <a:srgbClr val="072B62"/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>
              <a:solidFill>
                <a:srgbClr val="072B6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531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1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>
                <a:solidFill>
                  <a:srgbClr val="072B62"/>
                </a:solidFill>
              </a:rPr>
              <a:pPr/>
              <a:t>27.12.2016</a:t>
            </a:fld>
            <a:endParaRPr lang="ru-RU">
              <a:solidFill>
                <a:srgbClr val="072B62"/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>
              <a:solidFill>
                <a:srgbClr val="072B62"/>
              </a:solidFill>
            </a:endParaRPr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51136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2B62"/>
                </a:solidFill>
              </a:rPr>
              <a:pPr/>
              <a:t>27.12.2016</a:t>
            </a:fld>
            <a:endParaRPr lang="ru-RU">
              <a:solidFill>
                <a:srgbClr val="072B62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2B62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0460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2B62"/>
                </a:solidFill>
              </a:rPr>
              <a:pPr/>
              <a:t>27.12.2016</a:t>
            </a:fld>
            <a:endParaRPr lang="ru-RU">
              <a:solidFill>
                <a:srgbClr val="072B62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2B62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072B62"/>
                </a:solidFill>
              </a:rPr>
              <a:pPr/>
              <a:t>‹#›</a:t>
            </a:fld>
            <a:endParaRPr lang="ru-RU">
              <a:solidFill>
                <a:srgbClr val="072B6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085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1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2B62"/>
                </a:solidFill>
              </a:rPr>
              <a:pPr/>
              <a:t>27.12.2016</a:t>
            </a:fld>
            <a:endParaRPr lang="ru-RU">
              <a:solidFill>
                <a:srgbClr val="072B62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2B62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063104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1"/>
            <a:ext cx="2667000" cy="365125"/>
          </a:xfrm>
        </p:spPr>
        <p:txBody>
          <a:bodyPr rtlCol="0"/>
          <a:lstStyle/>
          <a:p>
            <a:fld id="{B4C71EC6-210F-42DE-9C53-41977AD35B3D}" type="datetimeFigureOut">
              <a:rPr lang="ru-RU" smtClean="0">
                <a:solidFill>
                  <a:srgbClr val="072B62"/>
                </a:solidFill>
              </a:rPr>
              <a:pPr/>
              <a:t>27.12.2016</a:t>
            </a:fld>
            <a:endParaRPr lang="ru-RU">
              <a:solidFill>
                <a:srgbClr val="072B62"/>
              </a:solidFill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7"/>
            <a:ext cx="4572000" cy="365125"/>
          </a:xfrm>
        </p:spPr>
        <p:txBody>
          <a:bodyPr rtlCol="0"/>
          <a:lstStyle/>
          <a:p>
            <a:endParaRPr lang="ru-RU">
              <a:solidFill>
                <a:srgbClr val="072B62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7090633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1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072B62"/>
                </a:solidFill>
              </a:rPr>
              <a:pPr/>
              <a:t>27.12.2016</a:t>
            </a:fld>
            <a:endParaRPr lang="ru-RU">
              <a:solidFill>
                <a:srgbClr val="072B62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1" y="6248207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072B6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0549" y="1280160"/>
            <a:ext cx="8553451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4716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23.png"/><Relationship Id="rId7" Type="http://schemas.openxmlformats.org/officeDocument/2006/relationships/diagramQuickStyle" Target="../diagrams/quickStyle5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10" Type="http://schemas.openxmlformats.org/officeDocument/2006/relationships/image" Target="../media/image24.png"/><Relationship Id="rId4" Type="http://schemas.openxmlformats.org/officeDocument/2006/relationships/image" Target="../media/image5.png"/><Relationship Id="rId9" Type="http://schemas.microsoft.com/office/2007/relationships/diagramDrawing" Target="../diagrams/drawing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0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5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maps.nso.ru/" TargetMode="External"/><Relationship Id="rId5" Type="http://schemas.openxmlformats.org/officeDocument/2006/relationships/image" Target="../media/image34.png"/><Relationship Id="rId4" Type="http://schemas.openxmlformats.org/officeDocument/2006/relationships/hyperlink" Target="http://www.eseti.ru/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5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9052" y="1340768"/>
            <a:ext cx="9134947" cy="1828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О предварительных итогах </a:t>
            </a:r>
            <a:br>
              <a:rPr lang="ru-RU" sz="3100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3100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внедрения </a:t>
            </a:r>
            <a:r>
              <a:rPr lang="ru-RU" sz="3100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Стандарта развития конкуренции </a:t>
            </a:r>
            <a:br>
              <a:rPr lang="ru-RU" sz="3100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3100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в Новосибирской области </a:t>
            </a:r>
            <a:br>
              <a:rPr lang="ru-RU" sz="3100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3100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за 2016 год и планах на 2017 </a:t>
            </a:r>
            <a:r>
              <a:rPr lang="ru-RU" sz="3100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год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" name="Picture 4" descr="C:\Users\User\Desktop\Безымянный 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1"/>
            <a:ext cx="576064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99592" y="18864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prstClr val="white"/>
                </a:solidFill>
                <a:cs typeface="Arial" pitchFamily="34" charset="0"/>
              </a:rPr>
              <a:t>МИНИСТЕРСТВО ЭКОНОМИЧЕСКОГО РАЗВИТИЯ НОВОСИБИРСКОЙ ОБЛАСТИ</a:t>
            </a:r>
            <a:endParaRPr lang="ru-RU" sz="1600" dirty="0">
              <a:solidFill>
                <a:prstClr val="white"/>
              </a:solidFill>
              <a:cs typeface="Arial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212976"/>
            <a:ext cx="7488832" cy="288032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51520" y="6093296"/>
            <a:ext cx="85689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Заместитель Председателя Правительства Новосибирской области – </a:t>
            </a:r>
          </a:p>
          <a:p>
            <a:pPr algn="ctr"/>
            <a:r>
              <a:rPr lang="ru-RU" altLang="ru-RU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министр</a:t>
            </a:r>
            <a:r>
              <a:rPr lang="en-US" altLang="ru-RU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экономического развития Новосибирской области Молчанова О.В.</a:t>
            </a:r>
          </a:p>
        </p:txBody>
      </p:sp>
    </p:spTree>
    <p:extLst>
      <p:ext uri="{BB962C8B-B14F-4D97-AF65-F5344CB8AC3E}">
        <p14:creationId xmlns:p14="http://schemas.microsoft.com/office/powerpoint/2010/main" val="24308818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55575" y="0"/>
            <a:ext cx="8404613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Рейтинг инвестиционной привлекательности муниципальных районов и городских округов Новосибирской </a:t>
            </a:r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области по итогам 2015 года</a:t>
            </a:r>
            <a:endParaRPr lang="ru-RU" sz="26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779" y="116632"/>
            <a:ext cx="614796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4"/>
          <p:cNvSpPr txBox="1">
            <a:spLocks/>
          </p:cNvSpPr>
          <p:nvPr/>
        </p:nvSpPr>
        <p:spPr>
          <a:xfrm>
            <a:off x="107504" y="1463221"/>
            <a:ext cx="4680520" cy="504056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Утвержден приказом министерства экономического развития Новосибирской области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от 20.10.2016 № 103 </a:t>
            </a:r>
          </a:p>
          <a:p>
            <a:pPr marL="0" indent="0" algn="just">
              <a:buFont typeface="Arial" panose="020B0604020202020204" pitchFamily="34" charset="0"/>
              <a:buNone/>
            </a:pPr>
            <a:endParaRPr lang="ru-RU" sz="1600" u="sng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Строится по 15 показателям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68960"/>
            <a:ext cx="4967504" cy="345726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pic>
      <p:sp>
        <p:nvSpPr>
          <p:cNvPr id="6" name="Объект 4"/>
          <p:cNvSpPr txBox="1">
            <a:spLocks/>
          </p:cNvSpPr>
          <p:nvPr/>
        </p:nvSpPr>
        <p:spPr>
          <a:xfrm>
            <a:off x="4860031" y="1457572"/>
            <a:ext cx="4283969" cy="504056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6000"/>
              <a:buFont typeface="Wingdings 3"/>
              <a:buChar char="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74320" algn="l" rtl="0" eaLnBrk="1" latinLnBrk="0" hangingPunct="1">
              <a:spcBef>
                <a:spcPts val="500"/>
              </a:spcBef>
              <a:buClr>
                <a:schemeClr val="accent2"/>
              </a:buClr>
              <a:buSzPct val="76000"/>
              <a:buFont typeface="Wingdings 3"/>
              <a:buChar char=""/>
              <a:defRPr kumimoji="0"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ts val="500"/>
              </a:spcBef>
              <a:buClr>
                <a:schemeClr val="bg1">
                  <a:shade val="50000"/>
                </a:schemeClr>
              </a:buClr>
              <a:buSzPct val="76000"/>
              <a:buFont typeface="Wingdings 3"/>
              <a:buChar char="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ts val="400"/>
              </a:spcBef>
              <a:buClr>
                <a:schemeClr val="accent2">
                  <a:shade val="75000"/>
                </a:schemeClr>
              </a:buClr>
              <a:buSzPct val="70000"/>
              <a:buFont typeface="Wingdings"/>
              <a:buChar char="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00"/>
              </a:spcBef>
              <a:buClr>
                <a:schemeClr val="accent2"/>
              </a:buClr>
              <a:buSzPct val="70000"/>
              <a:buFont typeface="Wingdings"/>
              <a:buChar char="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Char char=""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Char char=""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680" indent="-182880" algn="l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Char char=""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94560" indent="-182880" algn="l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Char char=""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Источники данных:</a:t>
            </a:r>
          </a:p>
          <a:p>
            <a:pPr>
              <a:buFont typeface="Wingdings" pitchFamily="2" charset="2"/>
              <a:buChar char="q"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министерство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экономического развития Новосибирской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области (6 показателей);</a:t>
            </a:r>
          </a:p>
          <a:p>
            <a:pPr>
              <a:buFont typeface="Wingdings" pitchFamily="2" charset="2"/>
              <a:buChar char="q"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управление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федеральной налоговой службы по Новосибирской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области (2 показателя);</a:t>
            </a:r>
          </a:p>
          <a:p>
            <a:pPr>
              <a:buFont typeface="Wingdings" pitchFamily="2" charset="2"/>
              <a:buChar char="q"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министерство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промышленности, торговли и развития предпринимательства Новосибирской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области (4 показателя);</a:t>
            </a:r>
          </a:p>
          <a:p>
            <a:pPr>
              <a:buFont typeface="Wingdings" pitchFamily="2" charset="2"/>
              <a:buChar char="q"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министерство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сельского хозяйства Новосибирской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области (1 показатель);</a:t>
            </a:r>
          </a:p>
          <a:p>
            <a:pPr>
              <a:buFont typeface="Wingdings" pitchFamily="2" charset="2"/>
              <a:buChar char="q"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министерство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труда, занятости и трудовых ресурсов Новосибирской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области (2 показателя).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8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1638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779" y="116632"/>
            <a:ext cx="614796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0" y="2075152"/>
            <a:ext cx="9144000" cy="429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6699E6"/>
              </a:buClr>
              <a:buFont typeface="Wingdings" panose="05000000000000000000" pitchFamily="2" charset="2"/>
              <a:buChar char="§"/>
            </a:pPr>
            <a:r>
              <a:rPr lang="ru-RU" sz="1300" dirty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Количество реализованных требований </a:t>
            </a:r>
            <a:r>
              <a:rPr lang="ru-RU" sz="1300" dirty="0">
                <a:solidFill>
                  <a:srgbClr val="6699E6"/>
                </a:solidFill>
                <a:latin typeface="Tahoma" pitchFamily="34" charset="0"/>
              </a:rPr>
              <a:t>муниципального инвестиционного стандарта </a:t>
            </a:r>
          </a:p>
          <a:p>
            <a:pPr marL="285750" indent="-285750">
              <a:buClr>
                <a:srgbClr val="6699E6"/>
              </a:buClr>
              <a:buFont typeface="Wingdings" panose="05000000000000000000" pitchFamily="2" charset="2"/>
              <a:buChar char="§"/>
            </a:pPr>
            <a:r>
              <a:rPr lang="ru-RU" sz="1300" dirty="0" smtClean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Количество </a:t>
            </a:r>
            <a:r>
              <a:rPr lang="ru-RU" sz="1300" dirty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реализуемых </a:t>
            </a:r>
            <a:r>
              <a:rPr lang="ru-RU" sz="1300" dirty="0">
                <a:solidFill>
                  <a:srgbClr val="6699E6"/>
                </a:solidFill>
                <a:latin typeface="Tahoma" pitchFamily="34" charset="0"/>
              </a:rPr>
              <a:t>проектов на принципах государственно-частного (</a:t>
            </a:r>
            <a:r>
              <a:rPr lang="ru-RU" sz="1300" dirty="0" err="1">
                <a:solidFill>
                  <a:srgbClr val="6699E6"/>
                </a:solidFill>
                <a:latin typeface="Tahoma" pitchFamily="34" charset="0"/>
              </a:rPr>
              <a:t>муниципально</a:t>
            </a:r>
            <a:r>
              <a:rPr lang="ru-RU" sz="1300" dirty="0">
                <a:solidFill>
                  <a:srgbClr val="6699E6"/>
                </a:solidFill>
                <a:latin typeface="Tahoma" pitchFamily="34" charset="0"/>
              </a:rPr>
              <a:t>-частного) партнерства</a:t>
            </a:r>
            <a:r>
              <a:rPr lang="ru-RU" sz="1300" dirty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, в том числе концессионных </a:t>
            </a:r>
            <a:r>
              <a:rPr lang="ru-RU" sz="1300" dirty="0" smtClean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соглашений</a:t>
            </a:r>
          </a:p>
          <a:p>
            <a:pPr marL="285750" indent="-285750">
              <a:buClr>
                <a:srgbClr val="6699E6"/>
              </a:buClr>
              <a:buFont typeface="Wingdings" panose="05000000000000000000" pitchFamily="2" charset="2"/>
              <a:buChar char="§"/>
            </a:pPr>
            <a:r>
              <a:rPr lang="ru-RU" sz="1300" dirty="0" smtClean="0">
                <a:solidFill>
                  <a:srgbClr val="6699E6"/>
                </a:solidFill>
                <a:latin typeface="Tahoma" pitchFamily="34" charset="0"/>
              </a:rPr>
              <a:t>Объем </a:t>
            </a:r>
            <a:r>
              <a:rPr lang="ru-RU" sz="1300" dirty="0">
                <a:solidFill>
                  <a:srgbClr val="6699E6"/>
                </a:solidFill>
                <a:latin typeface="Tahoma" pitchFamily="34" charset="0"/>
              </a:rPr>
              <a:t>инвестиций </a:t>
            </a:r>
            <a:r>
              <a:rPr lang="ru-RU" sz="1300" dirty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в основной капитал по полному кругу </a:t>
            </a:r>
            <a:r>
              <a:rPr lang="ru-RU" sz="1300" dirty="0" smtClean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предприятий</a:t>
            </a:r>
          </a:p>
          <a:p>
            <a:pPr marL="285750" indent="-285750">
              <a:buClr>
                <a:srgbClr val="6699E6"/>
              </a:buClr>
              <a:buFont typeface="Wingdings" panose="05000000000000000000" pitchFamily="2" charset="2"/>
              <a:buChar char="§"/>
            </a:pPr>
            <a:r>
              <a:rPr lang="ru-RU" sz="1300" dirty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Наличие </a:t>
            </a:r>
            <a:r>
              <a:rPr lang="ru-RU" sz="1300" dirty="0">
                <a:solidFill>
                  <a:srgbClr val="6699E6"/>
                </a:solidFill>
                <a:latin typeface="Tahoma" pitchFamily="34" charset="0"/>
              </a:rPr>
              <a:t>плана мероприятий по развитию конкуренции </a:t>
            </a:r>
            <a:r>
              <a:rPr lang="ru-RU" sz="1300" dirty="0" smtClean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в интересах потребителей товаров и услуг</a:t>
            </a:r>
          </a:p>
          <a:p>
            <a:pPr marL="285750" indent="-285750">
              <a:buClr>
                <a:srgbClr val="6699E6"/>
              </a:buClr>
              <a:buFont typeface="Wingdings" panose="05000000000000000000" pitchFamily="2" charset="2"/>
              <a:buChar char="§"/>
            </a:pPr>
            <a:r>
              <a:rPr lang="ru-RU" sz="1300" dirty="0" smtClean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Количество должностных лиц, ответственных за привлечение инвестиций, поддержку предпринимательства и развитие конкуренции, принявших </a:t>
            </a:r>
            <a:r>
              <a:rPr lang="ru-RU" sz="1300" dirty="0">
                <a:solidFill>
                  <a:srgbClr val="6699E6"/>
                </a:solidFill>
                <a:latin typeface="Tahoma" pitchFamily="34" charset="0"/>
              </a:rPr>
              <a:t>участие в образовательных мероприятиях</a:t>
            </a:r>
          </a:p>
          <a:p>
            <a:pPr marL="285750" indent="-285750">
              <a:buClr>
                <a:srgbClr val="6699E6"/>
              </a:buClr>
              <a:buFont typeface="Wingdings" panose="05000000000000000000" pitchFamily="2" charset="2"/>
              <a:buChar char="§"/>
            </a:pPr>
            <a:r>
              <a:rPr lang="ru-RU" sz="1300" dirty="0" smtClean="0">
                <a:solidFill>
                  <a:srgbClr val="6699E6"/>
                </a:solidFill>
                <a:latin typeface="Tahoma" pitchFamily="34" charset="0"/>
              </a:rPr>
              <a:t>Доля </a:t>
            </a:r>
            <a:r>
              <a:rPr lang="ru-RU" sz="1300" dirty="0">
                <a:solidFill>
                  <a:srgbClr val="6699E6"/>
                </a:solidFill>
                <a:latin typeface="Tahoma" pitchFamily="34" charset="0"/>
              </a:rPr>
              <a:t>среднесписочной численности работников </a:t>
            </a:r>
            <a:r>
              <a:rPr lang="ru-RU" sz="1300" dirty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(без внешних совместителей) малых и средних предприятий в среднесписочной численности работников (без внешних совместителей) всех предприятий и организаций </a:t>
            </a:r>
            <a:endParaRPr lang="ru-RU" sz="1300" dirty="0" smtClean="0">
              <a:solidFill>
                <a:prstClr val="white">
                  <a:lumMod val="50000"/>
                </a:prstClr>
              </a:solidFill>
              <a:latin typeface="Tahoma" pitchFamily="34" charset="0"/>
            </a:endParaRPr>
          </a:p>
          <a:p>
            <a:pPr marL="285750" indent="-285750">
              <a:buClr>
                <a:srgbClr val="6699E6"/>
              </a:buClr>
              <a:buFont typeface="Wingdings" panose="05000000000000000000" pitchFamily="2" charset="2"/>
              <a:buChar char="§"/>
            </a:pPr>
            <a:r>
              <a:rPr lang="ru-RU" sz="1300" dirty="0">
                <a:solidFill>
                  <a:srgbClr val="6699E6"/>
                </a:solidFill>
                <a:latin typeface="Tahoma" pitchFamily="34" charset="0"/>
              </a:rPr>
              <a:t>Оборот малых и средних предприятий </a:t>
            </a:r>
            <a:r>
              <a:rPr lang="ru-RU" sz="1300" dirty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на 1 000 чел. населения </a:t>
            </a:r>
          </a:p>
          <a:p>
            <a:pPr marL="285750" indent="-285750">
              <a:buClr>
                <a:srgbClr val="6699E6"/>
              </a:buClr>
              <a:buFont typeface="Wingdings" panose="05000000000000000000" pitchFamily="2" charset="2"/>
              <a:buChar char="§"/>
            </a:pPr>
            <a:r>
              <a:rPr lang="ru-RU" sz="1300" dirty="0" smtClean="0">
                <a:solidFill>
                  <a:srgbClr val="6699E6"/>
                </a:solidFill>
                <a:latin typeface="Tahoma" pitchFamily="34" charset="0"/>
              </a:rPr>
              <a:t>Объем </a:t>
            </a:r>
            <a:r>
              <a:rPr lang="ru-RU" sz="1300" dirty="0">
                <a:solidFill>
                  <a:srgbClr val="6699E6"/>
                </a:solidFill>
                <a:latin typeface="Tahoma" pitchFamily="34" charset="0"/>
              </a:rPr>
              <a:t>инвестиций </a:t>
            </a:r>
            <a:r>
              <a:rPr lang="ru-RU" sz="1300" dirty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в основной капитал (в части новых и приобретенных по импорту основных средств) </a:t>
            </a:r>
            <a:r>
              <a:rPr lang="ru-RU" sz="1300" dirty="0">
                <a:solidFill>
                  <a:srgbClr val="6699E6"/>
                </a:solidFill>
                <a:latin typeface="Tahoma" pitchFamily="34" charset="0"/>
              </a:rPr>
              <a:t>малых и средних предприятий</a:t>
            </a:r>
            <a:r>
              <a:rPr lang="ru-RU" sz="1300" dirty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 на 1 000 чел. населения </a:t>
            </a:r>
          </a:p>
          <a:p>
            <a:pPr marL="285750" indent="-285750">
              <a:buClr>
                <a:srgbClr val="6699E6"/>
              </a:buClr>
              <a:buFont typeface="Wingdings" panose="05000000000000000000" pitchFamily="2" charset="2"/>
              <a:buChar char="§"/>
            </a:pPr>
            <a:r>
              <a:rPr lang="ru-RU" sz="1300" dirty="0" smtClean="0">
                <a:solidFill>
                  <a:srgbClr val="6699E6"/>
                </a:solidFill>
                <a:latin typeface="Tahoma" pitchFamily="34" charset="0"/>
              </a:rPr>
              <a:t>Объем </a:t>
            </a:r>
            <a:r>
              <a:rPr lang="ru-RU" sz="1300" dirty="0">
                <a:solidFill>
                  <a:srgbClr val="6699E6"/>
                </a:solidFill>
                <a:latin typeface="Tahoma" pitchFamily="34" charset="0"/>
              </a:rPr>
              <a:t>привлеченных средств на поддержку малого и среднего предпринимательства </a:t>
            </a:r>
            <a:r>
              <a:rPr lang="ru-RU" sz="1300" dirty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на 1 000 человек населения </a:t>
            </a:r>
            <a:endParaRPr lang="ru-RU" sz="1300" dirty="0" smtClean="0">
              <a:solidFill>
                <a:prstClr val="white">
                  <a:lumMod val="50000"/>
                </a:prstClr>
              </a:solidFill>
              <a:latin typeface="Tahoma" pitchFamily="34" charset="0"/>
            </a:endParaRPr>
          </a:p>
          <a:p>
            <a:pPr marL="285750" indent="-285750">
              <a:buClr>
                <a:srgbClr val="6699E6"/>
              </a:buClr>
              <a:buFont typeface="Wingdings" panose="05000000000000000000" pitchFamily="2" charset="2"/>
              <a:buChar char="§"/>
            </a:pPr>
            <a:r>
              <a:rPr lang="ru-RU" sz="1300" dirty="0">
                <a:solidFill>
                  <a:srgbClr val="6699E6"/>
                </a:solidFill>
                <a:latin typeface="Tahoma" pitchFamily="34" charset="0"/>
              </a:rPr>
              <a:t>Объем валовой продукции сельского хозяйства </a:t>
            </a:r>
            <a:r>
              <a:rPr lang="ru-RU" sz="1300" dirty="0" smtClean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в </a:t>
            </a:r>
            <a:r>
              <a:rPr lang="ru-RU" sz="1300" dirty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действующих ценах на 1 000 человек </a:t>
            </a:r>
            <a:r>
              <a:rPr lang="ru-RU" sz="1300" dirty="0" smtClean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населения</a:t>
            </a:r>
          </a:p>
          <a:p>
            <a:pPr marL="285750" indent="-285750">
              <a:buClr>
                <a:srgbClr val="6699E6"/>
              </a:buClr>
              <a:buFont typeface="Wingdings" panose="05000000000000000000" pitchFamily="2" charset="2"/>
              <a:buChar char="§"/>
            </a:pPr>
            <a:r>
              <a:rPr lang="ru-RU" sz="1300" dirty="0">
                <a:solidFill>
                  <a:srgbClr val="6699E6"/>
                </a:solidFill>
                <a:latin typeface="Tahoma" pitchFamily="34" charset="0"/>
              </a:rPr>
              <a:t>Количество налоговых агентов</a:t>
            </a:r>
            <a:r>
              <a:rPr lang="ru-RU" sz="1300" dirty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, перечисляющих налог на доходы физических </a:t>
            </a:r>
            <a:r>
              <a:rPr lang="ru-RU" sz="1300" dirty="0" smtClean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лиц</a:t>
            </a:r>
          </a:p>
          <a:p>
            <a:pPr marL="285750" indent="-285750">
              <a:buClr>
                <a:srgbClr val="6699E6"/>
              </a:buClr>
              <a:buFont typeface="Wingdings" panose="05000000000000000000" pitchFamily="2" charset="2"/>
              <a:buChar char="§"/>
            </a:pPr>
            <a:r>
              <a:rPr lang="ru-RU" sz="1300" dirty="0" smtClean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Динамика </a:t>
            </a:r>
            <a:r>
              <a:rPr lang="ru-RU" sz="1300" dirty="0">
                <a:solidFill>
                  <a:srgbClr val="6699E6"/>
                </a:solidFill>
                <a:latin typeface="Tahoma" pitchFamily="34" charset="0"/>
              </a:rPr>
              <a:t>налоговых поступлений в консолидированный бюджет </a:t>
            </a:r>
            <a:r>
              <a:rPr lang="ru-RU" sz="1300" dirty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Новосибирской области с территории </a:t>
            </a:r>
            <a:endParaRPr lang="ru-RU" sz="1300" dirty="0" smtClean="0">
              <a:solidFill>
                <a:prstClr val="white">
                  <a:lumMod val="50000"/>
                </a:prstClr>
              </a:solidFill>
              <a:latin typeface="Tahoma" pitchFamily="34" charset="0"/>
            </a:endParaRPr>
          </a:p>
          <a:p>
            <a:pPr marL="285750" indent="-285750">
              <a:buClr>
                <a:srgbClr val="6699E6"/>
              </a:buClr>
              <a:buFont typeface="Wingdings" panose="05000000000000000000" pitchFamily="2" charset="2"/>
              <a:buChar char="§"/>
            </a:pPr>
            <a:r>
              <a:rPr lang="ru-RU" sz="1300" dirty="0" smtClean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Количество </a:t>
            </a:r>
            <a:r>
              <a:rPr lang="ru-RU" sz="1300" dirty="0">
                <a:solidFill>
                  <a:srgbClr val="6699E6"/>
                </a:solidFill>
                <a:latin typeface="Tahoma" pitchFamily="34" charset="0"/>
              </a:rPr>
              <a:t>легализованных трудовых отношений </a:t>
            </a:r>
            <a:r>
              <a:rPr lang="ru-RU" sz="1300" dirty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в </a:t>
            </a:r>
            <a:r>
              <a:rPr lang="ru-RU" sz="1300" dirty="0" smtClean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организациях</a:t>
            </a:r>
          </a:p>
          <a:p>
            <a:pPr marL="285750" indent="-285750">
              <a:buClr>
                <a:srgbClr val="6699E6"/>
              </a:buClr>
              <a:buFont typeface="Wingdings" panose="05000000000000000000" pitchFamily="2" charset="2"/>
              <a:buChar char="§"/>
            </a:pPr>
            <a:r>
              <a:rPr lang="ru-RU" sz="1300" dirty="0" smtClean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Уровень </a:t>
            </a:r>
            <a:r>
              <a:rPr lang="ru-RU" sz="1300" dirty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официальной </a:t>
            </a:r>
            <a:r>
              <a:rPr lang="ru-RU" sz="1300" dirty="0">
                <a:solidFill>
                  <a:srgbClr val="6699E6"/>
                </a:solidFill>
                <a:latin typeface="Tahoma" pitchFamily="34" charset="0"/>
              </a:rPr>
              <a:t>безработицы</a:t>
            </a:r>
            <a:r>
              <a:rPr lang="ru-RU" sz="1300" dirty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 (от трудоспособного населения в трудоспособном возрасте</a:t>
            </a:r>
            <a:r>
              <a:rPr lang="ru-RU" sz="1300" dirty="0" smtClean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)</a:t>
            </a:r>
          </a:p>
          <a:p>
            <a:pPr marL="285750" indent="-285750">
              <a:buClr>
                <a:srgbClr val="6699E6"/>
              </a:buClr>
              <a:buFont typeface="Wingdings" panose="05000000000000000000" pitchFamily="2" charset="2"/>
              <a:buChar char="§"/>
            </a:pPr>
            <a:r>
              <a:rPr lang="ru-RU" sz="1300" dirty="0">
                <a:solidFill>
                  <a:srgbClr val="6699E6"/>
                </a:solidFill>
                <a:latin typeface="Tahoma" pitchFamily="34" charset="0"/>
              </a:rPr>
              <a:t>Степень доверия к главе </a:t>
            </a:r>
            <a:r>
              <a:rPr lang="ru-RU" sz="1300" dirty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муниципального района (городского округа) Новосибирской области по итогам </a:t>
            </a:r>
            <a:r>
              <a:rPr lang="ru-RU" sz="1300" dirty="0" smtClean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интернет-опроса населения</a:t>
            </a:r>
            <a:endParaRPr lang="ru-RU" sz="1300" dirty="0">
              <a:solidFill>
                <a:prstClr val="white">
                  <a:lumMod val="50000"/>
                </a:prstClr>
              </a:solidFill>
              <a:latin typeface="Tahoma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1582709"/>
            <a:ext cx="6984776" cy="492443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Индикаторы Рейтинга: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55575" y="0"/>
            <a:ext cx="8404613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Рейтинг инвестиционной привлекательности муниципальных районов и городских округов Новосибирской области </a:t>
            </a:r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по </a:t>
            </a:r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итогам 2015 </a:t>
            </a:r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года</a:t>
            </a:r>
            <a:endParaRPr lang="ru-RU" sz="26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3103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55575" y="0"/>
            <a:ext cx="8404613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Рейтинг инвестиционной привлекательности муниципальных районов и городских округов Новосибирской области </a:t>
            </a:r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по </a:t>
            </a:r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итогам 2015 </a:t>
            </a:r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года</a:t>
            </a:r>
            <a:endParaRPr lang="ru-RU" sz="26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909" y="116632"/>
            <a:ext cx="614796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3932636"/>
              </p:ext>
            </p:extLst>
          </p:nvPr>
        </p:nvGraphicFramePr>
        <p:xfrm>
          <a:off x="0" y="827846"/>
          <a:ext cx="9144000" cy="2942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55870068"/>
              </p:ext>
            </p:extLst>
          </p:nvPr>
        </p:nvGraphicFramePr>
        <p:xfrm>
          <a:off x="16188" y="2824572"/>
          <a:ext cx="9144000" cy="4032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519772" y="1550348"/>
            <a:ext cx="22322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ru-RU" sz="2000" dirty="0" smtClean="0">
                <a:ln w="11430"/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Городские</a:t>
            </a:r>
            <a:r>
              <a:rPr lang="ru-RU" sz="2000" dirty="0" smtClean="0">
                <a:ln w="11430"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ln w="11430"/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округа</a:t>
            </a:r>
            <a:endParaRPr lang="ru-RU" sz="2000" i="1" dirty="0">
              <a:ln w="11430"/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19772" y="3933056"/>
            <a:ext cx="316835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ru-RU" sz="2000" dirty="0" smtClean="0">
                <a:ln w="11430"/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Муниципальные</a:t>
            </a:r>
            <a:r>
              <a:rPr lang="ru-RU" sz="2000" dirty="0" smtClean="0">
                <a:ln w="11430"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ln w="11430"/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районы</a:t>
            </a:r>
            <a:endParaRPr lang="ru-RU" sz="2000" i="1" dirty="0">
              <a:ln w="11430"/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308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27749" y="0"/>
            <a:ext cx="768866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ru-RU" sz="24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3.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Проведение мониторинга состояния и развития конкурентной среды на рынках товаров и услуг Новосибирской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области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3" y="113890"/>
            <a:ext cx="614796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465909363"/>
              </p:ext>
            </p:extLst>
          </p:nvPr>
        </p:nvGraphicFramePr>
        <p:xfrm>
          <a:off x="251520" y="1988840"/>
          <a:ext cx="8784976" cy="47286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Picture 2" descr="D:\UserData\kea\Рабочий стол\240_F_54612848_CHWDOMJ1hmzralyIFHzqkr4qulpbdVGg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2184" y="113890"/>
            <a:ext cx="1150271" cy="98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624" y="1546511"/>
            <a:ext cx="4896544" cy="387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СОДЕРЖАНИЕ МОНИТОРИНГА: 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0936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27749" y="0"/>
            <a:ext cx="8532440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Мониторинг </a:t>
            </a:r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состояния и развития конкурентной среды </a:t>
            </a:r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 Новосибирской области </a:t>
            </a:r>
          </a:p>
          <a:p>
            <a:pPr>
              <a:defRPr/>
            </a:pPr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по итогам 2016 года</a:t>
            </a:r>
            <a:endParaRPr lang="ru-RU" sz="26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3" y="116632"/>
            <a:ext cx="614796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4272463468"/>
              </p:ext>
            </p:extLst>
          </p:nvPr>
        </p:nvGraphicFramePr>
        <p:xfrm>
          <a:off x="2939752" y="3187521"/>
          <a:ext cx="6192687" cy="3645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241418" y="3429000"/>
            <a:ext cx="2688233" cy="1296144"/>
          </a:xfrm>
          <a:prstGeom prst="rect">
            <a:avLst/>
          </a:prstGeom>
          <a:solidFill>
            <a:srgbClr val="072C6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ИСТОЧНИКИ ИНФОРМАЦИИ: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2" name="Picture 4" descr="http://invodigital.com/content/man-holding-report-with-charts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992" y="4725144"/>
            <a:ext cx="2688233" cy="1900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0624" y="1546511"/>
            <a:ext cx="5929528" cy="387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ГЕОГРАФИЯ ИССЛЕДОВАНИЯ: 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1418" y="1934115"/>
            <a:ext cx="8795078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35 муниципальных образований </a:t>
            </a:r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НСО                                                                            (30 муниципальных районов и 5 городских округов)</a:t>
            </a:r>
          </a:p>
          <a:p>
            <a:pPr marL="285750" lvl="0" indent="-285750">
              <a:buFont typeface="Wingdings" panose="05000000000000000000" pitchFamily="2" charset="2"/>
              <a:buChar char="ü"/>
              <a:defRPr/>
            </a:pPr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Все рынки согласно Перечня социально значимых и </a:t>
            </a: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приоритетных</a:t>
            </a:r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рынков, утвержденного Постановлением Губернатора Новосибирской области                 от 27.01.2016 № 23</a:t>
            </a:r>
            <a:r>
              <a:rPr lang="ru-RU" dirty="0"/>
              <a:t/>
            </a:r>
            <a:br>
              <a:rPr lang="ru-RU" dirty="0"/>
            </a:br>
            <a:endParaRPr lang="ru-RU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81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74" t="14764" r="20198" b="9842"/>
          <a:stretch>
            <a:fillRect/>
          </a:stretch>
        </p:blipFill>
        <p:spPr bwMode="auto">
          <a:xfrm rot="714818">
            <a:off x="666753" y="3803724"/>
            <a:ext cx="3168650" cy="226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74" t="14764" r="20198" b="9842"/>
          <a:stretch>
            <a:fillRect/>
          </a:stretch>
        </p:blipFill>
        <p:spPr bwMode="auto">
          <a:xfrm rot="-707074">
            <a:off x="5650761" y="3933105"/>
            <a:ext cx="2808288" cy="200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" descr="http://www.nso.ru/default_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94" y="116632"/>
            <a:ext cx="614796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27749" y="0"/>
            <a:ext cx="8532440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Результаты мониторинга состояния и развития конкурентной среды в Новосибирской области </a:t>
            </a:r>
          </a:p>
          <a:p>
            <a:pPr>
              <a:defRPr/>
            </a:pPr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по итогам 2016 года</a:t>
            </a: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903293726"/>
              </p:ext>
            </p:extLst>
          </p:nvPr>
        </p:nvGraphicFramePr>
        <p:xfrm>
          <a:off x="40894" y="1628800"/>
          <a:ext cx="8995056" cy="1656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6193" y="4934024"/>
            <a:ext cx="1523978" cy="1301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894" y="2783396"/>
            <a:ext cx="360040" cy="357572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0894" y="2204864"/>
            <a:ext cx="360040" cy="357572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716015" y="2708920"/>
            <a:ext cx="360040" cy="357572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713949" y="2207453"/>
            <a:ext cx="360040" cy="357572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4817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://stolicaonego.ru/resources/i312632-contentImage1_1-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564656"/>
            <a:ext cx="2880320" cy="1512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27749" y="0"/>
            <a:ext cx="768866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ru-RU" sz="24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4.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Наличие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утвержденного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перечня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приоритетных и социально значимых рынков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Picture 4" descr="http://www.nso.ru/default_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43" y="34498"/>
            <a:ext cx="614796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6"/>
          <p:cNvSpPr>
            <a:spLocks noChangeArrowheads="1"/>
          </p:cNvSpPr>
          <p:nvPr/>
        </p:nvSpPr>
        <p:spPr bwMode="auto">
          <a:xfrm>
            <a:off x="627750" y="980728"/>
            <a:ext cx="8048706" cy="107721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Перечень </a:t>
            </a:r>
            <a:r>
              <a:rPr lang="ru-RU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приоритетных и социально значимых рынков для содействия развитию конкуренции в Новосибирской области</a:t>
            </a:r>
            <a:r>
              <a:rPr lang="ru-RU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1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16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утверждены постановлением </a:t>
            </a:r>
            <a:r>
              <a:rPr lang="ru-RU" sz="1600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Губернатора Новосибирской области  </a:t>
            </a:r>
            <a:endParaRPr lang="ru-RU" sz="1600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16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от </a:t>
            </a:r>
            <a:r>
              <a:rPr lang="ru-RU" sz="16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27.01.2016  № 23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36112" y="2132856"/>
            <a:ext cx="3816350" cy="431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0000"/>
                </a:solidFill>
              </a:rPr>
              <a:t> 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Социально 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значимые (11 рынков)</a:t>
            </a:r>
            <a:endParaRPr lang="ru-RU" sz="12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164001" y="2132856"/>
            <a:ext cx="3816350" cy="431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Приоритетные (2 рынка) </a:t>
            </a:r>
            <a:endParaRPr lang="ru-RU" sz="12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трелка вниз 10"/>
          <p:cNvSpPr/>
          <p:nvPr/>
        </p:nvSpPr>
        <p:spPr>
          <a:xfrm>
            <a:off x="6748103" y="2636912"/>
            <a:ext cx="576064" cy="524798"/>
          </a:xfrm>
          <a:prstGeom prst="downArrow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1871785" y="2636912"/>
            <a:ext cx="576064" cy="524798"/>
          </a:xfrm>
          <a:prstGeom prst="downArrow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111105" y="3221992"/>
            <a:ext cx="3888432" cy="3376656"/>
          </a:xfrm>
          <a:prstGeom prst="rect">
            <a:avLst/>
          </a:prstGeom>
          <a:solidFill>
            <a:schemeClr val="bg1"/>
          </a:solidFill>
          <a:ln w="19050">
            <a:solidFill>
              <a:schemeClr val="bg2">
                <a:lumMod val="25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 marL="2286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buFont typeface="Century Gothic" pitchFamily="34" charset="0"/>
              <a:buAutoNum type="arabicPeriod"/>
              <a:defRPr/>
            </a:pPr>
            <a:r>
              <a:rPr lang="ru-RU" sz="1200" b="1" dirty="0">
                <a:solidFill>
                  <a:srgbClr val="2C395E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sz="1200" b="1" dirty="0" smtClean="0">
                <a:solidFill>
                  <a:srgbClr val="2C395E"/>
                </a:solidFill>
                <a:latin typeface="Arial" pitchFamily="34" charset="0"/>
                <a:cs typeface="Arial" pitchFamily="34" charset="0"/>
              </a:rPr>
              <a:t>ынок развития производства, переработки и хранения сельскохозяйственной продукции</a:t>
            </a:r>
          </a:p>
          <a:p>
            <a:pPr eaLnBrk="1" hangingPunct="1">
              <a:buFont typeface="Century Gothic" pitchFamily="34" charset="0"/>
              <a:buAutoNum type="arabicPeriod"/>
              <a:defRPr/>
            </a:pPr>
            <a:endParaRPr lang="ru-RU" sz="1200" b="1" dirty="0" smtClean="0">
              <a:solidFill>
                <a:srgbClr val="2C395E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Century Gothic" pitchFamily="34" charset="0"/>
              <a:buAutoNum type="arabicPeriod"/>
              <a:defRPr/>
            </a:pPr>
            <a:endParaRPr lang="ru-RU" sz="1200" b="1" dirty="0" smtClean="0">
              <a:solidFill>
                <a:srgbClr val="2C395E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Century Gothic" pitchFamily="34" charset="0"/>
              <a:buAutoNum type="arabicPeriod"/>
              <a:defRPr/>
            </a:pPr>
            <a:r>
              <a:rPr lang="ru-RU" sz="1200" b="1" dirty="0">
                <a:solidFill>
                  <a:srgbClr val="2C395E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sz="1200" b="1" dirty="0" smtClean="0">
                <a:solidFill>
                  <a:srgbClr val="2C395E"/>
                </a:solidFill>
                <a:latin typeface="Arial" pitchFamily="34" charset="0"/>
                <a:cs typeface="Arial" pitchFamily="34" charset="0"/>
              </a:rPr>
              <a:t>ынок услуг по сбору, сортировке и переработке твердых коммунальных (бытовых) отходов </a:t>
            </a:r>
          </a:p>
          <a:p>
            <a:pPr eaLnBrk="1" hangingPunct="1">
              <a:buFont typeface="Century Gothic" pitchFamily="34" charset="0"/>
              <a:buAutoNum type="arabicPeriod"/>
              <a:defRPr/>
            </a:pPr>
            <a:endParaRPr lang="ru-RU" sz="1200" b="1" dirty="0" smtClean="0">
              <a:solidFill>
                <a:srgbClr val="2C395E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Century Gothic" pitchFamily="34" charset="0"/>
              <a:buAutoNum type="arabicPeriod"/>
              <a:defRPr/>
            </a:pPr>
            <a:endParaRPr lang="ru-RU" sz="1200" b="1" dirty="0">
              <a:solidFill>
                <a:srgbClr val="2C395E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>
              <a:defRPr/>
            </a:pPr>
            <a:r>
              <a:rPr lang="ru-RU" sz="1200" dirty="0" smtClean="0">
                <a:solidFill>
                  <a:srgbClr val="2C395E"/>
                </a:solidFill>
                <a:cs typeface="Tahoma" pitchFamily="34" charset="0"/>
              </a:rPr>
              <a:t> </a:t>
            </a:r>
          </a:p>
          <a:p>
            <a:pPr eaLnBrk="1" hangingPunct="1">
              <a:defRPr/>
            </a:pPr>
            <a:endParaRPr lang="ru-RU" b="1" dirty="0" smtClean="0">
              <a:solidFill>
                <a:srgbClr val="FFFFFF"/>
              </a:solidFill>
              <a:cs typeface="Tahoma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14312" y="3212976"/>
            <a:ext cx="3838150" cy="3385672"/>
          </a:xfrm>
          <a:prstGeom prst="rect">
            <a:avLst/>
          </a:prstGeom>
          <a:solidFill>
            <a:schemeClr val="bg1"/>
          </a:solidFill>
          <a:ln w="19050">
            <a:solidFill>
              <a:schemeClr val="bg2">
                <a:lumMod val="25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 marL="179388" indent="-179388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buFont typeface="Century Gothic" pitchFamily="34" charset="0"/>
              <a:buAutoNum type="arabicPeriod"/>
              <a:defRPr/>
            </a:pPr>
            <a:r>
              <a:rPr lang="ru-RU" sz="1200" b="1" dirty="0">
                <a:solidFill>
                  <a:srgbClr val="234271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sz="1200" b="1" dirty="0" smtClean="0">
                <a:solidFill>
                  <a:srgbClr val="234271"/>
                </a:solidFill>
                <a:latin typeface="Arial" pitchFamily="34" charset="0"/>
                <a:cs typeface="Arial" pitchFamily="34" charset="0"/>
              </a:rPr>
              <a:t>ынок услуг дошкольного образования</a:t>
            </a:r>
          </a:p>
          <a:p>
            <a:pPr eaLnBrk="1" hangingPunct="1">
              <a:buFont typeface="Century Gothic" pitchFamily="34" charset="0"/>
              <a:buAutoNum type="arabicPeriod"/>
              <a:defRPr/>
            </a:pPr>
            <a:r>
              <a:rPr lang="ru-RU" sz="1200" b="1" dirty="0">
                <a:solidFill>
                  <a:srgbClr val="234271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sz="1200" b="1" dirty="0" smtClean="0">
                <a:solidFill>
                  <a:srgbClr val="234271"/>
                </a:solidFill>
                <a:latin typeface="Arial" pitchFamily="34" charset="0"/>
                <a:cs typeface="Arial" pitchFamily="34" charset="0"/>
              </a:rPr>
              <a:t>ынок услуг детского отдыха и оздоровления</a:t>
            </a:r>
          </a:p>
          <a:p>
            <a:pPr eaLnBrk="1" hangingPunct="1">
              <a:buFont typeface="Century Gothic" pitchFamily="34" charset="0"/>
              <a:buAutoNum type="arabicPeriod"/>
              <a:defRPr/>
            </a:pPr>
            <a:r>
              <a:rPr lang="ru-RU" sz="1200" b="1" dirty="0">
                <a:solidFill>
                  <a:srgbClr val="234271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sz="1200" b="1" dirty="0" smtClean="0">
                <a:solidFill>
                  <a:srgbClr val="234271"/>
                </a:solidFill>
                <a:latin typeface="Arial" pitchFamily="34" charset="0"/>
                <a:cs typeface="Arial" pitchFamily="34" charset="0"/>
              </a:rPr>
              <a:t>ынок услуг дополнительного образования детей</a:t>
            </a:r>
          </a:p>
          <a:p>
            <a:pPr eaLnBrk="1" hangingPunct="1">
              <a:buFont typeface="Century Gothic" pitchFamily="34" charset="0"/>
              <a:buAutoNum type="arabicPeriod"/>
              <a:defRPr/>
            </a:pPr>
            <a:r>
              <a:rPr lang="ru-RU" sz="1200" b="1" dirty="0">
                <a:solidFill>
                  <a:srgbClr val="234271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sz="1200" b="1" dirty="0" smtClean="0">
                <a:solidFill>
                  <a:srgbClr val="234271"/>
                </a:solidFill>
                <a:latin typeface="Arial" pitchFamily="34" charset="0"/>
                <a:cs typeface="Arial" pitchFamily="34" charset="0"/>
              </a:rPr>
              <a:t>ынок медицинских услуг</a:t>
            </a:r>
          </a:p>
          <a:p>
            <a:pPr eaLnBrk="1" hangingPunct="1">
              <a:buFont typeface="Century Gothic" pitchFamily="34" charset="0"/>
              <a:buAutoNum type="arabicPeriod"/>
              <a:defRPr/>
            </a:pPr>
            <a:r>
              <a:rPr lang="ru-RU" sz="1200" b="1" dirty="0">
                <a:solidFill>
                  <a:srgbClr val="234271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sz="1200" b="1" dirty="0" smtClean="0">
                <a:solidFill>
                  <a:srgbClr val="234271"/>
                </a:solidFill>
                <a:latin typeface="Arial" pitchFamily="34" charset="0"/>
                <a:cs typeface="Arial" pitchFamily="34" charset="0"/>
              </a:rPr>
              <a:t>ынок услуг психолого-педагогического сопровождения детей с ограниченными возможностями здоровья</a:t>
            </a:r>
          </a:p>
          <a:p>
            <a:pPr eaLnBrk="1" hangingPunct="1">
              <a:buFont typeface="Century Gothic" pitchFamily="34" charset="0"/>
              <a:buAutoNum type="arabicPeriod"/>
              <a:defRPr/>
            </a:pPr>
            <a:r>
              <a:rPr lang="ru-RU" sz="1200" b="1" dirty="0">
                <a:solidFill>
                  <a:srgbClr val="234271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sz="1200" b="1" dirty="0" smtClean="0">
                <a:solidFill>
                  <a:srgbClr val="234271"/>
                </a:solidFill>
                <a:latin typeface="Arial" pitchFamily="34" charset="0"/>
                <a:cs typeface="Arial" pitchFamily="34" charset="0"/>
              </a:rPr>
              <a:t>ынок услуг в сфере культуры</a:t>
            </a:r>
          </a:p>
          <a:p>
            <a:pPr eaLnBrk="1" hangingPunct="1">
              <a:buFont typeface="Century Gothic" pitchFamily="34" charset="0"/>
              <a:buAutoNum type="arabicPeriod"/>
              <a:defRPr/>
            </a:pPr>
            <a:r>
              <a:rPr lang="ru-RU" sz="1200" b="1" dirty="0">
                <a:solidFill>
                  <a:srgbClr val="234271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sz="1200" b="1" dirty="0" smtClean="0">
                <a:solidFill>
                  <a:srgbClr val="234271"/>
                </a:solidFill>
                <a:latin typeface="Arial" pitchFamily="34" charset="0"/>
                <a:cs typeface="Arial" pitchFamily="34" charset="0"/>
              </a:rPr>
              <a:t>ынок услуг жилищно-коммунального хозяйства</a:t>
            </a:r>
          </a:p>
          <a:p>
            <a:pPr eaLnBrk="1" hangingPunct="1">
              <a:buFont typeface="Century Gothic" pitchFamily="34" charset="0"/>
              <a:buAutoNum type="arabicPeriod"/>
              <a:defRPr/>
            </a:pPr>
            <a:r>
              <a:rPr lang="ru-RU" sz="1200" b="1" dirty="0">
                <a:solidFill>
                  <a:srgbClr val="234271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sz="1200" b="1" dirty="0" smtClean="0">
                <a:solidFill>
                  <a:srgbClr val="234271"/>
                </a:solidFill>
                <a:latin typeface="Arial" pitchFamily="34" charset="0"/>
                <a:cs typeface="Arial" pitchFamily="34" charset="0"/>
              </a:rPr>
              <a:t>озничная торговля</a:t>
            </a:r>
          </a:p>
          <a:p>
            <a:pPr eaLnBrk="1" hangingPunct="1">
              <a:buFont typeface="Century Gothic" pitchFamily="34" charset="0"/>
              <a:buAutoNum type="arabicPeriod"/>
              <a:defRPr/>
            </a:pPr>
            <a:r>
              <a:rPr lang="ru-RU" sz="1200" b="1" dirty="0">
                <a:solidFill>
                  <a:srgbClr val="234271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sz="1200" b="1" dirty="0" smtClean="0">
                <a:solidFill>
                  <a:srgbClr val="234271"/>
                </a:solidFill>
                <a:latin typeface="Arial" pitchFamily="34" charset="0"/>
                <a:cs typeface="Arial" pitchFamily="34" charset="0"/>
              </a:rPr>
              <a:t>ынок услуг перевозок пассажиров наземным транспортом</a:t>
            </a:r>
          </a:p>
          <a:p>
            <a:pPr eaLnBrk="1" hangingPunct="1">
              <a:buFont typeface="Century Gothic" pitchFamily="34" charset="0"/>
              <a:buAutoNum type="arabicPeriod"/>
              <a:defRPr/>
            </a:pPr>
            <a:r>
              <a:rPr lang="ru-RU" sz="1200" b="1" dirty="0">
                <a:solidFill>
                  <a:srgbClr val="234271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sz="1200" b="1" dirty="0" smtClean="0">
                <a:solidFill>
                  <a:srgbClr val="234271"/>
                </a:solidFill>
                <a:latin typeface="Arial" pitchFamily="34" charset="0"/>
                <a:cs typeface="Arial" pitchFamily="34" charset="0"/>
              </a:rPr>
              <a:t>ынок услуг связи</a:t>
            </a:r>
          </a:p>
          <a:p>
            <a:pPr eaLnBrk="1" hangingPunct="1">
              <a:buFont typeface="Century Gothic" pitchFamily="34" charset="0"/>
              <a:buAutoNum type="arabicPeriod"/>
              <a:defRPr/>
            </a:pPr>
            <a:r>
              <a:rPr lang="ru-RU" sz="1200" b="1" dirty="0">
                <a:solidFill>
                  <a:srgbClr val="234271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sz="1200" b="1" dirty="0" smtClean="0">
                <a:solidFill>
                  <a:srgbClr val="234271"/>
                </a:solidFill>
                <a:latin typeface="Arial" pitchFamily="34" charset="0"/>
                <a:cs typeface="Arial" pitchFamily="34" charset="0"/>
              </a:rPr>
              <a:t>ынок услуг социального обслуживания населения</a:t>
            </a:r>
            <a:endParaRPr lang="ru-RU" sz="1200" dirty="0" smtClean="0">
              <a:solidFill>
                <a:srgbClr val="23427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90833" y="6593122"/>
            <a:ext cx="8808704" cy="23193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Дополнительно могут быть </a:t>
            </a:r>
            <a:r>
              <a:rPr lang="ru-RU" sz="14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включены: 2 социально значимых и 8 приоритетных  рынков</a:t>
            </a:r>
            <a:endParaRPr lang="ru-RU" sz="1400" dirty="0">
              <a:solidFill>
                <a:srgbClr val="C00000"/>
              </a:solidFill>
              <a:cs typeface="Tahoma" pitchFamily="34" charset="0"/>
            </a:endParaRPr>
          </a:p>
        </p:txBody>
      </p:sp>
      <p:pic>
        <p:nvPicPr>
          <p:cNvPr id="18" name="Picture 2" descr="D:\UserData\kea\Рабочий стол\240_F_54612848_CHWDOMJ1hmzralyIFHzqkr4qulpbdVG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5869" y="6275"/>
            <a:ext cx="1150271" cy="98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8742009" y="-54651"/>
            <a:ext cx="25752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6600" b="1" dirty="0" smtClean="0">
                <a:solidFill>
                  <a:srgbClr val="C00000"/>
                </a:solidFill>
                <a:cs typeface="Arial" pitchFamily="34" charset="0"/>
              </a:rPr>
              <a:t>!</a:t>
            </a:r>
            <a:endParaRPr lang="ru-RU" sz="6600" b="1" dirty="0">
              <a:solidFill>
                <a:srgbClr val="C0000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7315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D:\UserData\kea\Рабочий стол\240_F_54612848_CHWDOMJ1hmzralyIFHzqkr4qulpbdVG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348" y="7151"/>
            <a:ext cx="1111719" cy="953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19170" y="137482"/>
            <a:ext cx="7841261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ru-RU" sz="26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5. </a:t>
            </a:r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Наличие утвержденной «дорожной карты»</a:t>
            </a:r>
          </a:p>
        </p:txBody>
      </p:sp>
      <p:pic>
        <p:nvPicPr>
          <p:cNvPr id="17" name="Picture 4" descr="http://www.nso.ru/default_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2" y="68997"/>
            <a:ext cx="614796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6"/>
          <p:cNvSpPr>
            <a:spLocks noChangeArrowheads="1"/>
          </p:cNvSpPr>
          <p:nvPr/>
        </p:nvSpPr>
        <p:spPr bwMode="auto">
          <a:xfrm>
            <a:off x="202697" y="869032"/>
            <a:ext cx="8808454" cy="1191816"/>
          </a:xfrm>
          <a:prstGeom prst="roundRect">
            <a:avLst/>
          </a:prstGeom>
          <a:solidFill>
            <a:schemeClr val="tx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«Дорожная карта» достижения целевых значений показателей мероприятий по содействию развитию конкуренции на территории Новосибирской </a:t>
            </a:r>
            <a:r>
              <a:rPr lang="ru-RU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области</a:t>
            </a:r>
          </a:p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до 2018 </a:t>
            </a:r>
            <a:r>
              <a:rPr lang="ru-RU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года</a:t>
            </a:r>
          </a:p>
          <a:p>
            <a:pPr algn="ctr">
              <a:defRPr/>
            </a:pPr>
            <a:r>
              <a:rPr lang="ru-RU" sz="16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утверждена постановлением </a:t>
            </a:r>
            <a:r>
              <a:rPr lang="ru-RU" sz="1600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Губернатора НСО </a:t>
            </a:r>
            <a:r>
              <a:rPr lang="ru-RU" sz="16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от 15.06.2016 №</a:t>
            </a:r>
            <a:r>
              <a:rPr lang="ru-RU" sz="16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143</a:t>
            </a:r>
            <a:endParaRPr lang="ru-RU" sz="1600" b="1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4312" y="2204864"/>
            <a:ext cx="2657475" cy="340061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ru-RU" sz="1400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Блок </a:t>
            </a:r>
            <a:r>
              <a:rPr lang="en-US" altLang="ru-RU" sz="1400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I</a:t>
            </a:r>
            <a:endParaRPr lang="ru-RU" altLang="ru-RU" sz="1400" b="1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endParaRPr lang="ru-RU" altLang="ru-RU" sz="1400" b="1" i="1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altLang="ru-RU" sz="1400" b="1" i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План </a:t>
            </a:r>
            <a:r>
              <a:rPr lang="ru-RU" altLang="ru-RU" sz="1400" b="1" i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мероприятий по развитию конкуренции на социально значимых рынках Новосибирской области</a:t>
            </a:r>
            <a:endParaRPr lang="en-US" altLang="ru-RU" sz="1400" b="1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altLang="ru-RU" sz="14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-</a:t>
            </a:r>
          </a:p>
          <a:p>
            <a:pPr algn="ctr">
              <a:defRPr/>
            </a:pPr>
            <a:r>
              <a:rPr lang="ru-RU" altLang="ru-RU" sz="14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мероприятия и целевые показатели по социально значимым рынкам, определённым Стандартом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044536" y="2204864"/>
            <a:ext cx="3196059" cy="340061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ru-RU" sz="1400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Блок </a:t>
            </a:r>
            <a:r>
              <a:rPr lang="en-US" altLang="ru-RU" sz="1400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II</a:t>
            </a:r>
          </a:p>
          <a:p>
            <a:pPr algn="ctr">
              <a:defRPr/>
            </a:pPr>
            <a:endParaRPr lang="ru-RU" altLang="ru-RU" sz="1400" b="1" i="1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altLang="ru-RU" sz="1400" b="1" i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Системные </a:t>
            </a:r>
            <a:r>
              <a:rPr lang="ru-RU" altLang="ru-RU" sz="1400" b="1" i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мероприятия по развитию конкурентной среды в Новосибирской области</a:t>
            </a:r>
          </a:p>
          <a:p>
            <a:pPr algn="ctr">
              <a:defRPr/>
            </a:pPr>
            <a:r>
              <a:rPr lang="ru-RU" altLang="ru-RU" sz="1400" b="1" i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-</a:t>
            </a:r>
          </a:p>
          <a:p>
            <a:pPr algn="ctr">
              <a:defRPr/>
            </a:pPr>
            <a:r>
              <a:rPr lang="ru-RU" altLang="ru-RU" sz="14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мероприятия, направленные на оптимизацию процедур государственных и муниципальных закупок, устранение избыточного государственного и муниципального регулирования, а также снижение административных барьеров</a:t>
            </a:r>
            <a:endParaRPr lang="ru-RU" sz="1400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348704" y="2204864"/>
            <a:ext cx="2644775" cy="340061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ru-RU" sz="1400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Блок </a:t>
            </a:r>
            <a:r>
              <a:rPr lang="en-US" altLang="ru-RU" sz="1400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III</a:t>
            </a:r>
            <a:endParaRPr lang="ru-RU" altLang="ru-RU" sz="1400" b="1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endParaRPr lang="en-US" altLang="ru-RU" sz="1400" b="1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altLang="ru-RU" sz="1400" b="1" i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Приложение</a:t>
            </a:r>
          </a:p>
          <a:p>
            <a:pPr algn="ctr">
              <a:defRPr/>
            </a:pPr>
            <a:r>
              <a:rPr lang="ru-RU" altLang="ru-RU" sz="1400" b="1" i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ru-RU" altLang="ru-RU" sz="1400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altLang="ru-RU" sz="1400" b="1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altLang="ru-RU" sz="14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мероприятия, входящие в государственные программы Новосибирской области, реализация которых прямо или опосредовано влияет на состояние конкуренции на территории Новосибирской области</a:t>
            </a:r>
            <a:endParaRPr lang="ru-RU" sz="1400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02698" y="5805264"/>
            <a:ext cx="8796840" cy="927721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Блок </a:t>
            </a:r>
            <a:r>
              <a:rPr lang="en-US" alt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IV</a:t>
            </a:r>
            <a:endParaRPr lang="ru-RU" alt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altLang="ru-RU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План мероприятий по развитию конкуренции на </a:t>
            </a:r>
            <a:r>
              <a:rPr lang="ru-RU" altLang="ru-RU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приоритетных </a:t>
            </a:r>
            <a:r>
              <a:rPr lang="ru-RU" altLang="ru-RU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рынках Новосибирской </a:t>
            </a:r>
            <a:r>
              <a:rPr lang="ru-RU" altLang="ru-RU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области</a:t>
            </a:r>
            <a:endParaRPr lang="ru-RU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790676" y="-181120"/>
            <a:ext cx="25752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6600" b="1" dirty="0" smtClean="0">
                <a:solidFill>
                  <a:srgbClr val="C00000"/>
                </a:solidFill>
                <a:cs typeface="Arial" pitchFamily="34" charset="0"/>
              </a:rPr>
              <a:t>!</a:t>
            </a:r>
            <a:endParaRPr lang="ru-RU" sz="6600" b="1" dirty="0">
              <a:solidFill>
                <a:srgbClr val="C0000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6155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83568" y="84772"/>
            <a:ext cx="8460432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ru-RU" sz="2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Предварительные результаты мониторинга </a:t>
            </a:r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«дорожной карты»</a:t>
            </a:r>
            <a:endParaRPr lang="ru-RU" sz="26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2" y="83638"/>
            <a:ext cx="614796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0" y="1556792"/>
            <a:ext cx="7794996" cy="187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sz="2400" u="sng" dirty="0" smtClean="0">
                <a:solidFill>
                  <a:schemeClr val="tx2"/>
                </a:solidFill>
                <a:latin typeface="Tahoma" pitchFamily="34" charset="0"/>
              </a:rPr>
              <a:t>Целевых показателей всего - </a:t>
            </a:r>
            <a:r>
              <a:rPr lang="ru-RU" altLang="ru-RU" sz="2400" b="1" u="sng" dirty="0" smtClean="0">
                <a:solidFill>
                  <a:schemeClr val="tx2"/>
                </a:solidFill>
                <a:latin typeface="Tahoma" pitchFamily="34" charset="0"/>
              </a:rPr>
              <a:t>28</a:t>
            </a:r>
            <a:endParaRPr lang="ru-RU" altLang="ru-RU" sz="2400" b="1" u="sng" dirty="0">
              <a:solidFill>
                <a:schemeClr val="tx2"/>
              </a:solidFill>
              <a:latin typeface="Tahoma" pitchFamily="34" charset="0"/>
            </a:endParaRPr>
          </a:p>
          <a:p>
            <a:pPr eaLnBrk="1" hangingPunct="1"/>
            <a:endParaRPr lang="ru-RU" altLang="ru-RU" sz="2000" dirty="0">
              <a:solidFill>
                <a:schemeClr val="tx2"/>
              </a:solidFill>
              <a:latin typeface="Tahoma" pitchFamily="34" charset="0"/>
            </a:endParaRPr>
          </a:p>
          <a:p>
            <a:pPr eaLnBrk="1" hangingPunct="1"/>
            <a:r>
              <a:rPr lang="ru-RU" altLang="ru-RU" sz="2400" b="1" dirty="0" smtClean="0">
                <a:solidFill>
                  <a:schemeClr val="tx2"/>
                </a:solidFill>
                <a:latin typeface="Tahoma" pitchFamily="34" charset="0"/>
              </a:rPr>
              <a:t>21 показатель</a:t>
            </a:r>
            <a:r>
              <a:rPr lang="ru-RU" altLang="ru-RU" sz="1600" b="1" dirty="0" smtClean="0">
                <a:solidFill>
                  <a:srgbClr val="7F7F7F"/>
                </a:solidFill>
                <a:latin typeface="Tahoma" pitchFamily="34" charset="0"/>
              </a:rPr>
              <a:t> </a:t>
            </a:r>
            <a:r>
              <a:rPr lang="ru-RU" altLang="ru-RU" sz="1600" dirty="0" smtClean="0">
                <a:solidFill>
                  <a:srgbClr val="262626"/>
                </a:solidFill>
                <a:latin typeface="Tahoma" pitchFamily="34" charset="0"/>
              </a:rPr>
              <a:t>– плановые значения достигнуты</a:t>
            </a:r>
            <a:endParaRPr lang="ru-RU" altLang="ru-RU" sz="1600" dirty="0">
              <a:solidFill>
                <a:srgbClr val="262626"/>
              </a:solidFill>
              <a:latin typeface="Tahoma" pitchFamily="34" charset="0"/>
            </a:endParaRPr>
          </a:p>
          <a:p>
            <a:pPr eaLnBrk="1" hangingPunct="1"/>
            <a:r>
              <a:rPr lang="ru-RU" altLang="ru-RU" sz="2400" dirty="0" smtClean="0">
                <a:solidFill>
                  <a:schemeClr val="tx2"/>
                </a:solidFill>
                <a:latin typeface="Tahoma" pitchFamily="34" charset="0"/>
              </a:rPr>
              <a:t>6 показателей</a:t>
            </a:r>
            <a:r>
              <a:rPr lang="ru-RU" altLang="ru-RU" sz="2000" b="1" dirty="0" smtClean="0">
                <a:solidFill>
                  <a:schemeClr val="tx2"/>
                </a:solidFill>
                <a:latin typeface="Tahoma" pitchFamily="34" charset="0"/>
              </a:rPr>
              <a:t> </a:t>
            </a:r>
            <a:r>
              <a:rPr lang="ru-RU" altLang="ru-RU" sz="1600" dirty="0" smtClean="0">
                <a:solidFill>
                  <a:srgbClr val="262626"/>
                </a:solidFill>
                <a:latin typeface="Tahoma" pitchFamily="34" charset="0"/>
              </a:rPr>
              <a:t>– плановые значения не достигнуты</a:t>
            </a:r>
            <a:endParaRPr lang="ru-RU" altLang="ru-RU" sz="1600" dirty="0">
              <a:solidFill>
                <a:srgbClr val="262626"/>
              </a:solidFill>
              <a:latin typeface="Tahoma" pitchFamily="34" charset="0"/>
            </a:endParaRPr>
          </a:p>
          <a:p>
            <a:pPr eaLnBrk="1" hangingPunct="1"/>
            <a:r>
              <a:rPr lang="ru-RU" altLang="ru-RU" sz="2400" dirty="0" smtClean="0">
                <a:solidFill>
                  <a:schemeClr val="tx2"/>
                </a:solidFill>
                <a:latin typeface="Tahoma" pitchFamily="34" charset="0"/>
              </a:rPr>
              <a:t>1 показатель* </a:t>
            </a:r>
            <a:r>
              <a:rPr lang="ru-RU" altLang="ru-RU" sz="1600" dirty="0">
                <a:solidFill>
                  <a:srgbClr val="262626"/>
                </a:solidFill>
                <a:latin typeface="Tahoma" pitchFamily="34" charset="0"/>
              </a:rPr>
              <a:t>– мероприятия </a:t>
            </a:r>
            <a:r>
              <a:rPr lang="ru-RU" altLang="ru-RU" sz="1600" dirty="0" smtClean="0">
                <a:solidFill>
                  <a:srgbClr val="262626"/>
                </a:solidFill>
                <a:latin typeface="Tahoma" pitchFamily="34" charset="0"/>
              </a:rPr>
              <a:t>не реализуются, плановых значений нет</a:t>
            </a:r>
            <a:endParaRPr lang="ru-RU" altLang="ru-RU" sz="1600" dirty="0">
              <a:solidFill>
                <a:srgbClr val="262626"/>
              </a:solidFill>
              <a:latin typeface="Tahoma" pitchFamily="34" charset="0"/>
            </a:endParaRP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8412988"/>
              </p:ext>
            </p:extLst>
          </p:nvPr>
        </p:nvGraphicFramePr>
        <p:xfrm>
          <a:off x="3897498" y="3901118"/>
          <a:ext cx="5076055" cy="28471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Прямоугольник 14"/>
          <p:cNvSpPr>
            <a:spLocks noChangeArrowheads="1"/>
          </p:cNvSpPr>
          <p:nvPr/>
        </p:nvSpPr>
        <p:spPr bwMode="auto">
          <a:xfrm>
            <a:off x="4186298" y="3498325"/>
            <a:ext cx="483360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sz="2000" b="1" dirty="0" smtClean="0">
                <a:solidFill>
                  <a:schemeClr val="tx2"/>
                </a:solidFill>
                <a:latin typeface="Tahoma" pitchFamily="34" charset="0"/>
              </a:rPr>
              <a:t>Достижения целевых показателей</a:t>
            </a:r>
            <a:endParaRPr lang="ru-RU" altLang="ru-RU" sz="2000" b="1" dirty="0">
              <a:solidFill>
                <a:schemeClr val="tx2"/>
              </a:solidFill>
              <a:latin typeface="Tahoma" pitchFamily="34" charset="0"/>
            </a:endParaRPr>
          </a:p>
        </p:txBody>
      </p:sp>
      <p:sp>
        <p:nvSpPr>
          <p:cNvPr id="10" name="Прямоугольник 14"/>
          <p:cNvSpPr>
            <a:spLocks noChangeArrowheads="1"/>
          </p:cNvSpPr>
          <p:nvPr/>
        </p:nvSpPr>
        <p:spPr bwMode="auto">
          <a:xfrm>
            <a:off x="107504" y="4581128"/>
            <a:ext cx="407118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altLang="ru-RU" sz="1200" dirty="0" smtClean="0">
                <a:solidFill>
                  <a:srgbClr val="262626"/>
                </a:solidFill>
                <a:latin typeface="Tahoma" pitchFamily="34" charset="0"/>
              </a:rPr>
              <a:t>* - «Наличие </a:t>
            </a:r>
            <a:r>
              <a:rPr lang="ru-RU" altLang="ru-RU" sz="1200" dirty="0">
                <a:solidFill>
                  <a:srgbClr val="262626"/>
                </a:solidFill>
                <a:latin typeface="Tahoma" pitchFamily="34" charset="0"/>
              </a:rPr>
              <a:t>в региональной практике проектов по передаче государственных (муниципальных) объектов недвижимого имущества, включая не используемые по назначению, негосударственным (немуниципальным) организациям с применением механизмов государственно-частного партнерства, в том числе посредством заключения концессионного соглашения, с обязательством сохранения целевого назначения и использования объекта недвижимого имущества в одной или нескольких </a:t>
            </a:r>
            <a:r>
              <a:rPr lang="ru-RU" altLang="ru-RU" sz="1200" dirty="0" smtClean="0">
                <a:solidFill>
                  <a:srgbClr val="262626"/>
                </a:solidFill>
                <a:latin typeface="Tahoma" pitchFamily="34" charset="0"/>
              </a:rPr>
              <a:t>социальных сферах»</a:t>
            </a:r>
            <a:endParaRPr lang="ru-RU" altLang="ru-RU" sz="1200" dirty="0">
              <a:solidFill>
                <a:srgbClr val="262626"/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7666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98258" y="23570"/>
            <a:ext cx="8460432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ru-RU" sz="2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Предварительные результаты мониторинга </a:t>
            </a:r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«дорожной карты»</a:t>
            </a:r>
            <a:endParaRPr lang="ru-RU" sz="26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2" y="83638"/>
            <a:ext cx="614796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868828"/>
              </p:ext>
            </p:extLst>
          </p:nvPr>
        </p:nvGraphicFramePr>
        <p:xfrm>
          <a:off x="4270752" y="3901118"/>
          <a:ext cx="4702801" cy="28471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Прямоугольник 14"/>
          <p:cNvSpPr>
            <a:spLocks noChangeArrowheads="1"/>
          </p:cNvSpPr>
          <p:nvPr/>
        </p:nvSpPr>
        <p:spPr bwMode="auto">
          <a:xfrm>
            <a:off x="79084" y="1052736"/>
            <a:ext cx="8957411" cy="40011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2000" b="1" dirty="0" smtClean="0">
                <a:solidFill>
                  <a:schemeClr val="bg1"/>
                </a:solidFill>
                <a:latin typeface="Tahoma" pitchFamily="34" charset="0"/>
              </a:rPr>
              <a:t>Показатели, по которым плановые значения не достигнуты</a:t>
            </a:r>
            <a:endParaRPr lang="ru-RU" altLang="ru-RU" sz="2000" b="1" dirty="0">
              <a:solidFill>
                <a:schemeClr val="bg1"/>
              </a:solidFill>
              <a:latin typeface="Tahoma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6802752"/>
              </p:ext>
            </p:extLst>
          </p:nvPr>
        </p:nvGraphicFramePr>
        <p:xfrm>
          <a:off x="121594" y="1556792"/>
          <a:ext cx="8914901" cy="4982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97286"/>
                <a:gridCol w="830255"/>
                <a:gridCol w="887360"/>
              </a:tblGrid>
              <a:tr h="46360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Наименование показателя</a:t>
                      </a:r>
                      <a:endParaRPr lang="ru-RU" sz="18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4503" marR="4503" marT="4503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план </a:t>
                      </a:r>
                      <a:endParaRPr lang="ru-RU" sz="1400" u="none" strike="noStrike" dirty="0" smtClean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2016</a:t>
                      </a:r>
                      <a:endParaRPr lang="ru-RU" sz="14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4503" marR="4503" marT="4503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факт </a:t>
                      </a:r>
                      <a:endParaRPr lang="ru-RU" sz="1400" u="none" strike="noStrike" dirty="0" smtClean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2016</a:t>
                      </a:r>
                      <a:endParaRPr lang="ru-RU" sz="14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4503" marR="4503" marT="4503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01453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1400" b="1" u="none" strike="noStrike" dirty="0"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Рынок услуг жилищно-коммунального </a:t>
                      </a:r>
                      <a:r>
                        <a:rPr lang="ru-RU" sz="1400" b="1" u="none" strike="noStrike" dirty="0" smtClean="0"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хозяйства</a:t>
                      </a:r>
                      <a:endParaRPr lang="ru-RU" sz="1400" b="1" i="0" u="none" strike="noStrike" dirty="0"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3" marR="4503" marT="4503" marB="0" anchor="b">
                    <a:solidFill>
                      <a:srgbClr val="FF999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3" marR="4503" marT="4503" marB="0" anchor="b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3" marR="4503" marT="4503" marB="0" anchor="b">
                    <a:solidFill>
                      <a:srgbClr val="00B050"/>
                    </a:solidFill>
                  </a:tcPr>
                </a:tc>
              </a:tr>
              <a:tr h="398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Доля информации, раскрываемой в соответствии с требованиями </a:t>
                      </a:r>
                      <a:r>
                        <a:rPr lang="ru-RU" sz="1200" u="none" strike="noStrike" dirty="0" smtClean="0"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ГИС ЖКХ, </a:t>
                      </a:r>
                      <a:r>
                        <a:rPr lang="ru-RU" sz="1200" u="none" strike="noStrike" dirty="0"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 общем объеме информации об отрасли </a:t>
                      </a:r>
                      <a:r>
                        <a:rPr lang="ru-RU" sz="1200" u="none" strike="noStrike" dirty="0" smtClean="0"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ЖКХ РФ</a:t>
                      </a:r>
                      <a:endParaRPr lang="ru-RU" sz="1200" b="0" i="0" u="none" strike="noStrike" dirty="0"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3" marR="4503" marT="45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90,46</a:t>
                      </a:r>
                      <a:endParaRPr lang="ru-RU" sz="1400" b="1" i="0" u="none" strike="noStrike" dirty="0"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3" marR="4503" marT="4503" marB="0" anchor="ctr"/>
                </a:tc>
              </a:tr>
              <a:tr h="201453">
                <a:tc gridSpan="3"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1" u="none" strike="noStrike" kern="1200" dirty="0"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Розничная </a:t>
                      </a:r>
                      <a:r>
                        <a:rPr kumimoji="0" lang="ru-RU" sz="1400" b="1" u="none" strike="noStrike" kern="1200" dirty="0" smtClean="0"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торговля</a:t>
                      </a:r>
                      <a:endParaRPr kumimoji="0" lang="ru-RU" sz="1400" b="1" u="none" strike="noStrike" kern="1200" dirty="0"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03" marR="4503" marT="4503" marB="0" anchor="ctr">
                    <a:solidFill>
                      <a:srgbClr val="FF999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3" marR="4503" marT="4503" marB="0" anchor="b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3" marR="4503" marT="4503" marB="0" anchor="b">
                    <a:solidFill>
                      <a:srgbClr val="00B050"/>
                    </a:solidFill>
                  </a:tcPr>
                </a:tc>
              </a:tr>
              <a:tr h="398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Доля оборота розничной торговли, осуществляемой на розничных рынках и ярмарках, в структуре оборота розничной торговли по формам торговли</a:t>
                      </a:r>
                      <a:endParaRPr lang="ru-RU" sz="1200" b="0" i="0" u="none" strike="noStrike" dirty="0"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3" marR="4503" marT="45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7,1</a:t>
                      </a:r>
                      <a:endParaRPr lang="ru-RU" sz="1200" b="0" i="0" u="none" strike="noStrike" dirty="0"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r>
                        <a:rPr lang="ru-RU" sz="1400" b="1" u="none" strike="noStrike" dirty="0" smtClean="0"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,7</a:t>
                      </a:r>
                      <a:endParaRPr lang="ru-RU" sz="1400" b="1" i="0" u="none" strike="noStrike" dirty="0"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3" marR="4503" marT="4503" marB="0" anchor="ctr"/>
                </a:tc>
              </a:tr>
              <a:tr h="46478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Доля хозяйствующих субъектов в общем числе опрошенных, считающих, что антиконкурентных действий </a:t>
                      </a:r>
                      <a:r>
                        <a:rPr lang="ru-RU" sz="1200" u="none" strike="noStrike" dirty="0" smtClean="0"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ОИОГВ и ОМСУ в </a:t>
                      </a:r>
                      <a:r>
                        <a:rPr lang="ru-RU" sz="1200" u="none" strike="noStrike" dirty="0"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сфере розничной торговли стало меньше за истекший год</a:t>
                      </a:r>
                      <a:endParaRPr lang="ru-RU" sz="1200" b="0" i="0" u="none" strike="noStrike" dirty="0"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3" marR="4503" marT="45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5,2</a:t>
                      </a:r>
                      <a:endParaRPr lang="ru-RU" sz="1200" b="0" i="0" u="none" strike="noStrike" dirty="0"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3,3</a:t>
                      </a:r>
                      <a:endParaRPr lang="ru-RU" sz="1400" b="1" i="0" u="none" strike="noStrike" dirty="0"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3" marR="4503" marT="4503" marB="0" anchor="ctr"/>
                </a:tc>
              </a:tr>
              <a:tr h="201453">
                <a:tc gridSpan="3"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1" u="none" strike="noStrike" kern="1200" dirty="0"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Рынок услуг </a:t>
                      </a:r>
                      <a:r>
                        <a:rPr kumimoji="0" lang="ru-RU" sz="1400" b="1" u="none" strike="noStrike" kern="1200" dirty="0" smtClean="0"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связи</a:t>
                      </a:r>
                      <a:endParaRPr kumimoji="0" lang="ru-RU" sz="1400" b="1" u="none" strike="noStrike" kern="1200" dirty="0"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03" marR="4503" marT="4503" marB="0" anchor="ctr">
                    <a:solidFill>
                      <a:srgbClr val="FF999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3" marR="4503" marT="4503" marB="0" anchor="b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3" marR="4503" marT="4503" marB="0" anchor="b">
                    <a:solidFill>
                      <a:srgbClr val="00B050"/>
                    </a:solidFill>
                  </a:tcPr>
                </a:tc>
              </a:tr>
              <a:tr h="68705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Доля домохозяйств, имеющих возможность пользоваться услугами проводного или мобильного широкополосного доступа в информационно-телекоммуникационную сеть «Интернет» на скорости не менее 1 Мбит/сек, предоставляемыми не менее чем 2 операторами связи</a:t>
                      </a:r>
                      <a:endParaRPr lang="ru-RU" sz="1200" b="0" i="0" u="none" strike="noStrike" dirty="0"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3" marR="4503" marT="45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74,2</a:t>
                      </a:r>
                      <a:endParaRPr lang="ru-RU" sz="1200" b="0" i="0" u="none" strike="noStrike" dirty="0"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73,1</a:t>
                      </a:r>
                      <a:endParaRPr lang="ru-RU" sz="1400" b="1" i="0" u="none" strike="noStrike" dirty="0"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3" marR="4503" marT="4503" marB="0" anchor="ctr"/>
                </a:tc>
              </a:tr>
              <a:tr h="201453">
                <a:tc gridSpan="3"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1" u="none" strike="noStrike" kern="1200" dirty="0"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Системные </a:t>
                      </a:r>
                      <a:r>
                        <a:rPr kumimoji="0" lang="ru-RU" sz="1400" b="1" u="none" strike="noStrike" kern="1200" dirty="0" smtClean="0"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мероприятия</a:t>
                      </a:r>
                      <a:endParaRPr kumimoji="0" lang="ru-RU" sz="1400" b="1" u="none" strike="noStrike" kern="1200" dirty="0"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03" marR="4503" marT="4503" marB="0" anchor="ctr">
                    <a:solidFill>
                      <a:srgbClr val="FF999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3" marR="4503" marT="4503" marB="0" anchor="b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3" marR="4503" marT="4503" marB="0" anchor="b">
                    <a:solidFill>
                      <a:srgbClr val="00B050"/>
                    </a:solidFill>
                  </a:tcPr>
                </a:tc>
              </a:tr>
              <a:tr h="59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Доля закупок у субъектов малого и среднего предпринимательства </a:t>
                      </a:r>
                      <a:r>
                        <a:rPr lang="ru-RU" sz="1200" u="none" strike="noStrike" dirty="0" smtClean="0"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 </a:t>
                      </a:r>
                      <a:r>
                        <a:rPr lang="ru-RU" sz="1200" u="none" strike="noStrike" dirty="0"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общем годовом стоимостном объеме закупок, осуществляемых в соответствии с </a:t>
                      </a:r>
                      <a:r>
                        <a:rPr lang="ru-RU" sz="1200" u="none" strike="noStrike" dirty="0" smtClean="0"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ФЗ </a:t>
                      </a:r>
                      <a:r>
                        <a:rPr lang="ru-RU" sz="1200" u="none" strike="noStrike" dirty="0"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«О закупках товаров, работ, услуг отдельными видами юридических лиц»</a:t>
                      </a:r>
                      <a:endParaRPr lang="ru-RU" sz="1200" b="0" i="0" u="none" strike="noStrike" dirty="0"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3" marR="4503" marT="45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18</a:t>
                      </a:r>
                      <a:endParaRPr lang="ru-RU" sz="1200" b="0" i="0" u="none" strike="noStrike" dirty="0"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16,92</a:t>
                      </a:r>
                      <a:endParaRPr lang="ru-RU" sz="1400" b="1" i="0" u="none" strike="noStrike" dirty="0"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3" marR="4503" marT="4503" marB="0" anchor="ctr"/>
                </a:tc>
              </a:tr>
              <a:tr h="110498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Соотношение количества приватизированных в 2013 - 2016 </a:t>
                      </a:r>
                      <a:r>
                        <a:rPr lang="ru-RU" sz="1200" u="none" strike="noStrike" dirty="0" smtClean="0"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годах </a:t>
                      </a:r>
                      <a:r>
                        <a:rPr lang="ru-RU" sz="1200" u="none" strike="noStrike" dirty="0"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имущественных комплексов </a:t>
                      </a:r>
                      <a:r>
                        <a:rPr lang="ru-RU" sz="1200" u="none" strike="noStrike" dirty="0" smtClean="0"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ГУП (за </a:t>
                      </a:r>
                      <a:r>
                        <a:rPr lang="ru-RU" sz="1200" u="none" strike="noStrike" dirty="0"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исключением предприятий, осуществляющих деятельность в сферах, связанных с обеспечением обороны и безопасности государства, а также включенных в перечень стратегических предприятий), и общего количества </a:t>
                      </a:r>
                      <a:r>
                        <a:rPr lang="ru-RU" sz="1200" u="none" strike="noStrike" dirty="0" smtClean="0"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ГУП (за </a:t>
                      </a:r>
                      <a:r>
                        <a:rPr lang="ru-RU" sz="1200" u="none" strike="noStrike" dirty="0"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исключением предприятий, осуществляющих деятельность в сфере обороны и безопасности государства, а также включенных в перечень стратегических предприятий), осуществлявших деятельность в 2013 - 2016 </a:t>
                      </a:r>
                      <a:r>
                        <a:rPr lang="ru-RU" sz="1200" u="none" strike="noStrike" dirty="0" err="1" smtClean="0"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г.г</a:t>
                      </a:r>
                      <a:r>
                        <a:rPr lang="ru-RU" sz="1200" u="none" strike="noStrike" dirty="0" smtClean="0"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ru-RU" sz="1200" b="0" i="0" u="none" strike="noStrike" dirty="0"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3" marR="4503" marT="45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18,2</a:t>
                      </a:r>
                      <a:endParaRPr lang="ru-RU" sz="1200" b="0" i="0" u="none" strike="noStrike" dirty="0"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lang="ru-RU" sz="1400" b="1" i="0" u="none" strike="noStrike" dirty="0"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3" marR="4503" marT="4503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5990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Прямоугольник 4"/>
          <p:cNvSpPr>
            <a:spLocks noChangeArrowheads="1"/>
          </p:cNvSpPr>
          <p:nvPr/>
        </p:nvSpPr>
        <p:spPr bwMode="auto">
          <a:xfrm>
            <a:off x="899592" y="1676706"/>
            <a:ext cx="7930367" cy="92333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180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Стандарт развития конкуренции в субъектах Российской Федерации</a:t>
            </a:r>
            <a:endParaRPr lang="ru-RU" altLang="ru-RU" sz="180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18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утвержден распоряжением Правительства РФ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18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от 05.09.2015 № 1738-р</a:t>
            </a:r>
          </a:p>
        </p:txBody>
      </p:sp>
      <p:sp>
        <p:nvSpPr>
          <p:cNvPr id="4" name="Прямоугольник 4"/>
          <p:cNvSpPr>
            <a:spLocks noChangeArrowheads="1"/>
          </p:cNvSpPr>
          <p:nvPr/>
        </p:nvSpPr>
        <p:spPr bwMode="auto">
          <a:xfrm>
            <a:off x="899592" y="2852936"/>
            <a:ext cx="7920880" cy="2031325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180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Перечень показателей эффективности деятельности высших должностных лиц субъектов РФ</a:t>
            </a:r>
            <a:endParaRPr lang="ru-RU" altLang="ru-RU" sz="180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(распоряжение Правительства РФ от 10.04.2014 № 570-р)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1800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lang="ru-RU" altLang="ru-RU" sz="18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ополнен показателями:</a:t>
            </a:r>
          </a:p>
          <a:p>
            <a:pPr marL="342900" indent="-342900" eaLnBrk="1" hangingPunct="1">
              <a:spcBef>
                <a:spcPct val="0"/>
              </a:spcBef>
              <a:buClrTx/>
              <a:buSzTx/>
              <a:buFontTx/>
              <a:buChar char="-"/>
              <a:defRPr/>
            </a:pPr>
            <a:r>
              <a:rPr lang="ru-RU" altLang="ru-RU" sz="18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количество реализованных составляющих Стандарта;</a:t>
            </a:r>
          </a:p>
          <a:p>
            <a:pPr marL="342900" indent="-342900" eaLnBrk="1" hangingPunct="1">
              <a:spcBef>
                <a:spcPct val="0"/>
              </a:spcBef>
              <a:buClrTx/>
              <a:buSzTx/>
              <a:buFontTx/>
              <a:buChar char="-"/>
              <a:defRPr/>
            </a:pPr>
            <a:r>
              <a:rPr lang="ru-RU" altLang="ru-RU" sz="1800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lang="ru-RU" altLang="ru-RU" sz="18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оля достигнутых целевых значений показателей, установленных в «дорожной карте» </a:t>
            </a:r>
          </a:p>
        </p:txBody>
      </p:sp>
      <p:pic>
        <p:nvPicPr>
          <p:cNvPr id="5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3119"/>
            <a:ext cx="614796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12666" y="122094"/>
            <a:ext cx="83295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ПРАВОВОЕ ОСНОВАНИЕ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4"/>
          <p:cNvSpPr>
            <a:spLocks noChangeArrowheads="1"/>
          </p:cNvSpPr>
          <p:nvPr/>
        </p:nvSpPr>
        <p:spPr bwMode="auto">
          <a:xfrm>
            <a:off x="899592" y="5157192"/>
            <a:ext cx="8002375" cy="1200329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None/>
              <a:defRPr/>
            </a:pPr>
            <a:r>
              <a:rPr lang="ru-RU" altLang="ru-RU" sz="180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Методика расчета показателей </a:t>
            </a:r>
            <a:r>
              <a:rPr lang="ru-RU" altLang="ru-RU" sz="180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эффективности деятельности высших должностных лиц субъектов РФ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18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утверждена приказом Минэкономразвития России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18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от 04.02.2016 № 43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1676706"/>
            <a:ext cx="201106" cy="92333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21747" y="2852935"/>
            <a:ext cx="190919" cy="203132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96922" y="5157191"/>
            <a:ext cx="201106" cy="1200329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491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D:\UserData\kea\Рабочий стол\240_F_54612848_CHWDOMJ1hmzralyIFHzqkr4qulpbdVG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26096"/>
            <a:ext cx="1150243" cy="98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41780" y="44624"/>
            <a:ext cx="7530620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ru-RU" sz="26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6. </a:t>
            </a:r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Наличие ежегодного доклада о состоянии и развитии конкурентной среды</a:t>
            </a:r>
          </a:p>
        </p:txBody>
      </p:sp>
      <p:pic>
        <p:nvPicPr>
          <p:cNvPr id="17" name="Picture 4" descr="http://www.nso.ru/default_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4" y="116631"/>
            <a:ext cx="614796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D:\UserData\naam\Рабочий стол\Analitichesky-centr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975" y="2369354"/>
            <a:ext cx="2060636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7" descr="D:\UserData\naam\Рабочий стол\ASI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211" y="3283754"/>
            <a:ext cx="2057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D:\UserData\naam\Рабочий стол\32ceffacb06b92fdcf925df9c6dcff1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780" y="4484528"/>
            <a:ext cx="1951831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 descr="D:\UserData\naam\Рабочий стол\e72edcb839fb665b4293023a57c618b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888" y="5517232"/>
            <a:ext cx="18923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6"/>
          <p:cNvSpPr>
            <a:spLocks noChangeArrowheads="1"/>
          </p:cNvSpPr>
          <p:nvPr/>
        </p:nvSpPr>
        <p:spPr bwMode="auto">
          <a:xfrm>
            <a:off x="107504" y="1590484"/>
            <a:ext cx="8892033" cy="646331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Ежегодно 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срок </a:t>
            </a:r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до 10 марта 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Доклад</a:t>
            </a:r>
            <a:r>
              <a:rPr lang="ru-RU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</a:p>
          <a:p>
            <a:pPr algn="ctr">
              <a:defRPr/>
            </a:pPr>
            <a:r>
              <a:rPr lang="ru-RU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утвержденный Коллегиальным  органом, направляется в: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037046" y="2615973"/>
            <a:ext cx="5939705" cy="66778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53340" tIns="53340" rIns="53340" bIns="53340" spcCol="1270" anchor="ctr"/>
          <a:lstStyle/>
          <a:p>
            <a:pPr algn="ctr" defTabSz="622300">
              <a:defRPr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АНО «Аналитический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центр при Правительстве Российской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Федерации»</a:t>
            </a:r>
            <a:endParaRPr lang="ru-RU" sz="1600" b="1" dirty="0">
              <a:solidFill>
                <a:schemeClr val="tx2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059832" y="3563484"/>
            <a:ext cx="5939705" cy="66778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53340" tIns="53340" rIns="53340" bIns="53340" spcCol="1270" anchor="ctr"/>
          <a:lstStyle/>
          <a:p>
            <a:pPr algn="ctr" defTabSz="622300">
              <a:defRPr/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АНО «Агентство стратегических инициатив по продвижению новых проектов»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059832" y="4515228"/>
            <a:ext cx="5939705" cy="66778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53340" tIns="53340" rIns="53340" bIns="53340" spcCol="1270" anchor="ctr"/>
          <a:lstStyle/>
          <a:p>
            <a:pPr algn="ctr" defTabSz="6223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Минэкономразвития России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059832" y="5517232"/>
            <a:ext cx="5939705" cy="66778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53340" tIns="53340" rIns="53340" bIns="53340" spcCol="1270" anchor="ctr"/>
          <a:lstStyle/>
          <a:p>
            <a:pPr algn="ctr" defTabSz="6223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ФАС России</a:t>
            </a:r>
          </a:p>
        </p:txBody>
      </p:sp>
    </p:spTree>
    <p:extLst>
      <p:ext uri="{BB962C8B-B14F-4D97-AF65-F5344CB8AC3E}">
        <p14:creationId xmlns:p14="http://schemas.microsoft.com/office/powerpoint/2010/main" val="1116235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 descr="http://images.easyfreeclipart.com/937/injury-prevention-important-partners-in-wellness-9370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1387" y="0"/>
            <a:ext cx="1298259" cy="1319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55575" y="0"/>
            <a:ext cx="7488833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ru-RU" sz="26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7. </a:t>
            </a:r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Создание и реализация механизмов общественного контроля за деятельностью субъектов естественных монополий</a:t>
            </a:r>
          </a:p>
        </p:txBody>
      </p:sp>
      <p:pic>
        <p:nvPicPr>
          <p:cNvPr id="17" name="Picture 4" descr="http://www.nso.ru/default_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779" y="116632"/>
            <a:ext cx="614796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072814199"/>
              </p:ext>
            </p:extLst>
          </p:nvPr>
        </p:nvGraphicFramePr>
        <p:xfrm>
          <a:off x="140779" y="1292662"/>
          <a:ext cx="9255757" cy="54487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101305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06" y="88618"/>
            <a:ext cx="63727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827584" y="0"/>
            <a:ext cx="832175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Внедрение механизма публичного технологического </a:t>
            </a:r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 </a:t>
            </a:r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ценового аудита</a:t>
            </a:r>
            <a:endParaRPr lang="ru-RU" sz="26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910277"/>
              </p:ext>
            </p:extLst>
          </p:nvPr>
        </p:nvGraphicFramePr>
        <p:xfrm>
          <a:off x="68156" y="2060848"/>
          <a:ext cx="8918190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Прямоугольник 6"/>
          <p:cNvSpPr>
            <a:spLocks noChangeArrowheads="1"/>
          </p:cNvSpPr>
          <p:nvPr/>
        </p:nvSpPr>
        <p:spPr bwMode="auto">
          <a:xfrm>
            <a:off x="85450" y="887476"/>
            <a:ext cx="8902995" cy="107721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Положение </a:t>
            </a:r>
            <a:r>
              <a:rPr lang="ru-RU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 проведении обязательного публичного технологического и ценового аудита крупных инвестиционных проектов с государственным участием Новосибирской 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области утверждено постановлением Правительства </a:t>
            </a:r>
            <a:r>
              <a:rPr lang="ru-RU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Новосибирской области  </a:t>
            </a:r>
            <a:endParaRPr lang="ru-RU" sz="1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16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16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 22.12.2016  </a:t>
            </a:r>
            <a:r>
              <a:rPr lang="ru-RU" sz="16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№ </a:t>
            </a:r>
            <a:r>
              <a:rPr lang="ru-RU" sz="16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432-п</a:t>
            </a:r>
            <a:endParaRPr lang="ru-RU" sz="1600" b="1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911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lumnHeader"/>
          <p:cNvSpPr>
            <a:spLocks noChangeArrowheads="1"/>
          </p:cNvSpPr>
          <p:nvPr/>
        </p:nvSpPr>
        <p:spPr bwMode="gray">
          <a:xfrm>
            <a:off x="1286215" y="1053902"/>
            <a:ext cx="1671237" cy="122297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38962" tIns="38962" rIns="38962" bIns="38962" anchor="ctr"/>
          <a:lstStyle/>
          <a:p>
            <a:pPr algn="ctr">
              <a:defRPr/>
            </a:pPr>
            <a:r>
              <a:rPr lang="ru-RU" sz="1200" b="1" dirty="0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Проектная документация подлежит разработке</a:t>
            </a:r>
          </a:p>
          <a:p>
            <a:pPr algn="ctr">
              <a:defRPr/>
            </a:pPr>
            <a:endParaRPr lang="ru-RU" sz="1200" b="1" dirty="0">
              <a:solidFill>
                <a:prstClr val="whit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 этап</a:t>
            </a:r>
            <a:endParaRPr lang="ru-RU" sz="1200" b="1" dirty="0">
              <a:solidFill>
                <a:prstClr val="whit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ColumnHeader"/>
          <p:cNvSpPr>
            <a:spLocks noChangeArrowheads="1"/>
          </p:cNvSpPr>
          <p:nvPr/>
        </p:nvSpPr>
        <p:spPr bwMode="gray">
          <a:xfrm>
            <a:off x="5080076" y="1082948"/>
            <a:ext cx="1671237" cy="1193924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38962" tIns="38962" rIns="38962" bIns="38962" anchor="ctr"/>
          <a:lstStyle/>
          <a:p>
            <a:pPr algn="ctr">
              <a:defRPr/>
            </a:pPr>
            <a:r>
              <a:rPr lang="ru-RU" sz="1200" b="1" dirty="0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Проектная документация разработана</a:t>
            </a:r>
            <a:endParaRPr lang="ru-RU" sz="1200" b="1" dirty="0">
              <a:solidFill>
                <a:prstClr val="whit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ColumnHeader"/>
          <p:cNvSpPr>
            <a:spLocks noChangeArrowheads="1"/>
          </p:cNvSpPr>
          <p:nvPr/>
        </p:nvSpPr>
        <p:spPr bwMode="gray">
          <a:xfrm>
            <a:off x="6969587" y="1082948"/>
            <a:ext cx="1907590" cy="1193924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38962" tIns="38962" rIns="38962" bIns="38962" anchor="ctr"/>
          <a:lstStyle/>
          <a:p>
            <a:pPr algn="ctr">
              <a:defRPr/>
            </a:pPr>
            <a:r>
              <a:rPr lang="ru-RU" sz="1200" b="1" dirty="0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Используется типовая проектная документация</a:t>
            </a:r>
            <a:endParaRPr lang="ru-RU" sz="1200" b="1" dirty="0">
              <a:solidFill>
                <a:prstClr val="whit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21203" y="1053902"/>
            <a:ext cx="890228" cy="122297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8963" tIns="38963" rIns="38963" bIns="38963" anchor="ctr"/>
          <a:lstStyle/>
          <a:p>
            <a:pPr algn="ctr" defTabSz="757606">
              <a:buClr>
                <a:srgbClr val="177B57"/>
              </a:buClr>
              <a:buSzPct val="100000"/>
              <a:defRPr/>
            </a:pPr>
            <a:r>
              <a:rPr lang="ru-RU" sz="12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Варианты</a:t>
            </a:r>
            <a:endParaRPr lang="ru-RU" sz="1200" b="1" dirty="0">
              <a:solidFill>
                <a:prstClr val="black">
                  <a:lumMod val="65000"/>
                  <a:lumOff val="35000"/>
                </a:prst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21203" y="2386352"/>
            <a:ext cx="890228" cy="1072988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8963" tIns="38963" rIns="38963" bIns="38963" anchor="ctr"/>
          <a:lstStyle/>
          <a:p>
            <a:pPr algn="ctr" defTabSz="757606">
              <a:buClr>
                <a:srgbClr val="177B57"/>
              </a:buClr>
              <a:buSzPct val="100000"/>
              <a:defRPr/>
            </a:pPr>
            <a:r>
              <a:rPr lang="ru-RU" sz="1200" b="1" spc="-1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Заявитель</a:t>
            </a:r>
            <a:endParaRPr lang="ru-RU" sz="1200" b="1" spc="-100" dirty="0">
              <a:solidFill>
                <a:prstClr val="black">
                  <a:lumMod val="65000"/>
                  <a:lumOff val="35000"/>
                </a:prst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5" name="ColumnHeader"/>
          <p:cNvSpPr>
            <a:spLocks noChangeArrowheads="1"/>
          </p:cNvSpPr>
          <p:nvPr/>
        </p:nvSpPr>
        <p:spPr bwMode="gray">
          <a:xfrm>
            <a:off x="3169202" y="1082508"/>
            <a:ext cx="1671237" cy="1194364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38962" rIns="0" bIns="38962" anchor="ctr"/>
          <a:lstStyle/>
          <a:p>
            <a:pPr algn="ctr">
              <a:defRPr/>
            </a:pPr>
            <a:r>
              <a:rPr lang="ru-RU" sz="12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Проектная документация подлежит </a:t>
            </a:r>
            <a:r>
              <a:rPr lang="ru-RU" sz="1200" b="1" dirty="0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разработке</a:t>
            </a:r>
          </a:p>
          <a:p>
            <a:pPr algn="ctr">
              <a:defRPr/>
            </a:pPr>
            <a:endParaRPr lang="ru-RU" sz="1200" b="1" dirty="0">
              <a:solidFill>
                <a:prstClr val="whit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 этап</a:t>
            </a:r>
            <a:endParaRPr lang="ru-RU" sz="1200" b="1" dirty="0">
              <a:solidFill>
                <a:prstClr val="whit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3" name="Rounded Rectangle 62"/>
          <p:cNvSpPr/>
          <p:nvPr/>
        </p:nvSpPr>
        <p:spPr bwMode="auto">
          <a:xfrm>
            <a:off x="1286215" y="5225508"/>
            <a:ext cx="1671237" cy="1011804"/>
          </a:xfrm>
          <a:prstGeom prst="roundRect">
            <a:avLst/>
          </a:prstGeom>
          <a:solidFill>
            <a:srgbClr val="B2B2B2"/>
          </a:solidFill>
          <a:ln w="9525" cap="flat" cmpd="sng" algn="ctr">
            <a:solidFill>
              <a:srgbClr val="B2B2B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38963" tIns="38963" rIns="38963" bIns="38963" anchor="ctr"/>
          <a:lstStyle/>
          <a:p>
            <a:pPr algn="ctr" defTabSz="757606">
              <a:defRPr/>
            </a:pPr>
            <a:r>
              <a:rPr lang="ru-RU" sz="12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не более</a:t>
            </a:r>
            <a:r>
              <a:rPr lang="en-US" sz="12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2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0,2%</a:t>
            </a:r>
            <a:r>
              <a:rPr lang="ru-RU" sz="10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algn="ctr" defTabSz="757606">
              <a:defRPr/>
            </a:pPr>
            <a:r>
              <a:rPr lang="ru-RU" sz="10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суммарной стоимости изготовления проектной документации и материалов инженерных изысканий</a:t>
            </a:r>
            <a:endParaRPr lang="ru-RU" sz="10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11188" y="4659573"/>
            <a:ext cx="922660" cy="56306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38963" rIns="0" bIns="38963" anchor="ctr"/>
          <a:lstStyle/>
          <a:p>
            <a:pPr algn="ctr" defTabSz="757606">
              <a:buClr>
                <a:srgbClr val="177B57"/>
              </a:buClr>
              <a:buSzPct val="100000"/>
              <a:defRPr/>
            </a:pPr>
            <a:r>
              <a:rPr lang="ru-RU" sz="12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Стоимость</a:t>
            </a:r>
            <a:endParaRPr lang="ru-RU" sz="1200" b="1" dirty="0">
              <a:solidFill>
                <a:prstClr val="black">
                  <a:lumMod val="65000"/>
                  <a:lumOff val="35000"/>
                </a:prst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8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02" y="138039"/>
            <a:ext cx="650573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Прямоугольник 41"/>
          <p:cNvSpPr/>
          <p:nvPr/>
        </p:nvSpPr>
        <p:spPr>
          <a:xfrm>
            <a:off x="827584" y="-9697"/>
            <a:ext cx="831641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Варианты и стоимость публичного технологического и ценового аудита</a:t>
            </a:r>
          </a:p>
        </p:txBody>
      </p:sp>
      <p:sp>
        <p:nvSpPr>
          <p:cNvPr id="43" name="TextColumnContent"/>
          <p:cNvSpPr>
            <a:spLocks noChangeArrowheads="1"/>
          </p:cNvSpPr>
          <p:nvPr/>
        </p:nvSpPr>
        <p:spPr bwMode="gray">
          <a:xfrm>
            <a:off x="1286215" y="2877279"/>
            <a:ext cx="1671237" cy="392044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  <a:effectLst/>
        </p:spPr>
        <p:txBody>
          <a:bodyPr lIns="0" tIns="38962" rIns="0" bIns="38962"/>
          <a:lstStyle/>
          <a:p>
            <a:pPr marL="148815" indent="-148815">
              <a:spcBef>
                <a:spcPts val="511"/>
              </a:spcBef>
              <a:buClr>
                <a:srgbClr val="345782"/>
              </a:buClr>
              <a:buSzPct val="100000"/>
              <a:buFontTx/>
              <a:buChar char="•"/>
              <a:defRPr/>
            </a:pPr>
            <a:r>
              <a:rPr lang="ru-RU" sz="1200" b="1" spc="-1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Застройщик</a:t>
            </a:r>
          </a:p>
          <a:p>
            <a:pPr marL="148815" indent="-148815">
              <a:spcBef>
                <a:spcPts val="511"/>
              </a:spcBef>
              <a:buClr>
                <a:srgbClr val="345782"/>
              </a:buClr>
              <a:buSzPct val="100000"/>
              <a:buFontTx/>
              <a:buChar char="•"/>
              <a:defRPr/>
            </a:pPr>
            <a:r>
              <a:rPr lang="ru-RU" sz="1200" b="1" spc="-1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Инициатор </a:t>
            </a:r>
            <a:r>
              <a:rPr lang="ru-RU" sz="1200" b="1" spc="-100" dirty="0">
                <a:solidFill>
                  <a:prstClr val="black">
                    <a:lumMod val="65000"/>
                    <a:lumOff val="3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проекта</a:t>
            </a:r>
          </a:p>
          <a:p>
            <a:pPr marL="388273" lvl="1" indent="-142052">
              <a:spcBef>
                <a:spcPts val="511"/>
              </a:spcBef>
              <a:buClr>
                <a:srgbClr val="345782"/>
              </a:buClr>
              <a:buSzPct val="100000"/>
              <a:buFont typeface="Arial"/>
              <a:buChar char="–"/>
              <a:defRPr/>
            </a:pPr>
            <a:endParaRPr lang="ru-RU" sz="1000" dirty="0">
              <a:solidFill>
                <a:srgbClr val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94813" indent="-194813">
              <a:spcBef>
                <a:spcPts val="511"/>
              </a:spcBef>
              <a:buClr>
                <a:srgbClr val="345782"/>
              </a:buClr>
              <a:buSzPct val="100000"/>
              <a:defRPr/>
            </a:pPr>
            <a:endParaRPr lang="ru-RU" sz="900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1985115" y="2425964"/>
            <a:ext cx="289928" cy="394577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Стрелка вниз 55"/>
          <p:cNvSpPr/>
          <p:nvPr/>
        </p:nvSpPr>
        <p:spPr>
          <a:xfrm>
            <a:off x="7778418" y="2386351"/>
            <a:ext cx="289928" cy="394577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Стрелка вниз 57"/>
          <p:cNvSpPr/>
          <p:nvPr/>
        </p:nvSpPr>
        <p:spPr>
          <a:xfrm>
            <a:off x="5770729" y="2425964"/>
            <a:ext cx="289928" cy="394577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Стрелка вниз 66"/>
          <p:cNvSpPr/>
          <p:nvPr/>
        </p:nvSpPr>
        <p:spPr>
          <a:xfrm>
            <a:off x="3854231" y="2386351"/>
            <a:ext cx="289928" cy="394577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трелка вниз 68"/>
          <p:cNvSpPr/>
          <p:nvPr/>
        </p:nvSpPr>
        <p:spPr>
          <a:xfrm>
            <a:off x="7778418" y="4664289"/>
            <a:ext cx="289928" cy="394577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трелка вниз 69"/>
          <p:cNvSpPr/>
          <p:nvPr/>
        </p:nvSpPr>
        <p:spPr>
          <a:xfrm>
            <a:off x="5799810" y="4659573"/>
            <a:ext cx="289928" cy="394577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Стрелка вниз 70"/>
          <p:cNvSpPr/>
          <p:nvPr/>
        </p:nvSpPr>
        <p:spPr>
          <a:xfrm>
            <a:off x="3859856" y="4659572"/>
            <a:ext cx="289928" cy="394577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Стрелка вниз 71"/>
          <p:cNvSpPr/>
          <p:nvPr/>
        </p:nvSpPr>
        <p:spPr>
          <a:xfrm>
            <a:off x="1976868" y="4664289"/>
            <a:ext cx="289928" cy="394577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TextColumnContent"/>
          <p:cNvSpPr>
            <a:spLocks noChangeArrowheads="1"/>
          </p:cNvSpPr>
          <p:nvPr/>
        </p:nvSpPr>
        <p:spPr bwMode="gray">
          <a:xfrm>
            <a:off x="3163576" y="2867615"/>
            <a:ext cx="1671237" cy="80341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  <a:effectLst/>
        </p:spPr>
        <p:txBody>
          <a:bodyPr lIns="0" tIns="38962" rIns="0" bIns="38962"/>
          <a:lstStyle/>
          <a:p>
            <a:pPr marL="148815" indent="-148815">
              <a:spcBef>
                <a:spcPts val="511"/>
              </a:spcBef>
              <a:buClr>
                <a:srgbClr val="345782"/>
              </a:buClr>
              <a:buSzPct val="100000"/>
              <a:buFontTx/>
              <a:buChar char="•"/>
              <a:defRPr/>
            </a:pPr>
            <a:r>
              <a:rPr lang="ru-RU" sz="1200" b="1" spc="-1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Застройщик</a:t>
            </a:r>
          </a:p>
          <a:p>
            <a:pPr marL="148815" indent="-148815">
              <a:spcBef>
                <a:spcPts val="511"/>
              </a:spcBef>
              <a:buClr>
                <a:srgbClr val="345782"/>
              </a:buClr>
              <a:buSzPct val="100000"/>
              <a:buFontTx/>
              <a:buChar char="•"/>
              <a:defRPr/>
            </a:pPr>
            <a:r>
              <a:rPr lang="ru-RU" sz="1200" b="1" spc="-1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Технический заказчик</a:t>
            </a:r>
            <a:endParaRPr lang="ru-RU" sz="1200" b="1" spc="-100" dirty="0">
              <a:solidFill>
                <a:prstClr val="black">
                  <a:lumMod val="65000"/>
                  <a:lumOff val="35000"/>
                </a:prst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88273" lvl="1" indent="-142052">
              <a:spcBef>
                <a:spcPts val="511"/>
              </a:spcBef>
              <a:buClr>
                <a:srgbClr val="345782"/>
              </a:buClr>
              <a:buSzPct val="100000"/>
              <a:buFont typeface="Arial"/>
              <a:buChar char="–"/>
              <a:defRPr/>
            </a:pPr>
            <a:endParaRPr lang="ru-RU" sz="1000" dirty="0">
              <a:solidFill>
                <a:srgbClr val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94813" indent="-194813">
              <a:spcBef>
                <a:spcPts val="511"/>
              </a:spcBef>
              <a:buClr>
                <a:srgbClr val="345782"/>
              </a:buClr>
              <a:buSzPct val="100000"/>
              <a:defRPr/>
            </a:pPr>
            <a:endParaRPr lang="ru-RU" sz="900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74" name="TextColumnContent"/>
          <p:cNvSpPr>
            <a:spLocks noChangeArrowheads="1"/>
          </p:cNvSpPr>
          <p:nvPr/>
        </p:nvSpPr>
        <p:spPr bwMode="gray">
          <a:xfrm>
            <a:off x="6969587" y="2886241"/>
            <a:ext cx="1907590" cy="392044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  <a:effectLst/>
        </p:spPr>
        <p:txBody>
          <a:bodyPr lIns="0" tIns="38962" rIns="0" bIns="38962"/>
          <a:lstStyle/>
          <a:p>
            <a:pPr marL="148815" indent="-148815">
              <a:spcBef>
                <a:spcPts val="511"/>
              </a:spcBef>
              <a:buClr>
                <a:srgbClr val="345782"/>
              </a:buClr>
              <a:buSzPct val="100000"/>
              <a:buFontTx/>
              <a:buChar char="•"/>
              <a:defRPr/>
            </a:pPr>
            <a:r>
              <a:rPr lang="ru-RU" sz="1200" b="1" spc="-1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ТЦА не проводится</a:t>
            </a:r>
            <a:endParaRPr lang="ru-RU" sz="1200" b="1" spc="-100" dirty="0">
              <a:solidFill>
                <a:prstClr val="black">
                  <a:lumMod val="65000"/>
                  <a:lumOff val="35000"/>
                </a:prst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88273" lvl="1" indent="-142052">
              <a:spcBef>
                <a:spcPts val="511"/>
              </a:spcBef>
              <a:buClr>
                <a:srgbClr val="345782"/>
              </a:buClr>
              <a:buSzPct val="100000"/>
              <a:buFont typeface="Arial"/>
              <a:buChar char="–"/>
              <a:defRPr/>
            </a:pPr>
            <a:endParaRPr lang="ru-RU" sz="1000" dirty="0">
              <a:solidFill>
                <a:srgbClr val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94813" indent="-194813">
              <a:spcBef>
                <a:spcPts val="511"/>
              </a:spcBef>
              <a:buClr>
                <a:srgbClr val="345782"/>
              </a:buClr>
              <a:buSzPct val="100000"/>
              <a:defRPr/>
            </a:pPr>
            <a:endParaRPr lang="ru-RU" sz="900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75" name="TextColumnContent"/>
          <p:cNvSpPr>
            <a:spLocks noChangeArrowheads="1"/>
          </p:cNvSpPr>
          <p:nvPr/>
        </p:nvSpPr>
        <p:spPr bwMode="gray">
          <a:xfrm>
            <a:off x="5109156" y="2891118"/>
            <a:ext cx="1671236" cy="392044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  <a:effectLst/>
        </p:spPr>
        <p:txBody>
          <a:bodyPr lIns="0" tIns="38962" rIns="0" bIns="38962"/>
          <a:lstStyle/>
          <a:p>
            <a:pPr marL="148815" indent="-148815">
              <a:spcBef>
                <a:spcPts val="511"/>
              </a:spcBef>
              <a:buClr>
                <a:srgbClr val="345782"/>
              </a:buClr>
              <a:buSzPct val="100000"/>
              <a:buFontTx/>
              <a:buChar char="•"/>
              <a:defRPr/>
            </a:pPr>
            <a:r>
              <a:rPr lang="ru-RU" sz="1200" b="1" spc="-100" dirty="0">
                <a:solidFill>
                  <a:prstClr val="black">
                    <a:lumMod val="65000"/>
                    <a:lumOff val="3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Инициатор проекта</a:t>
            </a:r>
          </a:p>
          <a:p>
            <a:pPr marL="388273" lvl="1" indent="-142052">
              <a:spcBef>
                <a:spcPts val="511"/>
              </a:spcBef>
              <a:buClr>
                <a:srgbClr val="345782"/>
              </a:buClr>
              <a:buSzPct val="100000"/>
              <a:buFont typeface="Arial"/>
              <a:buChar char="–"/>
              <a:defRPr/>
            </a:pPr>
            <a:endParaRPr lang="ru-RU" sz="1000" dirty="0">
              <a:solidFill>
                <a:srgbClr val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94813" indent="-194813">
              <a:spcBef>
                <a:spcPts val="511"/>
              </a:spcBef>
              <a:buClr>
                <a:srgbClr val="345782"/>
              </a:buClr>
              <a:buSzPct val="100000"/>
              <a:defRPr/>
            </a:pPr>
            <a:endParaRPr lang="ru-RU" sz="900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76" name="Rounded Rectangle 62"/>
          <p:cNvSpPr/>
          <p:nvPr/>
        </p:nvSpPr>
        <p:spPr bwMode="auto">
          <a:xfrm>
            <a:off x="3242099" y="5215245"/>
            <a:ext cx="1671237" cy="1011804"/>
          </a:xfrm>
          <a:prstGeom prst="roundRect">
            <a:avLst/>
          </a:prstGeom>
          <a:solidFill>
            <a:srgbClr val="B2B2B2"/>
          </a:solidFill>
          <a:ln w="9525" cap="flat" cmpd="sng" algn="ctr">
            <a:solidFill>
              <a:srgbClr val="B2B2B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38963" tIns="38963" rIns="38963" bIns="38963" anchor="ctr"/>
          <a:lstStyle/>
          <a:p>
            <a:pPr algn="ctr" defTabSz="757606">
              <a:defRPr/>
            </a:pPr>
            <a:r>
              <a:rPr lang="ru-RU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не более</a:t>
            </a:r>
            <a:r>
              <a:rPr lang="en-US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2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0,38%</a:t>
            </a:r>
            <a:r>
              <a:rPr lang="ru-RU" sz="10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algn="ctr" defTabSz="757606">
              <a:defRPr/>
            </a:pPr>
            <a:r>
              <a:rPr lang="ru-RU" sz="10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суммарной стоимости изготовления проектной документации и материалов инженерных изысканий</a:t>
            </a:r>
            <a:endParaRPr lang="ru-RU" sz="10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7" name="Rounded Rectangle 62"/>
          <p:cNvSpPr/>
          <p:nvPr/>
        </p:nvSpPr>
        <p:spPr bwMode="auto">
          <a:xfrm>
            <a:off x="5225039" y="5222640"/>
            <a:ext cx="1671237" cy="1011804"/>
          </a:xfrm>
          <a:prstGeom prst="roundRect">
            <a:avLst/>
          </a:prstGeom>
          <a:solidFill>
            <a:srgbClr val="B2B2B2"/>
          </a:solidFill>
          <a:ln w="9525" cap="flat" cmpd="sng" algn="ctr">
            <a:solidFill>
              <a:srgbClr val="B2B2B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38963" tIns="38963" rIns="38963" bIns="38963" anchor="ctr"/>
          <a:lstStyle/>
          <a:p>
            <a:pPr algn="ctr" defTabSz="757606">
              <a:defRPr/>
            </a:pPr>
            <a:r>
              <a:rPr lang="ru-RU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не более</a:t>
            </a:r>
            <a:r>
              <a:rPr lang="en-US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2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0,58%</a:t>
            </a:r>
            <a:r>
              <a:rPr lang="ru-RU" sz="10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algn="ctr" defTabSz="757606">
              <a:defRPr/>
            </a:pPr>
            <a:r>
              <a:rPr lang="ru-RU" sz="10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суммарной стоимости изготовления проектной документации и материалов инженерных изысканий</a:t>
            </a:r>
            <a:endParaRPr lang="ru-RU" sz="10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8" name="Rounded Rectangle 62"/>
          <p:cNvSpPr/>
          <p:nvPr/>
        </p:nvSpPr>
        <p:spPr bwMode="auto">
          <a:xfrm>
            <a:off x="7205940" y="5222640"/>
            <a:ext cx="1671237" cy="1011804"/>
          </a:xfrm>
          <a:prstGeom prst="roundRect">
            <a:avLst/>
          </a:prstGeom>
          <a:solidFill>
            <a:srgbClr val="B2B2B2"/>
          </a:solidFill>
          <a:ln w="9525" cap="flat" cmpd="sng" algn="ctr">
            <a:solidFill>
              <a:srgbClr val="B2B2B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38963" tIns="38963" rIns="38963" bIns="38963" anchor="ctr"/>
          <a:lstStyle/>
          <a:p>
            <a:pPr algn="ctr" defTabSz="757606">
              <a:defRPr/>
            </a:pPr>
            <a:r>
              <a:rPr lang="ru-RU" sz="12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</a:t>
            </a:r>
            <a:endParaRPr lang="ru-RU" sz="10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9" name="TextColumnContent"/>
          <p:cNvSpPr>
            <a:spLocks noChangeArrowheads="1"/>
          </p:cNvSpPr>
          <p:nvPr/>
        </p:nvSpPr>
        <p:spPr bwMode="gray">
          <a:xfrm>
            <a:off x="221203" y="3789040"/>
            <a:ext cx="8655974" cy="57606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algn="ctr">
            <a:noFill/>
            <a:miter lim="800000"/>
            <a:headEnd type="none" w="lg" len="lg"/>
            <a:tailEnd type="none" w="lg" len="lg"/>
          </a:ln>
          <a:effectLst/>
        </p:spPr>
        <p:txBody>
          <a:bodyPr lIns="0" tIns="38962" rIns="0" bIns="38962"/>
          <a:lstStyle/>
          <a:p>
            <a:pPr marL="246221" lvl="1">
              <a:spcBef>
                <a:spcPts val="511"/>
              </a:spcBef>
              <a:buClr>
                <a:srgbClr val="345782"/>
              </a:buClr>
              <a:buSzPct val="100000"/>
              <a:defRPr/>
            </a:pPr>
            <a:r>
              <a:rPr lang="ru-RU" sz="1600" b="1" spc="-100" dirty="0">
                <a:solidFill>
                  <a:prstClr val="black">
                    <a:lumMod val="65000"/>
                    <a:lumOff val="3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Проведение ТЦА осуществляют независимые экспертные организации </a:t>
            </a:r>
            <a:r>
              <a:rPr lang="ru-RU" sz="1600" b="1" spc="-1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отбор которых проводится  в </a:t>
            </a:r>
            <a:r>
              <a:rPr lang="ru-RU" sz="1600" b="1" spc="-100" dirty="0">
                <a:solidFill>
                  <a:prstClr val="black">
                    <a:lumMod val="65000"/>
                    <a:lumOff val="3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соответствии с требованиями ст. 31 ФЗ от 05.04.2013 №44-ФЗ</a:t>
            </a:r>
          </a:p>
          <a:p>
            <a:pPr marL="194813" indent="-194813">
              <a:spcBef>
                <a:spcPts val="511"/>
              </a:spcBef>
              <a:buClr>
                <a:srgbClr val="345782"/>
              </a:buClr>
              <a:buSzPct val="100000"/>
              <a:defRPr/>
            </a:pPr>
            <a:endParaRPr lang="ru-RU" sz="900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28" name="TextColumnContent"/>
          <p:cNvSpPr>
            <a:spLocks noChangeArrowheads="1"/>
          </p:cNvSpPr>
          <p:nvPr/>
        </p:nvSpPr>
        <p:spPr bwMode="gray">
          <a:xfrm>
            <a:off x="221203" y="6432182"/>
            <a:ext cx="8655974" cy="3303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algn="ctr">
            <a:noFill/>
            <a:miter lim="800000"/>
            <a:headEnd type="none" w="lg" len="lg"/>
            <a:tailEnd type="none" w="lg" len="lg"/>
          </a:ln>
          <a:effectLst/>
        </p:spPr>
        <p:txBody>
          <a:bodyPr lIns="0" tIns="38962" rIns="0" bIns="38962"/>
          <a:lstStyle/>
          <a:p>
            <a:pPr marL="246221" lvl="1" algn="ctr">
              <a:spcBef>
                <a:spcPts val="511"/>
              </a:spcBef>
              <a:buClr>
                <a:srgbClr val="345782"/>
              </a:buClr>
              <a:buSzPct val="100000"/>
              <a:defRPr/>
            </a:pPr>
            <a:r>
              <a:rPr lang="ru-RU" sz="1600" b="1" spc="-1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размере указанной платы учитывается сумма НДС</a:t>
            </a:r>
            <a:endParaRPr lang="ru-RU" sz="1600" b="1" spc="-100" dirty="0">
              <a:solidFill>
                <a:prstClr val="black">
                  <a:lumMod val="65000"/>
                  <a:lumOff val="35000"/>
                </a:prst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94813" indent="-194813">
              <a:spcBef>
                <a:spcPts val="511"/>
              </a:spcBef>
              <a:buClr>
                <a:srgbClr val="345782"/>
              </a:buClr>
              <a:buSzPct val="100000"/>
              <a:defRPr/>
            </a:pPr>
            <a:endParaRPr lang="ru-RU" sz="9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7236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8" y="115894"/>
            <a:ext cx="611560" cy="783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93222" y="0"/>
            <a:ext cx="8460432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Обеспечение доступности и наглядности информации о месте технологического присоединения к сетям и проектной мощности на карте субъекта РФ</a:t>
            </a:r>
          </a:p>
        </p:txBody>
      </p:sp>
      <p:pic>
        <p:nvPicPr>
          <p:cNvPr id="9" name="Рисунок 8"/>
          <p:cNvPicPr/>
          <p:nvPr/>
        </p:nvPicPr>
        <p:blipFill rotWithShape="1">
          <a:blip r:embed="rId3"/>
          <a:srcRect l="30107" t="27313" r="17113" b="4185"/>
          <a:stretch/>
        </p:blipFill>
        <p:spPr bwMode="auto">
          <a:xfrm>
            <a:off x="115866" y="1808820"/>
            <a:ext cx="4240110" cy="356439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15866" y="5562237"/>
            <a:ext cx="4240110" cy="954107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Загрузка центров питания АО «РЭС» </a:t>
            </a:r>
            <a:endParaRPr lang="ru-RU" sz="1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1400" b="1" dirty="0" smtClean="0">
                <a:solidFill>
                  <a:srgbClr val="C00000"/>
                </a:solidFill>
              </a:rPr>
              <a:t>на официальном сайте АО «Региональные электрические сети»</a:t>
            </a:r>
            <a:endParaRPr lang="ru-RU" sz="1400" b="1" dirty="0">
              <a:solidFill>
                <a:srgbClr val="C00000"/>
              </a:solidFill>
            </a:endParaRPr>
          </a:p>
          <a:p>
            <a:r>
              <a:rPr 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  <a:hlinkClick r:id="rId4"/>
              </a:rPr>
              <a:t>http</a:t>
            </a:r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  <a:hlinkClick r:id="rId4"/>
              </a:rPr>
              <a:t>://</a:t>
            </a:r>
            <a:r>
              <a:rPr 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  <a:hlinkClick r:id="rId4"/>
              </a:rPr>
              <a:t>www.eseti.ru</a:t>
            </a: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45" t="16157" r="1581" b="6285"/>
          <a:stretch/>
        </p:blipFill>
        <p:spPr bwMode="auto">
          <a:xfrm>
            <a:off x="4572000" y="2780928"/>
            <a:ext cx="4464495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4571999" y="1808820"/>
            <a:ext cx="4392489" cy="738664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Загрузка центров питания АО «РЭС» </a:t>
            </a:r>
          </a:p>
          <a:p>
            <a:r>
              <a:rPr lang="ru-RU" sz="1400" b="1" dirty="0" smtClean="0">
                <a:solidFill>
                  <a:srgbClr val="C00000"/>
                </a:solidFill>
              </a:rPr>
              <a:t>на инвестиционной карте Новосибирской области</a:t>
            </a:r>
            <a:endParaRPr lang="ru-RU" sz="1400" b="1" dirty="0">
              <a:solidFill>
                <a:srgbClr val="C00000"/>
              </a:solidFill>
              <a:hlinkClick r:id="rId4"/>
            </a:endParaRPr>
          </a:p>
          <a:p>
            <a:r>
              <a:rPr lang="en-US" sz="1400" b="1" dirty="0">
                <a:solidFill>
                  <a:schemeClr val="bg2">
                    <a:lumMod val="25000"/>
                  </a:schemeClr>
                </a:solidFill>
                <a:latin typeface="Tahoma" pitchFamily="34" charset="0"/>
                <a:hlinkClick r:id="rId6"/>
              </a:rPr>
              <a:t>http://maps.nso.ru</a:t>
            </a:r>
            <a:r>
              <a:rPr lang="en-US" sz="1400" b="1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hlinkClick r:id="rId6"/>
              </a:rPr>
              <a:t>/</a:t>
            </a: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</a:rPr>
              <a:t> </a:t>
            </a:r>
            <a:endParaRPr lang="ru-RU" sz="1400" dirty="0">
              <a:solidFill>
                <a:schemeClr val="bg2">
                  <a:lumMod val="25000"/>
                </a:schemeClr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8602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3119"/>
            <a:ext cx="614796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27584" y="16624"/>
            <a:ext cx="820891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rgbClr val="1F497D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Повышение уровня информированности о деятельности органов </a:t>
            </a:r>
            <a:r>
              <a:rPr lang="ru-RU" sz="2600" b="1" dirty="0" smtClean="0">
                <a:solidFill>
                  <a:srgbClr val="1F497D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власти по </a:t>
            </a:r>
            <a:r>
              <a:rPr lang="ru-RU" sz="2600" b="1" dirty="0">
                <a:solidFill>
                  <a:srgbClr val="1F497D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содействию развитию конкуренции</a:t>
            </a: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257808431"/>
              </p:ext>
            </p:extLst>
          </p:nvPr>
        </p:nvGraphicFramePr>
        <p:xfrm>
          <a:off x="114160" y="1700808"/>
          <a:ext cx="8922336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00482" y="4987866"/>
            <a:ext cx="4061586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lvl="0" indent="-228600">
              <a:buFont typeface="+mj-lt"/>
              <a:buAutoNum type="arabicPeriod"/>
            </a:pPr>
            <a:r>
              <a:rPr lang="ru-RU" sz="1400" dirty="0" smtClean="0">
                <a:solidFill>
                  <a:schemeClr val="bg1"/>
                </a:solidFill>
              </a:rPr>
              <a:t>Нормативно-правовое </a:t>
            </a:r>
            <a:r>
              <a:rPr lang="ru-RU" sz="1400" dirty="0">
                <a:solidFill>
                  <a:schemeClr val="bg1"/>
                </a:solidFill>
              </a:rPr>
              <a:t>обеспечение.</a:t>
            </a:r>
          </a:p>
          <a:p>
            <a:pPr marL="228600" lvl="0" indent="-228600">
              <a:buFont typeface="+mj-lt"/>
              <a:buAutoNum type="arabicPeriod"/>
            </a:pPr>
            <a:r>
              <a:rPr lang="ru-RU" sz="1400" dirty="0">
                <a:solidFill>
                  <a:schemeClr val="bg1"/>
                </a:solidFill>
              </a:rPr>
              <a:t>Методические материалы.</a:t>
            </a:r>
          </a:p>
          <a:p>
            <a:pPr marL="228600" lvl="0" indent="-228600">
              <a:buFont typeface="+mj-lt"/>
              <a:buAutoNum type="arabicPeriod"/>
            </a:pPr>
            <a:r>
              <a:rPr lang="ru-RU" sz="1400" dirty="0">
                <a:solidFill>
                  <a:schemeClr val="bg1"/>
                </a:solidFill>
              </a:rPr>
              <a:t>Заседания Совета по содействию развитию конкуренции в Новосибирской области</a:t>
            </a:r>
          </a:p>
          <a:p>
            <a:pPr marL="228600" lvl="0" indent="-228600">
              <a:buFont typeface="+mj-lt"/>
              <a:buAutoNum type="arabicPeriod"/>
            </a:pPr>
            <a:r>
              <a:rPr lang="ru-RU" sz="1400" dirty="0">
                <a:solidFill>
                  <a:schemeClr val="bg1"/>
                </a:solidFill>
              </a:rPr>
              <a:t>Доклады.</a:t>
            </a:r>
          </a:p>
          <a:p>
            <a:pPr marL="228600" lvl="0" indent="-228600">
              <a:buFont typeface="+mj-lt"/>
              <a:buAutoNum type="arabicPeriod"/>
            </a:pPr>
            <a:r>
              <a:rPr lang="ru-RU" sz="1400" dirty="0">
                <a:solidFill>
                  <a:schemeClr val="bg1"/>
                </a:solidFill>
              </a:rPr>
              <a:t>Дорожная карта.</a:t>
            </a:r>
          </a:p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483701" y="4941167"/>
            <a:ext cx="33123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ru-RU" sz="1400" dirty="0">
                <a:solidFill>
                  <a:schemeClr val="bg1"/>
                </a:solidFill>
              </a:rPr>
              <a:t>Материалы.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400" dirty="0">
                <a:solidFill>
                  <a:schemeClr val="bg1"/>
                </a:solidFill>
              </a:rPr>
              <a:t>Совет по конкуренции.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400" dirty="0">
                <a:solidFill>
                  <a:schemeClr val="bg1"/>
                </a:solidFill>
              </a:rPr>
              <a:t>Доклад.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400" dirty="0">
                <a:solidFill>
                  <a:schemeClr val="bg1"/>
                </a:solidFill>
              </a:rPr>
              <a:t>Дорожная карта.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400" dirty="0">
                <a:solidFill>
                  <a:schemeClr val="bg1"/>
                </a:solidFill>
              </a:rPr>
              <a:t>Нормативные правовые акты.</a:t>
            </a:r>
          </a:p>
          <a:p>
            <a:pPr marL="228600" indent="-228600">
              <a:buFont typeface="+mj-lt"/>
              <a:buAutoNum type="arabicPeriod"/>
            </a:pP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5" name="Левая фигурная скобка 14"/>
          <p:cNvSpPr/>
          <p:nvPr/>
        </p:nvSpPr>
        <p:spPr>
          <a:xfrm rot="10800000" flipH="1">
            <a:off x="403121" y="4987866"/>
            <a:ext cx="319179" cy="1291596"/>
          </a:xfrm>
          <a:prstGeom prst="leftBrace">
            <a:avLst>
              <a:gd name="adj1" fmla="val 25352"/>
              <a:gd name="adj2" fmla="val 50000"/>
            </a:avLst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Левая фигурная скобка 15"/>
          <p:cNvSpPr/>
          <p:nvPr/>
        </p:nvSpPr>
        <p:spPr>
          <a:xfrm rot="10800000" flipH="1">
            <a:off x="5165195" y="4965465"/>
            <a:ext cx="319179" cy="1291596"/>
          </a:xfrm>
          <a:prstGeom prst="leftBrace">
            <a:avLst>
              <a:gd name="adj1" fmla="val 25352"/>
              <a:gd name="adj2" fmla="val 50000"/>
            </a:avLst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 rot="16200000">
            <a:off x="-407295" y="5445055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5 разделов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 rot="16200000">
            <a:off x="4293841" y="5403710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5 </a:t>
            </a:r>
            <a:r>
              <a:rPr lang="ru-RU" sz="1600" dirty="0" smtClean="0">
                <a:solidFill>
                  <a:schemeClr val="bg1"/>
                </a:solidFill>
              </a:rPr>
              <a:t>разделов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11560" y="6326162"/>
            <a:ext cx="7632848" cy="307777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1F497D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Повышение </a:t>
            </a:r>
            <a:r>
              <a:rPr lang="ru-RU" sz="1400" b="1" dirty="0">
                <a:solidFill>
                  <a:srgbClr val="1F497D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уровня информированности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3076510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2591"/>
            <a:ext cx="614796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14490" y="52591"/>
            <a:ext cx="83295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ПРЕДВАРИТЕЛЬНЫЕ ИТОГИ ЗА 2016 ГОД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1811" y="914256"/>
            <a:ext cx="91489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Реализация составляющих Стандарта развития конкурен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ahoma" pitchFamily="34" charset="0"/>
              </a:rPr>
              <a:t>ции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ahoma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132" y="3613666"/>
            <a:ext cx="91362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Достижение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целевых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значений, установленных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«Дорожной картой» по содействию развитию конкуренции  </a:t>
            </a:r>
          </a:p>
        </p:txBody>
      </p:sp>
      <p:grpSp>
        <p:nvGrpSpPr>
          <p:cNvPr id="17" name="Группа 16"/>
          <p:cNvGrpSpPr/>
          <p:nvPr/>
        </p:nvGrpSpPr>
        <p:grpSpPr>
          <a:xfrm>
            <a:off x="1086180" y="1556792"/>
            <a:ext cx="7230235" cy="1872208"/>
            <a:chOff x="1086181" y="1340768"/>
            <a:chExt cx="6624736" cy="2088232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5853984" y="3059668"/>
              <a:ext cx="123727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dirty="0" smtClean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2017 год</a:t>
              </a:r>
              <a:endParaRPr lang="ru-RU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16" name="Группа 15"/>
            <p:cNvGrpSpPr/>
            <p:nvPr/>
          </p:nvGrpSpPr>
          <p:grpSpPr>
            <a:xfrm>
              <a:off x="1086181" y="1340768"/>
              <a:ext cx="6624736" cy="2088232"/>
              <a:chOff x="1086181" y="1340768"/>
              <a:chExt cx="6624736" cy="2088232"/>
            </a:xfrm>
          </p:grpSpPr>
          <p:sp>
            <p:nvSpPr>
              <p:cNvPr id="10" name="Прямоугольник 9"/>
              <p:cNvSpPr/>
              <p:nvPr/>
            </p:nvSpPr>
            <p:spPr>
              <a:xfrm>
                <a:off x="1475656" y="3059668"/>
                <a:ext cx="1301965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b="1" dirty="0" smtClean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2015 год</a:t>
                </a:r>
                <a:endParaRPr lang="ru-RU" b="1" dirty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>
                <a:off x="3508640" y="3059668"/>
                <a:ext cx="1237273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b="1" dirty="0" smtClean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2016 год</a:t>
                </a:r>
                <a:endParaRPr lang="ru-RU" b="1" dirty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" name="Цилиндр 1"/>
              <p:cNvSpPr/>
              <p:nvPr/>
            </p:nvSpPr>
            <p:spPr>
              <a:xfrm>
                <a:off x="1734253" y="2435233"/>
                <a:ext cx="784772" cy="432048"/>
              </a:xfrm>
              <a:prstGeom prst="can">
                <a:avLst/>
              </a:prstGeom>
              <a:solidFill>
                <a:schemeClr val="accent1">
                  <a:lumMod val="90000"/>
                </a:schemeClr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600" b="1" dirty="0" smtClean="0">
                    <a:solidFill>
                      <a:schemeClr val="bg1"/>
                    </a:solidFill>
                  </a:rPr>
                  <a:t>21,9%</a:t>
                </a:r>
                <a:endParaRPr lang="ru-RU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Цилиндр 11"/>
              <p:cNvSpPr/>
              <p:nvPr/>
            </p:nvSpPr>
            <p:spPr>
              <a:xfrm>
                <a:off x="3655942" y="1715153"/>
                <a:ext cx="942671" cy="1152128"/>
              </a:xfrm>
              <a:prstGeom prst="can">
                <a:avLst/>
              </a:prstGeom>
              <a:solidFill>
                <a:srgbClr val="00B050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 smtClean="0">
                    <a:solidFill>
                      <a:schemeClr val="bg1"/>
                    </a:solidFill>
                  </a:rPr>
                  <a:t>80%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Цилиндр 12"/>
              <p:cNvSpPr/>
              <p:nvPr/>
            </p:nvSpPr>
            <p:spPr>
              <a:xfrm>
                <a:off x="6001286" y="1340768"/>
                <a:ext cx="942671" cy="1526513"/>
              </a:xfrm>
              <a:prstGeom prst="can">
                <a:avLst/>
              </a:prstGeom>
              <a:solidFill>
                <a:srgbClr val="072C62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 smtClean="0"/>
                  <a:t>100%</a:t>
                </a:r>
                <a:endParaRPr lang="ru-RU" b="1" dirty="0"/>
              </a:p>
            </p:txBody>
          </p:sp>
          <p:cxnSp>
            <p:nvCxnSpPr>
              <p:cNvPr id="15" name="Прямая соединительная линия 14"/>
              <p:cNvCxnSpPr/>
              <p:nvPr/>
            </p:nvCxnSpPr>
            <p:spPr>
              <a:xfrm>
                <a:off x="1086181" y="2894112"/>
                <a:ext cx="662473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5" name="Группа 34"/>
          <p:cNvGrpSpPr/>
          <p:nvPr/>
        </p:nvGrpSpPr>
        <p:grpSpPr>
          <a:xfrm>
            <a:off x="1086180" y="4403635"/>
            <a:ext cx="7158227" cy="2088232"/>
            <a:chOff x="1086181" y="1340768"/>
            <a:chExt cx="6624736" cy="2088232"/>
          </a:xfrm>
        </p:grpSpPr>
        <p:sp>
          <p:nvSpPr>
            <p:cNvPr id="36" name="Прямоугольник 35"/>
            <p:cNvSpPr/>
            <p:nvPr/>
          </p:nvSpPr>
          <p:spPr>
            <a:xfrm>
              <a:off x="5853984" y="3059668"/>
              <a:ext cx="123727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dirty="0" smtClean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2017 год</a:t>
              </a:r>
              <a:endParaRPr lang="ru-RU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37" name="Группа 36"/>
            <p:cNvGrpSpPr/>
            <p:nvPr/>
          </p:nvGrpSpPr>
          <p:grpSpPr>
            <a:xfrm>
              <a:off x="1086181" y="1340768"/>
              <a:ext cx="6624736" cy="2088232"/>
              <a:chOff x="1086181" y="1340768"/>
              <a:chExt cx="6624736" cy="2088232"/>
            </a:xfrm>
          </p:grpSpPr>
          <p:sp>
            <p:nvSpPr>
              <p:cNvPr id="38" name="Прямоугольник 37"/>
              <p:cNvSpPr/>
              <p:nvPr/>
            </p:nvSpPr>
            <p:spPr>
              <a:xfrm>
                <a:off x="1475656" y="3059668"/>
                <a:ext cx="1301965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b="1" dirty="0" smtClean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2015 год</a:t>
                </a:r>
                <a:endParaRPr lang="ru-RU" b="1" dirty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9" name="Прямоугольник 38"/>
              <p:cNvSpPr/>
              <p:nvPr/>
            </p:nvSpPr>
            <p:spPr>
              <a:xfrm>
                <a:off x="3508640" y="3059668"/>
                <a:ext cx="1237273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b="1" dirty="0" smtClean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2016 год</a:t>
                </a:r>
                <a:endParaRPr lang="ru-RU" b="1" dirty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0" name="Цилиндр 39"/>
              <p:cNvSpPr/>
              <p:nvPr/>
            </p:nvSpPr>
            <p:spPr>
              <a:xfrm>
                <a:off x="1734253" y="2752097"/>
                <a:ext cx="784772" cy="115184"/>
              </a:xfrm>
              <a:prstGeom prst="can">
                <a:avLst/>
              </a:prstGeom>
              <a:solidFill>
                <a:schemeClr val="accent1">
                  <a:lumMod val="90000"/>
                </a:schemeClr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Цилиндр 40"/>
              <p:cNvSpPr/>
              <p:nvPr/>
            </p:nvSpPr>
            <p:spPr>
              <a:xfrm>
                <a:off x="3655942" y="1518261"/>
                <a:ext cx="942671" cy="1349020"/>
              </a:xfrm>
              <a:prstGeom prst="can">
                <a:avLst/>
              </a:prstGeom>
              <a:solidFill>
                <a:srgbClr val="00B050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 smtClean="0">
                    <a:solidFill>
                      <a:schemeClr val="bg1"/>
                    </a:solidFill>
                  </a:rPr>
                  <a:t>75%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Цилиндр 41"/>
              <p:cNvSpPr/>
              <p:nvPr/>
            </p:nvSpPr>
            <p:spPr>
              <a:xfrm>
                <a:off x="6001286" y="1340768"/>
                <a:ext cx="942671" cy="1526513"/>
              </a:xfrm>
              <a:prstGeom prst="can">
                <a:avLst/>
              </a:prstGeom>
              <a:solidFill>
                <a:srgbClr val="072C62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 smtClean="0"/>
                  <a:t>100%</a:t>
                </a:r>
                <a:endParaRPr lang="ru-RU" b="1" dirty="0"/>
              </a:p>
            </p:txBody>
          </p:sp>
          <p:cxnSp>
            <p:nvCxnSpPr>
              <p:cNvPr id="43" name="Прямая соединительная линия 42"/>
              <p:cNvCxnSpPr/>
              <p:nvPr/>
            </p:nvCxnSpPr>
            <p:spPr>
              <a:xfrm>
                <a:off x="1086181" y="2894112"/>
                <a:ext cx="662473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5" name="Прямоугольник 24"/>
          <p:cNvSpPr/>
          <p:nvPr/>
        </p:nvSpPr>
        <p:spPr>
          <a:xfrm>
            <a:off x="1929026" y="5373216"/>
            <a:ext cx="5854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/>
              <a:t>0</a:t>
            </a:r>
            <a:r>
              <a:rPr lang="ru-RU" b="1" dirty="0" smtClean="0"/>
              <a:t>%*</a:t>
            </a:r>
            <a:endParaRPr lang="ru-RU" b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107504" y="6488667"/>
            <a:ext cx="377866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2"/>
                </a:solidFill>
              </a:rPr>
              <a:t>* - «Дорожная карта» утверждена в 2016 году</a:t>
            </a:r>
            <a:endParaRPr lang="ru-RU" sz="14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814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0602"/>
            <a:ext cx="5715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95748" y="20602"/>
            <a:ext cx="7632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Перечень основных задач на 2017 год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8765169"/>
              </p:ext>
            </p:extLst>
          </p:nvPr>
        </p:nvGraphicFramePr>
        <p:xfrm>
          <a:off x="539552" y="1613441"/>
          <a:ext cx="8424936" cy="4670933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959744"/>
                <a:gridCol w="7465192"/>
              </a:tblGrid>
              <a:tr h="572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1.</a:t>
                      </a:r>
                      <a:endParaRPr lang="ru-RU" sz="14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8334" marR="38334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Продолжить проведение обучающих мероприятий для </a:t>
                      </a:r>
                      <a:r>
                        <a:rPr lang="ru-RU" sz="14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органов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местного </a:t>
                      </a:r>
                      <a:r>
                        <a:rPr lang="ru-RU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самоуправления по вопросам развития </a:t>
                      </a:r>
                      <a:r>
                        <a:rPr lang="ru-RU" sz="14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конкуренции.</a:t>
                      </a:r>
                      <a:endParaRPr lang="ru-RU" sz="14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8334" marR="3833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55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2.</a:t>
                      </a:r>
                      <a:endParaRPr lang="ru-RU" sz="14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8334" marR="38334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Сформировать рейтинг инвестиционной привлекательности муниципальных районов и городских округов по итогам 2016 года – </a:t>
                      </a:r>
                      <a:r>
                        <a:rPr lang="ru-RU" sz="14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 1 июня 2017 </a:t>
                      </a:r>
                      <a:r>
                        <a:rPr lang="ru-RU" sz="14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года</a:t>
                      </a:r>
                      <a:r>
                        <a:rPr lang="ru-RU" sz="14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ru-RU" sz="14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8334" marR="3833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55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3.</a:t>
                      </a:r>
                      <a:endParaRPr lang="ru-RU" sz="14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8334" marR="38334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Провести мониторинг состояния и развития конкурентной среды на рынках товаров, работ и услуг Новосибирской области за 2017 год – </a:t>
                      </a:r>
                      <a:r>
                        <a:rPr lang="ru-RU" sz="14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 1 декабря 2017 </a:t>
                      </a:r>
                      <a:r>
                        <a:rPr lang="ru-RU" sz="14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года</a:t>
                      </a:r>
                      <a:r>
                        <a:rPr lang="ru-RU" sz="14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ru-RU" sz="14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8334" marR="3833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43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4.</a:t>
                      </a:r>
                      <a:endParaRPr lang="ru-RU" sz="14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8334" marR="38334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Рассмотреть возможность дополнения перечня социально значимых </a:t>
                      </a:r>
                      <a:r>
                        <a:rPr lang="ru-RU" sz="14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 приоритетных рынков – </a:t>
                      </a:r>
                      <a:r>
                        <a:rPr lang="ru-RU" sz="14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 1 июля 2017 </a:t>
                      </a:r>
                      <a:r>
                        <a:rPr lang="ru-RU" sz="14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года.</a:t>
                      </a:r>
                      <a:endParaRPr lang="ru-RU" sz="14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8334" marR="3833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83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5.</a:t>
                      </a:r>
                      <a:endParaRPr lang="ru-RU" sz="14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8334" marR="38334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Продолжить реализацию механизмов общественного контроля за деятельностью субъектов естественных монополий, в частности: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  - </a:t>
                      </a:r>
                      <a:r>
                        <a:rPr lang="ru-RU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применение созданного механизма технологического и ценового аудита инвестиционных проектов субъектов естественных монополий;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  - </a:t>
                      </a:r>
                      <a:r>
                        <a:rPr lang="ru-RU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проведение мероприятий, направленных на раскрытие информации о деятельности субъектов естественных </a:t>
                      </a:r>
                      <a:r>
                        <a:rPr lang="ru-RU" sz="14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монополий;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  - проведение оценки эффективности реализации инвестиционных программ субъектов естественных монополий.</a:t>
                      </a:r>
                      <a:endParaRPr lang="ru-RU" sz="14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8334" marR="3833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8980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79925" y="2136775"/>
            <a:ext cx="184150" cy="9223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11573" y="1772816"/>
            <a:ext cx="9150296" cy="182635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cap="all" dirty="0" smtClean="0">
                <a:ln/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СПАСИБО ЗА ВНИМАНИЕ!</a:t>
            </a:r>
            <a:endParaRPr lang="ru-RU" sz="2800" b="1" cap="all" dirty="0">
              <a:ln/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C:\Users\User\Desktop\Безымянный 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116632"/>
            <a:ext cx="755650" cy="84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7"/>
          <p:cNvSpPr>
            <a:spLocks noChangeArrowheads="1"/>
          </p:cNvSpPr>
          <p:nvPr/>
        </p:nvSpPr>
        <p:spPr bwMode="auto">
          <a:xfrm>
            <a:off x="6296" y="5805265"/>
            <a:ext cx="913770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/>
            <a:r>
              <a:rPr lang="ru-RU" altLang="ru-RU" sz="16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Заместитель Председателя Правительства Новосибирской области – </a:t>
            </a:r>
          </a:p>
          <a:p>
            <a:pPr algn="ctr" eaLnBrk="1" hangingPunct="1"/>
            <a:r>
              <a:rPr lang="ru-RU" altLang="ru-RU" sz="16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министр</a:t>
            </a:r>
            <a:r>
              <a:rPr lang="en-US" altLang="ru-RU" sz="16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sz="16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экономического развития Новосибирской области </a:t>
            </a:r>
          </a:p>
          <a:p>
            <a:pPr algn="ctr" eaLnBrk="1" hangingPunct="1"/>
            <a:r>
              <a:rPr lang="ru-RU" altLang="ru-RU" sz="16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Молчанова О.В.</a:t>
            </a:r>
          </a:p>
        </p:txBody>
      </p:sp>
    </p:spTree>
    <p:extLst>
      <p:ext uri="{BB962C8B-B14F-4D97-AF65-F5344CB8AC3E}">
        <p14:creationId xmlns:p14="http://schemas.microsoft.com/office/powerpoint/2010/main" val="3181854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kirovipk.ru/sites/default/files/novost/priem_dokumento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8561" y="63119"/>
            <a:ext cx="1800966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www.nso.ru/default_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3119"/>
            <a:ext cx="614796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12666" y="122094"/>
            <a:ext cx="83295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ОСНОВНЫЕ РАЗДЕЛЫ СТАНДАРТА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887374950"/>
              </p:ext>
            </p:extLst>
          </p:nvPr>
        </p:nvGraphicFramePr>
        <p:xfrm>
          <a:off x="107505" y="1484784"/>
          <a:ext cx="8922022" cy="5373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575944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xn--80adblbpqf4aye3k.xn--p1ai/wp-content/uploads/2016/06/srk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0"/>
            <a:ext cx="2350593" cy="126876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7" name="TextBox 6"/>
          <p:cNvSpPr txBox="1"/>
          <p:nvPr/>
        </p:nvSpPr>
        <p:spPr>
          <a:xfrm>
            <a:off x="703710" y="127784"/>
            <a:ext cx="83883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ru-RU" sz="28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СОСТАВЛЯЮЩИЕ СТАНДАРТА*</a:t>
            </a:r>
            <a:endParaRPr lang="ru-RU" altLang="ru-RU" sz="28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172" name="Группа 23"/>
          <p:cNvGrpSpPr>
            <a:grpSpLocks/>
          </p:cNvGrpSpPr>
          <p:nvPr/>
        </p:nvGrpSpPr>
        <p:grpSpPr bwMode="auto">
          <a:xfrm>
            <a:off x="611560" y="1619972"/>
            <a:ext cx="8365719" cy="4513443"/>
            <a:chOff x="533348" y="1196751"/>
            <a:chExt cx="8627099" cy="5269480"/>
          </a:xfrm>
        </p:grpSpPr>
        <p:grpSp>
          <p:nvGrpSpPr>
            <p:cNvPr id="7176" name="Группа 3"/>
            <p:cNvGrpSpPr>
              <a:grpSpLocks/>
            </p:cNvGrpSpPr>
            <p:nvPr/>
          </p:nvGrpSpPr>
          <p:grpSpPr bwMode="auto">
            <a:xfrm>
              <a:off x="540050" y="1196751"/>
              <a:ext cx="8620397" cy="5269480"/>
              <a:chOff x="639375" y="955388"/>
              <a:chExt cx="7880743" cy="5269480"/>
            </a:xfrm>
          </p:grpSpPr>
          <p:sp>
            <p:nvSpPr>
              <p:cNvPr id="32" name="Прямоугольник 31"/>
              <p:cNvSpPr/>
              <p:nvPr/>
            </p:nvSpPr>
            <p:spPr>
              <a:xfrm>
                <a:off x="1031498" y="4740396"/>
                <a:ext cx="7473303" cy="730329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 sz="2000" b="1" dirty="0">
                  <a:solidFill>
                    <a:schemeClr val="accent1">
                      <a:lumMod val="50000"/>
                    </a:schemeClr>
                  </a:solidFill>
                  <a:latin typeface="+mj-lt"/>
                </a:endParaRPr>
              </a:p>
            </p:txBody>
          </p:sp>
          <p:grpSp>
            <p:nvGrpSpPr>
              <p:cNvPr id="7180" name="Группа 45"/>
              <p:cNvGrpSpPr>
                <a:grpSpLocks/>
              </p:cNvGrpSpPr>
              <p:nvPr/>
            </p:nvGrpSpPr>
            <p:grpSpPr bwMode="auto">
              <a:xfrm>
                <a:off x="639375" y="955388"/>
                <a:ext cx="7880743" cy="3767543"/>
                <a:chOff x="639375" y="974843"/>
                <a:chExt cx="7880743" cy="3767543"/>
              </a:xfrm>
            </p:grpSpPr>
            <p:grpSp>
              <p:nvGrpSpPr>
                <p:cNvPr id="7182" name="Группа 14"/>
                <p:cNvGrpSpPr>
                  <a:grpSpLocks/>
                </p:cNvGrpSpPr>
                <p:nvPr/>
              </p:nvGrpSpPr>
              <p:grpSpPr bwMode="auto">
                <a:xfrm>
                  <a:off x="639375" y="974843"/>
                  <a:ext cx="7865426" cy="730329"/>
                  <a:chOff x="639375" y="1543803"/>
                  <a:chExt cx="7865426" cy="730329"/>
                </a:xfrm>
              </p:grpSpPr>
              <p:sp>
                <p:nvSpPr>
                  <p:cNvPr id="12" name="Прямоугольник 11"/>
                  <p:cNvSpPr/>
                  <p:nvPr/>
                </p:nvSpPr>
                <p:spPr>
                  <a:xfrm>
                    <a:off x="1031498" y="1543803"/>
                    <a:ext cx="7473303" cy="730329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  <a:alpha val="7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>
                      <a:defRPr/>
                    </a:pPr>
                    <a:endParaRPr lang="ru-RU" sz="2000" b="1" dirty="0">
                      <a:solidFill>
                        <a:schemeClr val="accent1">
                          <a:lumMod val="50000"/>
                        </a:schemeClr>
                      </a:solidFill>
                      <a:latin typeface="+mj-lt"/>
                    </a:endParaRPr>
                  </a:p>
                </p:txBody>
              </p:sp>
              <p:sp>
                <p:nvSpPr>
                  <p:cNvPr id="13" name="Нашивка 12"/>
                  <p:cNvSpPr/>
                  <p:nvPr/>
                </p:nvSpPr>
                <p:spPr>
                  <a:xfrm>
                    <a:off x="639375" y="1543803"/>
                    <a:ext cx="1119693" cy="730329"/>
                  </a:xfrm>
                  <a:prstGeom prst="chevron">
                    <a:avLst/>
                  </a:prstGeom>
                  <a:solidFill>
                    <a:schemeClr val="bg2">
                      <a:lumMod val="25000"/>
                    </a:schemeClr>
                  </a:solidFill>
                  <a:ln>
                    <a:noFill/>
                  </a:ln>
                  <a:effectLst>
                    <a:outerShdw blurRad="107950" dist="12700" dir="5400000" algn="ctr">
                      <a:srgbClr val="000000"/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soft" dir="t">
                      <a:rot lat="0" lon="0" rev="0"/>
                    </a:lightRig>
                  </a:scene3d>
                  <a:sp3d contourW="44450" prstMaterial="matte">
                    <a:bevelT w="63500" h="63500" prst="artDeco"/>
                    <a:contourClr>
                      <a:srgbClr val="FFFFFF"/>
                    </a:contourClr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r>
                      <a:rPr lang="ru-RU" sz="4000" b="1" dirty="0">
                        <a:solidFill>
                          <a:schemeClr val="bg1"/>
                        </a:solidFill>
                      </a:rPr>
                      <a:t>1</a:t>
                    </a:r>
                  </a:p>
                </p:txBody>
              </p:sp>
              <p:sp>
                <p:nvSpPr>
                  <p:cNvPr id="14" name="TextBox 13"/>
                  <p:cNvSpPr txBox="1"/>
                  <p:nvPr/>
                </p:nvSpPr>
                <p:spPr>
                  <a:xfrm>
                    <a:off x="1908869" y="1616548"/>
                    <a:ext cx="6595932" cy="584838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>
                      <a:defRPr/>
                    </a:pPr>
                    <a:r>
                      <a:rPr lang="ru-RU" sz="16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rPr>
                      <a:t>Наличие соглашения по внедрению Стандарта с органами местного самоуправления</a:t>
                    </a:r>
                    <a:endParaRPr lang="ru-RU" sz="1600" b="1" dirty="0">
                      <a:solidFill>
                        <a:schemeClr val="tx2">
                          <a:lumMod val="75000"/>
                        </a:schemeClr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</p:grpSp>
            <p:grpSp>
              <p:nvGrpSpPr>
                <p:cNvPr id="7183" name="Группа 15"/>
                <p:cNvGrpSpPr>
                  <a:grpSpLocks/>
                </p:cNvGrpSpPr>
                <p:nvPr/>
              </p:nvGrpSpPr>
              <p:grpSpPr bwMode="auto">
                <a:xfrm>
                  <a:off x="639375" y="1735337"/>
                  <a:ext cx="7865426" cy="728742"/>
                  <a:chOff x="639375" y="1544122"/>
                  <a:chExt cx="7865426" cy="728742"/>
                </a:xfrm>
              </p:grpSpPr>
              <p:sp>
                <p:nvSpPr>
                  <p:cNvPr id="17" name="Прямоугольник 16"/>
                  <p:cNvSpPr/>
                  <p:nvPr/>
                </p:nvSpPr>
                <p:spPr>
                  <a:xfrm>
                    <a:off x="1031498" y="1544122"/>
                    <a:ext cx="7473303" cy="728742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  <a:alpha val="7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>
                      <a:defRPr/>
                    </a:pPr>
                    <a:endParaRPr lang="ru-RU" sz="2000" b="1" dirty="0">
                      <a:solidFill>
                        <a:schemeClr val="accent1">
                          <a:lumMod val="50000"/>
                        </a:schemeClr>
                      </a:solidFill>
                      <a:latin typeface="+mj-lt"/>
                    </a:endParaRPr>
                  </a:p>
                </p:txBody>
              </p:sp>
              <p:sp>
                <p:nvSpPr>
                  <p:cNvPr id="18" name="Нашивка 17"/>
                  <p:cNvSpPr/>
                  <p:nvPr/>
                </p:nvSpPr>
                <p:spPr>
                  <a:xfrm>
                    <a:off x="639375" y="1544122"/>
                    <a:ext cx="1119693" cy="728742"/>
                  </a:xfrm>
                  <a:prstGeom prst="chevron">
                    <a:avLst/>
                  </a:prstGeom>
                  <a:solidFill>
                    <a:srgbClr val="00B050"/>
                  </a:solidFill>
                  <a:ln>
                    <a:noFill/>
                  </a:ln>
                  <a:effectLst>
                    <a:outerShdw blurRad="107950" dist="12700" dir="5400000" algn="ctr">
                      <a:srgbClr val="000000"/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soft" dir="t">
                      <a:rot lat="0" lon="0" rev="0"/>
                    </a:lightRig>
                  </a:scene3d>
                  <a:sp3d contourW="44450" prstMaterial="matte">
                    <a:bevelT w="63500" h="63500" prst="artDeco"/>
                    <a:contourClr>
                      <a:srgbClr val="FFFFFF"/>
                    </a:contourClr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r>
                      <a:rPr lang="ru-RU" sz="4000" b="1" dirty="0">
                        <a:solidFill>
                          <a:schemeClr val="bg1"/>
                        </a:solidFill>
                      </a:rPr>
                      <a:t>2</a:t>
                    </a:r>
                  </a:p>
                </p:txBody>
              </p:sp>
              <p:sp>
                <p:nvSpPr>
                  <p:cNvPr id="19" name="TextBox 18"/>
                  <p:cNvSpPr txBox="1"/>
                  <p:nvPr/>
                </p:nvSpPr>
                <p:spPr>
                  <a:xfrm>
                    <a:off x="1908869" y="1739197"/>
                    <a:ext cx="6579081" cy="338591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>
                      <a:defRPr/>
                    </a:pPr>
                    <a:r>
                      <a:rPr lang="ru-RU" sz="16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rPr>
                      <a:t>Наличие уполномоченного органа по внедрению Стандарта</a:t>
                    </a:r>
                    <a:endParaRPr lang="ru-RU" sz="1600" b="1" dirty="0">
                      <a:solidFill>
                        <a:schemeClr val="tx2">
                          <a:lumMod val="75000"/>
                        </a:schemeClr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</p:grpSp>
            <p:grpSp>
              <p:nvGrpSpPr>
                <p:cNvPr id="7184" name="Группа 19"/>
                <p:cNvGrpSpPr>
                  <a:grpSpLocks/>
                </p:cNvGrpSpPr>
                <p:nvPr/>
              </p:nvGrpSpPr>
              <p:grpSpPr bwMode="auto">
                <a:xfrm>
                  <a:off x="639375" y="2495832"/>
                  <a:ext cx="7865426" cy="728741"/>
                  <a:chOff x="639375" y="1544442"/>
                  <a:chExt cx="7865426" cy="728741"/>
                </a:xfrm>
              </p:grpSpPr>
              <p:sp>
                <p:nvSpPr>
                  <p:cNvPr id="21" name="Прямоугольник 20"/>
                  <p:cNvSpPr/>
                  <p:nvPr/>
                </p:nvSpPr>
                <p:spPr>
                  <a:xfrm>
                    <a:off x="1031498" y="1544442"/>
                    <a:ext cx="7473303" cy="728741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  <a:alpha val="7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>
                      <a:defRPr/>
                    </a:pPr>
                    <a:endParaRPr lang="ru-RU" sz="2000" b="1" dirty="0">
                      <a:solidFill>
                        <a:schemeClr val="accent1">
                          <a:lumMod val="50000"/>
                        </a:schemeClr>
                      </a:solidFill>
                      <a:latin typeface="+mj-lt"/>
                    </a:endParaRPr>
                  </a:p>
                </p:txBody>
              </p:sp>
              <p:sp>
                <p:nvSpPr>
                  <p:cNvPr id="22" name="Нашивка 21"/>
                  <p:cNvSpPr/>
                  <p:nvPr/>
                </p:nvSpPr>
                <p:spPr>
                  <a:xfrm>
                    <a:off x="639375" y="1544442"/>
                    <a:ext cx="1119693" cy="728741"/>
                  </a:xfrm>
                  <a:prstGeom prst="chevron">
                    <a:avLst/>
                  </a:prstGeom>
                  <a:solidFill>
                    <a:schemeClr val="bg2">
                      <a:lumMod val="25000"/>
                    </a:schemeClr>
                  </a:solidFill>
                  <a:ln>
                    <a:noFill/>
                  </a:ln>
                  <a:effectLst>
                    <a:outerShdw blurRad="107950" dist="12700" dir="5400000" algn="ctr">
                      <a:srgbClr val="000000"/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soft" dir="t">
                      <a:rot lat="0" lon="0" rev="0"/>
                    </a:lightRig>
                  </a:scene3d>
                  <a:sp3d contourW="44450" prstMaterial="matte">
                    <a:bevelT w="63500" h="63500" prst="artDeco"/>
                    <a:contourClr>
                      <a:srgbClr val="FFFFFF"/>
                    </a:contourClr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r>
                      <a:rPr lang="ru-RU" sz="4000" b="1" dirty="0">
                        <a:solidFill>
                          <a:schemeClr val="bg1"/>
                        </a:solidFill>
                      </a:rPr>
                      <a:t>3</a:t>
                    </a:r>
                  </a:p>
                </p:txBody>
              </p:sp>
            </p:grpSp>
            <p:grpSp>
              <p:nvGrpSpPr>
                <p:cNvPr id="7185" name="Группа 32"/>
                <p:cNvGrpSpPr>
                  <a:grpSpLocks/>
                </p:cNvGrpSpPr>
                <p:nvPr/>
              </p:nvGrpSpPr>
              <p:grpSpPr bwMode="auto">
                <a:xfrm>
                  <a:off x="639375" y="3253150"/>
                  <a:ext cx="7865426" cy="728742"/>
                  <a:chOff x="639375" y="3309896"/>
                  <a:chExt cx="7865426" cy="728742"/>
                </a:xfrm>
              </p:grpSpPr>
              <p:sp>
                <p:nvSpPr>
                  <p:cNvPr id="26" name="Прямоугольник 25"/>
                  <p:cNvSpPr/>
                  <p:nvPr/>
                </p:nvSpPr>
                <p:spPr>
                  <a:xfrm>
                    <a:off x="1031498" y="3309896"/>
                    <a:ext cx="7473303" cy="728741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  <a:alpha val="7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>
                      <a:defRPr/>
                    </a:pPr>
                    <a:endParaRPr lang="ru-RU" sz="2000" b="1" dirty="0">
                      <a:solidFill>
                        <a:schemeClr val="accent1">
                          <a:lumMod val="50000"/>
                        </a:schemeClr>
                      </a:solidFill>
                      <a:latin typeface="+mj-lt"/>
                    </a:endParaRPr>
                  </a:p>
                </p:txBody>
              </p:sp>
              <p:sp>
                <p:nvSpPr>
                  <p:cNvPr id="27" name="Нашивка 26"/>
                  <p:cNvSpPr/>
                  <p:nvPr/>
                </p:nvSpPr>
                <p:spPr>
                  <a:xfrm>
                    <a:off x="639375" y="3309896"/>
                    <a:ext cx="1119693" cy="728742"/>
                  </a:xfrm>
                  <a:prstGeom prst="chevron">
                    <a:avLst/>
                  </a:prstGeom>
                  <a:solidFill>
                    <a:srgbClr val="00B050"/>
                  </a:solidFill>
                  <a:ln>
                    <a:noFill/>
                  </a:ln>
                  <a:effectLst>
                    <a:outerShdw blurRad="107950" dist="12700" dir="5400000" algn="ctr">
                      <a:srgbClr val="000000"/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soft" dir="t">
                      <a:rot lat="0" lon="0" rev="0"/>
                    </a:lightRig>
                  </a:scene3d>
                  <a:sp3d contourW="44450" prstMaterial="matte">
                    <a:bevelT w="63500" h="63500" prst="artDeco"/>
                    <a:contourClr>
                      <a:srgbClr val="FFFFFF"/>
                    </a:contourClr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r>
                      <a:rPr lang="ru-RU" sz="4000" b="1" dirty="0">
                        <a:solidFill>
                          <a:schemeClr val="bg1"/>
                        </a:solidFill>
                      </a:rPr>
                      <a:t>4</a:t>
                    </a:r>
                  </a:p>
                </p:txBody>
              </p:sp>
            </p:grpSp>
            <p:grpSp>
              <p:nvGrpSpPr>
                <p:cNvPr id="7186" name="Группа 37"/>
                <p:cNvGrpSpPr>
                  <a:grpSpLocks/>
                </p:cNvGrpSpPr>
                <p:nvPr/>
              </p:nvGrpSpPr>
              <p:grpSpPr bwMode="auto">
                <a:xfrm>
                  <a:off x="639375" y="2495832"/>
                  <a:ext cx="7880743" cy="2246554"/>
                  <a:chOff x="639375" y="26576"/>
                  <a:chExt cx="7880743" cy="2246554"/>
                </a:xfrm>
              </p:grpSpPr>
              <p:sp>
                <p:nvSpPr>
                  <p:cNvPr id="39" name="Прямоугольник 38"/>
                  <p:cNvSpPr/>
                  <p:nvPr/>
                </p:nvSpPr>
                <p:spPr>
                  <a:xfrm>
                    <a:off x="1014646" y="1531688"/>
                    <a:ext cx="7490154" cy="741442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  <a:alpha val="7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>
                      <a:defRPr/>
                    </a:pPr>
                    <a:endParaRPr lang="ru-RU" sz="2000" b="1" dirty="0">
                      <a:solidFill>
                        <a:schemeClr val="accent1">
                          <a:lumMod val="50000"/>
                        </a:schemeClr>
                      </a:solidFill>
                      <a:latin typeface="+mj-lt"/>
                    </a:endParaRPr>
                  </a:p>
                </p:txBody>
              </p:sp>
              <p:sp>
                <p:nvSpPr>
                  <p:cNvPr id="40" name="Нашивка 39"/>
                  <p:cNvSpPr/>
                  <p:nvPr/>
                </p:nvSpPr>
                <p:spPr>
                  <a:xfrm>
                    <a:off x="639375" y="1531688"/>
                    <a:ext cx="1119693" cy="741442"/>
                  </a:xfrm>
                  <a:prstGeom prst="chevron">
                    <a:avLst/>
                  </a:prstGeom>
                  <a:solidFill>
                    <a:schemeClr val="bg2">
                      <a:lumMod val="25000"/>
                    </a:schemeClr>
                  </a:solidFill>
                  <a:ln>
                    <a:noFill/>
                  </a:ln>
                  <a:effectLst>
                    <a:outerShdw blurRad="107950" dist="12700" dir="5400000" algn="ctr">
                      <a:srgbClr val="000000"/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soft" dir="t">
                      <a:rot lat="0" lon="0" rev="0"/>
                    </a:lightRig>
                  </a:scene3d>
                  <a:sp3d contourW="44450" prstMaterial="matte">
                    <a:bevelT w="63500" h="63500" prst="artDeco"/>
                    <a:contourClr>
                      <a:srgbClr val="FFFFFF"/>
                    </a:contourClr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r>
                      <a:rPr lang="ru-RU" sz="4000" b="1" dirty="0">
                        <a:solidFill>
                          <a:schemeClr val="bg1"/>
                        </a:solidFill>
                      </a:rPr>
                      <a:t>5</a:t>
                    </a:r>
                  </a:p>
                </p:txBody>
              </p:sp>
              <p:sp>
                <p:nvSpPr>
                  <p:cNvPr id="41" name="TextBox 40"/>
                  <p:cNvSpPr txBox="1"/>
                  <p:nvPr/>
                </p:nvSpPr>
                <p:spPr>
                  <a:xfrm>
                    <a:off x="1908870" y="26576"/>
                    <a:ext cx="6611248" cy="584838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>
                      <a:defRPr/>
                    </a:pPr>
                    <a:r>
                      <a: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rPr>
                      <a:t>Проведение мониторинга состояния и развития конкурентной среды на рынках товаров и услуг Новосибирской области</a:t>
                    </a:r>
                  </a:p>
                </p:txBody>
              </p:sp>
            </p:grpSp>
          </p:grpSp>
          <p:sp>
            <p:nvSpPr>
              <p:cNvPr id="35" name="Прямоугольник 34"/>
              <p:cNvSpPr/>
              <p:nvPr/>
            </p:nvSpPr>
            <p:spPr>
              <a:xfrm>
                <a:off x="1031498" y="5494539"/>
                <a:ext cx="7473303" cy="730329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 sz="2000" b="1" dirty="0">
                  <a:solidFill>
                    <a:schemeClr val="accent1">
                      <a:lumMod val="50000"/>
                    </a:schemeClr>
                  </a:solidFill>
                  <a:latin typeface="+mj-lt"/>
                </a:endParaRPr>
              </a:p>
            </p:txBody>
          </p:sp>
        </p:grpSp>
        <p:sp>
          <p:nvSpPr>
            <p:cNvPr id="31" name="Нашивка 30"/>
            <p:cNvSpPr/>
            <p:nvPr/>
          </p:nvSpPr>
          <p:spPr>
            <a:xfrm>
              <a:off x="533348" y="4981759"/>
              <a:ext cx="1231485" cy="730329"/>
            </a:xfrm>
            <a:prstGeom prst="chevron">
              <a:avLst/>
            </a:prstGeom>
            <a:solidFill>
              <a:srgbClr val="00B050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4000" b="1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34" name="Нашивка 33"/>
            <p:cNvSpPr/>
            <p:nvPr/>
          </p:nvSpPr>
          <p:spPr>
            <a:xfrm>
              <a:off x="533348" y="5735902"/>
              <a:ext cx="1231485" cy="730329"/>
            </a:xfrm>
            <a:prstGeom prst="chevron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4000" b="1" dirty="0">
                  <a:solidFill>
                    <a:schemeClr val="bg1"/>
                  </a:solidFill>
                </a:rPr>
                <a:t>7</a:t>
              </a: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1964631" y="4902697"/>
            <a:ext cx="71884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Наличие ежегодного доклада о состоянии и развитии конкурентной среды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964629" y="5475903"/>
            <a:ext cx="714992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Создание и реализация механизмов общественного контроля за деятельностью субъектов естественных монополий</a:t>
            </a:r>
          </a:p>
        </p:txBody>
      </p:sp>
      <p:sp>
        <p:nvSpPr>
          <p:cNvPr id="36" name="TextBox 35"/>
          <p:cNvSpPr txBox="1"/>
          <p:nvPr/>
        </p:nvSpPr>
        <p:spPr bwMode="auto">
          <a:xfrm>
            <a:off x="1964631" y="3591104"/>
            <a:ext cx="711935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Наличие утвержденного перечня приоритетных и социально значимых рынков</a:t>
            </a:r>
          </a:p>
        </p:txBody>
      </p:sp>
      <p:sp>
        <p:nvSpPr>
          <p:cNvPr id="37" name="TextBox 36"/>
          <p:cNvSpPr txBox="1"/>
          <p:nvPr/>
        </p:nvSpPr>
        <p:spPr bwMode="auto">
          <a:xfrm>
            <a:off x="1964630" y="4337536"/>
            <a:ext cx="713244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Наличие утвержденной «дорожной карты»</a:t>
            </a:r>
          </a:p>
        </p:txBody>
      </p:sp>
      <p:pic>
        <p:nvPicPr>
          <p:cNvPr id="38" name="Picture 4" descr="http://www.nso.ru/default_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5" y="102504"/>
            <a:ext cx="614796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Прямоугольник 41"/>
          <p:cNvSpPr/>
          <p:nvPr/>
        </p:nvSpPr>
        <p:spPr>
          <a:xfrm>
            <a:off x="-12231" y="6282295"/>
            <a:ext cx="915623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ru-RU" altLang="ru-RU" dirty="0" smtClean="0">
                <a:ln w="11430"/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* </a:t>
            </a:r>
            <a:r>
              <a:rPr lang="ru-RU" altLang="ru-RU" sz="1200" dirty="0">
                <a:ln w="11430"/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altLang="ru-RU" sz="1200" dirty="0" smtClean="0">
                <a:ln w="11430"/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sz="1200" dirty="0">
                <a:ln w="11430"/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соответствии с </a:t>
            </a:r>
            <a:r>
              <a:rPr lang="ru-RU" altLang="ru-RU" sz="1200" dirty="0" smtClean="0">
                <a:ln w="11430"/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Методикой </a:t>
            </a:r>
            <a:r>
              <a:rPr lang="ru-RU" altLang="ru-RU" sz="1200" dirty="0">
                <a:ln w="11430"/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расчета показателей эффективности деятельности высших должностных лиц субъектов </a:t>
            </a:r>
            <a:r>
              <a:rPr lang="ru-RU" altLang="ru-RU" sz="1200" dirty="0" smtClean="0">
                <a:ln w="11430"/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РФ,</a:t>
            </a:r>
            <a:endParaRPr lang="ru-RU" altLang="ru-RU" sz="1200" dirty="0">
              <a:ln w="11430"/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ct val="0"/>
              </a:spcBef>
              <a:defRPr/>
            </a:pPr>
            <a:r>
              <a:rPr lang="ru-RU" altLang="ru-RU" sz="12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утвержденной </a:t>
            </a:r>
            <a:r>
              <a:rPr lang="ru-RU" altLang="ru-RU" sz="12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приказом Минэкономразвития России </a:t>
            </a:r>
            <a:r>
              <a:rPr lang="ru-RU" altLang="ru-RU" sz="12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от </a:t>
            </a:r>
            <a:r>
              <a:rPr lang="ru-RU" altLang="ru-RU" sz="12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04.02.2016 № 43</a:t>
            </a:r>
          </a:p>
        </p:txBody>
      </p:sp>
    </p:spTree>
    <p:extLst>
      <p:ext uri="{BB962C8B-B14F-4D97-AF65-F5344CB8AC3E}">
        <p14:creationId xmlns:p14="http://schemas.microsoft.com/office/powerpoint/2010/main" val="2122265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59652" y="0"/>
            <a:ext cx="736873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ru-RU" sz="28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1.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Наличие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соглашения с органами местного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самоуправления</a:t>
            </a:r>
            <a:endParaRPr lang="ru-RU" altLang="ru-RU" sz="28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Picture 7" descr="http://www.invest.nso.ru/sites/invest.nso.ru/wodby_files/files/page_34/map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911" y="1772816"/>
            <a:ext cx="5112568" cy="3425531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" descr="http://www.nso.ru/default_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05" y="48726"/>
            <a:ext cx="614796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1266167" y="941819"/>
            <a:ext cx="6924942" cy="830997"/>
          </a:xfrm>
          <a:prstGeom prst="rect">
            <a:avLst/>
          </a:prstGeom>
          <a:solidFill>
            <a:schemeClr val="bg2">
              <a:lumMod val="2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Соглашения 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 внедрению Стандарта развития конкуренции 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 территории Новосибирской </a:t>
            </a:r>
            <a:r>
              <a:rPr lang="ru-RU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области </a:t>
            </a:r>
            <a:r>
              <a:rPr lang="ru-RU" sz="16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(декабрь 2015 года</a:t>
            </a:r>
            <a:r>
              <a:rPr lang="ru-RU" sz="16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)</a:t>
            </a:r>
            <a:endParaRPr lang="ru-RU" sz="1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07504" y="5075420"/>
            <a:ext cx="3816424" cy="739607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53340" tIns="53340" rIns="53340" bIns="53340" spcCol="1270" anchor="ctr"/>
          <a:lstStyle/>
          <a:p>
            <a:pPr algn="ctr" defTabSz="622300"/>
            <a:r>
              <a:rPr lang="ru-RU" sz="1400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Со стороны  субъекта РФ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07504" y="6068296"/>
            <a:ext cx="3816424" cy="779906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53340" tIns="53340" rIns="53340" bIns="53340" spcCol="1270" anchor="ctr"/>
          <a:lstStyle/>
          <a:p>
            <a:pPr algn="ctr" defTabSz="622300"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Министерство экономического развития Новосибирской области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220072" y="5075420"/>
            <a:ext cx="3816423" cy="667781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53340" tIns="53340" rIns="53340" bIns="53340" spcCol="1270" anchor="ctr"/>
          <a:lstStyle/>
          <a:p>
            <a:pPr algn="ctr" defTabSz="622300"/>
            <a:r>
              <a:rPr lang="ru-RU" sz="1400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Со стороны муниципального образования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5220072" y="6028704"/>
            <a:ext cx="3816423" cy="81949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53340" tIns="53340" rIns="53340" bIns="53340" spcCol="1270" anchor="ctr"/>
          <a:lstStyle/>
          <a:p>
            <a:pPr algn="ctr" defTabSz="622300"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Администрация </a:t>
            </a:r>
          </a:p>
          <a:p>
            <a:pPr algn="ctr" defTabSz="622300"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муниципального района</a:t>
            </a:r>
          </a:p>
          <a:p>
            <a:pPr algn="ctr" defTabSz="622300"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(городского округа)</a:t>
            </a:r>
          </a:p>
        </p:txBody>
      </p:sp>
      <p:sp>
        <p:nvSpPr>
          <p:cNvPr id="25" name="Стрелка вниз 24"/>
          <p:cNvSpPr/>
          <p:nvPr/>
        </p:nvSpPr>
        <p:spPr>
          <a:xfrm>
            <a:off x="1673932" y="5815027"/>
            <a:ext cx="576064" cy="406452"/>
          </a:xfrm>
          <a:prstGeom prst="downArrow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Стрелка вниз 25"/>
          <p:cNvSpPr/>
          <p:nvPr/>
        </p:nvSpPr>
        <p:spPr>
          <a:xfrm>
            <a:off x="6902098" y="5743200"/>
            <a:ext cx="576064" cy="402700"/>
          </a:xfrm>
          <a:prstGeom prst="downArrow">
            <a:avLst/>
          </a:prstGeom>
          <a:solidFill>
            <a:schemeClr val="accent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рямоугольная выноска 19"/>
          <p:cNvSpPr/>
          <p:nvPr/>
        </p:nvSpPr>
        <p:spPr>
          <a:xfrm>
            <a:off x="6902098" y="2060848"/>
            <a:ext cx="2016224" cy="779894"/>
          </a:xfrm>
          <a:prstGeom prst="wedgeRectCallout">
            <a:avLst>
              <a:gd name="adj1" fmla="val -84022"/>
              <a:gd name="adj2" fmla="val 51043"/>
            </a:avLst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Заключено 35 соглашений </a:t>
            </a:r>
          </a:p>
          <a:p>
            <a:pPr algn="ctr"/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с МР и ГО</a:t>
            </a:r>
            <a:endParaRPr lang="ru-RU" sz="1400" b="1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D:\UserData\kea\Рабочий стол\240_F_54612848_CHWDOMJ1hmzralyIFHzqkr4qulpbdVG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"/>
            <a:ext cx="1150271" cy="941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1437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06111" y="0"/>
            <a:ext cx="67462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ru-RU" sz="28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2.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Наличие уполномоченного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органа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47" y="111484"/>
            <a:ext cx="614796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623540466"/>
              </p:ext>
            </p:extLst>
          </p:nvPr>
        </p:nvGraphicFramePr>
        <p:xfrm>
          <a:off x="706112" y="1556792"/>
          <a:ext cx="8258376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Picture 2" descr="D:\UserData\kea\Рабочий стол\240_F_54612848_CHWDOMJ1hmzralyIFHzqkr4qulpbdVGg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0"/>
            <a:ext cx="1150271" cy="98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 rot="16200000">
            <a:off x="-2127263" y="3663513"/>
            <a:ext cx="49631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Показатели для оценки 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80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21755" y="137482"/>
            <a:ext cx="853244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Проведение обучающих мероприятий в 2016 году </a:t>
            </a:r>
          </a:p>
        </p:txBody>
      </p:sp>
      <p:pic>
        <p:nvPicPr>
          <p:cNvPr id="17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37" y="102948"/>
            <a:ext cx="614796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764704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ДИСТАНЦИОННОЕ ОБУЧЕНИЕ ПО ТЕМЕ «СОДЕЙСТВИЮ РАЗВИТИЮ КОНКУРЕНЦИИ В НОВОСИБИРСКОЙ ОБЛАСТИ»*</a:t>
            </a:r>
            <a:endParaRPr lang="ru-RU" sz="2000" dirty="0">
              <a:solidFill>
                <a:schemeClr val="bg2">
                  <a:lumMod val="25000"/>
                </a:schemeClr>
              </a:solidFill>
              <a:latin typeface="Arial" pitchFamily="34" charset="0"/>
              <a:ea typeface="Tahoma" panose="020B0604030504040204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27984" y="1472590"/>
            <a:ext cx="4495207" cy="732274"/>
          </a:xfrm>
          <a:prstGeom prst="rect">
            <a:avLst/>
          </a:prstGeom>
          <a:solidFill>
            <a:schemeClr val="bg2">
              <a:lumMod val="90000"/>
              <a:alpha val="8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С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амостоятельное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изучение теоретических материалов, представленных в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программе (11 тем) 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Arial" pitchFamily="34" charset="0"/>
              <a:ea typeface="Tahoma" panose="020B0604030504040204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27984" y="2343386"/>
            <a:ext cx="4495207" cy="653565"/>
          </a:xfrm>
          <a:prstGeom prst="rect">
            <a:avLst/>
          </a:prstGeom>
          <a:solidFill>
            <a:schemeClr val="bg2">
              <a:lumMod val="90000"/>
              <a:alpha val="8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Выполнение практических заданий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(2 задания)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Arial" pitchFamily="34" charset="0"/>
              <a:ea typeface="Tahoma" panose="020B0604030504040204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27983" y="3139719"/>
            <a:ext cx="4495207" cy="576064"/>
          </a:xfrm>
          <a:prstGeom prst="rect">
            <a:avLst/>
          </a:prstGeom>
          <a:solidFill>
            <a:schemeClr val="bg2">
              <a:lumMod val="90000"/>
              <a:alpha val="8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Итоговое тестирование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(30 вопросов)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Arial" pitchFamily="34" charset="0"/>
              <a:ea typeface="Tahoma" panose="020B0604030504040204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70" t="20544" r="36020" b="10366"/>
          <a:stretch/>
        </p:blipFill>
        <p:spPr bwMode="auto">
          <a:xfrm>
            <a:off x="304162" y="1597992"/>
            <a:ext cx="1686898" cy="2117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11" t="20593" r="20965" b="7723"/>
          <a:stretch/>
        </p:blipFill>
        <p:spPr bwMode="auto">
          <a:xfrm>
            <a:off x="4866208" y="3861048"/>
            <a:ext cx="3911069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Нашивка 10"/>
          <p:cNvSpPr/>
          <p:nvPr/>
        </p:nvSpPr>
        <p:spPr bwMode="auto">
          <a:xfrm>
            <a:off x="2483768" y="1589899"/>
            <a:ext cx="1440160" cy="581866"/>
          </a:xfrm>
          <a:prstGeom prst="chevron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chemeClr val="bg1"/>
                </a:solidFill>
              </a:rPr>
              <a:t>1 этап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2" name="Нашивка 11"/>
          <p:cNvSpPr/>
          <p:nvPr/>
        </p:nvSpPr>
        <p:spPr bwMode="auto">
          <a:xfrm>
            <a:off x="2483768" y="2365954"/>
            <a:ext cx="1440160" cy="581866"/>
          </a:xfrm>
          <a:prstGeom prst="chevron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</a:rPr>
              <a:t>2</a:t>
            </a:r>
            <a:r>
              <a:rPr lang="ru-RU" sz="2000" b="1" dirty="0" smtClean="0">
                <a:solidFill>
                  <a:schemeClr val="bg1"/>
                </a:solidFill>
              </a:rPr>
              <a:t> этап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3" name="Нашивка 12"/>
          <p:cNvSpPr/>
          <p:nvPr/>
        </p:nvSpPr>
        <p:spPr bwMode="auto">
          <a:xfrm>
            <a:off x="2483768" y="3128897"/>
            <a:ext cx="1440160" cy="581866"/>
          </a:xfrm>
          <a:prstGeom prst="chevron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chemeClr val="bg1"/>
                </a:solidFill>
              </a:rPr>
              <a:t>3 этап</a:t>
            </a:r>
            <a:endParaRPr lang="ru-RU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1753294155"/>
              </p:ext>
            </p:extLst>
          </p:nvPr>
        </p:nvGraphicFramePr>
        <p:xfrm>
          <a:off x="304162" y="3861047"/>
          <a:ext cx="4195830" cy="27948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39937" y="6396811"/>
            <a:ext cx="89965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ru-RU" altLang="ru-RU" dirty="0" smtClean="0">
                <a:ln w="11430"/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* </a:t>
            </a:r>
            <a:r>
              <a:rPr lang="ru-RU" altLang="ru-RU" sz="12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ru-RU" altLang="ru-RU" sz="12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рограмма дистанционного обучения разработана Минэкономразвития НСО</a:t>
            </a:r>
            <a:endParaRPr lang="ru-RU" altLang="ru-RU" sz="1200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6389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52" y="126526"/>
            <a:ext cx="642699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03755" y="829980"/>
            <a:ext cx="76328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ОБРАЗОВАТЕЛЬНАЯ ПРОГРАММА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ГЧП 2016</a:t>
            </a:r>
            <a:endParaRPr lang="ru-RU" sz="2000" dirty="0">
              <a:solidFill>
                <a:schemeClr val="bg2">
                  <a:lumMod val="25000"/>
                </a:schemeClr>
              </a:solidFill>
              <a:latin typeface="Arial" pitchFamily="34" charset="0"/>
              <a:ea typeface="Tahoma" panose="020B0604030504040204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1755" y="137482"/>
            <a:ext cx="853244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Проведение обучающих мероприятий в 2016 году 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681" y="1772816"/>
            <a:ext cx="4165600" cy="277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772816"/>
            <a:ext cx="3302000" cy="220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266080"/>
            <a:ext cx="1536700" cy="1023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521" y="4254967"/>
            <a:ext cx="1552575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621681" y="4713755"/>
            <a:ext cx="4165674" cy="57626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9pPr>
          </a:lstStyle>
          <a:p>
            <a:pPr eaLnBrk="1" hangingPunct="1">
              <a:defRPr/>
            </a:pPr>
            <a:r>
              <a:rPr lang="ru-RU" altLang="ru-RU" sz="1600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77 человек получили удостоверения повышения квалификации, 48 </a:t>
            </a:r>
            <a:r>
              <a:rPr lang="ru-RU" altLang="ru-RU" sz="1600" dirty="0" err="1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ак</a:t>
            </a:r>
            <a:r>
              <a:rPr lang="ru-RU" altLang="ru-RU" sz="1600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. часов</a:t>
            </a:r>
          </a:p>
        </p:txBody>
      </p:sp>
      <p:pic>
        <p:nvPicPr>
          <p:cNvPr id="21" name="Picture 2" descr="Центр развития государственно-частного партнерства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681" y="5591270"/>
            <a:ext cx="2962275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1215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52" y="126526"/>
            <a:ext cx="642699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59651" y="629925"/>
            <a:ext cx="85402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ОБРАЗОВАТЕЛЬНАЯ ПРОГРАММА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«РАЗВИТИЕ РЕГИОНАЛЬНОЙ ТУРИСТИЧЕСКОЙ ИНДУСТРИИ В РАМКАХ ГЧП»</a:t>
            </a:r>
            <a:endParaRPr lang="ru-RU" sz="2000" dirty="0">
              <a:solidFill>
                <a:schemeClr val="bg2">
                  <a:lumMod val="25000"/>
                </a:schemeClr>
              </a:solidFill>
              <a:latin typeface="Arial" pitchFamily="34" charset="0"/>
              <a:ea typeface="Tahoma" panose="020B0604030504040204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1755" y="137482"/>
            <a:ext cx="853244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Проведение обучающих мероприятий в 2016 году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53831" y="4822078"/>
            <a:ext cx="3360319" cy="1224136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>
            <a:lvl1pPr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9pPr>
          </a:lstStyle>
          <a:p>
            <a:pPr eaLnBrk="1" hangingPunct="1">
              <a:defRPr/>
            </a:pPr>
            <a:r>
              <a:rPr lang="ru-RU" altLang="ru-RU" sz="1600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40 человек из 15 муниципальных районов и 4 городских округов получили удостоверения повышения квалификации</a:t>
            </a:r>
          </a:p>
        </p:txBody>
      </p:sp>
      <p:pic>
        <p:nvPicPr>
          <p:cNvPr id="1026" name="Picture 2" descr="http://rosstudtsentr.ru/assets/news/FOTO/emblem_NSTU_orang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5671" y="1573969"/>
            <a:ext cx="1201261" cy="1031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ggan\AppData\Local\Microsoft\Windows\Temporary Internet Files\Content.Outlook\E4G9ITT1\C360_2016-12-22-11-04-02-21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55" b="2624"/>
          <a:stretch/>
        </p:blipFill>
        <p:spPr bwMode="auto">
          <a:xfrm>
            <a:off x="338301" y="1897114"/>
            <a:ext cx="3360317" cy="2495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5041538" y="1793543"/>
            <a:ext cx="3904022" cy="576262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9pPr>
          </a:lstStyle>
          <a:p>
            <a:pPr eaLnBrk="1" hangingPunct="1">
              <a:defRPr/>
            </a:pPr>
            <a:r>
              <a:rPr lang="ru-RU" altLang="ru-RU" sz="1600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Программа повышения квалификации: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4004209" y="2605510"/>
            <a:ext cx="4942235" cy="1039514"/>
          </a:xfrm>
          <a:prstGeom prst="rect">
            <a:avLst/>
          </a:prstGeom>
          <a:solidFill>
            <a:schemeClr val="bg2">
              <a:lumMod val="90000"/>
              <a:alpha val="8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solidFill>
                  <a:srgbClr val="FFFFFF"/>
                </a:solidFill>
                <a:latin typeface="Tahoma" pitchFamily="34" charset="0"/>
                <a:ea typeface="PingFang SC Regular" charset="0"/>
                <a:cs typeface="Tahoma" pitchFamily="34" charset="0"/>
                <a:sym typeface="Gill Sans" charset="0"/>
              </a:rPr>
              <a:t>Нормативная </a:t>
            </a:r>
            <a:r>
              <a:rPr lang="ru-RU" sz="1600" dirty="0">
                <a:solidFill>
                  <a:srgbClr val="FFFFFF"/>
                </a:solidFill>
                <a:latin typeface="Tahoma" pitchFamily="34" charset="0"/>
                <a:ea typeface="PingFang SC Regular" charset="0"/>
                <a:cs typeface="Tahoma" pitchFamily="34" charset="0"/>
                <a:sym typeface="Gill Sans" charset="0"/>
              </a:rPr>
              <a:t>правовая база, регламентирующая </a:t>
            </a:r>
            <a:r>
              <a:rPr lang="ru-RU" sz="1600" dirty="0" smtClean="0">
                <a:solidFill>
                  <a:srgbClr val="FFFFFF"/>
                </a:solidFill>
                <a:latin typeface="Tahoma" pitchFamily="34" charset="0"/>
                <a:ea typeface="PingFang SC Regular" charset="0"/>
                <a:cs typeface="Tahoma" pitchFamily="34" charset="0"/>
                <a:sym typeface="Gill Sans" charset="0"/>
              </a:rPr>
              <a:t>вопросы и принципы </a:t>
            </a:r>
            <a:r>
              <a:rPr lang="ru-RU" sz="1600" dirty="0">
                <a:solidFill>
                  <a:srgbClr val="FFFFFF"/>
                </a:solidFill>
                <a:latin typeface="Tahoma" pitchFamily="34" charset="0"/>
                <a:ea typeface="PingFang SC Regular" charset="0"/>
                <a:cs typeface="Tahoma" pitchFamily="34" charset="0"/>
                <a:sym typeface="Gill Sans" charset="0"/>
              </a:rPr>
              <a:t>государственного регулирования туристской </a:t>
            </a:r>
            <a:r>
              <a:rPr lang="ru-RU" sz="1600" dirty="0" smtClean="0">
                <a:solidFill>
                  <a:srgbClr val="FFFFFF"/>
                </a:solidFill>
                <a:latin typeface="Tahoma" pitchFamily="34" charset="0"/>
                <a:ea typeface="PingFang SC Regular" charset="0"/>
                <a:cs typeface="Tahoma" pitchFamily="34" charset="0"/>
                <a:sym typeface="Gill Sans" charset="0"/>
              </a:rPr>
              <a:t>деятельности.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solidFill>
                  <a:srgbClr val="FFFFFF"/>
                </a:solidFill>
                <a:latin typeface="Tahoma" pitchFamily="34" charset="0"/>
                <a:ea typeface="PingFang SC Regular" charset="0"/>
                <a:cs typeface="Tahoma" pitchFamily="34" charset="0"/>
                <a:sym typeface="Gill Sans" charset="0"/>
              </a:rPr>
              <a:t>Нормативное </a:t>
            </a:r>
            <a:r>
              <a:rPr lang="ru-RU" sz="1600" dirty="0">
                <a:solidFill>
                  <a:srgbClr val="FFFFFF"/>
                </a:solidFill>
                <a:latin typeface="Tahoma" pitchFamily="34" charset="0"/>
                <a:ea typeface="PingFang SC Regular" charset="0"/>
                <a:cs typeface="Tahoma" pitchFamily="34" charset="0"/>
                <a:sym typeface="Gill Sans" charset="0"/>
              </a:rPr>
              <a:t>правовое обеспечение </a:t>
            </a:r>
            <a:r>
              <a:rPr lang="ru-RU" sz="1600" dirty="0" smtClean="0">
                <a:solidFill>
                  <a:srgbClr val="FFFFFF"/>
                </a:solidFill>
                <a:latin typeface="Tahoma" pitchFamily="34" charset="0"/>
                <a:ea typeface="PingFang SC Regular" charset="0"/>
                <a:cs typeface="Tahoma" pitchFamily="34" charset="0"/>
                <a:sym typeface="Gill Sans" charset="0"/>
              </a:rPr>
              <a:t>в сфере </a:t>
            </a:r>
            <a:r>
              <a:rPr lang="ru-RU" sz="1600" dirty="0" smtClean="0">
                <a:solidFill>
                  <a:srgbClr val="FFFFFF"/>
                </a:solidFill>
                <a:latin typeface="Tahoma" pitchFamily="34" charset="0"/>
                <a:ea typeface="PingFang SC Regular" charset="0"/>
                <a:cs typeface="Tahoma" pitchFamily="34" charset="0"/>
                <a:sym typeface="Gill Sans" charset="0"/>
              </a:rPr>
              <a:t>ГЧП</a:t>
            </a:r>
            <a:endParaRPr lang="ru-RU" sz="1600" dirty="0">
              <a:solidFill>
                <a:srgbClr val="FFFFFF"/>
              </a:solidFill>
              <a:latin typeface="Tahoma" pitchFamily="34" charset="0"/>
              <a:ea typeface="PingFang SC Regular" charset="0"/>
              <a:cs typeface="Tahoma" pitchFamily="34" charset="0"/>
              <a:sym typeface="Gill Sans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003325" y="3766900"/>
            <a:ext cx="4942235" cy="839687"/>
          </a:xfrm>
          <a:prstGeom prst="rect">
            <a:avLst/>
          </a:prstGeom>
          <a:solidFill>
            <a:schemeClr val="bg2">
              <a:lumMod val="90000"/>
              <a:alpha val="8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rgbClr val="FFFFFF"/>
                </a:solidFill>
                <a:latin typeface="Tahoma" pitchFamily="34" charset="0"/>
                <a:ea typeface="PingFang SC Regular" charset="0"/>
                <a:cs typeface="Tahoma" pitchFamily="34" charset="0"/>
              </a:rPr>
              <a:t>Исследование туристского потенциала региона. Современные тенденции развития </a:t>
            </a:r>
            <a:r>
              <a:rPr lang="ru-RU" sz="1600" dirty="0" smtClean="0">
                <a:solidFill>
                  <a:srgbClr val="FFFFFF"/>
                </a:solidFill>
                <a:latin typeface="Tahoma" pitchFamily="34" charset="0"/>
                <a:ea typeface="PingFang SC Regular" charset="0"/>
                <a:cs typeface="Tahoma" pitchFamily="34" charset="0"/>
              </a:rPr>
              <a:t>туризма </a:t>
            </a:r>
            <a:r>
              <a:rPr lang="ru-RU" sz="1600" dirty="0">
                <a:solidFill>
                  <a:srgbClr val="FFFFFF"/>
                </a:solidFill>
                <a:latin typeface="Tahoma" pitchFamily="34" charset="0"/>
                <a:ea typeface="PingFang SC Regular" charset="0"/>
                <a:cs typeface="Tahoma" pitchFamily="34" charset="0"/>
              </a:rPr>
              <a:t>в Новосибирской </a:t>
            </a:r>
            <a:r>
              <a:rPr lang="ru-RU" sz="1600" dirty="0" smtClean="0">
                <a:solidFill>
                  <a:srgbClr val="FFFFFF"/>
                </a:solidFill>
                <a:latin typeface="Tahoma" pitchFamily="34" charset="0"/>
                <a:ea typeface="PingFang SC Regular" charset="0"/>
                <a:cs typeface="Tahoma" pitchFamily="34" charset="0"/>
              </a:rPr>
              <a:t>области</a:t>
            </a:r>
            <a:endParaRPr lang="ru-RU" sz="1600" dirty="0">
              <a:solidFill>
                <a:srgbClr val="FFFFFF"/>
              </a:solidFill>
              <a:latin typeface="Tahoma" pitchFamily="34" charset="0"/>
              <a:ea typeface="PingFang SC Regular" charset="0"/>
              <a:cs typeface="Tahoma" pitchFamily="34" charset="0"/>
              <a:sym typeface="Gill Sans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029690" y="4725144"/>
            <a:ext cx="4942235" cy="648072"/>
          </a:xfrm>
          <a:prstGeom prst="rect">
            <a:avLst/>
          </a:prstGeom>
          <a:solidFill>
            <a:schemeClr val="bg2">
              <a:lumMod val="90000"/>
              <a:alpha val="8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rgbClr val="FFFFFF"/>
                </a:solidFill>
                <a:latin typeface="Tahoma" pitchFamily="34" charset="0"/>
                <a:ea typeface="PingFang SC Regular" charset="0"/>
                <a:cs typeface="Tahoma" pitchFamily="34" charset="0"/>
              </a:rPr>
              <a:t>Маркетинг территорий и </a:t>
            </a:r>
            <a:r>
              <a:rPr lang="ru-RU" sz="1600" dirty="0" err="1">
                <a:solidFill>
                  <a:srgbClr val="FFFFFF"/>
                </a:solidFill>
                <a:latin typeface="Tahoma" pitchFamily="34" charset="0"/>
                <a:ea typeface="PingFang SC Regular" charset="0"/>
                <a:cs typeface="Tahoma" pitchFamily="34" charset="0"/>
              </a:rPr>
              <a:t>брендинг</a:t>
            </a:r>
            <a:r>
              <a:rPr lang="ru-RU" sz="1600" dirty="0">
                <a:solidFill>
                  <a:srgbClr val="FFFFFF"/>
                </a:solidFill>
                <a:latin typeface="Tahoma" pitchFamily="34" charset="0"/>
                <a:ea typeface="PingFang SC Regular" charset="0"/>
                <a:cs typeface="Tahoma" pitchFamily="34" charset="0"/>
              </a:rPr>
              <a:t> туристских </a:t>
            </a:r>
            <a:r>
              <a:rPr lang="ru-RU" sz="1600" dirty="0" err="1" smtClean="0">
                <a:solidFill>
                  <a:srgbClr val="FFFFFF"/>
                </a:solidFill>
                <a:latin typeface="Tahoma" pitchFamily="34" charset="0"/>
                <a:ea typeface="PingFang SC Regular" charset="0"/>
                <a:cs typeface="Tahoma" pitchFamily="34" charset="0"/>
              </a:rPr>
              <a:t>дестинаций</a:t>
            </a:r>
            <a:endParaRPr lang="ru-RU" sz="1600" dirty="0">
              <a:solidFill>
                <a:srgbClr val="FFFFFF"/>
              </a:solidFill>
              <a:latin typeface="Tahoma" pitchFamily="34" charset="0"/>
              <a:ea typeface="PingFang SC Regular" charset="0"/>
              <a:cs typeface="Tahoma" pitchFamily="34" charset="0"/>
              <a:sym typeface="Gill Sans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039344" y="5517232"/>
            <a:ext cx="4942235" cy="1152128"/>
          </a:xfrm>
          <a:prstGeom prst="rect">
            <a:avLst/>
          </a:prstGeom>
          <a:solidFill>
            <a:schemeClr val="bg2">
              <a:lumMod val="90000"/>
              <a:alpha val="8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rgbClr val="FFFFFF"/>
                </a:solidFill>
                <a:latin typeface="Tahoma" pitchFamily="34" charset="0"/>
                <a:ea typeface="PingFang SC Regular" charset="0"/>
                <a:cs typeface="Tahoma" pitchFamily="34" charset="0"/>
              </a:rPr>
              <a:t>Стратегическое управление и пространственная организация туристской индустрии региона. Формирование туристских кластеров, в том числе с использованием механизмов ГЧП</a:t>
            </a:r>
            <a:endParaRPr lang="ru-RU" sz="1600" dirty="0">
              <a:solidFill>
                <a:srgbClr val="FFFFFF"/>
              </a:solidFill>
              <a:latin typeface="Tahoma" pitchFamily="34" charset="0"/>
              <a:ea typeface="PingFang SC Regular" charset="0"/>
              <a:cs typeface="Tahoma" pitchFamily="34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2504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Другая 15">
      <a:dk1>
        <a:srgbClr val="0E57C4"/>
      </a:dk1>
      <a:lt1>
        <a:sysClr val="window" lastClr="FFFFFF"/>
      </a:lt1>
      <a:dk2>
        <a:srgbClr val="072B62"/>
      </a:dk2>
      <a:lt2>
        <a:srgbClr val="ACCBF9"/>
      </a:lt2>
      <a:accent1>
        <a:srgbClr val="ACCBF9"/>
      </a:accent1>
      <a:accent2>
        <a:srgbClr val="072B62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3248</TotalTime>
  <Words>2467</Words>
  <Application>Microsoft Office PowerPoint</Application>
  <PresentationFormat>Экран (4:3)</PresentationFormat>
  <Paragraphs>344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Обычная</vt:lpstr>
      <vt:lpstr>О предварительных итогах  внедрения Стандарта развития конкуренции  в Новосибирской области  за 2016 год и планах на 2017 год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mineconom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Волощук Наталья Анатольевна</dc:creator>
  <cp:lastModifiedBy>Голева Галина Анатольевна</cp:lastModifiedBy>
  <cp:revision>208</cp:revision>
  <cp:lastPrinted>2016-12-27T10:47:20Z</cp:lastPrinted>
  <dcterms:created xsi:type="dcterms:W3CDTF">2016-11-21T07:57:10Z</dcterms:created>
  <dcterms:modified xsi:type="dcterms:W3CDTF">2016-12-27T10:48:31Z</dcterms:modified>
</cp:coreProperties>
</file>