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2286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4572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6858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9144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11430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13716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16002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1828800" algn="l" defTabSz="825500" rtl="0" fontAlgn="auto" latinLnBrk="0" hangingPunct="0">
      <a:lnSpc>
        <a:spcPct val="100000"/>
      </a:lnSpc>
      <a:spcBef>
        <a:spcPts val="34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  <p:extLst>
    <p:ext uri="{EFAFB233-063F-42B5-8137-9DF3F51BA10A}">
      <p15:sldGuideLst xmlns:p15="http://schemas.microsoft.com/office/powerpoint/2012/main">
        <p15:guide id="1" orient="horz" pos="4388" userDrawn="1">
          <p15:clr>
            <a:srgbClr val="A4A3A4"/>
          </p15:clr>
        </p15:guide>
        <p15:guide id="2" pos="76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787"/>
    <a:srgbClr val="383838"/>
    <a:srgbClr val="E9E9E9"/>
    <a:srgbClr val="3F969A"/>
    <a:srgbClr val="8ABE5E"/>
    <a:srgbClr val="5479B6"/>
    <a:srgbClr val="A6AAA9"/>
    <a:srgbClr val="FFFFFF"/>
    <a:srgbClr val="4B79BB"/>
    <a:srgbClr val="201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04" autoAdjust="0"/>
    <p:restoredTop sz="94660"/>
  </p:normalViewPr>
  <p:slideViewPr>
    <p:cSldViewPr snapToGrid="0" showGuides="1">
      <p:cViewPr varScale="1">
        <p:scale>
          <a:sx n="42" d="100"/>
          <a:sy n="42" d="100"/>
        </p:scale>
        <p:origin x="66" y="54"/>
      </p:cViewPr>
      <p:guideLst>
        <p:guide orient="horz" pos="4388"/>
        <p:guide pos="76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3" name="Shape 16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заголовка"/>
          <p:cNvSpPr>
            <a:spLocks noGrp="1"/>
          </p:cNvSpPr>
          <p:nvPr>
            <p:ph type="title"/>
          </p:nvPr>
        </p:nvSpPr>
        <p:spPr>
          <a:xfrm>
            <a:off x="762000" y="2151627"/>
            <a:ext cx="22860000" cy="3810001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 b="1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13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564256" y="10534290"/>
            <a:ext cx="22860001" cy="2540001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indent="2286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indent="4572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indent="6858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indent="9144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3063199" y="609600"/>
            <a:ext cx="553196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 - 3 шт.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12192000" y="0"/>
            <a:ext cx="12192000" cy="6832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1" name="Изображение"/>
          <p:cNvSpPr>
            <a:spLocks noGrp="1"/>
          </p:cNvSpPr>
          <p:nvPr>
            <p:ph type="pic" sz="half" idx="14"/>
          </p:nvPr>
        </p:nvSpPr>
        <p:spPr>
          <a:xfrm>
            <a:off x="12192000" y="6896100"/>
            <a:ext cx="12192000" cy="6819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Изображение"/>
          <p:cNvSpPr>
            <a:spLocks noGrp="1"/>
          </p:cNvSpPr>
          <p:nvPr>
            <p:ph type="pic" idx="15"/>
          </p:nvPr>
        </p:nvSpPr>
        <p:spPr>
          <a:xfrm>
            <a:off x="0" y="0"/>
            <a:ext cx="121285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Комментарий в прямоугольнике"/>
          <p:cNvSpPr/>
          <p:nvPr/>
        </p:nvSpPr>
        <p:spPr>
          <a:xfrm>
            <a:off x="876300" y="3314700"/>
            <a:ext cx="22631400" cy="73171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9" y="0"/>
                </a:moveTo>
                <a:cubicBezTo>
                  <a:pt x="54" y="0"/>
                  <a:pt x="0" y="165"/>
                  <a:pt x="0" y="369"/>
                </a:cubicBezTo>
                <a:lnTo>
                  <a:pt x="0" y="19013"/>
                </a:lnTo>
                <a:cubicBezTo>
                  <a:pt x="0" y="19217"/>
                  <a:pt x="54" y="19382"/>
                  <a:pt x="119" y="19382"/>
                </a:cubicBezTo>
                <a:lnTo>
                  <a:pt x="18186" y="19382"/>
                </a:lnTo>
                <a:lnTo>
                  <a:pt x="18717" y="21600"/>
                </a:lnTo>
                <a:lnTo>
                  <a:pt x="19247" y="19382"/>
                </a:lnTo>
                <a:lnTo>
                  <a:pt x="21481" y="19382"/>
                </a:lnTo>
                <a:cubicBezTo>
                  <a:pt x="21546" y="19382"/>
                  <a:pt x="21600" y="19217"/>
                  <a:pt x="21600" y="19013"/>
                </a:cubicBezTo>
                <a:lnTo>
                  <a:pt x="21600" y="369"/>
                </a:lnTo>
                <a:cubicBezTo>
                  <a:pt x="21600" y="165"/>
                  <a:pt x="21546" y="0"/>
                  <a:pt x="21481" y="0"/>
                </a:cubicBezTo>
                <a:lnTo>
                  <a:pt x="119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40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Alternate"/>
              </a:defRPr>
            </a:pPr>
            <a:endParaRPr/>
          </a:p>
        </p:txBody>
      </p:sp>
      <p:sp>
        <p:nvSpPr>
          <p:cNvPr id="121" name="Введите цитату здесь."/>
          <p:cNvSpPr>
            <a:spLocks noGrp="1"/>
          </p:cNvSpPr>
          <p:nvPr>
            <p:ph type="body" sz="quarter" idx="13"/>
          </p:nvPr>
        </p:nvSpPr>
        <p:spPr>
          <a:xfrm>
            <a:off x="1676400" y="4089400"/>
            <a:ext cx="21056600" cy="2082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3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Alternate"/>
              </a:defRPr>
            </a:lvl1pPr>
          </a:lstStyle>
          <a:p>
            <a:r>
              <a:t>Введите цитату здесь.</a:t>
            </a:r>
          </a:p>
        </p:txBody>
      </p:sp>
      <p:sp>
        <p:nvSpPr>
          <p:cNvPr id="122" name="Иван Арсентьев"/>
          <p:cNvSpPr>
            <a:spLocks noGrp="1"/>
          </p:cNvSpPr>
          <p:nvPr>
            <p:ph type="body" sz="quarter" idx="14"/>
          </p:nvPr>
        </p:nvSpPr>
        <p:spPr>
          <a:xfrm>
            <a:off x="762000" y="10858500"/>
            <a:ext cx="22860000" cy="1397001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700">
                <a:latin typeface="+mn-lt"/>
                <a:ea typeface="+mn-ea"/>
                <a:cs typeface="+mn-cs"/>
                <a:sym typeface="DIN Alternate"/>
              </a:defRPr>
            </a:lvl1pPr>
          </a:lstStyle>
          <a:p>
            <a:r>
              <a:t>Иван Арсентьев</a:t>
            </a:r>
          </a:p>
        </p:txBody>
      </p:sp>
      <p:sp>
        <p:nvSpPr>
          <p:cNvPr id="123" name="Текст"/>
          <p:cNvSpPr>
            <a:spLocks noGrp="1"/>
          </p:cNvSpPr>
          <p:nvPr>
            <p:ph type="body" sz="quarter" idx="15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b="1" spc="12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Текст</a:t>
            </a:r>
          </a:p>
        </p:txBody>
      </p:sp>
      <p:sp>
        <p:nvSpPr>
          <p:cNvPr id="124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Цитат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Введите цитату здесь."/>
          <p:cNvSpPr>
            <a:spLocks noGrp="1"/>
          </p:cNvSpPr>
          <p:nvPr>
            <p:ph type="body" sz="quarter" idx="13"/>
          </p:nvPr>
        </p:nvSpPr>
        <p:spPr>
          <a:xfrm>
            <a:off x="11049000" y="3721100"/>
            <a:ext cx="12573000" cy="3667761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3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Alternate"/>
              </a:defRPr>
            </a:lvl1pPr>
          </a:lstStyle>
          <a:p>
            <a:r>
              <a:t>Введите цитату здесь.</a:t>
            </a:r>
          </a:p>
        </p:txBody>
      </p:sp>
      <p:sp>
        <p:nvSpPr>
          <p:cNvPr id="132" name="Изображение"/>
          <p:cNvSpPr>
            <a:spLocks noGrp="1"/>
          </p:cNvSpPr>
          <p:nvPr>
            <p:ph type="pic" idx="14"/>
          </p:nvPr>
        </p:nvSpPr>
        <p:spPr>
          <a:xfrm>
            <a:off x="0" y="0"/>
            <a:ext cx="10287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3" name="Иван Арсентьев"/>
          <p:cNvSpPr>
            <a:spLocks noGrp="1"/>
          </p:cNvSpPr>
          <p:nvPr>
            <p:ph type="body" sz="quarter" idx="15"/>
          </p:nvPr>
        </p:nvSpPr>
        <p:spPr>
          <a:xfrm>
            <a:off x="11049000" y="10858500"/>
            <a:ext cx="12573000" cy="1397001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647700">
              <a:spcBef>
                <a:spcPts val="0"/>
              </a:spcBef>
              <a:buClrTx/>
              <a:buSzTx/>
              <a:buFontTx/>
              <a:buNone/>
              <a:defRPr sz="8700">
                <a:solidFill>
                  <a:srgbClr val="232323"/>
                </a:solidFill>
                <a:latin typeface="+mn-lt"/>
                <a:ea typeface="+mn-ea"/>
                <a:cs typeface="+mn-cs"/>
                <a:sym typeface="DIN Alternate"/>
              </a:defRPr>
            </a:lvl1pPr>
          </a:lstStyle>
          <a:p>
            <a:r>
              <a:t>Иван Арсентьев</a:t>
            </a:r>
          </a:p>
        </p:txBody>
      </p:sp>
      <p:sp>
        <p:nvSpPr>
          <p:cNvPr id="134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 - горизонтально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Линия"/>
          <p:cNvSpPr>
            <a:spLocks noGrp="1"/>
          </p:cNvSpPr>
          <p:nvPr>
            <p:ph type="body" sz="quarter" idx="14"/>
          </p:nvPr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" name="Текст заголовка"/>
          <p:cNvSpPr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Текст заголовка</a:t>
            </a:r>
          </a:p>
        </p:txBody>
      </p:sp>
      <p:sp>
        <p:nvSpPr>
          <p:cNvPr id="24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indent="2286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indent="4572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indent="6858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indent="9144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5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3063199" y="609600"/>
            <a:ext cx="553196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Линия"/>
          <p:cNvSpPr/>
          <p:nvPr/>
        </p:nvSpPr>
        <p:spPr>
          <a:xfrm flipV="1">
            <a:off x="762000" y="8635632"/>
            <a:ext cx="22859999" cy="369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3" name="Текст заголовка"/>
          <p:cNvSpPr>
            <a:spLocks noGrp="1"/>
          </p:cNvSpPr>
          <p:nvPr>
            <p:ph type="title"/>
          </p:nvPr>
        </p:nvSpPr>
        <p:spPr>
          <a:xfrm>
            <a:off x="762000" y="9042400"/>
            <a:ext cx="22860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Текст заголовка</a:t>
            </a:r>
          </a:p>
        </p:txBody>
      </p:sp>
      <p:sp>
        <p:nvSpPr>
          <p:cNvPr id="34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762000" y="5994400"/>
            <a:ext cx="22860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indent="2286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indent="4572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indent="6858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indent="9144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5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3013221" y="584200"/>
            <a:ext cx="553195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- по центру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Текст заголовка"/>
          <p:cNvSpPr>
            <a:spLocks noGrp="1"/>
          </p:cNvSpPr>
          <p:nvPr>
            <p:ph type="title"/>
          </p:nvPr>
        </p:nvSpPr>
        <p:spPr>
          <a:xfrm>
            <a:off x="762000" y="5676900"/>
            <a:ext cx="22860000" cy="635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Текст заголовка</a:t>
            </a:r>
          </a:p>
        </p:txBody>
      </p:sp>
      <p:sp>
        <p:nvSpPr>
          <p:cNvPr id="43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3063199" y="609600"/>
            <a:ext cx="553196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Фото - вертикально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Линия"/>
          <p:cNvSpPr/>
          <p:nvPr/>
        </p:nvSpPr>
        <p:spPr>
          <a:xfrm flipV="1">
            <a:off x="11049000" y="8635798"/>
            <a:ext cx="12572997" cy="203"/>
          </a:xfrm>
          <a:prstGeom prst="line">
            <a:avLst/>
          </a:prstGeom>
          <a:ln w="508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0287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2" name="Текст заголовка"/>
          <p:cNvSpPr>
            <a:spLocks noGrp="1"/>
          </p:cNvSpPr>
          <p:nvPr>
            <p:ph type="title"/>
          </p:nvPr>
        </p:nvSpPr>
        <p:spPr>
          <a:xfrm>
            <a:off x="11049000" y="9042400"/>
            <a:ext cx="12573000" cy="381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30300"/>
            </a:lvl1pPr>
          </a:lstStyle>
          <a:p>
            <a:r>
              <a:t>Текст заголовка</a:t>
            </a:r>
          </a:p>
        </p:txBody>
      </p:sp>
      <p:sp>
        <p:nvSpPr>
          <p:cNvPr id="53" name="Уровень текста 1…"/>
          <p:cNvSpPr>
            <a:spLocks noGrp="1"/>
          </p:cNvSpPr>
          <p:nvPr>
            <p:ph type="body" sz="quarter" idx="1"/>
          </p:nvPr>
        </p:nvSpPr>
        <p:spPr>
          <a:xfrm>
            <a:off x="11049000" y="5994400"/>
            <a:ext cx="12573000" cy="25400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marL="0" indent="2286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0" indent="4572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0" indent="6858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0" indent="914400">
              <a:lnSpc>
                <a:spcPct val="80000"/>
              </a:lnSpc>
              <a:spcBef>
                <a:spcPts val="3200"/>
              </a:spcBef>
              <a:buClrTx/>
              <a:buSzTx/>
              <a:buFontTx/>
              <a:buNone/>
              <a:defRPr sz="7700">
                <a:solidFill>
                  <a:srgbClr val="A6AAA9"/>
                </a:solidFill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4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3063199" y="609600"/>
            <a:ext cx="553196" cy="635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Текст"/>
          <p:cNvSpPr>
            <a:spLocks noGrp="1"/>
          </p:cNvSpPr>
          <p:nvPr>
            <p:ph type="body" sz="quarter" idx="13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b="1" spc="12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Текст</a:t>
            </a:r>
          </a:p>
        </p:txBody>
      </p:sp>
      <p:sp>
        <p:nvSpPr>
          <p:cNvPr id="71" name="Текст заголовка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72" name="Уровень текста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3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, дополн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Об установления Порядка заключения специального инвестиционного контракта на территории НСО"/>
          <p:cNvSpPr>
            <a:spLocks noGrp="1"/>
          </p:cNvSpPr>
          <p:nvPr>
            <p:ph type="body" sz="quarter" idx="13"/>
          </p:nvPr>
        </p:nvSpPr>
        <p:spPr>
          <a:xfrm>
            <a:off x="762000" y="440602"/>
            <a:ext cx="20955000" cy="635001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b="1" spc="12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Об установления Порядка заключения специального инвестиционного контракта на территории НСО</a:t>
            </a:r>
          </a:p>
        </p:txBody>
      </p:sp>
      <p:sp>
        <p:nvSpPr>
          <p:cNvPr id="81" name="Текст заголовка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82" name="Уровень текста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>
                <a:latin typeface="Tahoma"/>
                <a:ea typeface="Tahoma"/>
                <a:cs typeface="Tahoma"/>
                <a:sym typeface="Tahoma"/>
              </a:defRPr>
            </a:lvl1pPr>
            <a:lvl2pPr>
              <a:buClr>
                <a:schemeClr val="accent1"/>
              </a:buClr>
              <a:buChar char="▸"/>
              <a:defRPr>
                <a:latin typeface="Tahoma"/>
                <a:ea typeface="Tahoma"/>
                <a:cs typeface="Tahoma"/>
                <a:sym typeface="Tahoma"/>
              </a:defRPr>
            </a:lvl2pPr>
            <a:lvl3pPr>
              <a:buClr>
                <a:schemeClr val="accent1"/>
              </a:buClr>
              <a:buChar char="▸"/>
              <a:defRPr>
                <a:latin typeface="Tahoma"/>
                <a:ea typeface="Tahoma"/>
                <a:cs typeface="Tahoma"/>
                <a:sym typeface="Tahoma"/>
              </a:defRPr>
            </a:lvl3pPr>
            <a:lvl4pPr>
              <a:buClr>
                <a:schemeClr val="accent1"/>
              </a:buClr>
              <a:buChar char="▸"/>
              <a:defRPr>
                <a:latin typeface="Tahoma"/>
                <a:ea typeface="Tahoma"/>
                <a:cs typeface="Tahoma"/>
                <a:sym typeface="Tahoma"/>
              </a:defRPr>
            </a:lvl4pPr>
            <a:lvl5pPr>
              <a:buClr>
                <a:schemeClr val="accent1"/>
              </a:buClr>
              <a:buChar char="▸"/>
              <a:defRPr>
                <a:latin typeface="Tahoma"/>
                <a:ea typeface="Tahoma"/>
                <a:cs typeface="Tahoma"/>
                <a:sym typeface="Tahoma"/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3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Текст"/>
          <p:cNvSpPr>
            <a:spLocks noGrp="1"/>
          </p:cNvSpPr>
          <p:nvPr>
            <p:ph type="body" sz="quarter" idx="13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b="1" spc="12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Текст</a:t>
            </a:r>
          </a:p>
        </p:txBody>
      </p:sp>
      <p:sp>
        <p:nvSpPr>
          <p:cNvPr id="91" name="Изображение"/>
          <p:cNvSpPr>
            <a:spLocks noGrp="1"/>
          </p:cNvSpPr>
          <p:nvPr>
            <p:ph type="pic" sz="half" idx="14"/>
          </p:nvPr>
        </p:nvSpPr>
        <p:spPr>
          <a:xfrm>
            <a:off x="13335000" y="2159000"/>
            <a:ext cx="10287000" cy="10795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2" name="Текст заголовка"/>
          <p:cNvSpPr>
            <a:spLocks noGrp="1"/>
          </p:cNvSpPr>
          <p:nvPr>
            <p:ph type="title"/>
          </p:nvPr>
        </p:nvSpPr>
        <p:spPr>
          <a:xfrm>
            <a:off x="762000" y="2159000"/>
            <a:ext cx="11811000" cy="10160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Уровень текста 1…"/>
          <p:cNvSpPr>
            <a:spLocks noGrp="1"/>
          </p:cNvSpPr>
          <p:nvPr>
            <p:ph type="body" sz="half" idx="1"/>
          </p:nvPr>
        </p:nvSpPr>
        <p:spPr>
          <a:xfrm>
            <a:off x="762000" y="3860800"/>
            <a:ext cx="11811000" cy="85852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4000"/>
            </a:lvl1pPr>
            <a:lvl2pPr>
              <a:buClr>
                <a:schemeClr val="accent1"/>
              </a:buClr>
              <a:buChar char="▸"/>
              <a:defRPr sz="4000"/>
            </a:lvl2pPr>
            <a:lvl3pPr>
              <a:buClr>
                <a:schemeClr val="accent1"/>
              </a:buClr>
              <a:buChar char="▸"/>
              <a:defRPr sz="4000"/>
            </a:lvl3pPr>
            <a:lvl4pPr>
              <a:buClr>
                <a:schemeClr val="accent1"/>
              </a:buClr>
              <a:buChar char="▸"/>
              <a:defRPr sz="4000"/>
            </a:lvl4pPr>
            <a:lvl5pPr>
              <a:buClr>
                <a:schemeClr val="accent1"/>
              </a:buClr>
              <a:buChar char="▸"/>
              <a:defRPr sz="40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Текст"/>
          <p:cNvSpPr>
            <a:spLocks noGrp="1"/>
          </p:cNvSpPr>
          <p:nvPr>
            <p:ph type="body" sz="quarter" idx="13"/>
          </p:nvPr>
        </p:nvSpPr>
        <p:spPr>
          <a:xfrm>
            <a:off x="762000" y="635000"/>
            <a:ext cx="20955000" cy="6350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6477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b="1" spc="120"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t>Текст</a:t>
            </a:r>
          </a:p>
        </p:txBody>
      </p:sp>
      <p:sp>
        <p:nvSpPr>
          <p:cNvPr id="102" name="Уровень текста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SzPct val="125000"/>
              <a:buChar char="▸"/>
            </a:lvl1pPr>
            <a:lvl2pPr>
              <a:buClr>
                <a:schemeClr val="accent1"/>
              </a:buClr>
              <a:buSzPct val="125000"/>
              <a:buChar char="▸"/>
            </a:lvl2pPr>
            <a:lvl3pPr>
              <a:buClr>
                <a:schemeClr val="accent1"/>
              </a:buClr>
              <a:buSzPct val="125000"/>
              <a:buChar char="▸"/>
            </a:lvl3pPr>
            <a:lvl4pPr>
              <a:buClr>
                <a:schemeClr val="accent1"/>
              </a:buClr>
              <a:buSzPct val="125000"/>
              <a:buChar char="▸"/>
            </a:lvl4pPr>
            <a:lvl5pPr>
              <a:buClr>
                <a:schemeClr val="accent1"/>
              </a:buClr>
              <a:buSzPct val="125000"/>
              <a:buChar char="▸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3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иния"/>
          <p:cNvSpPr/>
          <p:nvPr/>
        </p:nvSpPr>
        <p:spPr>
          <a:xfrm flipV="1">
            <a:off x="762000" y="1396632"/>
            <a:ext cx="22859999" cy="369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Текст заголовка"/>
          <p:cNvSpPr>
            <a:spLocks noGrp="1"/>
          </p:cNvSpPr>
          <p:nvPr>
            <p:ph type="title"/>
          </p:nvPr>
        </p:nvSpPr>
        <p:spPr>
          <a:xfrm>
            <a:off x="762000" y="2159000"/>
            <a:ext cx="228600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4" name="Уровень текста 1…"/>
          <p:cNvSpPr>
            <a:spLocks noGrp="1"/>
          </p:cNvSpPr>
          <p:nvPr>
            <p:ph type="body" idx="1"/>
          </p:nvPr>
        </p:nvSpPr>
        <p:spPr>
          <a:xfrm>
            <a:off x="762000" y="3860800"/>
            <a:ext cx="22860000" cy="858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Номер слайда"/>
          <p:cNvSpPr>
            <a:spLocks noGrp="1"/>
          </p:cNvSpPr>
          <p:nvPr>
            <p:ph type="sldNum" sz="quarter" idx="2"/>
          </p:nvPr>
        </p:nvSpPr>
        <p:spPr>
          <a:xfrm>
            <a:off x="23059652" y="609600"/>
            <a:ext cx="553196" cy="635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3600">
                <a:latin typeface="+mn-lt"/>
                <a:ea typeface="+mn-ea"/>
                <a:cs typeface="+mn-cs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hf hdr="0" ftr="0" dt="0"/>
  <p:txStyles>
    <p:titleStyle>
      <a:lvl1pPr marL="0" marR="0" indent="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l" defTabSz="825500" rtl="0" latinLnBrk="0">
        <a:lnSpc>
          <a:spcPct val="80000"/>
        </a:lnSpc>
        <a:spcBef>
          <a:spcPts val="3900"/>
        </a:spcBef>
        <a:spcAft>
          <a:spcPts val="0"/>
        </a:spcAft>
        <a:buClrTx/>
        <a:buSzTx/>
        <a:buFontTx/>
        <a:buNone/>
        <a:tabLst/>
        <a:defRPr sz="8700" b="0" i="0" u="none" strike="noStrike" cap="all" spc="0" baseline="0">
          <a:ln>
            <a:noFill/>
          </a:ln>
          <a:solidFill>
            <a:schemeClr val="accent1"/>
          </a:solidFill>
          <a:uFillTx/>
          <a:latin typeface="+mn-lt"/>
          <a:ea typeface="+mn-ea"/>
          <a:cs typeface="+mn-cs"/>
          <a:sym typeface="DIN Alternate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1270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905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2540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3175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3810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4445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5080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5715000" marR="0" indent="-635000" algn="l" defTabSz="825500" latinLnBrk="0">
        <a:lnSpc>
          <a:spcPct val="100000"/>
        </a:lnSpc>
        <a:spcBef>
          <a:spcPts val="39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48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8255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Молчанова О.В. – заместитель Председателя Правительства НСО – министр экономического развития НСО"/>
          <p:cNvSpPr>
            <a:spLocks noGrp="1"/>
          </p:cNvSpPr>
          <p:nvPr>
            <p:ph type="subTitle" sz="quarter" idx="1"/>
          </p:nvPr>
        </p:nvSpPr>
        <p:spPr>
          <a:xfrm>
            <a:off x="729042" y="10534290"/>
            <a:ext cx="12484038" cy="2540001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defTabSz="553084">
              <a:spcBef>
                <a:spcPts val="2100"/>
              </a:spcBef>
              <a:defRPr sz="5159">
                <a:solidFill>
                  <a:srgbClr val="424242"/>
                </a:solidFill>
              </a:defRPr>
            </a:pPr>
            <a:r>
              <a:rPr lang="ru-RU" sz="4800" b="1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Молчанова</a:t>
            </a:r>
            <a:r>
              <a:rPr sz="4800" b="1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sz="4800" b="1" kern="48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О.В.</a:t>
            </a:r>
            <a:r>
              <a:rPr sz="4800" kern="48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 –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заместитель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Председателя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Правительства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Новосибирской области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sz="4800" kern="48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–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министр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экономического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развития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Новосибирской области</a:t>
            </a:r>
            <a:r>
              <a:rPr sz="48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  </a:t>
            </a:r>
            <a:endParaRPr sz="4800" kern="4800" dirty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67" name="10.04.2017"/>
          <p:cNvSpPr/>
          <p:nvPr/>
        </p:nvSpPr>
        <p:spPr>
          <a:xfrm>
            <a:off x="20416468" y="12204814"/>
            <a:ext cx="3628375" cy="869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>
            <a:lvl1pPr algn="r" defTabSz="536575">
              <a:lnSpc>
                <a:spcPct val="80000"/>
              </a:lnSpc>
              <a:spcBef>
                <a:spcPts val="2000"/>
              </a:spcBef>
              <a:defRPr sz="5005"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r>
              <a:rPr sz="44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1</a:t>
            </a:r>
            <a:r>
              <a:rPr lang="ru-RU" sz="44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7</a:t>
            </a:r>
            <a:r>
              <a:rPr sz="4400" kern="4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.04.2017</a:t>
            </a:r>
            <a:endParaRPr sz="4800" kern="4800" dirty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006996" y="657151"/>
            <a:ext cx="20531095" cy="1818643"/>
            <a:chOff x="1534189" y="657151"/>
            <a:chExt cx="20531095" cy="1818643"/>
          </a:xfrm>
        </p:grpSpPr>
        <p:pic>
          <p:nvPicPr>
            <p:cNvPr id="168" name="gerb_novosibirskoj_oblasti.png" descr="gerb_novosibirskoj_oblasti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34189" y="657151"/>
              <a:ext cx="1471395" cy="181864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69" name="Министерство экономического развития Новосибирской области"/>
            <p:cNvSpPr/>
            <p:nvPr/>
          </p:nvSpPr>
          <p:spPr>
            <a:xfrm>
              <a:off x="3531364" y="866445"/>
              <a:ext cx="18533920" cy="84125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4800">
                  <a:solidFill>
                    <a:srgbClr val="424242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r>
                <a:rPr kern="4800" dirty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Министерство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экономического</a:t>
              </a:r>
              <a:r>
                <a:rPr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развития</a:t>
              </a:r>
              <a:r>
                <a:rPr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Новосибирской</a:t>
              </a:r>
              <a:r>
                <a:rPr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области</a:t>
              </a:r>
              <a:endParaRPr kern="4800" dirty="0">
                <a:solidFill>
                  <a:schemeClr val="bg1">
                    <a:lumMod val="90000"/>
                    <a:lumOff val="10000"/>
                  </a:schemeClr>
                </a:solidFill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7223760" y="5369065"/>
            <a:ext cx="16821079" cy="755635"/>
          </a:xfrm>
          <a:prstGeom prst="rect">
            <a:avLst/>
          </a:prstGeom>
          <a:solidFill>
            <a:srgbClr val="4B79B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</a:pPr>
            <a:endParaRPr kumimoji="0" lang="ru-RU" sz="4000" b="1" i="0" u="none" strike="noStrike" cap="all" spc="0" normalizeH="0" baseline="0" dirty="0">
              <a:ln>
                <a:noFill/>
              </a:ln>
              <a:noFill/>
              <a:effectLst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DIN Alternate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23760" y="5242727"/>
            <a:ext cx="16780101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0"/>
              </a:spcBef>
            </a:pPr>
            <a:r>
              <a:rPr kumimoji="0" lang="ru-RU" sz="54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venir Next Medium"/>
              </a:rPr>
              <a:t>О ВНЕСЕНИИ</a:t>
            </a:r>
            <a:r>
              <a:rPr kumimoji="0" lang="ru-RU" sz="5400" b="1" i="0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venir Next Medium"/>
              </a:rPr>
              <a:t> ИЗМЕНЕНИЙ В ПОСТАНОВЛЕНИЕ</a:t>
            </a:r>
            <a:r>
              <a:rPr kumimoji="0" lang="ru-RU" sz="54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venir Next Medium"/>
              </a:rPr>
              <a:t> </a:t>
            </a:r>
            <a:endParaRPr kumimoji="0" lang="ru-RU" sz="54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Avenir Next Medium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48550" y="6124700"/>
            <a:ext cx="16596289" cy="755635"/>
          </a:xfrm>
          <a:prstGeom prst="rect">
            <a:avLst/>
          </a:prstGeom>
          <a:solidFill>
            <a:srgbClr val="4B79BB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Autofit/>
          </a:bodyPr>
          <a:lstStyle/>
          <a:p>
            <a:pPr algn="ctr">
              <a:lnSpc>
                <a:spcPct val="80000"/>
              </a:lnSpc>
              <a:spcBef>
                <a:spcPts val="0"/>
              </a:spcBef>
            </a:pPr>
            <a:endParaRPr kumimoji="0" lang="ru-RU" sz="4000" b="1" i="0" u="none" strike="noStrike" cap="all" spc="0" normalizeH="0" baseline="0" dirty="0">
              <a:ln>
                <a:noFill/>
              </a:ln>
              <a:noFill/>
              <a:effectLst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DIN Alternate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08546" y="5941207"/>
            <a:ext cx="16641036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r">
              <a:spcBef>
                <a:spcPts val="0"/>
              </a:spcBef>
            </a:pPr>
            <a:r>
              <a:rPr kumimoji="0" lang="ru-RU" sz="5400" b="1" i="0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Avenir Next Medium"/>
              </a:rPr>
              <a:t>ПРАВИТЕЛЬСТВА НСО ОТ 19.04.2016 № 110-П</a:t>
            </a:r>
            <a:endParaRPr kumimoji="0" lang="ru-RU" sz="54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Avenir Next Medium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Что такое «специальный инвестиционный контракт»?"/>
          <p:cNvSpPr>
            <a:spLocks noGrp="1"/>
          </p:cNvSpPr>
          <p:nvPr>
            <p:ph type="title"/>
          </p:nvPr>
        </p:nvSpPr>
        <p:spPr>
          <a:xfrm>
            <a:off x="762000" y="1834254"/>
            <a:ext cx="22860000" cy="785168"/>
          </a:xfrm>
          <a:prstGeom prst="rect">
            <a:avLst/>
          </a:prstGeom>
        </p:spPr>
        <p:txBody>
          <a:bodyPr>
            <a:normAutofit/>
          </a:bodyPr>
          <a:lstStyle>
            <a:lvl1pPr defTabSz="511809">
              <a:spcBef>
                <a:spcPts val="2400"/>
              </a:spcBef>
              <a:defRPr sz="5394">
                <a:solidFill>
                  <a:srgbClr val="5479B6"/>
                </a:solidFill>
              </a:defRPr>
            </a:lvl1pPr>
          </a:lstStyle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ru-RU" kern="5390" dirty="0" smtClean="0"/>
              <a:t>Куда вносятся изменения</a:t>
            </a:r>
            <a:endParaRPr kern="5390" dirty="0"/>
          </a:p>
        </p:txBody>
      </p:sp>
      <p:sp>
        <p:nvSpPr>
          <p:cNvPr id="173" name="Специальный инвестиционный контракт – это соглашение между инвестором (привлеченным лицом в случае его привлечения) и НСО и (или) муниципальным образованием НСО, заключающееся от имени НСО Минэкономразвития НСО, в котором фиксируются:…"/>
          <p:cNvSpPr/>
          <p:nvPr/>
        </p:nvSpPr>
        <p:spPr>
          <a:xfrm>
            <a:off x="761999" y="2685949"/>
            <a:ext cx="13822681" cy="2687915"/>
          </a:xfrm>
          <a:prstGeom prst="rect">
            <a:avLst/>
          </a:prstGeom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just"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Проект постановления Правительства НСО «О внесении изменений</a:t>
            </a:r>
            <a:b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постановление Правительства НСО от 19.04.2016 № 110-п» предполагает внесение изменений в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постановление Правительства НСО от 19.04.2016 № 110-п «Об утверждении Порядка рассмотрения обращений о защите прав и интересов инвесторов в Новосибирской области» </a:t>
            </a:r>
            <a:endParaRPr sz="2800" kern="2800" dirty="0">
              <a:solidFill>
                <a:schemeClr val="bg1">
                  <a:lumMod val="90000"/>
                  <a:lumOff val="1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Об установлении Порядка заключения специального инвестиционного контракта на территории НСО"/>
          <p:cNvSpPr>
            <a:spLocks noGrp="1"/>
          </p:cNvSpPr>
          <p:nvPr>
            <p:ph type="body" idx="13"/>
          </p:nvPr>
        </p:nvSpPr>
        <p:spPr>
          <a:xfrm>
            <a:off x="762000" y="776692"/>
            <a:ext cx="22860000" cy="398058"/>
          </a:xfrm>
          <a:prstGeom prst="rect">
            <a:avLst/>
          </a:prstGeom>
        </p:spPr>
        <p:txBody>
          <a:bodyPr/>
          <a:lstStyle/>
          <a:p>
            <a:r>
              <a:rPr lang="ru-RU" kern="2400" spc="0" dirty="0" smtClean="0"/>
              <a:t>О внесении изменений в постановление Правительства НСО от 19.04.2016 № 110-п</a:t>
            </a:r>
            <a:endParaRPr lang="ru-RU" kern="2400" spc="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2"/>
          </p:nvPr>
        </p:nvSpPr>
        <p:spPr>
          <a:xfrm>
            <a:off x="23341940" y="776692"/>
            <a:ext cx="270908" cy="398058"/>
          </a:xfrm>
        </p:spPr>
        <p:txBody>
          <a:bodyPr/>
          <a:lstStyle/>
          <a:p>
            <a:fld id="{86CB4B4D-7CA3-9044-876B-883B54F8677D}" type="slidenum">
              <a:rPr lang="ru-RU" sz="24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fld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Правовое основание"/>
          <p:cNvSpPr txBox="1">
            <a:spLocks/>
          </p:cNvSpPr>
          <p:nvPr/>
        </p:nvSpPr>
        <p:spPr>
          <a:xfrm>
            <a:off x="762000" y="5947692"/>
            <a:ext cx="1132205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569594" rtl="0" latinLnBrk="0">
              <a:lnSpc>
                <a:spcPct val="80000"/>
              </a:lnSpc>
              <a:spcBef>
                <a:spcPts val="2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3" b="1" i="0" u="none" strike="noStrike" cap="all" spc="0" baseline="0">
                <a:ln>
                  <a:noFill/>
                </a:ln>
                <a:solidFill>
                  <a:srgbClr val="5479B6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1pPr>
            <a:lvl2pPr marL="0" marR="0" indent="2286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2pPr>
            <a:lvl3pPr marL="0" marR="0" indent="4572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3pPr>
            <a:lvl4pPr marL="0" marR="0" indent="6858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4pPr>
            <a:lvl5pPr marL="0" marR="0" indent="9144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5pPr>
            <a:lvl6pPr marL="0" marR="0" indent="11430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6pPr>
            <a:lvl7pPr marL="0" marR="0" indent="13716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7pPr>
            <a:lvl8pPr marL="0" marR="0" indent="16002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8pPr>
            <a:lvl9pPr marL="0" marR="0" indent="18288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9pPr>
          </a:lstStyle>
          <a:p>
            <a:pPr hangingPunct="1"/>
            <a:r>
              <a:rPr lang="ru-RU" sz="5390" kern="5390" dirty="0" smtClean="0"/>
              <a:t>основание</a:t>
            </a:r>
            <a:endParaRPr lang="ru-RU" sz="5390" kern="5390" dirty="0"/>
          </a:p>
        </p:txBody>
      </p:sp>
      <p:sp>
        <p:nvSpPr>
          <p:cNvPr id="20" name="Специальный инвестиционный контракт – это соглашение между инвестором (привлеченным лицом в случае его привлечения) и НСО и (или) муниципальным образованием НСО, заключающееся от имени НСО Минэкономразвития НСО, в котором фиксируются:…"/>
          <p:cNvSpPr/>
          <p:nvPr/>
        </p:nvSpPr>
        <p:spPr>
          <a:xfrm>
            <a:off x="761999" y="6696489"/>
            <a:ext cx="13822681" cy="964367"/>
          </a:xfrm>
          <a:prstGeom prst="rect">
            <a:avLst/>
          </a:prstGeom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just"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Оптимизация процедуры рассмотрения обращений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инвесторов</a:t>
            </a:r>
            <a:b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</a:t>
            </a:r>
            <a:r>
              <a:rPr lang="ru-RU" sz="2800" kern="2800" dirty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защитой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 и </a:t>
            </a:r>
            <a:r>
              <a:rPr lang="ru-RU" sz="2800" kern="2800" dirty="0">
                <a:solidFill>
                  <a:schemeClr val="bg1">
                    <a:lumMod val="90000"/>
                    <a:lumOff val="1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интересов в Новосибирской области</a:t>
            </a:r>
          </a:p>
        </p:txBody>
      </p:sp>
      <p:sp>
        <p:nvSpPr>
          <p:cNvPr id="21" name="Что такое «специальный инвестиционный контракт»?"/>
          <p:cNvSpPr txBox="1">
            <a:spLocks/>
          </p:cNvSpPr>
          <p:nvPr/>
        </p:nvSpPr>
        <p:spPr>
          <a:xfrm>
            <a:off x="762000" y="8329736"/>
            <a:ext cx="1441704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511809" rtl="0" latinLnBrk="0">
              <a:lnSpc>
                <a:spcPct val="8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394" b="1" i="0" u="none" strike="noStrike" cap="all" spc="0" baseline="0">
                <a:ln>
                  <a:noFill/>
                </a:ln>
                <a:solidFill>
                  <a:srgbClr val="5479B6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1pPr>
            <a:lvl2pPr marL="0" marR="0" indent="2286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2pPr>
            <a:lvl3pPr marL="0" marR="0" indent="4572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3pPr>
            <a:lvl4pPr marL="0" marR="0" indent="6858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4pPr>
            <a:lvl5pPr marL="0" marR="0" indent="9144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5pPr>
            <a:lvl6pPr marL="0" marR="0" indent="11430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6pPr>
            <a:lvl7pPr marL="0" marR="0" indent="13716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7pPr>
            <a:lvl8pPr marL="0" marR="0" indent="16002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8pPr>
            <a:lvl9pPr marL="0" marR="0" indent="1828800" algn="l" defTabSz="825500" rtl="0" latinLnBrk="0">
              <a:lnSpc>
                <a:spcPct val="80000"/>
              </a:lnSpc>
              <a:spcBef>
                <a:spcPts val="39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700" b="0" i="0" u="none" strike="noStrike" cap="all" spc="0" baseline="0">
                <a:ln>
                  <a:noFill/>
                </a:ln>
                <a:solidFill>
                  <a:schemeClr val="accent1"/>
                </a:solidFill>
                <a:uFillTx/>
                <a:latin typeface="+mn-lt"/>
                <a:ea typeface="+mn-ea"/>
                <a:cs typeface="+mn-cs"/>
                <a:sym typeface="DIN Alternate"/>
              </a:defRPr>
            </a:lvl9pPr>
          </a:lstStyle>
          <a:p>
            <a:pPr hangingPunct="1"/>
            <a:r>
              <a:rPr lang="ru-RU" sz="5390" dirty="0" smtClean="0"/>
              <a:t>СТРУКТУРА </a:t>
            </a:r>
            <a:r>
              <a:rPr lang="ru-RU" sz="5390" kern="5390" dirty="0" smtClean="0"/>
              <a:t>ПРОЕКТА</a:t>
            </a:r>
            <a:r>
              <a:rPr lang="ru-RU" sz="5390" dirty="0" smtClean="0"/>
              <a:t> ПОСТАНОВЛЕНИЯ</a:t>
            </a:r>
            <a:endParaRPr lang="ru-RU" sz="5390" dirty="0"/>
          </a:p>
        </p:txBody>
      </p:sp>
      <p:sp>
        <p:nvSpPr>
          <p:cNvPr id="22" name="Специальный инвестиционный контракт – это соглашение между инвестором (привлеченным лицом в случае его привлечения) и НСО и (или) муниципальным образованием НСО, заключающееся от имени НСО Минэкономразвития НСО, в котором фиксируются:…"/>
          <p:cNvSpPr/>
          <p:nvPr/>
        </p:nvSpPr>
        <p:spPr>
          <a:xfrm>
            <a:off x="762000" y="9135205"/>
            <a:ext cx="13822680" cy="3734356"/>
          </a:xfrm>
          <a:prstGeom prst="rect">
            <a:avLst/>
          </a:prstGeom>
          <a:ln w="254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marL="457200" indent="-457200" algn="just">
              <a:spcBef>
                <a:spcPts val="1200"/>
              </a:spcBef>
              <a:buClr>
                <a:srgbClr val="5479B6"/>
              </a:buClr>
              <a:buFont typeface="Times New Roman" panose="02020603050405020304" pitchFamily="18" charset="0"/>
              <a:buChar char="►"/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преамбула</a:t>
            </a:r>
          </a:p>
          <a:p>
            <a:pPr marL="457200" indent="-457200" algn="just">
              <a:spcBef>
                <a:spcPts val="1200"/>
              </a:spcBef>
              <a:buClr>
                <a:srgbClr val="5479B6"/>
              </a:buClr>
              <a:buFont typeface="Times New Roman" panose="02020603050405020304" pitchFamily="18" charset="0"/>
              <a:buChar char="►"/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пункт 1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изменяет почтовый индекс, куда могут направляться обращения инвесторов</a:t>
            </a:r>
            <a:endParaRPr lang="ru-RU" sz="2800" b="1" kern="2800" dirty="0" smtClean="0">
              <a:solidFill>
                <a:schemeClr val="bg1">
                  <a:lumMod val="90000"/>
                  <a:lumOff val="10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Clr>
                <a:srgbClr val="5479B6"/>
              </a:buClr>
              <a:buFont typeface="Times New Roman" panose="02020603050405020304" pitchFamily="18" charset="0"/>
              <a:buChar char="►"/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пункт 2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изменяет срок рассмотрения обращений инвесторов</a:t>
            </a:r>
            <a:endParaRPr lang="ru-RU" sz="2800" b="1" kern="2800" dirty="0" smtClean="0">
              <a:solidFill>
                <a:schemeClr val="bg1">
                  <a:lumMod val="90000"/>
                  <a:lumOff val="10000"/>
                </a:schemeClr>
              </a:solidFill>
            </a:endParaRPr>
          </a:p>
          <a:p>
            <a:pPr marL="457200" indent="-457200" algn="just">
              <a:spcBef>
                <a:spcPts val="1200"/>
              </a:spcBef>
              <a:buClr>
                <a:srgbClr val="5479B6"/>
              </a:buClr>
              <a:buFont typeface="Times New Roman" panose="02020603050405020304" pitchFamily="18" charset="0"/>
              <a:buChar char="►"/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пункт </a:t>
            </a:r>
            <a:r>
              <a:rPr lang="ru-RU" sz="2800" kern="2800" dirty="0">
                <a:solidFill>
                  <a:schemeClr val="bg1">
                    <a:lumMod val="90000"/>
                    <a:lumOff val="10000"/>
                  </a:schemeClr>
                </a:solidFill>
              </a:rPr>
              <a:t>3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корректирует состав рабочей группы, создаваемой</a:t>
            </a:r>
            <a:b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</a:b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по рассмотрению обращения инвестора</a:t>
            </a:r>
          </a:p>
          <a:p>
            <a:pPr marL="457200" indent="-457200" algn="just">
              <a:spcBef>
                <a:spcPts val="1200"/>
              </a:spcBef>
              <a:buClr>
                <a:srgbClr val="5479B6"/>
              </a:buClr>
              <a:buFont typeface="Times New Roman" panose="02020603050405020304" pitchFamily="18" charset="0"/>
              <a:buChar char="►"/>
              <a:defRPr>
                <a:solidFill>
                  <a:srgbClr val="424242"/>
                </a:solidFill>
                <a:latin typeface="Tahoma"/>
                <a:ea typeface="Tahoma"/>
                <a:cs typeface="Tahoma"/>
                <a:sym typeface="Tahoma"/>
              </a:defRPr>
            </a:pP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пункт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4 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вносит редакционные правки</a:t>
            </a:r>
            <a:r>
              <a:rPr lang="ru-RU" sz="2800" kern="28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endParaRPr lang="ru-RU" sz="2800" kern="2800" dirty="0" smtClean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2"/>
          <a:srcRect l="30150" t="933" r="30700" b="933"/>
          <a:stretch/>
        </p:blipFill>
        <p:spPr>
          <a:xfrm>
            <a:off x="16362418" y="2226838"/>
            <a:ext cx="7250430" cy="10222829"/>
          </a:xfrm>
          <a:prstGeom prst="rect">
            <a:avLst/>
          </a:prstGeom>
          <a:ln w="3175">
            <a:solidFill>
              <a:srgbClr val="A6AAA9"/>
            </a:solidFill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Об установлении Порядка заключения специальных инвестиционных контрактов на территории НСО"/>
          <p:cNvSpPr>
            <a:spLocks noGrp="1"/>
          </p:cNvSpPr>
          <p:nvPr>
            <p:ph type="ctrTitle"/>
          </p:nvPr>
        </p:nvSpPr>
        <p:spPr>
          <a:xfrm>
            <a:off x="5212080" y="6294480"/>
            <a:ext cx="13959840" cy="1127041"/>
          </a:xfrm>
          <a:prstGeom prst="rect">
            <a:avLst/>
          </a:prstGeom>
        </p:spPr>
        <p:txBody>
          <a:bodyPr/>
          <a:lstStyle>
            <a:lvl1pPr>
              <a:defRPr sz="7200">
                <a:solidFill>
                  <a:srgbClr val="5578B6"/>
                </a:solidFill>
              </a:defRPr>
            </a:lvl1pPr>
          </a:lstStyle>
          <a:p>
            <a:r>
              <a:rPr lang="ru-RU" kern="7200" dirty="0" smtClean="0"/>
              <a:t>Благодарю за внимание!</a:t>
            </a:r>
            <a:endParaRPr kern="7200" dirty="0"/>
          </a:p>
        </p:txBody>
      </p:sp>
      <p:sp>
        <p:nvSpPr>
          <p:cNvPr id="8" name="Молчанова О.В. – заместитель Председателя Правительства НСО – министр экономического развития НСО"/>
          <p:cNvSpPr txBox="1">
            <a:spLocks/>
          </p:cNvSpPr>
          <p:nvPr/>
        </p:nvSpPr>
        <p:spPr>
          <a:xfrm>
            <a:off x="671974" y="10941168"/>
            <a:ext cx="11352386" cy="19622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Autofit/>
          </a:bodyPr>
          <a:lstStyle>
            <a:lvl1pPr marL="0" marR="0" indent="0" algn="l" defTabSz="825500" latinLnBrk="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700" b="0" i="0" u="none" strike="noStrike" cap="none" spc="0" baseline="0">
                <a:ln>
                  <a:noFill/>
                </a:ln>
                <a:solidFill>
                  <a:srgbClr val="A6AAA9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1pPr>
            <a:lvl2pPr marL="0" marR="0" indent="228600" algn="l" defTabSz="825500" latinLnBrk="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700" b="0" i="0" u="none" strike="noStrike" cap="none" spc="0" baseline="0">
                <a:ln>
                  <a:noFill/>
                </a:ln>
                <a:solidFill>
                  <a:srgbClr val="A6AAA9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2pPr>
            <a:lvl3pPr marL="0" marR="0" indent="457200" algn="l" defTabSz="825500" latinLnBrk="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700" b="0" i="0" u="none" strike="noStrike" cap="none" spc="0" baseline="0">
                <a:ln>
                  <a:noFill/>
                </a:ln>
                <a:solidFill>
                  <a:srgbClr val="A6AAA9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3pPr>
            <a:lvl4pPr marL="0" marR="0" indent="685800" algn="l" defTabSz="825500" latinLnBrk="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700" b="0" i="0" u="none" strike="noStrike" cap="none" spc="0" baseline="0">
                <a:ln>
                  <a:noFill/>
                </a:ln>
                <a:solidFill>
                  <a:srgbClr val="A6AAA9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4pPr>
            <a:lvl5pPr marL="0" marR="0" indent="914400" algn="l" defTabSz="825500" latinLnBrk="0">
              <a:lnSpc>
                <a:spcPct val="80000"/>
              </a:lnSpc>
              <a:spcBef>
                <a:spcPts val="3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700" b="0" i="0" u="none" strike="noStrike" cap="none" spc="0" baseline="0">
                <a:ln>
                  <a:noFill/>
                </a:ln>
                <a:solidFill>
                  <a:srgbClr val="A6AAA9"/>
                </a:solidFill>
                <a:uFillTx/>
                <a:latin typeface="Tahoma"/>
                <a:ea typeface="Tahoma"/>
                <a:cs typeface="Tahoma"/>
                <a:sym typeface="Tahoma"/>
              </a:defRPr>
            </a:lvl5pPr>
            <a:lvl6pPr marL="3810000" marR="0" indent="-635000" algn="l" defTabSz="825500" latinLnBrk="0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8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6pPr>
            <a:lvl7pPr marL="4445000" marR="0" indent="-635000" algn="l" defTabSz="825500" latinLnBrk="0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8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7pPr>
            <a:lvl8pPr marL="5080000" marR="0" indent="-635000" algn="l" defTabSz="825500" latinLnBrk="0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8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8pPr>
            <a:lvl9pPr marL="5715000" marR="0" indent="-635000" algn="l" defTabSz="825500" latinLnBrk="0">
              <a:lnSpc>
                <a:spcPct val="100000"/>
              </a:lnSpc>
              <a:spcBef>
                <a:spcPts val="3900"/>
              </a:spcBef>
              <a:spcAft>
                <a:spcPts val="0"/>
              </a:spcAft>
              <a:buClr>
                <a:schemeClr val="accent1">
                  <a:satOff val="-4060"/>
                </a:schemeClr>
              </a:buClr>
              <a:buSzPct val="104999"/>
              <a:buFont typeface="Avenir Next"/>
              <a:buChar char="‣"/>
              <a:tabLst/>
              <a:defRPr sz="4800" b="0" i="0" u="none" strike="noStrike" cap="none" spc="0" baseline="0">
                <a:ln>
                  <a:noFill/>
                </a:ln>
                <a:solidFill>
                  <a:srgbClr val="838787"/>
                </a:solidFill>
                <a:uFillTx/>
                <a:latin typeface="Avenir Next Medium"/>
                <a:ea typeface="Avenir Next Medium"/>
                <a:cs typeface="Avenir Next Medium"/>
                <a:sym typeface="Avenir Next Medium"/>
              </a:defRPr>
            </a:lvl9pPr>
          </a:lstStyle>
          <a:p>
            <a:pPr defTabSz="553084" hangingPunct="1">
              <a:lnSpc>
                <a:spcPct val="100000"/>
              </a:lnSpc>
              <a:spcBef>
                <a:spcPts val="0"/>
              </a:spcBef>
              <a:defRPr sz="5159">
                <a:solidFill>
                  <a:srgbClr val="424242"/>
                </a:solidFill>
              </a:defRPr>
            </a:pPr>
            <a:r>
              <a:rPr lang="en-US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6</a:t>
            </a:r>
            <a:r>
              <a:rPr lang="ru-RU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30007, г. Новосибирск,</a:t>
            </a:r>
            <a:r>
              <a:rPr lang="en-US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 </a:t>
            </a:r>
            <a:r>
              <a:rPr lang="ru-RU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Красный проспект, 18</a:t>
            </a:r>
            <a:endParaRPr lang="en-US" sz="4000" kern="4000" dirty="0">
              <a:solidFill>
                <a:schemeClr val="bg1">
                  <a:lumMod val="90000"/>
                  <a:lumOff val="10000"/>
                </a:schemeClr>
              </a:solidFill>
            </a:endParaRPr>
          </a:p>
          <a:p>
            <a:pPr defTabSz="553084" hangingPunct="1">
              <a:lnSpc>
                <a:spcPct val="100000"/>
              </a:lnSpc>
              <a:spcBef>
                <a:spcPts val="0"/>
              </a:spcBef>
              <a:defRPr sz="5159">
                <a:solidFill>
                  <a:srgbClr val="424242"/>
                </a:solidFill>
              </a:defRPr>
            </a:pPr>
            <a:r>
              <a:rPr lang="en-US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mineconom@nso.ru</a:t>
            </a:r>
          </a:p>
          <a:p>
            <a:pPr defTabSz="553084" hangingPunct="1">
              <a:lnSpc>
                <a:spcPct val="100000"/>
              </a:lnSpc>
              <a:spcBef>
                <a:spcPts val="0"/>
              </a:spcBef>
              <a:defRPr sz="5159">
                <a:solidFill>
                  <a:srgbClr val="424242"/>
                </a:solidFill>
              </a:defRPr>
            </a:pPr>
            <a:r>
              <a:rPr lang="en-US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+7 (383) 227-07-88</a:t>
            </a:r>
            <a:r>
              <a:rPr lang="ru-RU" sz="4000" kern="4000" dirty="0" smtClean="0">
                <a:solidFill>
                  <a:schemeClr val="bg1">
                    <a:lumMod val="90000"/>
                    <a:lumOff val="10000"/>
                  </a:schemeClr>
                </a:solidFill>
              </a:rPr>
              <a:t>, 223-87-73</a:t>
            </a:r>
            <a:endParaRPr lang="en-US" sz="4000" kern="4000" dirty="0" smtClean="0">
              <a:solidFill>
                <a:schemeClr val="bg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13580" y="10964419"/>
            <a:ext cx="66065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553084" hangingPunct="1">
              <a:spcBef>
                <a:spcPts val="0"/>
              </a:spcBef>
              <a:defRPr sz="5159">
                <a:solidFill>
                  <a:srgbClr val="424242"/>
                </a:solidFill>
              </a:defRPr>
            </a:pPr>
            <a:r>
              <a:rPr lang="en-US" sz="4000" kern="4000" dirty="0">
                <a:solidFill>
                  <a:schemeClr val="bg1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econom.nso.ru</a:t>
            </a:r>
          </a:p>
          <a:p>
            <a:pPr algn="r" defTabSz="553084" hangingPunct="1">
              <a:spcBef>
                <a:spcPts val="0"/>
              </a:spcBef>
              <a:defRPr sz="5159">
                <a:solidFill>
                  <a:srgbClr val="424242"/>
                </a:solidFill>
              </a:defRPr>
            </a:pPr>
            <a:r>
              <a:rPr lang="en-US" sz="4000" kern="4000" dirty="0">
                <a:solidFill>
                  <a:schemeClr val="bg1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invest.nso.ru</a:t>
            </a:r>
          </a:p>
          <a:p>
            <a:pPr algn="r" defTabSz="553084" hangingPunct="1">
              <a:spcBef>
                <a:spcPts val="0"/>
              </a:spcBef>
              <a:defRPr sz="5159">
                <a:solidFill>
                  <a:srgbClr val="424242"/>
                </a:solidFill>
              </a:defRPr>
            </a:pPr>
            <a:r>
              <a:rPr lang="en-US" sz="4000" kern="4000" dirty="0">
                <a:solidFill>
                  <a:schemeClr val="bg1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fb.com/</a:t>
            </a:r>
            <a:r>
              <a:rPr lang="en-US" sz="4000" kern="4000" dirty="0" err="1">
                <a:solidFill>
                  <a:schemeClr val="bg1">
                    <a:lumMod val="90000"/>
                    <a:lumOff val="1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mineconomnso</a:t>
            </a:r>
            <a:endParaRPr lang="ru-RU" sz="4000" kern="4000" dirty="0">
              <a:solidFill>
                <a:schemeClr val="bg1">
                  <a:lumMod val="90000"/>
                  <a:lumOff val="1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2006996" y="657151"/>
            <a:ext cx="20531095" cy="1818643"/>
            <a:chOff x="1534189" y="657151"/>
            <a:chExt cx="20531095" cy="1818643"/>
          </a:xfrm>
        </p:grpSpPr>
        <p:pic>
          <p:nvPicPr>
            <p:cNvPr id="12" name="gerb_novosibirskoj_oblasti.png" descr="gerb_novosibirskoj_oblasti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534189" y="657151"/>
              <a:ext cx="1471395" cy="1818643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13" name="Министерство экономического развития Новосибирской области"/>
            <p:cNvSpPr/>
            <p:nvPr/>
          </p:nvSpPr>
          <p:spPr>
            <a:xfrm>
              <a:off x="3531364" y="866445"/>
              <a:ext cx="18533920" cy="84125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>
              <a:lvl1pPr>
                <a:defRPr sz="4800">
                  <a:solidFill>
                    <a:srgbClr val="424242"/>
                  </a:solidFill>
                  <a:latin typeface="Tahoma"/>
                  <a:ea typeface="Tahoma"/>
                  <a:cs typeface="Tahoma"/>
                  <a:sym typeface="Tahoma"/>
                </a:defRPr>
              </a:lvl1pPr>
            </a:lstStyle>
            <a:p>
              <a:r>
                <a:rPr kern="4800" dirty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Министерство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экономического</a:t>
              </a:r>
              <a:r>
                <a:rPr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развития</a:t>
              </a:r>
              <a:r>
                <a:rPr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Новосибирской</a:t>
              </a:r>
              <a:r>
                <a:rPr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 </a:t>
              </a:r>
              <a:r>
                <a:rPr lang="ru-RU" kern="4800" dirty="0" smtClean="0">
                  <a:solidFill>
                    <a:schemeClr val="bg1">
                      <a:lumMod val="90000"/>
                      <a:lumOff val="10000"/>
                    </a:schemeClr>
                  </a:solidFill>
                </a:rPr>
                <a:t>области</a:t>
              </a:r>
              <a:endParaRPr kern="4800" dirty="0">
                <a:solidFill>
                  <a:schemeClr val="bg1">
                    <a:lumMod val="90000"/>
                    <a:lumOff val="1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24171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Alternate"/>
        <a:ea typeface="DIN Alternate"/>
        <a:cs typeface="DIN Alternate"/>
      </a:majorFont>
      <a:minorFont>
        <a:latin typeface="DIN Alternate"/>
        <a:ea typeface="DIN Alternate"/>
        <a:cs typeface="DIN Alternat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Alternate"/>
        <a:ea typeface="DIN Alternate"/>
        <a:cs typeface="DIN Alternate"/>
      </a:majorFont>
      <a:minorFont>
        <a:latin typeface="DIN Alternate"/>
        <a:ea typeface="DIN Alternate"/>
        <a:cs typeface="DIN Alternate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Alternat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00000"/>
          </a:lnSpc>
          <a:spcBef>
            <a:spcPts val="34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</TotalTime>
  <Words>125</Words>
  <Application>Microsoft Office PowerPoint</Application>
  <PresentationFormat>Произвольный</PresentationFormat>
  <Paragraphs>25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2" baseType="lpstr">
      <vt:lpstr>Avenir Next</vt:lpstr>
      <vt:lpstr>Avenir Next Medium</vt:lpstr>
      <vt:lpstr>DIN Alternate</vt:lpstr>
      <vt:lpstr>Helvetica</vt:lpstr>
      <vt:lpstr>Helvetica Neue</vt:lpstr>
      <vt:lpstr>Tahoma</vt:lpstr>
      <vt:lpstr>Times New Roman</vt:lpstr>
      <vt:lpstr>Verdana</vt:lpstr>
      <vt:lpstr>New_Template7</vt:lpstr>
      <vt:lpstr>Презентация PowerPoint</vt:lpstr>
      <vt:lpstr>Куда вносятся изменения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установлении Порядка заключения специальных инвестиционных контрактов на территории НСО</dc:title>
  <dc:creator>Коваленко Алексей Игоревич</dc:creator>
  <cp:lastModifiedBy>Коваленко Алексей Игоревич</cp:lastModifiedBy>
  <cp:revision>76</cp:revision>
  <dcterms:modified xsi:type="dcterms:W3CDTF">2017-04-13T03:21:50Z</dcterms:modified>
</cp:coreProperties>
</file>