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1"/>
  </p:notesMasterIdLst>
  <p:handoutMasterIdLst>
    <p:handoutMasterId r:id="rId22"/>
  </p:handoutMasterIdLst>
  <p:sldIdLst>
    <p:sldId id="290" r:id="rId2"/>
    <p:sldId id="289" r:id="rId3"/>
    <p:sldId id="283" r:id="rId4"/>
    <p:sldId id="284" r:id="rId5"/>
    <p:sldId id="285" r:id="rId6"/>
    <p:sldId id="291" r:id="rId7"/>
    <p:sldId id="292" r:id="rId8"/>
    <p:sldId id="293" r:id="rId9"/>
    <p:sldId id="286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288" r:id="rId18"/>
    <p:sldId id="278" r:id="rId19"/>
    <p:sldId id="269" r:id="rId2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F8A8A2"/>
    <a:srgbClr val="F37065"/>
    <a:srgbClr val="4D4D4D"/>
    <a:srgbClr val="ABC8E7"/>
    <a:srgbClr val="89B1D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39" autoAdjust="0"/>
  </p:normalViewPr>
  <p:slideViewPr>
    <p:cSldViewPr>
      <p:cViewPr varScale="1">
        <p:scale>
          <a:sx n="83" d="100"/>
          <a:sy n="83" d="100"/>
        </p:scale>
        <p:origin x="89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98" y="-84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E8DF9-96AD-40EC-A4F7-330BA3FBA682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2E62C-C6BF-45BF-91ED-7AF723EFCF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643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5FA7-844E-429E-8096-05F75DD867F9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18AF1-EC64-417C-8C72-3FD2D4B38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42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18AF1-EC64-417C-8C72-3FD2D4B387B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89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Название слайда, шрифт </a:t>
            </a:r>
            <a:r>
              <a:rPr lang="ru-RU" dirty="0" err="1" smtClean="0"/>
              <a:t>Arial</a:t>
            </a:r>
            <a:r>
              <a:rPr lang="ru-RU" dirty="0" smtClean="0"/>
              <a:t>, 2</a:t>
            </a:r>
            <a:r>
              <a:rPr lang="en-US" dirty="0" smtClean="0"/>
              <a:t>4</a:t>
            </a:r>
            <a:r>
              <a:rPr lang="ru-RU" dirty="0" smtClean="0"/>
              <a:t> </a:t>
            </a:r>
            <a:r>
              <a:rPr lang="ru-RU" dirty="0" err="1" smtClean="0"/>
              <a:t>пт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7715200" cy="4680519"/>
          </a:xfrm>
        </p:spPr>
        <p:txBody>
          <a:bodyPr/>
          <a:lstStyle>
            <a:lvl1pPr>
              <a:defRPr/>
            </a:lvl1pPr>
          </a:lstStyle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446074D7-7B97-4C60-B38F-D77E1B39E885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02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й смарт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3394720" cy="4536504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EFB904C4-4AB9-4D84-8905-B291CF4EBD02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052736"/>
            <a:ext cx="4779603" cy="5157192"/>
          </a:xfrm>
          <a:prstGeom prst="rect">
            <a:avLst/>
          </a:prstGeom>
        </p:spPr>
      </p:pic>
      <p:sp>
        <p:nvSpPr>
          <p:cNvPr id="9" name="Полилиния 8"/>
          <p:cNvSpPr/>
          <p:nvPr userDrawn="1"/>
        </p:nvSpPr>
        <p:spPr>
          <a:xfrm>
            <a:off x="4479010" y="1890793"/>
            <a:ext cx="3773837" cy="3525865"/>
          </a:xfrm>
          <a:custGeom>
            <a:avLst/>
            <a:gdLst>
              <a:gd name="connsiteX0" fmla="*/ 15498 w 3773837"/>
              <a:gd name="connsiteY0" fmla="*/ 0 h 3525865"/>
              <a:gd name="connsiteX1" fmla="*/ 3332136 w 3773837"/>
              <a:gd name="connsiteY1" fmla="*/ 0 h 3525865"/>
              <a:gd name="connsiteX2" fmla="*/ 3773837 w 3773837"/>
              <a:gd name="connsiteY2" fmla="*/ 1751309 h 3525865"/>
              <a:gd name="connsiteX3" fmla="*/ 3363132 w 3773837"/>
              <a:gd name="connsiteY3" fmla="*/ 3525865 h 3525865"/>
              <a:gd name="connsiteX4" fmla="*/ 0 w 3773837"/>
              <a:gd name="connsiteY4" fmla="*/ 3525865 h 3525865"/>
              <a:gd name="connsiteX5" fmla="*/ 418454 w 3773837"/>
              <a:gd name="connsiteY5" fmla="*/ 1720312 h 3525865"/>
              <a:gd name="connsiteX6" fmla="*/ 15498 w 3773837"/>
              <a:gd name="connsiteY6" fmla="*/ 0 h 352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3837" h="3525865">
                <a:moveTo>
                  <a:pt x="15498" y="0"/>
                </a:moveTo>
                <a:lnTo>
                  <a:pt x="3332136" y="0"/>
                </a:lnTo>
                <a:lnTo>
                  <a:pt x="3773837" y="1751309"/>
                </a:lnTo>
                <a:lnTo>
                  <a:pt x="3363132" y="3525865"/>
                </a:lnTo>
                <a:lnTo>
                  <a:pt x="0" y="3525865"/>
                </a:lnTo>
                <a:lnTo>
                  <a:pt x="418454" y="1720312"/>
                </a:lnTo>
                <a:lnTo>
                  <a:pt x="15498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Текст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147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й смарт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17209395-9309-40E7-BD11-3D5233B4DE8A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052736"/>
            <a:ext cx="4779603" cy="5157192"/>
          </a:xfrm>
          <a:prstGeom prst="rect">
            <a:avLst/>
          </a:prstGeom>
        </p:spPr>
      </p:pic>
      <p:sp>
        <p:nvSpPr>
          <p:cNvPr id="14" name="Объект 13"/>
          <p:cNvSpPr>
            <a:spLocks noGrp="1"/>
          </p:cNvSpPr>
          <p:nvPr>
            <p:ph sz="quarter" idx="14" hasCustomPrompt="1"/>
          </p:nvPr>
        </p:nvSpPr>
        <p:spPr>
          <a:xfrm>
            <a:off x="4787900" y="1844675"/>
            <a:ext cx="3097213" cy="36004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6" name="Таблица 15"/>
          <p:cNvSpPr>
            <a:spLocks noGrp="1"/>
          </p:cNvSpPr>
          <p:nvPr>
            <p:ph type="tbl" sz="quarter" idx="15"/>
          </p:nvPr>
        </p:nvSpPr>
        <p:spPr>
          <a:xfrm>
            <a:off x="496888" y="1412875"/>
            <a:ext cx="3427412" cy="44640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511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фотографие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283968" y="1556792"/>
            <a:ext cx="3888432" cy="4536503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4"/>
          </p:nvPr>
        </p:nvSpPr>
        <p:spPr>
          <a:xfrm>
            <a:off x="496888" y="1557338"/>
            <a:ext cx="3600450" cy="36004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2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077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март-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Рисунок SmartArt 4"/>
          <p:cNvSpPr>
            <a:spLocks noGrp="1"/>
          </p:cNvSpPr>
          <p:nvPr>
            <p:ph type="dgm" sz="quarter" idx="14"/>
          </p:nvPr>
        </p:nvSpPr>
        <p:spPr>
          <a:xfrm>
            <a:off x="467544" y="1412875"/>
            <a:ext cx="7704906" cy="475297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905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4"/>
          </p:nvPr>
        </p:nvSpPr>
        <p:spPr>
          <a:xfrm>
            <a:off x="467544" y="1412875"/>
            <a:ext cx="7704906" cy="46799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523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Таблица 4"/>
          <p:cNvSpPr>
            <a:spLocks noGrp="1"/>
          </p:cNvSpPr>
          <p:nvPr>
            <p:ph type="tbl" sz="quarter" idx="14"/>
          </p:nvPr>
        </p:nvSpPr>
        <p:spPr>
          <a:xfrm>
            <a:off x="467544" y="1412875"/>
            <a:ext cx="7704906" cy="44640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635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436096" y="1484784"/>
            <a:ext cx="3528392" cy="1470025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презентации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2</a:t>
            </a:r>
            <a:r>
              <a:rPr lang="en-US" dirty="0" smtClean="0"/>
              <a:t>4</a:t>
            </a:r>
            <a:r>
              <a:rPr lang="ru-RU" dirty="0" smtClean="0"/>
              <a:t> пт.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436096" y="3098825"/>
            <a:ext cx="3528392" cy="103252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15 пт.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124" y="5157192"/>
            <a:ext cx="3590921" cy="1005458"/>
          </a:xfrm>
          <a:prstGeom prst="rect">
            <a:avLst/>
          </a:prstGeom>
        </p:spPr>
      </p:pic>
      <p:sp>
        <p:nvSpPr>
          <p:cNvPr id="9" name="Объект 2"/>
          <p:cNvSpPr>
            <a:spLocks noGrp="1"/>
          </p:cNvSpPr>
          <p:nvPr>
            <p:ph idx="13" hasCustomPrompt="1"/>
          </p:nvPr>
        </p:nvSpPr>
        <p:spPr>
          <a:xfrm>
            <a:off x="5442171" y="548680"/>
            <a:ext cx="2304256" cy="2880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ДД.ММ.ГГГГ</a:t>
            </a:r>
          </a:p>
        </p:txBody>
      </p:sp>
    </p:spTree>
    <p:extLst>
      <p:ext uri="{BB962C8B-B14F-4D97-AF65-F5344CB8AC3E}">
        <p14:creationId xmlns:p14="http://schemas.microsoft.com/office/powerpoint/2010/main" val="1350674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пы булито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7715200" cy="4680519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Типы </a:t>
            </a:r>
            <a:r>
              <a:rPr lang="ru-RU" dirty="0" err="1" smtClean="0"/>
              <a:t>булитов</a:t>
            </a:r>
            <a:endParaRPr lang="ru-RU" dirty="0" smtClean="0"/>
          </a:p>
          <a:p>
            <a:pPr lvl="1"/>
            <a:r>
              <a:rPr lang="ru-RU" dirty="0" smtClean="0"/>
              <a:t>Первый уровень</a:t>
            </a:r>
          </a:p>
          <a:p>
            <a:pPr lvl="2"/>
            <a:r>
              <a:rPr lang="ru-RU" dirty="0" smtClean="0"/>
              <a:t>Второй уровень</a:t>
            </a:r>
          </a:p>
          <a:p>
            <a:pPr lvl="3"/>
            <a:r>
              <a:rPr lang="ru-RU" dirty="0" smtClean="0"/>
              <a:t>Третий уровень</a:t>
            </a:r>
          </a:p>
          <a:p>
            <a:pPr lvl="4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892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ключите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771800" y="1340768"/>
            <a:ext cx="4464496" cy="4752527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Заключительный 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262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03848" y="2895079"/>
            <a:ext cx="4032448" cy="1470025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презентации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2</a:t>
            </a:r>
            <a:r>
              <a:rPr lang="en-US" dirty="0" smtClean="0"/>
              <a:t>4</a:t>
            </a:r>
            <a:r>
              <a:rPr lang="ru-RU" dirty="0" smtClean="0"/>
              <a:t> пт.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203848" y="4509120"/>
            <a:ext cx="4032448" cy="103252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15 пт.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3590921" cy="1005458"/>
          </a:xfrm>
          <a:prstGeom prst="rect">
            <a:avLst/>
          </a:prstGeom>
        </p:spPr>
      </p:pic>
      <p:sp>
        <p:nvSpPr>
          <p:cNvPr id="22" name="Объект 2"/>
          <p:cNvSpPr>
            <a:spLocks noGrp="1"/>
          </p:cNvSpPr>
          <p:nvPr>
            <p:ph idx="13" hasCustomPrompt="1"/>
          </p:nvPr>
        </p:nvSpPr>
        <p:spPr>
          <a:xfrm>
            <a:off x="3203848" y="6237312"/>
            <a:ext cx="4032448" cy="2880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ДД.ММ.ГГГГ</a:t>
            </a:r>
          </a:p>
        </p:txBody>
      </p:sp>
    </p:spTree>
    <p:extLst>
      <p:ext uri="{BB962C8B-B14F-4D97-AF65-F5344CB8AC3E}">
        <p14:creationId xmlns:p14="http://schemas.microsoft.com/office/powerpoint/2010/main" val="912623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7"/>
          <p:cNvSpPr/>
          <p:nvPr userDrawn="1"/>
        </p:nvSpPr>
        <p:spPr>
          <a:xfrm>
            <a:off x="3890075" y="1"/>
            <a:ext cx="5253925" cy="6857999"/>
          </a:xfrm>
          <a:custGeom>
            <a:avLst/>
            <a:gdLst>
              <a:gd name="connsiteX0" fmla="*/ 286718 w 5253925"/>
              <a:gd name="connsiteY0" fmla="*/ 0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86718 w 5253925"/>
              <a:gd name="connsiteY5" fmla="*/ 0 h 6873498"/>
              <a:gd name="connsiteX0" fmla="*/ 294467 w 5253925"/>
              <a:gd name="connsiteY0" fmla="*/ 15499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94467 w 5253925"/>
              <a:gd name="connsiteY5" fmla="*/ 15499 h 6873498"/>
              <a:gd name="connsiteX0" fmla="*/ 294467 w 5253925"/>
              <a:gd name="connsiteY0" fmla="*/ 0 h 6857999"/>
              <a:gd name="connsiteX1" fmla="*/ 5114440 w 5253925"/>
              <a:gd name="connsiteY1" fmla="*/ 193728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  <a:gd name="connsiteX0" fmla="*/ 294467 w 5253925"/>
              <a:gd name="connsiteY0" fmla="*/ 0 h 6857999"/>
              <a:gd name="connsiteX1" fmla="*/ 5253925 w 5253925"/>
              <a:gd name="connsiteY1" fmla="*/ 0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3925" h="6857999">
                <a:moveTo>
                  <a:pt x="294467" y="0"/>
                </a:moveTo>
                <a:lnTo>
                  <a:pt x="5253925" y="0"/>
                </a:lnTo>
                <a:lnTo>
                  <a:pt x="5253925" y="6857999"/>
                </a:lnTo>
                <a:lnTo>
                  <a:pt x="0" y="6857999"/>
                </a:lnTo>
                <a:lnTo>
                  <a:pt x="1108128" y="2069023"/>
                </a:lnTo>
                <a:lnTo>
                  <a:pt x="2944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436096" y="1484784"/>
            <a:ext cx="3528392" cy="1470025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презентации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2</a:t>
            </a:r>
            <a:r>
              <a:rPr lang="en-US" dirty="0" smtClean="0"/>
              <a:t>4</a:t>
            </a:r>
            <a:r>
              <a:rPr lang="ru-RU" dirty="0" smtClean="0"/>
              <a:t> пт.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436096" y="3098825"/>
            <a:ext cx="3528392" cy="103252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15 пт.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124" y="5157192"/>
            <a:ext cx="3590921" cy="1005458"/>
          </a:xfrm>
          <a:prstGeom prst="rect">
            <a:avLst/>
          </a:prstGeom>
        </p:spPr>
      </p:pic>
      <p:sp>
        <p:nvSpPr>
          <p:cNvPr id="14" name="Объект 2"/>
          <p:cNvSpPr>
            <a:spLocks noGrp="1"/>
          </p:cNvSpPr>
          <p:nvPr>
            <p:ph idx="13" hasCustomPrompt="1"/>
          </p:nvPr>
        </p:nvSpPr>
        <p:spPr>
          <a:xfrm>
            <a:off x="5442171" y="548680"/>
            <a:ext cx="2304256" cy="2880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ДД.ММ.ГГГГ</a:t>
            </a:r>
          </a:p>
        </p:txBody>
      </p:sp>
    </p:spTree>
    <p:extLst>
      <p:ext uri="{BB962C8B-B14F-4D97-AF65-F5344CB8AC3E}">
        <p14:creationId xmlns:p14="http://schemas.microsoft.com/office/powerpoint/2010/main" val="4163717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Слайд-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 userDrawn="1"/>
        </p:nvSpPr>
        <p:spPr>
          <a:xfrm>
            <a:off x="-10260" y="550518"/>
            <a:ext cx="7678604" cy="5752892"/>
          </a:xfrm>
          <a:custGeom>
            <a:avLst/>
            <a:gdLst>
              <a:gd name="connsiteX0" fmla="*/ 286718 w 5253925"/>
              <a:gd name="connsiteY0" fmla="*/ 0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86718 w 5253925"/>
              <a:gd name="connsiteY5" fmla="*/ 0 h 6873498"/>
              <a:gd name="connsiteX0" fmla="*/ 294467 w 5253925"/>
              <a:gd name="connsiteY0" fmla="*/ 15499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94467 w 5253925"/>
              <a:gd name="connsiteY5" fmla="*/ 15499 h 6873498"/>
              <a:gd name="connsiteX0" fmla="*/ 294467 w 5253925"/>
              <a:gd name="connsiteY0" fmla="*/ 0 h 6857999"/>
              <a:gd name="connsiteX1" fmla="*/ 5114440 w 5253925"/>
              <a:gd name="connsiteY1" fmla="*/ 193728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  <a:gd name="connsiteX0" fmla="*/ 294467 w 5253925"/>
              <a:gd name="connsiteY0" fmla="*/ 0 h 6857999"/>
              <a:gd name="connsiteX1" fmla="*/ 5253925 w 5253925"/>
              <a:gd name="connsiteY1" fmla="*/ 0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  <a:gd name="connsiteX0" fmla="*/ 4207789 w 9167247"/>
              <a:gd name="connsiteY0" fmla="*/ 0 h 6857999"/>
              <a:gd name="connsiteX1" fmla="*/ 0 w 9167247"/>
              <a:gd name="connsiteY1" fmla="*/ 0 h 6857999"/>
              <a:gd name="connsiteX2" fmla="*/ 9167247 w 9167247"/>
              <a:gd name="connsiteY2" fmla="*/ 6857999 h 6857999"/>
              <a:gd name="connsiteX3" fmla="*/ 3913322 w 9167247"/>
              <a:gd name="connsiteY3" fmla="*/ 6857999 h 6857999"/>
              <a:gd name="connsiteX4" fmla="*/ 5021450 w 9167247"/>
              <a:gd name="connsiteY4" fmla="*/ 2069023 h 6857999"/>
              <a:gd name="connsiteX5" fmla="*/ 4207789 w 9167247"/>
              <a:gd name="connsiteY5" fmla="*/ 0 h 6857999"/>
              <a:gd name="connsiteX0" fmla="*/ 4207789 w 5021450"/>
              <a:gd name="connsiteY0" fmla="*/ 0 h 6873497"/>
              <a:gd name="connsiteX1" fmla="*/ 0 w 5021450"/>
              <a:gd name="connsiteY1" fmla="*/ 0 h 6873497"/>
              <a:gd name="connsiteX2" fmla="*/ 15498 w 5021450"/>
              <a:gd name="connsiteY2" fmla="*/ 6873497 h 6873497"/>
              <a:gd name="connsiteX3" fmla="*/ 3913322 w 5021450"/>
              <a:gd name="connsiteY3" fmla="*/ 6857999 h 6873497"/>
              <a:gd name="connsiteX4" fmla="*/ 5021450 w 5021450"/>
              <a:gd name="connsiteY4" fmla="*/ 2069023 h 6873497"/>
              <a:gd name="connsiteX5" fmla="*/ 4207789 w 5021450"/>
              <a:gd name="connsiteY5" fmla="*/ 0 h 6873497"/>
              <a:gd name="connsiteX0" fmla="*/ 7722556 w 8536217"/>
              <a:gd name="connsiteY0" fmla="*/ 0 h 6873497"/>
              <a:gd name="connsiteX1" fmla="*/ 0 w 8536217"/>
              <a:gd name="connsiteY1" fmla="*/ 9246 h 6873497"/>
              <a:gd name="connsiteX2" fmla="*/ 3530265 w 8536217"/>
              <a:gd name="connsiteY2" fmla="*/ 6873497 h 6873497"/>
              <a:gd name="connsiteX3" fmla="*/ 7428089 w 8536217"/>
              <a:gd name="connsiteY3" fmla="*/ 6857999 h 6873497"/>
              <a:gd name="connsiteX4" fmla="*/ 8536217 w 8536217"/>
              <a:gd name="connsiteY4" fmla="*/ 2069023 h 6873497"/>
              <a:gd name="connsiteX5" fmla="*/ 7722556 w 8536217"/>
              <a:gd name="connsiteY5" fmla="*/ 0 h 6873497"/>
              <a:gd name="connsiteX0" fmla="*/ 7722556 w 8536217"/>
              <a:gd name="connsiteY0" fmla="*/ 0 h 6864251"/>
              <a:gd name="connsiteX1" fmla="*/ 0 w 8536217"/>
              <a:gd name="connsiteY1" fmla="*/ 9246 h 6864251"/>
              <a:gd name="connsiteX2" fmla="*/ 6416 w 8536217"/>
              <a:gd name="connsiteY2" fmla="*/ 6864251 h 6864251"/>
              <a:gd name="connsiteX3" fmla="*/ 7428089 w 8536217"/>
              <a:gd name="connsiteY3" fmla="*/ 6857999 h 6864251"/>
              <a:gd name="connsiteX4" fmla="*/ 8536217 w 8536217"/>
              <a:gd name="connsiteY4" fmla="*/ 2069023 h 6864251"/>
              <a:gd name="connsiteX5" fmla="*/ 7722556 w 8536217"/>
              <a:gd name="connsiteY5" fmla="*/ 0 h 6864251"/>
              <a:gd name="connsiteX0" fmla="*/ 7722556 w 8536217"/>
              <a:gd name="connsiteY0" fmla="*/ 0 h 6857999"/>
              <a:gd name="connsiteX1" fmla="*/ 0 w 8536217"/>
              <a:gd name="connsiteY1" fmla="*/ 9246 h 6857999"/>
              <a:gd name="connsiteX2" fmla="*/ 15497 w 8536217"/>
              <a:gd name="connsiteY2" fmla="*/ 6836513 h 6857999"/>
              <a:gd name="connsiteX3" fmla="*/ 7428089 w 8536217"/>
              <a:gd name="connsiteY3" fmla="*/ 6857999 h 6857999"/>
              <a:gd name="connsiteX4" fmla="*/ 8536217 w 8536217"/>
              <a:gd name="connsiteY4" fmla="*/ 2069023 h 6857999"/>
              <a:gd name="connsiteX5" fmla="*/ 7722556 w 8536217"/>
              <a:gd name="connsiteY5" fmla="*/ 0 h 6857999"/>
              <a:gd name="connsiteX0" fmla="*/ 7722556 w 8536217"/>
              <a:gd name="connsiteY0" fmla="*/ 0 h 6857999"/>
              <a:gd name="connsiteX1" fmla="*/ 0 w 8536217"/>
              <a:gd name="connsiteY1" fmla="*/ 9246 h 6857999"/>
              <a:gd name="connsiteX2" fmla="*/ 15497 w 8536217"/>
              <a:gd name="connsiteY2" fmla="*/ 6845759 h 6857999"/>
              <a:gd name="connsiteX3" fmla="*/ 7428089 w 8536217"/>
              <a:gd name="connsiteY3" fmla="*/ 6857999 h 6857999"/>
              <a:gd name="connsiteX4" fmla="*/ 8536217 w 8536217"/>
              <a:gd name="connsiteY4" fmla="*/ 2069023 h 6857999"/>
              <a:gd name="connsiteX5" fmla="*/ 7722556 w 8536217"/>
              <a:gd name="connsiteY5" fmla="*/ 0 h 6857999"/>
              <a:gd name="connsiteX0" fmla="*/ 7722556 w 8536217"/>
              <a:gd name="connsiteY0" fmla="*/ 0 h 6857999"/>
              <a:gd name="connsiteX1" fmla="*/ 0 w 8536217"/>
              <a:gd name="connsiteY1" fmla="*/ 9246 h 6857999"/>
              <a:gd name="connsiteX2" fmla="*/ 15497 w 8536217"/>
              <a:gd name="connsiteY2" fmla="*/ 6845759 h 6857999"/>
              <a:gd name="connsiteX3" fmla="*/ 7428089 w 8536217"/>
              <a:gd name="connsiteY3" fmla="*/ 6857999 h 6857999"/>
              <a:gd name="connsiteX4" fmla="*/ 8536217 w 8536217"/>
              <a:gd name="connsiteY4" fmla="*/ 2069023 h 6857999"/>
              <a:gd name="connsiteX5" fmla="*/ 7722556 w 8536217"/>
              <a:gd name="connsiteY5" fmla="*/ 0 h 6857999"/>
              <a:gd name="connsiteX0" fmla="*/ 7722556 w 8536217"/>
              <a:gd name="connsiteY0" fmla="*/ 0 h 6873498"/>
              <a:gd name="connsiteX1" fmla="*/ 0 w 8536217"/>
              <a:gd name="connsiteY1" fmla="*/ 9246 h 6873498"/>
              <a:gd name="connsiteX2" fmla="*/ 15497 w 8536217"/>
              <a:gd name="connsiteY2" fmla="*/ 6873498 h 6873498"/>
              <a:gd name="connsiteX3" fmla="*/ 7428089 w 8536217"/>
              <a:gd name="connsiteY3" fmla="*/ 6857999 h 6873498"/>
              <a:gd name="connsiteX4" fmla="*/ 8536217 w 8536217"/>
              <a:gd name="connsiteY4" fmla="*/ 2069023 h 6873498"/>
              <a:gd name="connsiteX5" fmla="*/ 7722556 w 8536217"/>
              <a:gd name="connsiteY5" fmla="*/ 0 h 6873498"/>
              <a:gd name="connsiteX0" fmla="*/ 8185741 w 8999402"/>
              <a:gd name="connsiteY0" fmla="*/ 0 h 6873498"/>
              <a:gd name="connsiteX1" fmla="*/ 0 w 8999402"/>
              <a:gd name="connsiteY1" fmla="*/ 0 h 6873498"/>
              <a:gd name="connsiteX2" fmla="*/ 478682 w 8999402"/>
              <a:gd name="connsiteY2" fmla="*/ 6873498 h 6873498"/>
              <a:gd name="connsiteX3" fmla="*/ 7891274 w 8999402"/>
              <a:gd name="connsiteY3" fmla="*/ 6857999 h 6873498"/>
              <a:gd name="connsiteX4" fmla="*/ 8999402 w 8999402"/>
              <a:gd name="connsiteY4" fmla="*/ 2069023 h 6873498"/>
              <a:gd name="connsiteX5" fmla="*/ 8185741 w 8999402"/>
              <a:gd name="connsiteY5" fmla="*/ 0 h 6873498"/>
              <a:gd name="connsiteX0" fmla="*/ 8185741 w 8999402"/>
              <a:gd name="connsiteY0" fmla="*/ 0 h 6873498"/>
              <a:gd name="connsiteX1" fmla="*/ 0 w 8999402"/>
              <a:gd name="connsiteY1" fmla="*/ 0 h 6873498"/>
              <a:gd name="connsiteX2" fmla="*/ 6413 w 8999402"/>
              <a:gd name="connsiteY2" fmla="*/ 6873498 h 6873498"/>
              <a:gd name="connsiteX3" fmla="*/ 7891274 w 8999402"/>
              <a:gd name="connsiteY3" fmla="*/ 6857999 h 6873498"/>
              <a:gd name="connsiteX4" fmla="*/ 8999402 w 8999402"/>
              <a:gd name="connsiteY4" fmla="*/ 2069023 h 6873498"/>
              <a:gd name="connsiteX5" fmla="*/ 8185741 w 8999402"/>
              <a:gd name="connsiteY5" fmla="*/ 0 h 6873498"/>
              <a:gd name="connsiteX0" fmla="*/ 8185741 w 8999402"/>
              <a:gd name="connsiteY0" fmla="*/ 0 h 6864252"/>
              <a:gd name="connsiteX1" fmla="*/ 0 w 8999402"/>
              <a:gd name="connsiteY1" fmla="*/ 0 h 6864252"/>
              <a:gd name="connsiteX2" fmla="*/ 6413 w 8999402"/>
              <a:gd name="connsiteY2" fmla="*/ 6864252 h 6864252"/>
              <a:gd name="connsiteX3" fmla="*/ 7891274 w 8999402"/>
              <a:gd name="connsiteY3" fmla="*/ 6857999 h 6864252"/>
              <a:gd name="connsiteX4" fmla="*/ 8999402 w 8999402"/>
              <a:gd name="connsiteY4" fmla="*/ 2069023 h 6864252"/>
              <a:gd name="connsiteX5" fmla="*/ 8185741 w 8999402"/>
              <a:gd name="connsiteY5" fmla="*/ 0 h 686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99402" h="6864252">
                <a:moveTo>
                  <a:pt x="8185741" y="0"/>
                </a:moveTo>
                <a:lnTo>
                  <a:pt x="0" y="0"/>
                </a:lnTo>
                <a:cubicBezTo>
                  <a:pt x="2139" y="2285002"/>
                  <a:pt x="4274" y="4579250"/>
                  <a:pt x="6413" y="6864252"/>
                </a:cubicBezTo>
                <a:lnTo>
                  <a:pt x="7891274" y="6857999"/>
                </a:lnTo>
                <a:lnTo>
                  <a:pt x="8999402" y="2069023"/>
                </a:lnTo>
                <a:lnTo>
                  <a:pt x="8185741" y="0"/>
                </a:lnTo>
                <a:close/>
              </a:path>
            </a:pathLst>
          </a:custGeom>
          <a:solidFill>
            <a:srgbClr val="000000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843808" y="2204864"/>
            <a:ext cx="3528392" cy="230425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Слайд-разделитель </a:t>
            </a:r>
            <a:br>
              <a:rPr lang="ru-RU" dirty="0" smtClean="0"/>
            </a:br>
            <a:r>
              <a:rPr lang="ru-RU" dirty="0" smtClean="0"/>
              <a:t>Название раздела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br>
              <a:rPr lang="ru-RU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, 24 пт.</a:t>
            </a:r>
          </a:p>
        </p:txBody>
      </p:sp>
      <p:sp>
        <p:nvSpPr>
          <p:cNvPr id="9" name="Подзаголовок 2"/>
          <p:cNvSpPr txBox="1">
            <a:spLocks/>
          </p:cNvSpPr>
          <p:nvPr userDrawn="1"/>
        </p:nvSpPr>
        <p:spPr>
          <a:xfrm>
            <a:off x="2843808" y="5661248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B44EA-6A61-441B-9399-54A33483BC2E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43808" y="1484784"/>
            <a:ext cx="2303462" cy="431800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/>
                </a:solidFill>
              </a:rPr>
              <a:t>Заголовок презентации 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шрифт </a:t>
            </a:r>
            <a:r>
              <a:rPr lang="ru-RU" sz="1000" dirty="0" err="1" smtClean="0">
                <a:solidFill>
                  <a:schemeClr val="tx1"/>
                </a:solidFill>
              </a:rPr>
              <a:t>Arial</a:t>
            </a:r>
            <a:r>
              <a:rPr lang="ru-RU" sz="1000" dirty="0" smtClean="0">
                <a:solidFill>
                  <a:schemeClr val="tx1"/>
                </a:solidFill>
              </a:rPr>
              <a:t> 10 пт.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90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лайд-разделител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683568" y="2204864"/>
            <a:ext cx="3528392" cy="230425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Слайд-разделитель </a:t>
            </a:r>
            <a:br>
              <a:rPr lang="ru-RU" dirty="0" smtClean="0"/>
            </a:br>
            <a:r>
              <a:rPr lang="ru-RU" dirty="0" smtClean="0"/>
              <a:t>Название раздела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br>
              <a:rPr lang="ru-RU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, 24 пт.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66192" y="6309320"/>
            <a:ext cx="2133600" cy="365125"/>
          </a:xfrm>
        </p:spPr>
        <p:txBody>
          <a:bodyPr/>
          <a:lstStyle/>
          <a:p>
            <a:fld id="{52F389DC-9E19-4EE8-A8D3-3244F47808F8}" type="datetime1">
              <a:rPr lang="ru-RU" smtClean="0"/>
              <a:t>19.06.2018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7" y="5015830"/>
            <a:ext cx="3590921" cy="1005458"/>
          </a:xfrm>
          <a:prstGeom prst="rect">
            <a:avLst/>
          </a:prstGeom>
        </p:spPr>
      </p:pic>
      <p:sp>
        <p:nvSpPr>
          <p:cNvPr id="13" name="Текст 11"/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1484784"/>
            <a:ext cx="2303462" cy="431800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/>
                </a:solidFill>
              </a:rPr>
              <a:t>Заголовок презентации 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шрифт </a:t>
            </a:r>
            <a:r>
              <a:rPr lang="ru-RU" sz="1000" dirty="0" err="1" smtClean="0">
                <a:solidFill>
                  <a:schemeClr val="tx1"/>
                </a:solidFill>
              </a:rPr>
              <a:t>Arial</a:t>
            </a:r>
            <a:r>
              <a:rPr lang="ru-RU" sz="1000" dirty="0" smtClean="0">
                <a:solidFill>
                  <a:schemeClr val="tx1"/>
                </a:solidFill>
              </a:rPr>
              <a:t> 10 пт.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82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Слайд-разделител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707904" y="2204864"/>
            <a:ext cx="3528392" cy="230425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Слайд-разделитель </a:t>
            </a:r>
            <a:br>
              <a:rPr lang="ru-RU" dirty="0" smtClean="0"/>
            </a:br>
            <a:r>
              <a:rPr lang="ru-RU" dirty="0" smtClean="0"/>
              <a:t>Название раздела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br>
              <a:rPr lang="ru-RU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, 24 пт.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725668" y="5296123"/>
            <a:ext cx="21336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E28C9B7-77DB-42B5-AD07-0761FECA3530}" type="datetime1">
              <a:rPr lang="ru-RU" smtClean="0"/>
              <a:t>19.06.2018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одзаголовок 2"/>
          <p:cNvSpPr txBox="1">
            <a:spLocks/>
          </p:cNvSpPr>
          <p:nvPr userDrawn="1"/>
        </p:nvSpPr>
        <p:spPr>
          <a:xfrm>
            <a:off x="3707904" y="6309320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4" hasCustomPrompt="1"/>
          </p:nvPr>
        </p:nvSpPr>
        <p:spPr>
          <a:xfrm>
            <a:off x="3707904" y="1556792"/>
            <a:ext cx="2303462" cy="431800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/>
                </a:solidFill>
              </a:rPr>
              <a:t>Заголовок презентации 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шрифт </a:t>
            </a:r>
            <a:r>
              <a:rPr lang="ru-RU" sz="1000" dirty="0" err="1" smtClean="0">
                <a:solidFill>
                  <a:schemeClr val="tx1"/>
                </a:solidFill>
              </a:rPr>
              <a:t>Arial</a:t>
            </a:r>
            <a:r>
              <a:rPr lang="ru-RU" sz="1000" dirty="0" smtClean="0">
                <a:solidFill>
                  <a:schemeClr val="tx1"/>
                </a:solidFill>
              </a:rPr>
              <a:t> 10 пт.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71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й смар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7715200" cy="792088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E7F6E1B9-6978-49A0-B769-AA0B478E9013}" type="datetime1">
              <a:rPr lang="ru-RU" smtClean="0"/>
              <a:t>19.06.2018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70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6F5B6-0779-414D-AD4B-2629AC442E8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D1AC2-DB3A-44E5-BAA1-B1713F775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84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49" r:id="rId4"/>
    <p:sldLayoutId id="2147483660" r:id="rId5"/>
    <p:sldLayoutId id="2147483662" r:id="rId6"/>
    <p:sldLayoutId id="2147483663" r:id="rId7"/>
    <p:sldLayoutId id="2147483664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6" r:id="rId16"/>
    <p:sldLayoutId id="2147483693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4D4D4D"/>
                </a:solidFill>
              </a:rPr>
              <a:t>Инструменты поддержки малого и среднего предпринимательства</a:t>
            </a:r>
            <a:endParaRPr lang="ru-RU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5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44624"/>
            <a:ext cx="2921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Уникальные продукты Банка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005707"/>
              </p:ext>
            </p:extLst>
          </p:nvPr>
        </p:nvGraphicFramePr>
        <p:xfrm>
          <a:off x="376486" y="548680"/>
          <a:ext cx="786792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67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 на инвестиции»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516328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931187" y="5516327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5311251" y="5516328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285" y="5825568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825" y="5825568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828183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825568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 до 15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98783" y="5825568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36 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99325" y="5825568"/>
            <a:ext cx="3171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В рамках специального сегмента </a:t>
            </a:r>
          </a:p>
          <a:p>
            <a:r>
              <a:rPr lang="en-US" sz="10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малого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9,9 %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годовых;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- для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субъектов среднего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8,9%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В целом по продукту от 9,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%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годовых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1999" y="1973016"/>
            <a:ext cx="3888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инвестиций:	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приобретение и/или ремонт и/или модернизация основных средств (машин, оборудования, зданий, сооружений, помещений, земельных участков и т.д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.).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2000" y="1396952"/>
            <a:ext cx="39604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Специальный сегмент в рамках продукта</a:t>
            </a:r>
            <a:r>
              <a:rPr lang="en-US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Женское предпринимательство</a:t>
            </a:r>
            <a:r>
              <a:rPr lang="ru-RU" sz="1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1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0024" y="4806789"/>
            <a:ext cx="401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обучения по программам тренингов для субъектов МСП АО «Корпорация «МСП», в том числе «Мама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– предприниматель»</a:t>
            </a:r>
            <a:endParaRPr lang="ru-RU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5411078" y="4828855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консультационной поддержки через Бизнес-навигатор МСП</a:t>
            </a:r>
            <a:endParaRPr lang="ru-RU" sz="1000" dirty="0"/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971" y="4796247"/>
            <a:ext cx="270407" cy="48119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831807"/>
            <a:ext cx="270407" cy="48119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341" y="4829649"/>
            <a:ext cx="255405" cy="48119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8" y="4806789"/>
            <a:ext cx="270407" cy="48119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657412" y="4887506"/>
            <a:ext cx="4042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или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3528" y="4334907"/>
            <a:ext cx="78488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Для юридических лиц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и ИП, 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получивших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нефинансовую поддержку со стороны АО «Корпорация «МСП» в виде: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69" y="1453136"/>
            <a:ext cx="3994844" cy="262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7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44624"/>
            <a:ext cx="2921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Уникальные продукты Банка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7019097"/>
              </p:ext>
            </p:extLst>
          </p:nvPr>
        </p:nvGraphicFramePr>
        <p:xfrm>
          <a:off x="395535" y="548680"/>
          <a:ext cx="7709793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09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 на инвестиции»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379115" y="1484784"/>
            <a:ext cx="41208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Специальный сегмент в рамках </a:t>
            </a:r>
            <a:r>
              <a:rPr lang="ru-RU" sz="1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продукта</a:t>
            </a:r>
          </a:p>
          <a:p>
            <a:r>
              <a:rPr lang="ru-RU" sz="1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«Бизнес-навигатор».</a:t>
            </a:r>
            <a:endParaRPr lang="ru-RU" sz="1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5536" y="5084280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627784" y="5084280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52" name="TextBox 51"/>
          <p:cNvSpPr txBox="1"/>
          <p:nvPr/>
        </p:nvSpPr>
        <p:spPr>
          <a:xfrm>
            <a:off x="4644008" y="5084281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82" y="5393521"/>
            <a:ext cx="603089" cy="588379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582" y="5393521"/>
            <a:ext cx="632508" cy="603089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396135"/>
            <a:ext cx="639863" cy="625153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043608" y="5393521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 до 10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95380" y="5393521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60 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95536" y="2132856"/>
            <a:ext cx="3945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инвестиций:	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приобретение и/или ремонт и/или модернизация основных средств (машин, оборудования, зданий, сооружений, помещений, земельных участков и т.д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.) в соответствии с Бизнес-планом, сформированном при помощи сервиса на портале Бизнес-навигатор МСП.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212681" y="5444320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9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,1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– 10,1% годовых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12615"/>
            <a:ext cx="3389313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550931"/>
            <a:ext cx="76145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Для юридических лиц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и ИП, 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сформировавших Бизнес-план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при помощи сервиса на портале Бизнес-навигатор 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МСП: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98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996657" y="4470792"/>
            <a:ext cx="31037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10,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endParaRPr lang="ru-RU" sz="1000" u="sng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среднего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малого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9,9%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385193" y="116632"/>
            <a:ext cx="6419055" cy="508918"/>
          </a:xfrm>
        </p:spPr>
        <p:txBody>
          <a:bodyPr/>
          <a:lstStyle/>
          <a:p>
            <a:pPr algn="l"/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Продукты прямого кредитования для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ДФО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49656" y="1412776"/>
            <a:ext cx="4526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</a:t>
            </a:r>
          </a:p>
          <a:p>
            <a:endParaRPr lang="ru-RU" sz="1200" dirty="0" smtClean="0">
              <a:solidFill>
                <a:srgbClr val="0072BC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оборотных средств,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текущей деятельности;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инвестиций: 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приобретение, реконструкция, модернизация, ремонт основных средств;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строительство зданий и сооружений производственного назначения.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3" descr="C:\Users\b05frv\Desktop\a519c75b8907dd207ec8b20ec767b5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79101"/>
            <a:ext cx="3712762" cy="246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151998" y="2961545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79512" y="4151487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151998" y="4149080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39" y="4550315"/>
            <a:ext cx="603089" cy="58837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532" y="4471062"/>
            <a:ext cx="632508" cy="60308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303" y="3307903"/>
            <a:ext cx="639863" cy="62515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800070" y="3355535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3 до 25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1016" y="4512688"/>
            <a:ext cx="3825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пополнение оборотных средств, финансирование текущей деятельности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 не более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36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месяцев 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финансирование инвестиций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не более 84 месяцев</a:t>
            </a: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9210137"/>
              </p:ext>
            </p:extLst>
          </p:nvPr>
        </p:nvGraphicFramePr>
        <p:xfrm>
          <a:off x="251520" y="548680"/>
          <a:ext cx="7709793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09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«Дальневосточный гектар»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47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870273" y="4686816"/>
            <a:ext cx="31037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10,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endParaRPr lang="ru-RU" sz="1000" u="sng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среднего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малого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9,9%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385193" y="44624"/>
            <a:ext cx="6419055" cy="508918"/>
          </a:xfrm>
        </p:spPr>
        <p:txBody>
          <a:bodyPr/>
          <a:lstStyle/>
          <a:p>
            <a:pPr algn="l"/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Продукты прямого кредитования для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ДФО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05640" y="1232173"/>
            <a:ext cx="4526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</a:t>
            </a:r>
          </a:p>
          <a:p>
            <a:endParaRPr lang="ru-RU" sz="1200" dirty="0" smtClean="0">
              <a:solidFill>
                <a:srgbClr val="0072BC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оборотных средств,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текущей  деятельности;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инвестиций: 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приобретение, реконструкция, модернизация, ремонт основных средств;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строительство зданий и сооружений производственного назначения.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51671" y="2817529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7504" y="4293096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067944" y="4365104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31" y="4691924"/>
            <a:ext cx="603089" cy="58837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148" y="4687086"/>
            <a:ext cx="632508" cy="60308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976" y="3163887"/>
            <a:ext cx="639863" cy="62515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699743" y="3211519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3 до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500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9008" y="4654297"/>
            <a:ext cx="38252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пополнение оборотных средств, </a:t>
            </a:r>
            <a:endParaRPr lang="en-US" sz="1000" u="sng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финансирование текущей деятельности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 не более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36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месяцев 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финансирование инвестиций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не более 84 месяцев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7"/>
          <a:stretch/>
        </p:blipFill>
        <p:spPr>
          <a:xfrm>
            <a:off x="266700" y="1215230"/>
            <a:ext cx="3578212" cy="2556867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811318"/>
              </p:ext>
            </p:extLst>
          </p:nvPr>
        </p:nvGraphicFramePr>
        <p:xfrm>
          <a:off x="251520" y="476672"/>
          <a:ext cx="7709793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09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«Приграничные территории»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40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140673" y="4841865"/>
            <a:ext cx="31037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10,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endParaRPr lang="ru-RU" sz="1000" u="sng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среднего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малого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9,9%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385193" y="-27384"/>
            <a:ext cx="6419055" cy="508918"/>
          </a:xfrm>
        </p:spPr>
        <p:txBody>
          <a:bodyPr/>
          <a:lstStyle/>
          <a:p>
            <a:pPr algn="l"/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Продукты прямого кредитования для ДФО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93672" y="1344561"/>
            <a:ext cx="4526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</a:t>
            </a:r>
          </a:p>
          <a:p>
            <a:endParaRPr lang="ru-RU" sz="1200" dirty="0" smtClean="0">
              <a:solidFill>
                <a:srgbClr val="0072BC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оборотных средств,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текущей деятельности;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инвестиций: 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приобретение, реконструкция, модернизация, ремонт основных средств;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строительство зданий и сооружений производственного назначения.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39703" y="2893316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7504" y="4520153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338344" y="4520153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91" y="4918981"/>
            <a:ext cx="603089" cy="58837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548" y="4842135"/>
            <a:ext cx="632508" cy="60308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08" y="3239674"/>
            <a:ext cx="639863" cy="62515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987775" y="3287306"/>
            <a:ext cx="31846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 3 до 25 млн рублей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инвестиционные цели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3 до 500 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0168" y="4881354"/>
            <a:ext cx="3825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пополнение оборотных средств, финансирование текущей деятельности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 не более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36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месяцев 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финансирование инвестиций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не более 84 месяцев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"/>
          <a:stretch/>
        </p:blipFill>
        <p:spPr>
          <a:xfrm>
            <a:off x="162191" y="1268760"/>
            <a:ext cx="3935536" cy="2754437"/>
          </a:xfrm>
          <a:prstGeom prst="rect">
            <a:avLst/>
          </a:prstGeom>
        </p:spPr>
      </p:pic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9565943"/>
              </p:ext>
            </p:extLst>
          </p:nvPr>
        </p:nvGraphicFramePr>
        <p:xfrm>
          <a:off x="179512" y="404664"/>
          <a:ext cx="7920881" cy="72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«Свободный порт Владивосток»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15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212681" y="4758824"/>
            <a:ext cx="31037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10,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endParaRPr lang="ru-RU" sz="1000" u="sng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среднего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малого бизнеса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9,9%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373366" y="44624"/>
            <a:ext cx="6419055" cy="508918"/>
          </a:xfrm>
        </p:spPr>
        <p:txBody>
          <a:bodyPr/>
          <a:lstStyle/>
          <a:p>
            <a:pPr algn="l"/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Продукты прямого кредитования для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ДФО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93672" y="1416569"/>
            <a:ext cx="4526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</a:t>
            </a:r>
          </a:p>
          <a:p>
            <a:endParaRPr lang="ru-RU" sz="1200" dirty="0" smtClean="0">
              <a:solidFill>
                <a:srgbClr val="0072BC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оборотных средств,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текущей деятельности;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инвестиций: 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приобретение, реконструкция, модернизация, ремонт основных средств;</a:t>
            </a:r>
          </a:p>
          <a:p>
            <a:pPr marL="171450" indent="-171450">
              <a:buFontTx/>
              <a:buChar char="-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строительство зданий и сооружений производственного назначения.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39703" y="2965324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79512" y="4448145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410352" y="4437112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" y="4846973"/>
            <a:ext cx="603089" cy="58837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56" y="4759094"/>
            <a:ext cx="632508" cy="60308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08" y="3311682"/>
            <a:ext cx="639863" cy="62515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987775" y="3359314"/>
            <a:ext cx="31846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 3 до 25 млн рублей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При кредитовании на инвестиционные цели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3 до 500 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2176" y="4809346"/>
            <a:ext cx="3825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пополнение оборотных средств, финансирование текущей деятельности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 не более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36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месяцев 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u="sng" dirty="0" smtClean="0">
                <a:latin typeface="Arial" pitchFamily="34" charset="0"/>
                <a:cs typeface="Arial" pitchFamily="34" charset="0"/>
              </a:rPr>
              <a:t>На финансирование инвестиций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 не более 84 месяцев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"/>
          <a:stretch/>
        </p:blipFill>
        <p:spPr>
          <a:xfrm>
            <a:off x="95250" y="1268760"/>
            <a:ext cx="4108084" cy="2587074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9732575"/>
              </p:ext>
            </p:extLst>
          </p:nvPr>
        </p:nvGraphicFramePr>
        <p:xfrm>
          <a:off x="107504" y="476672"/>
          <a:ext cx="7709793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09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«Опережающее развитие»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97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F0C3E1D0-B99E-411B-BCE4-D3E6DB7EA499}" type="slidenum">
              <a:rPr lang="ru-RU" smtClean="0"/>
              <a:pPr/>
              <a:t>16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538593"/>
              </p:ext>
            </p:extLst>
          </p:nvPr>
        </p:nvGraphicFramePr>
        <p:xfrm>
          <a:off x="395536" y="476673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Программа Минсельхоза России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44624"/>
            <a:ext cx="47703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Программы субсидирования процентной ставки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196752"/>
            <a:ext cx="77768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latin typeface="Arial" pitchFamily="34" charset="0"/>
                <a:cs typeface="Arial" pitchFamily="34" charset="0"/>
              </a:rPr>
              <a:t>МСП Банк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аккредитован в качестве уполномоченного банка для льготного кредитования сельхозпредприятий в рамках программы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Министерства сельского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хозяйства Российской Федерации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 В рамках существующей линейки кредитных продуктов при соответствии требованиям указанной программы кредитование осуществляется на льготных условиях: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799238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1799238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62" y="2192549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177839"/>
            <a:ext cx="632508" cy="60308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76708" y="2164794"/>
            <a:ext cx="2025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Льготный краткосрочный кредит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до 1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1600" y="2524834"/>
            <a:ext cx="2104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Льготный инвестиционный кредит – от 2 до 15 лет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1392" y="223680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1% до 5% годовых</a:t>
            </a: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9220924"/>
              </p:ext>
            </p:extLst>
          </p:nvPr>
        </p:nvGraphicFramePr>
        <p:xfrm>
          <a:off x="395536" y="3135883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Программа Минэкономразвития России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26032" y="5034513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2771800" y="5080099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34210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052" y="5562215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540151"/>
            <a:ext cx="639863" cy="62515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946140" y="5445224"/>
            <a:ext cx="2111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smtClean="0">
                <a:latin typeface="Arial" pitchFamily="34" charset="0"/>
                <a:cs typeface="Arial" pitchFamily="34" charset="0"/>
              </a:rPr>
              <a:t>Кредит на инвестиционные цели – до 10 лет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63888" y="5620733"/>
            <a:ext cx="998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smtClean="0">
                <a:latin typeface="Arial" pitchFamily="34" charset="0"/>
                <a:cs typeface="Arial" pitchFamily="34" charset="0"/>
              </a:rPr>
              <a:t>6,5%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5536" y="3861048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latin typeface="Arial" pitchFamily="34" charset="0"/>
                <a:cs typeface="Arial" pitchFamily="34" charset="0"/>
              </a:rPr>
              <a:t>МСП Банк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аккредитован в качестве уполномоченного банка для льготного кредитования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 программе Министерства экономического развития Российской Федерации в соответствии с Постановление от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30 декабря 2017 г. N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1706 «Об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утверждении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правил Предоставления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субсидий из федерального бюджета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российским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Кредитным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организациям на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возмещение недополученных ими доходов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по кредитам, выданным субъектам малого и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среднего предпринимательства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на реализацию проектов 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приоритетных отраслях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по льготной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ставке». В рамках существующей линейки кредитных продуктов при соответствии требованиям указанной программы кредитование осуществляется на льготных условиях: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6141" y="5782172"/>
            <a:ext cx="1924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smtClean="0">
                <a:latin typeface="Arial" pitchFamily="34" charset="0"/>
                <a:cs typeface="Arial" pitchFamily="34" charset="0"/>
              </a:rPr>
              <a:t>Кредит на оборотные цели – до 3 лет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48064" y="1772816"/>
            <a:ext cx="25138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СООТВЕТСТВИЕ ТРЕБОВАНИЯМ </a:t>
            </a:r>
            <a:endParaRPr lang="en-US" sz="1100" dirty="0" smtClean="0">
              <a:solidFill>
                <a:srgbClr val="0072BC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ПРОГРАММЫ</a:t>
            </a:r>
            <a:endParaRPr lang="ru-RU" sz="1100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204864"/>
            <a:ext cx="639863" cy="62515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802803" y="2164794"/>
            <a:ext cx="2369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Сумма кредита не превышает установленную для субъекта РФ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796136" y="2524834"/>
            <a:ext cx="2369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Целевое использование предусмотрено Программой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54514" y="5080099"/>
            <a:ext cx="25138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СООТВЕТСТВИЕ ТРЕБОВАНИЯМ </a:t>
            </a:r>
            <a:endParaRPr lang="en-US" sz="1100" dirty="0" smtClean="0">
              <a:solidFill>
                <a:srgbClr val="0072BC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ПРОГРАММЫ</a:t>
            </a:r>
            <a:endParaRPr lang="ru-RU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5796136" y="5494313"/>
            <a:ext cx="2369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умма кредита на инвестиционные цели – от 3 млн до 1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млрд, на оборотные цели – от 3 млн до 100 млн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796136" y="6209128"/>
            <a:ext cx="23695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Деятельность субъекта МСП предусмотрена Программой в части приоритетных отраслей</a:t>
            </a:r>
          </a:p>
        </p:txBody>
      </p:sp>
    </p:spTree>
    <p:extLst>
      <p:ext uri="{BB962C8B-B14F-4D97-AF65-F5344CB8AC3E}">
        <p14:creationId xmlns:p14="http://schemas.microsoft.com/office/powerpoint/2010/main" val="7335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17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9824544"/>
              </p:ext>
            </p:extLst>
          </p:nvPr>
        </p:nvGraphicFramePr>
        <p:xfrm>
          <a:off x="395536" y="476673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Гарантии в рамках НГС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44624"/>
            <a:ext cx="2494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Гарантийная поддержка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124744"/>
            <a:ext cx="7920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МСП Банк выступает гарантом исполнения субъектами МСП своих кредитных обязательств, предоставляя за них прямые гарантии для получения представителями малого и среднего бизнеса банковских кредитов для приобретения основных средств, финансирования текущей деятельности, исполнения контрактов в рамках федеральных законов №44-ФЗ и №223-ФЗ.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857018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1857017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1857018"/>
            <a:ext cx="18822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СТОИМОСТЬ ГАРАНТИИ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2217058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2217058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27676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217058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25 до 100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9396" y="2217058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До 15 лет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Срок зависит от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словий гарантийного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продукта 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114" y="2217058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0,75% годовых</a:t>
            </a: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7358780"/>
              </p:ext>
            </p:extLst>
          </p:nvPr>
        </p:nvGraphicFramePr>
        <p:xfrm>
          <a:off x="395536" y="3625974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Гарантии в рамках №44-ФЗ и №223-ФЗ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085185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771800" y="5085184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5085185"/>
            <a:ext cx="18822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СТОИМОСТЬ ГАРАНТИИ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5394425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5394425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397040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394425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До 500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396" y="5394425"/>
            <a:ext cx="1420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В соответствии с 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требованиями 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онкурсной документации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0114" y="5394425"/>
            <a:ext cx="1628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2,5 % до 3% 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537" y="4280396"/>
            <a:ext cx="8208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рассмотрения заявки: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гарантия до 25 млн рублей – до 5 рабочих дней;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гарантия от 25 млн рублей – до 10 рабочих дней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789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7"/>
          <a:stretch/>
        </p:blipFill>
        <p:spPr bwMode="auto">
          <a:xfrm>
            <a:off x="166977" y="227346"/>
            <a:ext cx="6997311" cy="651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02" y="116633"/>
            <a:ext cx="253265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9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Благодарим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rgbClr val="0072BC"/>
                </a:solidFill>
              </a:rPr>
              <a:t>Акционерное общество «Российский Банк </a:t>
            </a:r>
            <a:br>
              <a:rPr lang="ru-RU" sz="1400" dirty="0" smtClean="0">
                <a:solidFill>
                  <a:srgbClr val="0072BC"/>
                </a:solidFill>
              </a:rPr>
            </a:br>
            <a:r>
              <a:rPr lang="ru-RU" sz="1400" dirty="0" smtClean="0">
                <a:solidFill>
                  <a:srgbClr val="0072BC"/>
                </a:solidFill>
              </a:rPr>
              <a:t>поддержки малого и среднего </a:t>
            </a:r>
            <a:br>
              <a:rPr lang="ru-RU" sz="1400" dirty="0" smtClean="0">
                <a:solidFill>
                  <a:srgbClr val="0072BC"/>
                </a:solidFill>
              </a:rPr>
            </a:br>
            <a:r>
              <a:rPr lang="ru-RU" sz="1400" dirty="0" smtClean="0">
                <a:solidFill>
                  <a:srgbClr val="0072BC"/>
                </a:solidFill>
              </a:rPr>
              <a:t>предпринимательства» (АО «МСП Банк»)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115035, Россия, г. Москва, </a:t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ул. Садовническая, дом 79 </a:t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8 800 30 20 100</a:t>
            </a:r>
            <a:b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info@mspbank.ru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800" u="sng" dirty="0" smtClean="0">
                <a:solidFill>
                  <a:srgbClr val="0072BC"/>
                </a:solidFill>
              </a:rPr>
              <a:t>www.mspbank.ru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365125"/>
          </a:xfrm>
        </p:spPr>
        <p:txBody>
          <a:bodyPr/>
          <a:lstStyle/>
          <a:p>
            <a:fld id="{F0C3E1D0-B99E-411B-BCE4-D3E6DB7EA499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3778"/>
            <a:ext cx="5914999" cy="868958"/>
          </a:xfrm>
        </p:spPr>
        <p:txBody>
          <a:bodyPr/>
          <a:lstStyle/>
          <a:p>
            <a:pPr algn="l"/>
            <a:r>
              <a:rPr lang="ru-RU" sz="3200" dirty="0" smtClean="0">
                <a:latin typeface="Arial" pitchFamily="34" charset="0"/>
                <a:cs typeface="Arial" pitchFamily="34" charset="0"/>
              </a:rPr>
              <a:t>О Банке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56316"/>
              </p:ext>
            </p:extLst>
          </p:nvPr>
        </p:nvGraphicFramePr>
        <p:xfrm>
          <a:off x="467544" y="1268762"/>
          <a:ext cx="7704856" cy="46516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04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5930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C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</a:t>
                      </a:r>
                      <a:endParaRPr lang="ru-RU" sz="18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8A8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2" b="30213"/>
          <a:stretch/>
        </p:blipFill>
        <p:spPr>
          <a:xfrm>
            <a:off x="539553" y="5217354"/>
            <a:ext cx="432047" cy="503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" r="10786"/>
          <a:stretch/>
        </p:blipFill>
        <p:spPr>
          <a:xfrm>
            <a:off x="540000" y="4293096"/>
            <a:ext cx="432000" cy="503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6139"/>
          <a:stretch/>
        </p:blipFill>
        <p:spPr>
          <a:xfrm>
            <a:off x="540000" y="3356992"/>
            <a:ext cx="542886" cy="474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92896"/>
            <a:ext cx="471326" cy="5040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553061" cy="50405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5157192"/>
            <a:ext cx="1997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АО «МСП Банк»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учреждено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077072"/>
            <a:ext cx="31920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Реализует государственную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программу финансовой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поддержки МСП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3212976"/>
            <a:ext cx="2726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Реализует гарантийную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поддержку МСП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331640" y="2420888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Участник национальной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гарантийной системы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1484784"/>
            <a:ext cx="25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Осуществляет прямое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кредитование МСП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4932040" y="536392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1999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58549" y="4338977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2004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21771" y="3383119"/>
            <a:ext cx="14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2013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65827" y="2510314"/>
            <a:ext cx="14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2016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30790" y="1556792"/>
            <a:ext cx="14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2017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4731082" y="731318"/>
            <a:ext cx="2505214" cy="4840512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6156200" y="2636912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6625393" y="1714791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>
            <a:off x="5705277" y="3494825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659082" y="5499830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5136853" y="4565509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92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2058098"/>
              </p:ext>
            </p:extLst>
          </p:nvPr>
        </p:nvGraphicFramePr>
        <p:xfrm>
          <a:off x="395536" y="1412777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«Экспресс-Оборотный»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7944" y="908720"/>
            <a:ext cx="8152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Кредитные продукты по 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рограмме стимулирования кредитования субъектов МСП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0841" y="2092786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</a:t>
            </a:r>
            <a:r>
              <a:rPr lang="ru-RU" sz="10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оборотных средств,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текущих расходов (включая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выплату заработной платы и пр. платежи, за исключением уплаты налогов и сборов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681895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339752" y="2681894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4387854" y="2681895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850" y="3041935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428" y="3041935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2994303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3041935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до 25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7348" y="3041935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36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5928" y="3041935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10,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4205908"/>
              </p:ext>
            </p:extLst>
          </p:nvPr>
        </p:nvGraphicFramePr>
        <p:xfrm>
          <a:off x="395536" y="4146466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«Приоритет-Оборотный»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95535" y="4829090"/>
            <a:ext cx="7668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</a:t>
            </a:r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КРЕДИТОВАНИЯ </a:t>
            </a:r>
            <a:r>
              <a:rPr lang="ru-RU" sz="12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оборотных средств, финансирование текущих расходов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(включая выплату заработной платы и пр. платежи, за исключением уплаты налогов и сборов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5536" y="5328262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2339752" y="5328261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387854" y="5328262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850" y="5688302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428" y="5688302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640670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688302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25 до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50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7348" y="5688302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36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385193" y="183778"/>
            <a:ext cx="6419055" cy="868958"/>
          </a:xfrm>
        </p:spPr>
        <p:txBody>
          <a:bodyPr/>
          <a:lstStyle/>
          <a:p>
            <a:pPr algn="l"/>
            <a:r>
              <a:rPr lang="ru-RU" sz="3600" dirty="0" smtClean="0">
                <a:latin typeface="Arial" pitchFamily="34" charset="0"/>
                <a:cs typeface="Arial" pitchFamily="34" charset="0"/>
              </a:rPr>
              <a:t>Продукты Банка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63918" y="5755903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– 10,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</p:txBody>
      </p:sp>
    </p:spTree>
    <p:extLst>
      <p:ext uri="{BB962C8B-B14F-4D97-AF65-F5344CB8AC3E}">
        <p14:creationId xmlns:p14="http://schemas.microsoft.com/office/powerpoint/2010/main" val="411923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1548082"/>
              </p:ext>
            </p:extLst>
          </p:nvPr>
        </p:nvGraphicFramePr>
        <p:xfrm>
          <a:off x="395536" y="704750"/>
          <a:ext cx="784887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«Инвестиционный кредит»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9811" y="260648"/>
            <a:ext cx="8152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Кредитные продукты по Программе стимулирования кредитования субъектов МСП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323345"/>
            <a:ext cx="79928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инвестиций, направленных на создание, и/или приобретение основных средств, запуск новых проектов. Средства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могут быть направлены на приобретение основных средств (не менее 70% от совокупной величины кредита) и на покрытие текущих расходов, 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том числе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оборотного капитала (не более 30% от величины кредита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).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 рамках кредитного продукта «Инвестиционный кредит» возможно понижение процентной ставки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выполнении следующего условия: показатель производительности труда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субъекта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МСП увеличивается не менее чем на 10% в год.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2391220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2391219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2391220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82" y="2751260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74" y="2751260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61878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751260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до 25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95380" y="2751260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60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0074" y="2751260"/>
            <a:ext cx="3174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9,1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– 10,1% годовых</a:t>
            </a:r>
          </a:p>
          <a:p>
            <a:endParaRPr lang="ru-RU" sz="1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8965609"/>
              </p:ext>
            </p:extLst>
          </p:nvPr>
        </p:nvGraphicFramePr>
        <p:xfrm>
          <a:off x="395536" y="3645024"/>
          <a:ext cx="784887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«Инвестиционный проект»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445225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627784" y="5445224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5445225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82" y="5805265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74" y="5805265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807880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805265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25 до 500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95380" y="5805265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84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1149" y="4275673"/>
            <a:ext cx="7893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инвестиций, направленных на создание, и/или приобретение(сооружение, изготовление, достройку, дооборудование, реконструкцию, модернизацию и техническое перевооружение основных средств, включая строительство, реконструкцию, модернизацию объектов капитального строительства, в том числе выполнение инженерных изысканий, подготовку проектной документации для их строительства, реконструкции, модернизации, запуск новых проектов. Средства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могут быть направлены на приобретение основных средств (не менее 70% от совокупной величины кредита) и на покрытие текущих расходов, 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том числе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оборотного капитала (не более 30% от величины кредита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65316" y="5807586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9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,1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– 10,1% годовых</a:t>
            </a:r>
          </a:p>
        </p:txBody>
      </p:sp>
    </p:spTree>
    <p:extLst>
      <p:ext uri="{BB962C8B-B14F-4D97-AF65-F5344CB8AC3E}">
        <p14:creationId xmlns:p14="http://schemas.microsoft.com/office/powerpoint/2010/main" val="34143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6541365"/>
              </p:ext>
            </p:extLst>
          </p:nvPr>
        </p:nvGraphicFramePr>
        <p:xfrm>
          <a:off x="395536" y="3356992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«Госконтракт-Оборотный»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95535" y="4037002"/>
            <a:ext cx="71433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расходов, связанных с исполнением контрактов в рамках Ф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едеральных 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законов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№44-ФЗ и №223-ФЗ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4509121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2555776" y="4509120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716016" y="4509121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874" y="4869161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90" y="4869161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4821529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4869161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до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50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23372" y="4869161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36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04090" y="4869161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бизнеса –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9,6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 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малого бизнеса – 10,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6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%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годовых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43" y="260649"/>
            <a:ext cx="4865625" cy="297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0" y="5366826"/>
            <a:ext cx="2016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но не более 70% суммы контракта, уменьшенной на сумму полученного аванса и на сумму произведенных оплат за выполнение контракта от заказчика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99790" y="5365665"/>
            <a:ext cx="20162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но не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более срока действия контракта, увеличенного на 90 дней.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39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31606"/>
              </p:ext>
            </p:extLst>
          </p:nvPr>
        </p:nvGraphicFramePr>
        <p:xfrm>
          <a:off x="395536" y="704750"/>
          <a:ext cx="784887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«Кооперация»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188640"/>
            <a:ext cx="5673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Кредитная поддержка сельскохозяйственной кооперации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454587"/>
            <a:ext cx="79928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оборотных средств, финансирование текущей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деятельности.</a:t>
            </a:r>
          </a:p>
          <a:p>
            <a:pPr algn="just"/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000" i="1" dirty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сельскохозяйственных</a:t>
            </a:r>
            <a:r>
              <a:rPr lang="en-US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производственных и</a:t>
            </a:r>
            <a:r>
              <a:rPr lang="en-US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сельскохозяйственных потребительских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кооперативов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204865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2204864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2204865"/>
            <a:ext cx="1725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КРЕДИТУ*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82" y="2564905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74" y="2564905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42841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564905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 до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95380" y="2564905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12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0074" y="2668850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1* годовых</a:t>
            </a:r>
          </a:p>
          <a:p>
            <a:endParaRPr lang="ru-RU" sz="1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4419471"/>
              </p:ext>
            </p:extLst>
          </p:nvPr>
        </p:nvGraphicFramePr>
        <p:xfrm>
          <a:off x="395536" y="3501008"/>
          <a:ext cx="7776864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76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«Агропарк»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301209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627784" y="5301208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5301209"/>
            <a:ext cx="1725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КРЕДИТУ*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82" y="5661249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74" y="5661249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663864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661249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3 до 500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95380" y="5661249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84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1149" y="4233282"/>
            <a:ext cx="78932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инвестиций, направленных на создание и/или приобретение (сооружение, изготовление, достройку, дооборудование, реконструкцию, модернизацию и техническое перевооружение) основных средств (включая строительство, реконструкцию, модернизацию объектов капитального строительства, в том числе выполнение инженерных изысканий, подготовку проектной документации для их строительства, реконструкции, модернизации), запуск новых проектов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65316" y="5663570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8,9%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– 9,9% годовых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9885" y="3100898"/>
            <a:ext cx="809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* Кредитный продукт реализуется исключительно при соответствии субъекта МСП и кредитной сделки программе Минсельхоза России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37" y="6351131"/>
            <a:ext cx="8090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*При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субсидировании процентной ставки по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программам Минсельхоза РФ процентная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ставка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составит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от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1 до 5%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годовых</a:t>
            </a:r>
          </a:p>
        </p:txBody>
      </p:sp>
    </p:spTree>
    <p:extLst>
      <p:ext uri="{BB962C8B-B14F-4D97-AF65-F5344CB8AC3E}">
        <p14:creationId xmlns:p14="http://schemas.microsoft.com/office/powerpoint/2010/main" val="23827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0931248"/>
              </p:ext>
            </p:extLst>
          </p:nvPr>
        </p:nvGraphicFramePr>
        <p:xfrm>
          <a:off x="395536" y="836712"/>
          <a:ext cx="2911435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11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«Предэкспорт»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188640"/>
            <a:ext cx="5673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Кредитная поддержка сельскохозяйственной кооперации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8" y="1700808"/>
            <a:ext cx="2911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оборотных средств, финансирование текущей деятельности (включая выплату заработной платы и пр. платежи, за исключением уплаты налогов и сборов) для целей производства и поставки сельскохозяйственной продукции в рамках экспортного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контракта. </a:t>
            </a:r>
          </a:p>
          <a:p>
            <a:pPr algn="just"/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Для сельскохозяйственных производственных и потребительских кооперативов.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437113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361084" y="4437112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305300" y="4437113"/>
            <a:ext cx="1725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КРЕДИТУ*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182" y="4797153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874" y="4797153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07771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4797153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3 до 500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28680" y="4797153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12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3374" y="4797153"/>
            <a:ext cx="31037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среднего бизнеса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8,9%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субъектов малого бизнеса – 9,9% годовых</a:t>
            </a:r>
          </a:p>
          <a:p>
            <a:endParaRPr lang="ru-RU" sz="10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085" y="836712"/>
            <a:ext cx="4721339" cy="313655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97496" y="5589240"/>
            <a:ext cx="8090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*При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субсидировании процентной ставки по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программам Минсельхоза РФ процентная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ставка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составит от 1 до 5%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годовых</a:t>
            </a:r>
          </a:p>
        </p:txBody>
      </p:sp>
    </p:spTree>
    <p:extLst>
      <p:ext uri="{BB962C8B-B14F-4D97-AF65-F5344CB8AC3E}">
        <p14:creationId xmlns:p14="http://schemas.microsoft.com/office/powerpoint/2010/main" val="282078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16632"/>
            <a:ext cx="47329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Кредитная поддержка резидентов моногородов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789040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5373216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3893898" y="3068960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26" y="5805264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402578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59698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71600" y="4077072"/>
            <a:ext cx="30243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1)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оборотные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цели</a:t>
            </a:r>
            <a:r>
              <a:rPr lang="en-US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>
                <a:latin typeface="Arial" pitchFamily="34" charset="0"/>
                <a:cs typeface="Arial" pitchFamily="34" charset="0"/>
              </a:rPr>
              <a:t>от 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0,1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млн. руб. до 100 млн. руб.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включительно) 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2)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>
                <a:latin typeface="Arial" pitchFamily="34" charset="0"/>
                <a:cs typeface="Arial" pitchFamily="34" charset="0"/>
              </a:rPr>
              <a:t>от 3 млн. руб. до 250 млн. руб.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(включительно)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1124" y="5661248"/>
            <a:ext cx="7037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1)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0,1 млн. руб. до 3 млн. руб.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включительно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 – не более 12 месяцев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с даты заключения кредитного договора</a:t>
            </a:r>
          </a:p>
          <a:p>
            <a:r>
              <a:rPr lang="ru-RU" sz="1000" b="1" dirty="0">
                <a:latin typeface="Arial" pitchFamily="34" charset="0"/>
                <a:cs typeface="Arial" pitchFamily="34" charset="0"/>
              </a:rPr>
              <a:t>от 3 млн. рублей до 100 млн. руб.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(включительно)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 –  не более 36 месяцев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с даты заключения кредитного договора.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>
                <a:latin typeface="Arial" pitchFamily="34" charset="0"/>
                <a:cs typeface="Arial" pitchFamily="34" charset="0"/>
              </a:rPr>
              <a:t>не более 84 месяца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с даты заключения кредитного договора.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07649" y="3420452"/>
            <a:ext cx="363432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>
                <a:latin typeface="Arial" pitchFamily="34" charset="0"/>
                <a:cs typeface="Arial" pitchFamily="34" charset="0"/>
              </a:rPr>
              <a:t>от 0,1 млн. руб. до 3 млн. руб.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включительно – от 10,1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%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3 млн. рублей до 100 млн. руб.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 (включительно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оборотные цели: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субъектов малого бизнеса – 10,6% годовых;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для субъектов среднего бизнеса – 9,6% годовых.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1000" i="1" dirty="0">
                <a:latin typeface="Arial" pitchFamily="34" charset="0"/>
                <a:cs typeface="Arial" pitchFamily="34" charset="0"/>
              </a:rPr>
              <a:t>При кредитовании на инвестиционные цели: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для субъектов малого бизнеса – 9,9% годовых;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для субъектов среднего бизнеса – 8,9% годовых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" t="6251" r="9738" b="-4077"/>
          <a:stretch/>
        </p:blipFill>
        <p:spPr>
          <a:xfrm>
            <a:off x="-17462" y="684000"/>
            <a:ext cx="3708000" cy="3240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2667335"/>
              </p:ext>
            </p:extLst>
          </p:nvPr>
        </p:nvGraphicFramePr>
        <p:xfrm>
          <a:off x="3688040" y="908720"/>
          <a:ext cx="4767059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67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«Развитие моногородов»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70944" y="1817529"/>
            <a:ext cx="4910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организацию и (или) развитие бизнеса на территории моногородов, в том числе на:</a:t>
            </a:r>
          </a:p>
          <a:p>
            <a:pPr marL="228600" indent="-228600" algn="just">
              <a:buAutoNum type="arabicParenR"/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пополнение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оборотных средств, финансирование текущей 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деятельности</a:t>
            </a:r>
            <a:r>
              <a:rPr lang="en-US" sz="1000" b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  <a:p>
            <a:pPr marL="228600" indent="-228600" algn="just">
              <a:buAutoNum type="arabicParenR"/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финансирование инвестиций: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     - приобретение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, реконструкция, модернизация, ремонт основных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средств;</a:t>
            </a: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     - строительство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зданий и сооружений производственного назначения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4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85894" y="4885652"/>
            <a:ext cx="401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обучения по программам тренингов для субъектов МСП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АО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«Корпорация «МСП», в том числе «Мама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– предприниматель»</a:t>
            </a:r>
            <a:endParaRPr lang="ru-RU" sz="10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593" y="4910670"/>
            <a:ext cx="270407" cy="48119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9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5917885"/>
              </p:ext>
            </p:extLst>
          </p:nvPr>
        </p:nvGraphicFramePr>
        <p:xfrm>
          <a:off x="395536" y="476673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 на текущие цели»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44624"/>
            <a:ext cx="2921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Уникальные продукты Банка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060848"/>
            <a:ext cx="363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КРЕДИТОВАНИЯ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пополнение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оборотных средств, финансирование текущей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деятельности (включая выплату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заработной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платы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и другие платежи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, за исключением уплаты налогов и сборов).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546" y="5385517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724810" y="5385516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885050" y="5385517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908" y="5745557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624" y="5745557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46" y="5756175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96618" y="5745557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 до 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92406" y="5745557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12 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73124" y="5745557"/>
            <a:ext cx="32063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В рамках специального сегмента </a:t>
            </a:r>
          </a:p>
          <a:p>
            <a:r>
              <a:rPr lang="en-US" sz="10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для субъектов малого бизнеса – 10,6% годовых;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для субъектов среднего бизнеса – 9,6% годовых.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В целом по продукту - от 10,1%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296923"/>
            <a:ext cx="385446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Специальный </a:t>
            </a:r>
            <a:r>
              <a:rPr lang="ru-RU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сегмент в рамках продукта</a:t>
            </a:r>
            <a:r>
              <a:rPr lang="en-US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«Женское предпринимательство</a:t>
            </a:r>
            <a:r>
              <a:rPr lang="ru-RU" sz="11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1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11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37" y="4869160"/>
            <a:ext cx="270407" cy="481196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364088" y="4885652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консультационной поддержки через Бизнес-навигатор МСП</a:t>
            </a:r>
            <a:endParaRPr lang="ru-RU" sz="1000" dirty="0"/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921" y="4892020"/>
            <a:ext cx="270407" cy="481196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351" y="4886446"/>
            <a:ext cx="255405" cy="481196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610422" y="4944303"/>
            <a:ext cx="4042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или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57745"/>
            <a:ext cx="4144571" cy="279133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23528" y="4469050"/>
            <a:ext cx="7383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Для юридических лиц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и ИП, </a:t>
            </a: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получивших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нефинансовую поддержку со стороны АО «Корпорация «МСП» в виде:</a:t>
            </a:r>
          </a:p>
          <a:p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7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4042</TotalTime>
  <Words>2306</Words>
  <Application>Microsoft Office PowerPoint</Application>
  <PresentationFormat>Экран (4:3)</PresentationFormat>
  <Paragraphs>377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Wingdings</vt:lpstr>
      <vt:lpstr>Специальное оформление</vt:lpstr>
      <vt:lpstr>Инструменты поддержки малого и среднего предпринимательства</vt:lpstr>
      <vt:lpstr>О Банке</vt:lpstr>
      <vt:lpstr>Продукты Банка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Продукты прямого кредитования для ДФО</vt:lpstr>
      <vt:lpstr>Продукты прямого кредитования для ДФО</vt:lpstr>
      <vt:lpstr>Продукты прямого кредитования для ДФО  </vt:lpstr>
      <vt:lpstr>Продукты прямого кредитования для ДФО</vt:lpstr>
      <vt:lpstr>Презентация PowerPoint</vt:lpstr>
      <vt:lpstr>Презентация PowerPoint</vt:lpstr>
      <vt:lpstr>Презентация PowerPoint</vt:lpstr>
      <vt:lpstr>Благодарим за внимание!  Акционерное общество «Российский Банк  поддержки малого и среднего  предпринимательства» (АО «МСП Банк»)  115035, Россия, г. Москва,  ул. Садовническая, дом 79   8 800 30 20 100  info@mspbank.ru  www.mspbank.ru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Bigcomp</dc:creator>
  <cp:lastModifiedBy>Волощук Наталья Анатольевна</cp:lastModifiedBy>
  <cp:revision>150</cp:revision>
  <cp:lastPrinted>2018-04-05T11:48:28Z</cp:lastPrinted>
  <dcterms:created xsi:type="dcterms:W3CDTF">2017-08-03T13:00:25Z</dcterms:created>
  <dcterms:modified xsi:type="dcterms:W3CDTF">2018-06-19T04:03:00Z</dcterms:modified>
</cp:coreProperties>
</file>