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71" r:id="rId1"/>
    <p:sldMasterId id="2147484166" r:id="rId2"/>
    <p:sldMasterId id="2147483673" r:id="rId3"/>
  </p:sldMasterIdLst>
  <p:notesMasterIdLst>
    <p:notesMasterId r:id="rId13"/>
  </p:notesMasterIdLst>
  <p:handoutMasterIdLst>
    <p:handoutMasterId r:id="rId14"/>
  </p:handoutMasterIdLst>
  <p:sldIdLst>
    <p:sldId id="427" r:id="rId4"/>
    <p:sldId id="512" r:id="rId5"/>
    <p:sldId id="511" r:id="rId6"/>
    <p:sldId id="514" r:id="rId7"/>
    <p:sldId id="513" r:id="rId8"/>
    <p:sldId id="516" r:id="rId9"/>
    <p:sldId id="506" r:id="rId10"/>
    <p:sldId id="515" r:id="rId11"/>
    <p:sldId id="384" r:id="rId12"/>
  </p:sldIdLst>
  <p:sldSz cx="12192000" cy="6858000"/>
  <p:notesSz cx="6645275" cy="9775825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545" userDrawn="1">
          <p15:clr>
            <a:srgbClr val="A4A3A4"/>
          </p15:clr>
        </p15:guide>
        <p15:guide id="3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82">
          <p15:clr>
            <a:srgbClr val="A4A3A4"/>
          </p15:clr>
        </p15:guide>
        <p15:guide id="2" orient="horz" pos="3079">
          <p15:clr>
            <a:srgbClr val="A4A3A4"/>
          </p15:clr>
        </p15:guide>
        <p15:guide id="3" pos="2110">
          <p15:clr>
            <a:srgbClr val="A4A3A4"/>
          </p15:clr>
        </p15:guide>
        <p15:guide id="4" pos="209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5BD"/>
    <a:srgbClr val="009B48"/>
    <a:srgbClr val="00A1DE"/>
    <a:srgbClr val="5E9EFF"/>
    <a:srgbClr val="FED100"/>
    <a:srgbClr val="D8D8D8"/>
    <a:srgbClr val="D52B1E"/>
    <a:srgbClr val="E9E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9DCAF9ED-07DC-4A11-8D7F-57B35C25682E}" styleName="Medium Style 10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793D81CF-94F2-401A-BA57-92F5A7B2D0C5}" styleName="Medium Style 8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5FD0F851-EC5A-4D38-B0AD-8093EC10F338}" styleName="Light Style 6">
    <a:wholeTbl>
      <a:tcTxStyle>
        <a:fontRef idx="minor">
          <a:scrgbClr r="0" g="0" b="0"/>
        </a:fontRef>
        <a:schemeClr val="accent5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  <a:tblStyle styleId="{1FECB4D8-DB02-4DC6-A0A2-4F2EBAE1DC90}" styleName="Medium Style 1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3B4B98B0-60AC-42C2-AFA5-B58CD77FA1E5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  <a:tblStyle styleId="{0E3FDE45-AF77-4B5C-9715-49D594BDF05E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4" autoAdjust="0"/>
    <p:restoredTop sz="97273" autoAdjust="0"/>
  </p:normalViewPr>
  <p:slideViewPr>
    <p:cSldViewPr snapToGrid="0">
      <p:cViewPr varScale="1">
        <p:scale>
          <a:sx n="84" d="100"/>
          <a:sy n="84" d="100"/>
        </p:scale>
        <p:origin x="600" y="67"/>
      </p:cViewPr>
      <p:guideLst>
        <p:guide orient="horz" pos="2160"/>
        <p:guide pos="3545"/>
        <p:guide pos="3840"/>
      </p:guideLst>
    </p:cSldViewPr>
  </p:slideViewPr>
  <p:outlineViewPr>
    <p:cViewPr>
      <p:scale>
        <a:sx n="33" d="100"/>
        <a:sy n="33" d="100"/>
      </p:scale>
      <p:origin x="0" y="30726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-3996" y="-108"/>
      </p:cViewPr>
      <p:guideLst>
        <p:guide orient="horz" pos="3082"/>
        <p:guide orient="horz" pos="3079"/>
        <p:guide pos="2110"/>
        <p:guide pos="209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font" Target="fonts/font3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font" Target="fonts/font1.fntdata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57873E-854E-4762-B31D-54322D4E5D67}" type="doc">
      <dgm:prSet loTypeId="urn:microsoft.com/office/officeart/2005/8/layout/hierarchy4" loCatId="list" qsTypeId="urn:microsoft.com/office/officeart/2005/8/quickstyle/simple1" qsCatId="simple" csTypeId="urn:microsoft.com/office/officeart/2005/8/colors/accent4_5" csCatId="accent4" phldr="1"/>
      <dgm:spPr/>
      <dgm:t>
        <a:bodyPr/>
        <a:lstStyle/>
        <a:p>
          <a:endParaRPr lang="ru-RU"/>
        </a:p>
      </dgm:t>
    </dgm:pt>
    <dgm:pt modelId="{524860C9-449E-4822-A008-2897CA7EF300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ТОР</a:t>
          </a:r>
          <a:r>
            <a:rPr lang="ru-RU" b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 – созданная в границах моногорода территория, на которой установлен</a:t>
          </a:r>
          <a:r>
            <a:rPr lang="en-US" b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b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особый правовой режим осуществления предпринимательской деятельности</a:t>
          </a:r>
          <a:r>
            <a:rPr lang="en-US" b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b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/>
          </a:r>
          <a:br>
            <a:rPr lang="ru-RU" b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b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в целях формирования благоприятных условий для привлечения инвестиций, обеспечения ускоренного социально-экономического развития и создания комфортных условий для обеспечения жизнедеятельности населения</a:t>
          </a:r>
          <a:endParaRPr lang="ru-RU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6433A37-223B-49B3-BC8A-92DBEA551528}" type="parTrans" cxnId="{316C311D-6EEA-4D31-81D0-9A44A0533D13}">
      <dgm:prSet/>
      <dgm:spPr/>
      <dgm:t>
        <a:bodyPr/>
        <a:lstStyle/>
        <a:p>
          <a:endParaRPr lang="ru-RU"/>
        </a:p>
      </dgm:t>
    </dgm:pt>
    <dgm:pt modelId="{9558075B-DC98-4324-A7C3-77DF5825EA06}" type="sibTrans" cxnId="{316C311D-6EEA-4D31-81D0-9A44A0533D13}">
      <dgm:prSet/>
      <dgm:spPr/>
      <dgm:t>
        <a:bodyPr/>
        <a:lstStyle/>
        <a:p>
          <a:endParaRPr lang="ru-RU"/>
        </a:p>
      </dgm:t>
    </dgm:pt>
    <dgm:pt modelId="{B3594226-DA30-4BC7-9985-9A71D98548AE}">
      <dgm:prSet phldrT="[Текст]" custT="1"/>
      <dgm:spPr/>
      <dgm:t>
        <a:bodyPr/>
        <a:lstStyle/>
        <a:p>
          <a:r>
            <a:rPr lang="ru-RU" altLang="ru-RU" sz="1400" b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На 10 лет</a:t>
          </a:r>
        </a:p>
        <a:p>
          <a:r>
            <a:rPr lang="ru-RU" altLang="ru-RU" sz="1400" b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(с правом продления на 5 лет)</a:t>
          </a:r>
          <a:endParaRPr lang="ru-RU" sz="1400" b="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95F2195-E49F-4778-9D23-DA7995F1B8B9}" type="parTrans" cxnId="{6F53CDDA-C008-4127-8D40-761218BADD70}">
      <dgm:prSet/>
      <dgm:spPr/>
      <dgm:t>
        <a:bodyPr/>
        <a:lstStyle/>
        <a:p>
          <a:endParaRPr lang="ru-RU"/>
        </a:p>
      </dgm:t>
    </dgm:pt>
    <dgm:pt modelId="{E8C03F2D-691D-4725-A5FA-632C710091E9}" type="sibTrans" cxnId="{6F53CDDA-C008-4127-8D40-761218BADD70}">
      <dgm:prSet/>
      <dgm:spPr/>
      <dgm:t>
        <a:bodyPr/>
        <a:lstStyle/>
        <a:p>
          <a:endParaRPr lang="ru-RU"/>
        </a:p>
      </dgm:t>
    </dgm:pt>
    <dgm:pt modelId="{3708EAD5-57D2-476A-8884-D42EC0750499}">
      <dgm:prSet phldrT="[Текст]" custT="1"/>
      <dgm:spPr/>
      <dgm:t>
        <a:bodyPr/>
        <a:lstStyle/>
        <a:p>
          <a:r>
            <a:rPr lang="ru-RU" altLang="ru-RU" sz="1600" b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В границах моногорода</a:t>
          </a:r>
          <a:endParaRPr lang="ru-RU" sz="1600" b="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F9C9EEE-E515-4A56-9C80-28269091E5CC}" type="parTrans" cxnId="{996B54A2-5892-45D3-95C0-AED1D03DB0E5}">
      <dgm:prSet/>
      <dgm:spPr/>
      <dgm:t>
        <a:bodyPr/>
        <a:lstStyle/>
        <a:p>
          <a:endParaRPr lang="ru-RU"/>
        </a:p>
      </dgm:t>
    </dgm:pt>
    <dgm:pt modelId="{D1A79482-18AA-4A3B-9D35-430E5598D07A}" type="sibTrans" cxnId="{996B54A2-5892-45D3-95C0-AED1D03DB0E5}">
      <dgm:prSet/>
      <dgm:spPr/>
      <dgm:t>
        <a:bodyPr/>
        <a:lstStyle/>
        <a:p>
          <a:endParaRPr lang="ru-RU"/>
        </a:p>
      </dgm:t>
    </dgm:pt>
    <dgm:pt modelId="{6FDCA62B-DE5A-46DE-BBB7-7A8C89F1C2FF}">
      <dgm:prSet phldrT="[Текст]"/>
      <dgm:spPr/>
      <dgm:t>
        <a:bodyPr/>
        <a:lstStyle/>
        <a:p>
          <a:r>
            <a:rPr lang="ru-RU" dirty="0" smtClean="0"/>
            <a:t>Постановление Правительства Российской Федерации </a:t>
          </a:r>
          <a:br>
            <a:rPr lang="ru-RU" dirty="0" smtClean="0"/>
          </a:br>
          <a:r>
            <a:rPr lang="ru-RU" dirty="0" smtClean="0"/>
            <a:t>от 22 июня 2015 г. № 614</a:t>
          </a:r>
        </a:p>
        <a:p>
          <a:r>
            <a:rPr lang="ru-RU" i="1" dirty="0" smtClean="0"/>
            <a:t>Порядок создания </a:t>
          </a:r>
          <a:br>
            <a:rPr lang="ru-RU" i="1" dirty="0" smtClean="0"/>
          </a:br>
          <a:r>
            <a:rPr lang="ru-RU" i="1" dirty="0" smtClean="0"/>
            <a:t>и функционирования ТОР </a:t>
          </a:r>
          <a:br>
            <a:rPr lang="ru-RU" i="1" dirty="0" smtClean="0"/>
          </a:br>
          <a:r>
            <a:rPr lang="ru-RU" i="1" dirty="0" smtClean="0"/>
            <a:t>в моногородах</a:t>
          </a:r>
          <a:endParaRPr lang="ru-RU" i="1" dirty="0"/>
        </a:p>
      </dgm:t>
    </dgm:pt>
    <dgm:pt modelId="{7265EBEE-CA2B-4250-B723-00C85AFD736E}" type="parTrans" cxnId="{9709A0B8-D178-47A2-AE0D-511C2FAEC0E4}">
      <dgm:prSet/>
      <dgm:spPr/>
      <dgm:t>
        <a:bodyPr/>
        <a:lstStyle/>
        <a:p>
          <a:endParaRPr lang="ru-RU"/>
        </a:p>
      </dgm:t>
    </dgm:pt>
    <dgm:pt modelId="{E49FBC57-AE80-435C-A0E7-C68A6F349080}" type="sibTrans" cxnId="{9709A0B8-D178-47A2-AE0D-511C2FAEC0E4}">
      <dgm:prSet/>
      <dgm:spPr/>
      <dgm:t>
        <a:bodyPr/>
        <a:lstStyle/>
        <a:p>
          <a:endParaRPr lang="ru-RU"/>
        </a:p>
      </dgm:t>
    </dgm:pt>
    <dgm:pt modelId="{72F5079F-6319-45C9-84EC-E9A589F27D07}">
      <dgm:prSet phldrT="[Текст]" custT="1"/>
      <dgm:spPr/>
      <dgm:t>
        <a:bodyPr/>
        <a:lstStyle/>
        <a:p>
          <a:r>
            <a:rPr lang="ru-RU" altLang="ru-RU" sz="1600" b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Резиденты – юридические лица</a:t>
          </a:r>
          <a:endParaRPr lang="ru-RU" sz="1600" b="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B92E9EC-E825-4A6C-B2B1-300D5F335302}" type="parTrans" cxnId="{F1F06936-1F65-40AD-B8FC-5E526DB2DC38}">
      <dgm:prSet/>
      <dgm:spPr/>
      <dgm:t>
        <a:bodyPr/>
        <a:lstStyle/>
        <a:p>
          <a:endParaRPr lang="ru-RU"/>
        </a:p>
      </dgm:t>
    </dgm:pt>
    <dgm:pt modelId="{7B3734DC-6140-4DB3-9C3D-9CB0EF4ADE75}" type="sibTrans" cxnId="{F1F06936-1F65-40AD-B8FC-5E526DB2DC38}">
      <dgm:prSet/>
      <dgm:spPr/>
      <dgm:t>
        <a:bodyPr/>
        <a:lstStyle/>
        <a:p>
          <a:endParaRPr lang="ru-RU"/>
        </a:p>
      </dgm:t>
    </dgm:pt>
    <dgm:pt modelId="{602B9CEC-F533-472B-B1D6-124FD1E288A3}">
      <dgm:prSet phldrT="[Текст]"/>
      <dgm:spPr/>
      <dgm:t>
        <a:bodyPr/>
        <a:lstStyle/>
        <a:p>
          <a:r>
            <a:rPr lang="ru-RU" dirty="0" smtClean="0"/>
            <a:t>Федеральный закон от 29 декабря 2014 г. № 473-ФЗ</a:t>
          </a:r>
        </a:p>
        <a:p>
          <a:r>
            <a:rPr lang="ru-RU" i="1" dirty="0" smtClean="0"/>
            <a:t>Особенности создания ТОР в моногородах </a:t>
          </a:r>
          <a:br>
            <a:rPr lang="ru-RU" i="1" dirty="0" smtClean="0"/>
          </a:br>
          <a:r>
            <a:rPr lang="ru-RU" i="1" dirty="0" smtClean="0"/>
            <a:t>(пункт 3,4,8,9 статьи 17 и статья 34)</a:t>
          </a:r>
          <a:endParaRPr lang="ru-RU" i="1" dirty="0"/>
        </a:p>
      </dgm:t>
    </dgm:pt>
    <dgm:pt modelId="{DF3753E0-9D49-4535-B207-EB77833CA1E9}" type="sibTrans" cxnId="{1F6F7BDB-A94E-412C-965A-1AFEC9E61B7D}">
      <dgm:prSet/>
      <dgm:spPr/>
      <dgm:t>
        <a:bodyPr/>
        <a:lstStyle/>
        <a:p>
          <a:endParaRPr lang="ru-RU"/>
        </a:p>
      </dgm:t>
    </dgm:pt>
    <dgm:pt modelId="{AEBF9988-28AD-4F7D-8C59-5FEA27CB94DA}" type="parTrans" cxnId="{1F6F7BDB-A94E-412C-965A-1AFEC9E61B7D}">
      <dgm:prSet/>
      <dgm:spPr/>
      <dgm:t>
        <a:bodyPr/>
        <a:lstStyle/>
        <a:p>
          <a:endParaRPr lang="ru-RU"/>
        </a:p>
      </dgm:t>
    </dgm:pt>
    <dgm:pt modelId="{CD986252-6447-4534-AFD0-CEB026933B62}" type="pres">
      <dgm:prSet presAssocID="{E057873E-854E-4762-B31D-54322D4E5D67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CAA339B-83AD-441E-97B8-9DD0EC7ABBB0}" type="pres">
      <dgm:prSet presAssocID="{524860C9-449E-4822-A008-2897CA7EF300}" presName="vertOne" presStyleCnt="0"/>
      <dgm:spPr/>
    </dgm:pt>
    <dgm:pt modelId="{01613BF0-3A42-4A22-B044-5251FA3C7E39}" type="pres">
      <dgm:prSet presAssocID="{524860C9-449E-4822-A008-2897CA7EF300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D0D63F2-4BE9-4B78-9528-5B97A7DE7EEF}" type="pres">
      <dgm:prSet presAssocID="{524860C9-449E-4822-A008-2897CA7EF300}" presName="parTransOne" presStyleCnt="0"/>
      <dgm:spPr/>
    </dgm:pt>
    <dgm:pt modelId="{A1A77D4B-85D3-43D3-953F-DFFEB033BB62}" type="pres">
      <dgm:prSet presAssocID="{524860C9-449E-4822-A008-2897CA7EF300}" presName="horzOne" presStyleCnt="0"/>
      <dgm:spPr/>
    </dgm:pt>
    <dgm:pt modelId="{09CC2E8A-0CB7-4A8E-B8AE-F14FC504E5BB}" type="pres">
      <dgm:prSet presAssocID="{602B9CEC-F533-472B-B1D6-124FD1E288A3}" presName="vertTwo" presStyleCnt="0"/>
      <dgm:spPr/>
    </dgm:pt>
    <dgm:pt modelId="{2BC9D146-8242-4ECB-BCFB-CD47459C6F9B}" type="pres">
      <dgm:prSet presAssocID="{602B9CEC-F533-472B-B1D6-124FD1E288A3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6E67E2F-AE83-4CC6-BDB3-8F0C3BD71F98}" type="pres">
      <dgm:prSet presAssocID="{602B9CEC-F533-472B-B1D6-124FD1E288A3}" presName="parTransTwo" presStyleCnt="0"/>
      <dgm:spPr/>
    </dgm:pt>
    <dgm:pt modelId="{A00C28BA-B2AD-4122-9AED-397CDBAB9F7E}" type="pres">
      <dgm:prSet presAssocID="{602B9CEC-F533-472B-B1D6-124FD1E288A3}" presName="horzTwo" presStyleCnt="0"/>
      <dgm:spPr/>
    </dgm:pt>
    <dgm:pt modelId="{E5FDF199-C413-48DB-B7E4-BA6C3ACED2EB}" type="pres">
      <dgm:prSet presAssocID="{B3594226-DA30-4BC7-9985-9A71D98548AE}" presName="vertThree" presStyleCnt="0"/>
      <dgm:spPr/>
    </dgm:pt>
    <dgm:pt modelId="{F490C32F-0D43-4D28-B3AF-6B00A55681D1}" type="pres">
      <dgm:prSet presAssocID="{B3594226-DA30-4BC7-9985-9A71D98548AE}" presName="txThree" presStyleLbl="node3" presStyleIdx="0" presStyleCnt="3" custLinFactNeighborX="-24" custLinFactNeighborY="264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9BC760A-3C99-4F03-A5FB-787FD12DC5F6}" type="pres">
      <dgm:prSet presAssocID="{B3594226-DA30-4BC7-9985-9A71D98548AE}" presName="horzThree" presStyleCnt="0"/>
      <dgm:spPr/>
    </dgm:pt>
    <dgm:pt modelId="{C9073F31-D650-4FFE-826C-C7EB8F9AC605}" type="pres">
      <dgm:prSet presAssocID="{E8C03F2D-691D-4725-A5FA-632C710091E9}" presName="sibSpaceThree" presStyleCnt="0"/>
      <dgm:spPr/>
    </dgm:pt>
    <dgm:pt modelId="{153AA951-D1F7-4454-88EE-1AB981077A3F}" type="pres">
      <dgm:prSet presAssocID="{3708EAD5-57D2-476A-8884-D42EC0750499}" presName="vertThree" presStyleCnt="0"/>
      <dgm:spPr/>
    </dgm:pt>
    <dgm:pt modelId="{9ECB3627-D43B-4CCE-AF74-2FE18E47BE1A}" type="pres">
      <dgm:prSet presAssocID="{3708EAD5-57D2-476A-8884-D42EC0750499}" presName="txThre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A1E3BD5-9ECE-4475-BF1D-296FEB4D9304}" type="pres">
      <dgm:prSet presAssocID="{3708EAD5-57D2-476A-8884-D42EC0750499}" presName="horzThree" presStyleCnt="0"/>
      <dgm:spPr/>
    </dgm:pt>
    <dgm:pt modelId="{AA8BBC96-01FA-454B-9A62-B815967F9186}" type="pres">
      <dgm:prSet presAssocID="{DF3753E0-9D49-4535-B207-EB77833CA1E9}" presName="sibSpaceTwo" presStyleCnt="0"/>
      <dgm:spPr/>
    </dgm:pt>
    <dgm:pt modelId="{03AF55C5-CF28-4F13-A885-3E893F01EBCD}" type="pres">
      <dgm:prSet presAssocID="{6FDCA62B-DE5A-46DE-BBB7-7A8C89F1C2FF}" presName="vertTwo" presStyleCnt="0"/>
      <dgm:spPr/>
    </dgm:pt>
    <dgm:pt modelId="{2CB66A7D-8472-49F6-8FF6-70CAF681EFCC}" type="pres">
      <dgm:prSet presAssocID="{6FDCA62B-DE5A-46DE-BBB7-7A8C89F1C2FF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3BDB8EE-D51F-4895-AF3B-5DBEE280CFF1}" type="pres">
      <dgm:prSet presAssocID="{6FDCA62B-DE5A-46DE-BBB7-7A8C89F1C2FF}" presName="parTransTwo" presStyleCnt="0"/>
      <dgm:spPr/>
    </dgm:pt>
    <dgm:pt modelId="{8203BD65-0E8F-416B-BFED-3667342ACA08}" type="pres">
      <dgm:prSet presAssocID="{6FDCA62B-DE5A-46DE-BBB7-7A8C89F1C2FF}" presName="horzTwo" presStyleCnt="0"/>
      <dgm:spPr/>
    </dgm:pt>
    <dgm:pt modelId="{E3D3ECBD-4643-48FE-917A-B2CD0662F563}" type="pres">
      <dgm:prSet presAssocID="{72F5079F-6319-45C9-84EC-E9A589F27D07}" presName="vertThree" presStyleCnt="0"/>
      <dgm:spPr/>
    </dgm:pt>
    <dgm:pt modelId="{5FD17212-E971-46C5-8F4E-78140ABDF3FC}" type="pres">
      <dgm:prSet presAssocID="{72F5079F-6319-45C9-84EC-E9A589F27D07}" presName="txThre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EB9ADF2-8963-4E78-AB02-9C911FCED833}" type="pres">
      <dgm:prSet presAssocID="{72F5079F-6319-45C9-84EC-E9A589F27D07}" presName="horzThree" presStyleCnt="0"/>
      <dgm:spPr/>
    </dgm:pt>
  </dgm:ptLst>
  <dgm:cxnLst>
    <dgm:cxn modelId="{7F13A314-ADBB-4060-899C-38957E2D1D30}" type="presOf" srcId="{602B9CEC-F533-472B-B1D6-124FD1E288A3}" destId="{2BC9D146-8242-4ECB-BCFB-CD47459C6F9B}" srcOrd="0" destOrd="0" presId="urn:microsoft.com/office/officeart/2005/8/layout/hierarchy4"/>
    <dgm:cxn modelId="{041A1035-9F19-4285-A2D7-3B04C89ED731}" type="presOf" srcId="{3708EAD5-57D2-476A-8884-D42EC0750499}" destId="{9ECB3627-D43B-4CCE-AF74-2FE18E47BE1A}" srcOrd="0" destOrd="0" presId="urn:microsoft.com/office/officeart/2005/8/layout/hierarchy4"/>
    <dgm:cxn modelId="{71A24492-E211-4AD7-84BE-FDE997151003}" type="presOf" srcId="{6FDCA62B-DE5A-46DE-BBB7-7A8C89F1C2FF}" destId="{2CB66A7D-8472-49F6-8FF6-70CAF681EFCC}" srcOrd="0" destOrd="0" presId="urn:microsoft.com/office/officeart/2005/8/layout/hierarchy4"/>
    <dgm:cxn modelId="{316C311D-6EEA-4D31-81D0-9A44A0533D13}" srcId="{E057873E-854E-4762-B31D-54322D4E5D67}" destId="{524860C9-449E-4822-A008-2897CA7EF300}" srcOrd="0" destOrd="0" parTransId="{86433A37-223B-49B3-BC8A-92DBEA551528}" sibTransId="{9558075B-DC98-4324-A7C3-77DF5825EA06}"/>
    <dgm:cxn modelId="{996B54A2-5892-45D3-95C0-AED1D03DB0E5}" srcId="{602B9CEC-F533-472B-B1D6-124FD1E288A3}" destId="{3708EAD5-57D2-476A-8884-D42EC0750499}" srcOrd="1" destOrd="0" parTransId="{BF9C9EEE-E515-4A56-9C80-28269091E5CC}" sibTransId="{D1A79482-18AA-4A3B-9D35-430E5598D07A}"/>
    <dgm:cxn modelId="{F185007C-A60F-4779-81E8-26D0DE51CBD3}" type="presOf" srcId="{E057873E-854E-4762-B31D-54322D4E5D67}" destId="{CD986252-6447-4534-AFD0-CEB026933B62}" srcOrd="0" destOrd="0" presId="urn:microsoft.com/office/officeart/2005/8/layout/hierarchy4"/>
    <dgm:cxn modelId="{9709A0B8-D178-47A2-AE0D-511C2FAEC0E4}" srcId="{524860C9-449E-4822-A008-2897CA7EF300}" destId="{6FDCA62B-DE5A-46DE-BBB7-7A8C89F1C2FF}" srcOrd="1" destOrd="0" parTransId="{7265EBEE-CA2B-4250-B723-00C85AFD736E}" sibTransId="{E49FBC57-AE80-435C-A0E7-C68A6F349080}"/>
    <dgm:cxn modelId="{6F53CDDA-C008-4127-8D40-761218BADD70}" srcId="{602B9CEC-F533-472B-B1D6-124FD1E288A3}" destId="{B3594226-DA30-4BC7-9985-9A71D98548AE}" srcOrd="0" destOrd="0" parTransId="{095F2195-E49F-4778-9D23-DA7995F1B8B9}" sibTransId="{E8C03F2D-691D-4725-A5FA-632C710091E9}"/>
    <dgm:cxn modelId="{CD2C1F31-B95F-41F8-A3BE-F59C627AF0AA}" type="presOf" srcId="{524860C9-449E-4822-A008-2897CA7EF300}" destId="{01613BF0-3A42-4A22-B044-5251FA3C7E39}" srcOrd="0" destOrd="0" presId="urn:microsoft.com/office/officeart/2005/8/layout/hierarchy4"/>
    <dgm:cxn modelId="{85E6B0B5-73D7-4B32-8851-D766A53A1DA5}" type="presOf" srcId="{B3594226-DA30-4BC7-9985-9A71D98548AE}" destId="{F490C32F-0D43-4D28-B3AF-6B00A55681D1}" srcOrd="0" destOrd="0" presId="urn:microsoft.com/office/officeart/2005/8/layout/hierarchy4"/>
    <dgm:cxn modelId="{13186EB5-DA9D-4384-836D-10491C101ED3}" type="presOf" srcId="{72F5079F-6319-45C9-84EC-E9A589F27D07}" destId="{5FD17212-E971-46C5-8F4E-78140ABDF3FC}" srcOrd="0" destOrd="0" presId="urn:microsoft.com/office/officeart/2005/8/layout/hierarchy4"/>
    <dgm:cxn modelId="{F1F06936-1F65-40AD-B8FC-5E526DB2DC38}" srcId="{6FDCA62B-DE5A-46DE-BBB7-7A8C89F1C2FF}" destId="{72F5079F-6319-45C9-84EC-E9A589F27D07}" srcOrd="0" destOrd="0" parTransId="{1B92E9EC-E825-4A6C-B2B1-300D5F335302}" sibTransId="{7B3734DC-6140-4DB3-9C3D-9CB0EF4ADE75}"/>
    <dgm:cxn modelId="{1F6F7BDB-A94E-412C-965A-1AFEC9E61B7D}" srcId="{524860C9-449E-4822-A008-2897CA7EF300}" destId="{602B9CEC-F533-472B-B1D6-124FD1E288A3}" srcOrd="0" destOrd="0" parTransId="{AEBF9988-28AD-4F7D-8C59-5FEA27CB94DA}" sibTransId="{DF3753E0-9D49-4535-B207-EB77833CA1E9}"/>
    <dgm:cxn modelId="{529B04CF-B3AA-4E02-A7A9-63F5F57F0B62}" type="presParOf" srcId="{CD986252-6447-4534-AFD0-CEB026933B62}" destId="{7CAA339B-83AD-441E-97B8-9DD0EC7ABBB0}" srcOrd="0" destOrd="0" presId="urn:microsoft.com/office/officeart/2005/8/layout/hierarchy4"/>
    <dgm:cxn modelId="{D6DB09C1-A9DA-4A5A-8499-3E8470E49C60}" type="presParOf" srcId="{7CAA339B-83AD-441E-97B8-9DD0EC7ABBB0}" destId="{01613BF0-3A42-4A22-B044-5251FA3C7E39}" srcOrd="0" destOrd="0" presId="urn:microsoft.com/office/officeart/2005/8/layout/hierarchy4"/>
    <dgm:cxn modelId="{7CBF6170-6711-4061-97FD-2DC9B7FDDB90}" type="presParOf" srcId="{7CAA339B-83AD-441E-97B8-9DD0EC7ABBB0}" destId="{1D0D63F2-4BE9-4B78-9528-5B97A7DE7EEF}" srcOrd="1" destOrd="0" presId="urn:microsoft.com/office/officeart/2005/8/layout/hierarchy4"/>
    <dgm:cxn modelId="{9F5A78F0-EB63-416A-A100-C767F3CBDC73}" type="presParOf" srcId="{7CAA339B-83AD-441E-97B8-9DD0EC7ABBB0}" destId="{A1A77D4B-85D3-43D3-953F-DFFEB033BB62}" srcOrd="2" destOrd="0" presId="urn:microsoft.com/office/officeart/2005/8/layout/hierarchy4"/>
    <dgm:cxn modelId="{9F7F5012-F823-4F2E-87A3-2D99B0A8CB9A}" type="presParOf" srcId="{A1A77D4B-85D3-43D3-953F-DFFEB033BB62}" destId="{09CC2E8A-0CB7-4A8E-B8AE-F14FC504E5BB}" srcOrd="0" destOrd="0" presId="urn:microsoft.com/office/officeart/2005/8/layout/hierarchy4"/>
    <dgm:cxn modelId="{33E74C62-1232-4FCD-8967-F2E89598EEAB}" type="presParOf" srcId="{09CC2E8A-0CB7-4A8E-B8AE-F14FC504E5BB}" destId="{2BC9D146-8242-4ECB-BCFB-CD47459C6F9B}" srcOrd="0" destOrd="0" presId="urn:microsoft.com/office/officeart/2005/8/layout/hierarchy4"/>
    <dgm:cxn modelId="{1F8E39EB-00BE-4EA2-BD78-6E0727F0AB99}" type="presParOf" srcId="{09CC2E8A-0CB7-4A8E-B8AE-F14FC504E5BB}" destId="{76E67E2F-AE83-4CC6-BDB3-8F0C3BD71F98}" srcOrd="1" destOrd="0" presId="urn:microsoft.com/office/officeart/2005/8/layout/hierarchy4"/>
    <dgm:cxn modelId="{7347B96C-32B9-43A2-BBD7-01574C7D2BF7}" type="presParOf" srcId="{09CC2E8A-0CB7-4A8E-B8AE-F14FC504E5BB}" destId="{A00C28BA-B2AD-4122-9AED-397CDBAB9F7E}" srcOrd="2" destOrd="0" presId="urn:microsoft.com/office/officeart/2005/8/layout/hierarchy4"/>
    <dgm:cxn modelId="{A6E08CA5-F839-4606-810F-4819E2CF1DE3}" type="presParOf" srcId="{A00C28BA-B2AD-4122-9AED-397CDBAB9F7E}" destId="{E5FDF199-C413-48DB-B7E4-BA6C3ACED2EB}" srcOrd="0" destOrd="0" presId="urn:microsoft.com/office/officeart/2005/8/layout/hierarchy4"/>
    <dgm:cxn modelId="{293C1CA8-E21E-4BD1-9D56-62E7C96645BD}" type="presParOf" srcId="{E5FDF199-C413-48DB-B7E4-BA6C3ACED2EB}" destId="{F490C32F-0D43-4D28-B3AF-6B00A55681D1}" srcOrd="0" destOrd="0" presId="urn:microsoft.com/office/officeart/2005/8/layout/hierarchy4"/>
    <dgm:cxn modelId="{B66FA6AF-A5FF-4EDD-A8BB-2A3FE50828D7}" type="presParOf" srcId="{E5FDF199-C413-48DB-B7E4-BA6C3ACED2EB}" destId="{A9BC760A-3C99-4F03-A5FB-787FD12DC5F6}" srcOrd="1" destOrd="0" presId="urn:microsoft.com/office/officeart/2005/8/layout/hierarchy4"/>
    <dgm:cxn modelId="{109C017A-526E-4EBE-89B5-6A87CD5CCFDA}" type="presParOf" srcId="{A00C28BA-B2AD-4122-9AED-397CDBAB9F7E}" destId="{C9073F31-D650-4FFE-826C-C7EB8F9AC605}" srcOrd="1" destOrd="0" presId="urn:microsoft.com/office/officeart/2005/8/layout/hierarchy4"/>
    <dgm:cxn modelId="{8713FCF7-E7F8-42A7-9ED7-33447616D4C5}" type="presParOf" srcId="{A00C28BA-B2AD-4122-9AED-397CDBAB9F7E}" destId="{153AA951-D1F7-4454-88EE-1AB981077A3F}" srcOrd="2" destOrd="0" presId="urn:microsoft.com/office/officeart/2005/8/layout/hierarchy4"/>
    <dgm:cxn modelId="{E42BD37D-124C-41CB-8986-F6B3AB0C9F99}" type="presParOf" srcId="{153AA951-D1F7-4454-88EE-1AB981077A3F}" destId="{9ECB3627-D43B-4CCE-AF74-2FE18E47BE1A}" srcOrd="0" destOrd="0" presId="urn:microsoft.com/office/officeart/2005/8/layout/hierarchy4"/>
    <dgm:cxn modelId="{783FE6D6-C777-4CD9-B5A7-3FFBEE66F32F}" type="presParOf" srcId="{153AA951-D1F7-4454-88EE-1AB981077A3F}" destId="{2A1E3BD5-9ECE-4475-BF1D-296FEB4D9304}" srcOrd="1" destOrd="0" presId="urn:microsoft.com/office/officeart/2005/8/layout/hierarchy4"/>
    <dgm:cxn modelId="{A13D1582-ADA0-40CC-93DB-A66E0CE19B10}" type="presParOf" srcId="{A1A77D4B-85D3-43D3-953F-DFFEB033BB62}" destId="{AA8BBC96-01FA-454B-9A62-B815967F9186}" srcOrd="1" destOrd="0" presId="urn:microsoft.com/office/officeart/2005/8/layout/hierarchy4"/>
    <dgm:cxn modelId="{3C4D7DEC-7E2E-4A30-B41E-914B0A6BF2AC}" type="presParOf" srcId="{A1A77D4B-85D3-43D3-953F-DFFEB033BB62}" destId="{03AF55C5-CF28-4F13-A885-3E893F01EBCD}" srcOrd="2" destOrd="0" presId="urn:microsoft.com/office/officeart/2005/8/layout/hierarchy4"/>
    <dgm:cxn modelId="{7A8FCBBC-A559-4F25-8DF2-D3F26CA47481}" type="presParOf" srcId="{03AF55C5-CF28-4F13-A885-3E893F01EBCD}" destId="{2CB66A7D-8472-49F6-8FF6-70CAF681EFCC}" srcOrd="0" destOrd="0" presId="urn:microsoft.com/office/officeart/2005/8/layout/hierarchy4"/>
    <dgm:cxn modelId="{203EE290-B1F4-4012-9201-F2286BE4CD80}" type="presParOf" srcId="{03AF55C5-CF28-4F13-A885-3E893F01EBCD}" destId="{13BDB8EE-D51F-4895-AF3B-5DBEE280CFF1}" srcOrd="1" destOrd="0" presId="urn:microsoft.com/office/officeart/2005/8/layout/hierarchy4"/>
    <dgm:cxn modelId="{B2B0A200-213A-40F1-93F6-EB4176E6145D}" type="presParOf" srcId="{03AF55C5-CF28-4F13-A885-3E893F01EBCD}" destId="{8203BD65-0E8F-416B-BFED-3667342ACA08}" srcOrd="2" destOrd="0" presId="urn:microsoft.com/office/officeart/2005/8/layout/hierarchy4"/>
    <dgm:cxn modelId="{8B4DDB84-06CD-4991-9FDD-432D26F377F6}" type="presParOf" srcId="{8203BD65-0E8F-416B-BFED-3667342ACA08}" destId="{E3D3ECBD-4643-48FE-917A-B2CD0662F563}" srcOrd="0" destOrd="0" presId="urn:microsoft.com/office/officeart/2005/8/layout/hierarchy4"/>
    <dgm:cxn modelId="{3709C05D-175B-4193-96AA-D5DD750F5E16}" type="presParOf" srcId="{E3D3ECBD-4643-48FE-917A-B2CD0662F563}" destId="{5FD17212-E971-46C5-8F4E-78140ABDF3FC}" srcOrd="0" destOrd="0" presId="urn:microsoft.com/office/officeart/2005/8/layout/hierarchy4"/>
    <dgm:cxn modelId="{1C59BEF5-B3A1-467F-A899-F1F551293A08}" type="presParOf" srcId="{E3D3ECBD-4643-48FE-917A-B2CD0662F563}" destId="{1EB9ADF2-8963-4E78-AB02-9C911FCED833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055652A-F088-4CEF-A1E1-5E79BC0D1798}" type="doc">
      <dgm:prSet loTypeId="urn:microsoft.com/office/officeart/2005/8/layout/bProcess4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4E6703BD-D6D3-4090-9E46-C63A746842F3}">
      <dgm:prSet phldrT="[Текст]"/>
      <dgm:spPr/>
      <dgm:t>
        <a:bodyPr/>
        <a:lstStyle/>
        <a:p>
          <a:r>
            <a:rPr lang="ru-RU" dirty="0" smtClean="0"/>
            <a:t>Заявка</a:t>
          </a:r>
          <a:endParaRPr lang="ru-RU" dirty="0"/>
        </a:p>
      </dgm:t>
    </dgm:pt>
    <dgm:pt modelId="{BACDA22C-D8BD-46BE-8276-682B760D9587}" type="parTrans" cxnId="{B76A7037-5C7D-4418-AE6C-E7CBA76204A7}">
      <dgm:prSet/>
      <dgm:spPr/>
      <dgm:t>
        <a:bodyPr/>
        <a:lstStyle/>
        <a:p>
          <a:endParaRPr lang="ru-RU"/>
        </a:p>
      </dgm:t>
    </dgm:pt>
    <dgm:pt modelId="{40669AFC-F2E4-412B-956E-9AD7B2D4DA40}" type="sibTrans" cxnId="{B76A7037-5C7D-4418-AE6C-E7CBA76204A7}">
      <dgm:prSet/>
      <dgm:spPr/>
      <dgm:t>
        <a:bodyPr/>
        <a:lstStyle/>
        <a:p>
          <a:endParaRPr lang="ru-RU"/>
        </a:p>
      </dgm:t>
    </dgm:pt>
    <dgm:pt modelId="{2F968551-7C0E-4E2C-A36A-AACBBFB409CA}">
      <dgm:prSet phldrT="[Текст]"/>
      <dgm:spPr/>
      <dgm:t>
        <a:bodyPr/>
        <a:lstStyle/>
        <a:p>
          <a:r>
            <a:rPr lang="ru-RU" dirty="0" smtClean="0"/>
            <a:t>Рассмотрение Заявки </a:t>
          </a:r>
          <a:br>
            <a:rPr lang="ru-RU" dirty="0" smtClean="0"/>
          </a:br>
          <a:r>
            <a:rPr lang="ru-RU" dirty="0" smtClean="0"/>
            <a:t>в Минэкономразвития России</a:t>
          </a:r>
          <a:endParaRPr lang="ru-RU" dirty="0"/>
        </a:p>
      </dgm:t>
    </dgm:pt>
    <dgm:pt modelId="{B65A07B7-68E3-41EC-96B1-D2B141AE7D7F}" type="parTrans" cxnId="{47F37320-0973-4552-8F2F-9AD0E9B08415}">
      <dgm:prSet/>
      <dgm:spPr/>
      <dgm:t>
        <a:bodyPr/>
        <a:lstStyle/>
        <a:p>
          <a:endParaRPr lang="ru-RU"/>
        </a:p>
      </dgm:t>
    </dgm:pt>
    <dgm:pt modelId="{2B844424-EBFA-4070-8074-EF7527713C8F}" type="sibTrans" cxnId="{47F37320-0973-4552-8F2F-9AD0E9B08415}">
      <dgm:prSet/>
      <dgm:spPr/>
      <dgm:t>
        <a:bodyPr/>
        <a:lstStyle/>
        <a:p>
          <a:endParaRPr lang="ru-RU"/>
        </a:p>
      </dgm:t>
    </dgm:pt>
    <dgm:pt modelId="{F1DD8FA1-A528-475C-8F49-0093538B0CF7}">
      <dgm:prSet phldrT="[Текст]"/>
      <dgm:spPr/>
      <dgm:t>
        <a:bodyPr/>
        <a:lstStyle/>
        <a:p>
          <a:r>
            <a:rPr lang="ru-RU" dirty="0" smtClean="0"/>
            <a:t>Комиссия</a:t>
          </a:r>
          <a:endParaRPr lang="ru-RU" dirty="0"/>
        </a:p>
      </dgm:t>
    </dgm:pt>
    <dgm:pt modelId="{E2280967-63DB-4768-99F7-7E3664F0C72E}" type="parTrans" cxnId="{0EAE4E8B-F6B7-4855-87B9-E44C50A03D62}">
      <dgm:prSet/>
      <dgm:spPr/>
      <dgm:t>
        <a:bodyPr/>
        <a:lstStyle/>
        <a:p>
          <a:endParaRPr lang="ru-RU"/>
        </a:p>
      </dgm:t>
    </dgm:pt>
    <dgm:pt modelId="{7BAF12DA-65A1-4D65-AFCE-25D16EE50C6D}" type="sibTrans" cxnId="{0EAE4E8B-F6B7-4855-87B9-E44C50A03D62}">
      <dgm:prSet/>
      <dgm:spPr/>
      <dgm:t>
        <a:bodyPr/>
        <a:lstStyle/>
        <a:p>
          <a:endParaRPr lang="ru-RU"/>
        </a:p>
      </dgm:t>
    </dgm:pt>
    <dgm:pt modelId="{34851F2C-EE95-4A48-A366-5695869A1EE6}">
      <dgm:prSet phldrT="[Текст]"/>
      <dgm:spPr/>
      <dgm:t>
        <a:bodyPr/>
        <a:lstStyle/>
        <a:p>
          <a:r>
            <a:rPr lang="ru-RU" dirty="0" smtClean="0"/>
            <a:t>Согласование </a:t>
          </a:r>
          <a:br>
            <a:rPr lang="ru-RU" dirty="0" smtClean="0"/>
          </a:br>
          <a:r>
            <a:rPr lang="ru-RU" dirty="0" smtClean="0"/>
            <a:t>с высшим исполнительным органом субъекта РФ </a:t>
          </a:r>
          <a:br>
            <a:rPr lang="ru-RU" dirty="0" smtClean="0"/>
          </a:br>
          <a:r>
            <a:rPr lang="ru-RU" dirty="0" smtClean="0"/>
            <a:t>и Минфином России</a:t>
          </a:r>
          <a:endParaRPr lang="ru-RU" dirty="0"/>
        </a:p>
      </dgm:t>
    </dgm:pt>
    <dgm:pt modelId="{4C530620-ABAC-4F64-97C9-409DD55C0F0A}" type="parTrans" cxnId="{CF5F3C1F-DB17-4DEE-9238-824037E3E631}">
      <dgm:prSet/>
      <dgm:spPr/>
      <dgm:t>
        <a:bodyPr/>
        <a:lstStyle/>
        <a:p>
          <a:endParaRPr lang="ru-RU"/>
        </a:p>
      </dgm:t>
    </dgm:pt>
    <dgm:pt modelId="{D6D4A23D-3E77-48DD-B239-F69C37B96A80}" type="sibTrans" cxnId="{CF5F3C1F-DB17-4DEE-9238-824037E3E631}">
      <dgm:prSet/>
      <dgm:spPr/>
      <dgm:t>
        <a:bodyPr/>
        <a:lstStyle/>
        <a:p>
          <a:endParaRPr lang="ru-RU"/>
        </a:p>
      </dgm:t>
    </dgm:pt>
    <dgm:pt modelId="{70F48866-2E7A-4F90-A0E9-AB893B384802}">
      <dgm:prSet phldrT="[Текст]"/>
      <dgm:spPr/>
      <dgm:t>
        <a:bodyPr/>
        <a:lstStyle/>
        <a:p>
          <a:r>
            <a:rPr lang="ru-RU" dirty="0" smtClean="0"/>
            <a:t>Заключение </a:t>
          </a:r>
          <a:br>
            <a:rPr lang="ru-RU" dirty="0" smtClean="0"/>
          </a:br>
          <a:r>
            <a:rPr lang="ru-RU" dirty="0" smtClean="0"/>
            <a:t>Минюста России</a:t>
          </a:r>
          <a:endParaRPr lang="ru-RU" dirty="0"/>
        </a:p>
      </dgm:t>
    </dgm:pt>
    <dgm:pt modelId="{E39015BF-BDAC-476F-AF52-2A9143F8A32B}" type="parTrans" cxnId="{6FDCFC75-CBAD-40A0-AD7E-5947F6078DB6}">
      <dgm:prSet/>
      <dgm:spPr/>
      <dgm:t>
        <a:bodyPr/>
        <a:lstStyle/>
        <a:p>
          <a:endParaRPr lang="ru-RU"/>
        </a:p>
      </dgm:t>
    </dgm:pt>
    <dgm:pt modelId="{3E44692D-7891-4D66-82ED-05A2A1680ACB}" type="sibTrans" cxnId="{6FDCFC75-CBAD-40A0-AD7E-5947F6078DB6}">
      <dgm:prSet/>
      <dgm:spPr/>
      <dgm:t>
        <a:bodyPr/>
        <a:lstStyle/>
        <a:p>
          <a:endParaRPr lang="ru-RU"/>
        </a:p>
      </dgm:t>
    </dgm:pt>
    <dgm:pt modelId="{E7F11A6C-D5A6-4E81-927B-25A23FD0760E}">
      <dgm:prSet phldrT="[Текст]"/>
      <dgm:spPr/>
      <dgm:t>
        <a:bodyPr/>
        <a:lstStyle/>
        <a:p>
          <a:r>
            <a:rPr lang="ru-RU" dirty="0" smtClean="0"/>
            <a:t>Принятие постановления Правительством Российской Федерации</a:t>
          </a:r>
          <a:endParaRPr lang="ru-RU" dirty="0"/>
        </a:p>
      </dgm:t>
    </dgm:pt>
    <dgm:pt modelId="{2B79253E-0052-4B48-ABB3-0AB2616D60C6}" type="parTrans" cxnId="{ADB17F8D-A700-4838-AA38-DF1F84E58C5E}">
      <dgm:prSet/>
      <dgm:spPr/>
      <dgm:t>
        <a:bodyPr/>
        <a:lstStyle/>
        <a:p>
          <a:endParaRPr lang="ru-RU"/>
        </a:p>
      </dgm:t>
    </dgm:pt>
    <dgm:pt modelId="{C861C823-F390-4F8D-A1DE-93EE69DBD051}" type="sibTrans" cxnId="{ADB17F8D-A700-4838-AA38-DF1F84E58C5E}">
      <dgm:prSet/>
      <dgm:spPr/>
      <dgm:t>
        <a:bodyPr/>
        <a:lstStyle/>
        <a:p>
          <a:endParaRPr lang="ru-RU"/>
        </a:p>
      </dgm:t>
    </dgm:pt>
    <dgm:pt modelId="{7593F4F8-F6CB-46BF-8FEE-C8ECC523B483}">
      <dgm:prSet phldrT="[Текст]"/>
      <dgm:spPr/>
      <dgm:t>
        <a:bodyPr/>
        <a:lstStyle/>
        <a:p>
          <a:r>
            <a:rPr lang="ru-RU" dirty="0" smtClean="0"/>
            <a:t>Заключение Соглашения </a:t>
          </a:r>
          <a:br>
            <a:rPr lang="ru-RU" dirty="0" smtClean="0"/>
          </a:br>
          <a:r>
            <a:rPr lang="ru-RU" dirty="0" smtClean="0"/>
            <a:t>о создании ТОР</a:t>
          </a:r>
          <a:endParaRPr lang="ru-RU" dirty="0"/>
        </a:p>
      </dgm:t>
    </dgm:pt>
    <dgm:pt modelId="{89E0F419-E29A-4C5E-9849-27B7596936DC}" type="parTrans" cxnId="{96D46526-8CCE-43C1-85E2-D33DE2271EF9}">
      <dgm:prSet/>
      <dgm:spPr/>
      <dgm:t>
        <a:bodyPr/>
        <a:lstStyle/>
        <a:p>
          <a:endParaRPr lang="ru-RU"/>
        </a:p>
      </dgm:t>
    </dgm:pt>
    <dgm:pt modelId="{365CC597-72C3-4C46-BBEA-A9C422F27340}" type="sibTrans" cxnId="{96D46526-8CCE-43C1-85E2-D33DE2271EF9}">
      <dgm:prSet/>
      <dgm:spPr/>
      <dgm:t>
        <a:bodyPr/>
        <a:lstStyle/>
        <a:p>
          <a:endParaRPr lang="ru-RU"/>
        </a:p>
      </dgm:t>
    </dgm:pt>
    <dgm:pt modelId="{7B0AC759-BC75-4120-B8FE-96BF9887309C}" type="pres">
      <dgm:prSet presAssocID="{F055652A-F088-4CEF-A1E1-5E79BC0D1798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703238EF-51F3-42E2-BB63-EE74A0A04A9C}" type="pres">
      <dgm:prSet presAssocID="{4E6703BD-D6D3-4090-9E46-C63A746842F3}" presName="compNode" presStyleCnt="0"/>
      <dgm:spPr/>
    </dgm:pt>
    <dgm:pt modelId="{8AAC23E7-14BB-4279-A257-94B24063E490}" type="pres">
      <dgm:prSet presAssocID="{4E6703BD-D6D3-4090-9E46-C63A746842F3}" presName="dummyConnPt" presStyleCnt="0"/>
      <dgm:spPr/>
    </dgm:pt>
    <dgm:pt modelId="{F9481022-E341-423B-9BAF-BD160DF55840}" type="pres">
      <dgm:prSet presAssocID="{4E6703BD-D6D3-4090-9E46-C63A746842F3}" presName="node" presStyleLbl="node1" presStyleIdx="0" presStyleCnt="7" custLinFactNeighborX="-8373" custLinFactNeighborY="-185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A44279-BF09-4BFD-928F-2418919FF582}" type="pres">
      <dgm:prSet presAssocID="{40669AFC-F2E4-412B-956E-9AD7B2D4DA40}" presName="sibTrans" presStyleLbl="bgSibTrans2D1" presStyleIdx="0" presStyleCnt="6" custLinFactNeighborX="45834" custLinFactNeighborY="-1602"/>
      <dgm:spPr/>
      <dgm:t>
        <a:bodyPr/>
        <a:lstStyle/>
        <a:p>
          <a:endParaRPr lang="ru-RU"/>
        </a:p>
      </dgm:t>
    </dgm:pt>
    <dgm:pt modelId="{F9DBC53B-2B52-44FC-82A3-7E62206360BC}" type="pres">
      <dgm:prSet presAssocID="{2F968551-7C0E-4E2C-A36A-AACBBFB409CA}" presName="compNode" presStyleCnt="0"/>
      <dgm:spPr/>
    </dgm:pt>
    <dgm:pt modelId="{888DF05A-3869-4C46-B32C-181FF4C49DC8}" type="pres">
      <dgm:prSet presAssocID="{2F968551-7C0E-4E2C-A36A-AACBBFB409CA}" presName="dummyConnPt" presStyleCnt="0"/>
      <dgm:spPr/>
    </dgm:pt>
    <dgm:pt modelId="{C3F5614E-BBFE-4D57-B625-713E86BE9E69}" type="pres">
      <dgm:prSet presAssocID="{2F968551-7C0E-4E2C-A36A-AACBBFB409CA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1E530F-011D-4BE4-B7BD-02764D903E4F}" type="pres">
      <dgm:prSet presAssocID="{2B844424-EBFA-4070-8074-EF7527713C8F}" presName="sibTrans" presStyleLbl="bgSibTrans2D1" presStyleIdx="1" presStyleCnt="6" custLinFactNeighborX="26848" custLinFactNeighborY="53273"/>
      <dgm:spPr/>
      <dgm:t>
        <a:bodyPr/>
        <a:lstStyle/>
        <a:p>
          <a:endParaRPr lang="ru-RU"/>
        </a:p>
      </dgm:t>
    </dgm:pt>
    <dgm:pt modelId="{9CEB9A3F-7EA0-4706-87FE-3524FD1B0B4D}" type="pres">
      <dgm:prSet presAssocID="{F1DD8FA1-A528-475C-8F49-0093538B0CF7}" presName="compNode" presStyleCnt="0"/>
      <dgm:spPr/>
    </dgm:pt>
    <dgm:pt modelId="{BC43F694-89E8-4AF1-B6A6-D36C265351FD}" type="pres">
      <dgm:prSet presAssocID="{F1DD8FA1-A528-475C-8F49-0093538B0CF7}" presName="dummyConnPt" presStyleCnt="0"/>
      <dgm:spPr/>
    </dgm:pt>
    <dgm:pt modelId="{42C2A925-B05A-41E1-9C1B-D1604F8F9D69}" type="pres">
      <dgm:prSet presAssocID="{F1DD8FA1-A528-475C-8F49-0093538B0CF7}" presName="node" presStyleLbl="node1" presStyleIdx="2" presStyleCnt="7" custLinFactNeighborX="46598" custLinFactNeighborY="-43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D46752-C236-434E-A8A8-496B917C2768}" type="pres">
      <dgm:prSet presAssocID="{7BAF12DA-65A1-4D65-AFCE-25D16EE50C6D}" presName="sibTrans" presStyleLbl="bgSibTrans2D1" presStyleIdx="2" presStyleCnt="6" custScaleY="84931" custLinFactNeighborX="3487" custLinFactNeighborY="79981"/>
      <dgm:spPr/>
      <dgm:t>
        <a:bodyPr/>
        <a:lstStyle/>
        <a:p>
          <a:endParaRPr lang="ru-RU"/>
        </a:p>
      </dgm:t>
    </dgm:pt>
    <dgm:pt modelId="{6316700E-3CBD-4490-9B67-1E0E139BA2B9}" type="pres">
      <dgm:prSet presAssocID="{34851F2C-EE95-4A48-A366-5695869A1EE6}" presName="compNode" presStyleCnt="0"/>
      <dgm:spPr/>
    </dgm:pt>
    <dgm:pt modelId="{E910AB99-39BD-49D8-B69F-DF9BF25FF332}" type="pres">
      <dgm:prSet presAssocID="{34851F2C-EE95-4A48-A366-5695869A1EE6}" presName="dummyConnPt" presStyleCnt="0"/>
      <dgm:spPr/>
    </dgm:pt>
    <dgm:pt modelId="{6D9C5FC5-C53D-48BF-B30B-55E09AF9AE35}" type="pres">
      <dgm:prSet presAssocID="{34851F2C-EE95-4A48-A366-5695869A1EE6}" presName="node" presStyleLbl="node1" presStyleIdx="3" presStyleCnt="7" custLinFactY="-16105" custLinFactNeighborX="31149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57C16F-5ED6-40F4-B9F8-FB92CDF9A0F3}" type="pres">
      <dgm:prSet presAssocID="{D6D4A23D-3E77-48DD-B239-F69C37B96A80}" presName="sibTrans" presStyleLbl="bgSibTrans2D1" presStyleIdx="3" presStyleCnt="6" custLinFactNeighborX="18158" custLinFactNeighborY="36544"/>
      <dgm:spPr/>
      <dgm:t>
        <a:bodyPr/>
        <a:lstStyle/>
        <a:p>
          <a:endParaRPr lang="ru-RU"/>
        </a:p>
      </dgm:t>
    </dgm:pt>
    <dgm:pt modelId="{1197C202-7AF7-4D2C-93BC-A1E6091DE315}" type="pres">
      <dgm:prSet presAssocID="{70F48866-2E7A-4F90-A0E9-AB893B384802}" presName="compNode" presStyleCnt="0"/>
      <dgm:spPr/>
    </dgm:pt>
    <dgm:pt modelId="{6AE62180-CF43-4850-82B8-4BBB100940C6}" type="pres">
      <dgm:prSet presAssocID="{70F48866-2E7A-4F90-A0E9-AB893B384802}" presName="dummyConnPt" presStyleCnt="0"/>
      <dgm:spPr/>
    </dgm:pt>
    <dgm:pt modelId="{124199B6-1B51-4F05-8623-FA2677077C17}" type="pres">
      <dgm:prSet presAssocID="{70F48866-2E7A-4F90-A0E9-AB893B384802}" presName="node" presStyleLbl="node1" presStyleIdx="4" presStyleCnt="7" custLinFactY="-21838" custLinFactNeighborX="-15194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AC53E8-36EC-433C-8034-CA9BBF6F46A9}" type="pres">
      <dgm:prSet presAssocID="{3E44692D-7891-4D66-82ED-05A2A1680ACB}" presName="sibTrans" presStyleLbl="bgSibTrans2D1" presStyleIdx="4" presStyleCnt="6"/>
      <dgm:spPr/>
      <dgm:t>
        <a:bodyPr/>
        <a:lstStyle/>
        <a:p>
          <a:endParaRPr lang="ru-RU"/>
        </a:p>
      </dgm:t>
    </dgm:pt>
    <dgm:pt modelId="{66A6F202-4E23-4D87-97CF-20C47AE09868}" type="pres">
      <dgm:prSet presAssocID="{E7F11A6C-D5A6-4E81-927B-25A23FD0760E}" presName="compNode" presStyleCnt="0"/>
      <dgm:spPr/>
    </dgm:pt>
    <dgm:pt modelId="{E6E42A90-9F50-4E2B-99CA-38D5AC3DF9AC}" type="pres">
      <dgm:prSet presAssocID="{E7F11A6C-D5A6-4E81-927B-25A23FD0760E}" presName="dummyConnPt" presStyleCnt="0"/>
      <dgm:spPr/>
    </dgm:pt>
    <dgm:pt modelId="{0BA2AC33-1467-496F-AB0E-85AB9C25845D}" type="pres">
      <dgm:prSet presAssocID="{E7F11A6C-D5A6-4E81-927B-25A23FD0760E}" presName="node" presStyleLbl="node1" presStyleIdx="5" presStyleCnt="7" custLinFactX="41142" custLinFactNeighborX="100000" custLinFactNeighborY="201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A20D45-2574-4058-BDD9-3F6ADC6945B0}" type="pres">
      <dgm:prSet presAssocID="{C861C823-F390-4F8D-A1DE-93EE69DBD051}" presName="sibTrans" presStyleLbl="bgSibTrans2D1" presStyleIdx="5" presStyleCnt="6" custLinFactNeighborX="10191" custLinFactNeighborY="436"/>
      <dgm:spPr/>
      <dgm:t>
        <a:bodyPr/>
        <a:lstStyle/>
        <a:p>
          <a:endParaRPr lang="ru-RU"/>
        </a:p>
      </dgm:t>
    </dgm:pt>
    <dgm:pt modelId="{EA1AC58D-B461-4D4D-BEED-F0E955D18E68}" type="pres">
      <dgm:prSet presAssocID="{7593F4F8-F6CB-46BF-8FEE-C8ECC523B483}" presName="compNode" presStyleCnt="0"/>
      <dgm:spPr/>
    </dgm:pt>
    <dgm:pt modelId="{1DCDFEEF-4285-450B-9508-1DE675EB5715}" type="pres">
      <dgm:prSet presAssocID="{7593F4F8-F6CB-46BF-8FEE-C8ECC523B483}" presName="dummyConnPt" presStyleCnt="0"/>
      <dgm:spPr/>
    </dgm:pt>
    <dgm:pt modelId="{C091F812-C138-408E-9F6A-93704220C8CD}" type="pres">
      <dgm:prSet presAssocID="{7593F4F8-F6CB-46BF-8FEE-C8ECC523B483}" presName="node" presStyleLbl="node1" presStyleIdx="6" presStyleCnt="7" custLinFactY="100000" custLinFactNeighborX="5225" custLinFactNeighborY="1008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B5DAC82-4CE1-4FBE-B5C5-F4A4CF8FDDBA}" type="presOf" srcId="{E7F11A6C-D5A6-4E81-927B-25A23FD0760E}" destId="{0BA2AC33-1467-496F-AB0E-85AB9C25845D}" srcOrd="0" destOrd="0" presId="urn:microsoft.com/office/officeart/2005/8/layout/bProcess4"/>
    <dgm:cxn modelId="{BDAE0B36-1E8A-4E90-BF1E-0FEDA4EFD180}" type="presOf" srcId="{34851F2C-EE95-4A48-A366-5695869A1EE6}" destId="{6D9C5FC5-C53D-48BF-B30B-55E09AF9AE35}" srcOrd="0" destOrd="0" presId="urn:microsoft.com/office/officeart/2005/8/layout/bProcess4"/>
    <dgm:cxn modelId="{96D46526-8CCE-43C1-85E2-D33DE2271EF9}" srcId="{F055652A-F088-4CEF-A1E1-5E79BC0D1798}" destId="{7593F4F8-F6CB-46BF-8FEE-C8ECC523B483}" srcOrd="6" destOrd="0" parTransId="{89E0F419-E29A-4C5E-9849-27B7596936DC}" sibTransId="{365CC597-72C3-4C46-BBEA-A9C422F27340}"/>
    <dgm:cxn modelId="{84F88E40-94E7-4C8D-A04E-E160C02A2904}" type="presOf" srcId="{3E44692D-7891-4D66-82ED-05A2A1680ACB}" destId="{88AC53E8-36EC-433C-8034-CA9BBF6F46A9}" srcOrd="0" destOrd="0" presId="urn:microsoft.com/office/officeart/2005/8/layout/bProcess4"/>
    <dgm:cxn modelId="{119F19F7-33D5-4543-A96A-1AACE8BD1043}" type="presOf" srcId="{2B844424-EBFA-4070-8074-EF7527713C8F}" destId="{001E530F-011D-4BE4-B7BD-02764D903E4F}" srcOrd="0" destOrd="0" presId="urn:microsoft.com/office/officeart/2005/8/layout/bProcess4"/>
    <dgm:cxn modelId="{6FDCFC75-CBAD-40A0-AD7E-5947F6078DB6}" srcId="{F055652A-F088-4CEF-A1E1-5E79BC0D1798}" destId="{70F48866-2E7A-4F90-A0E9-AB893B384802}" srcOrd="4" destOrd="0" parTransId="{E39015BF-BDAC-476F-AF52-2A9143F8A32B}" sibTransId="{3E44692D-7891-4D66-82ED-05A2A1680ACB}"/>
    <dgm:cxn modelId="{0937DBD3-B0FE-402C-8A94-5F9A428A5E68}" type="presOf" srcId="{2F968551-7C0E-4E2C-A36A-AACBBFB409CA}" destId="{C3F5614E-BBFE-4D57-B625-713E86BE9E69}" srcOrd="0" destOrd="0" presId="urn:microsoft.com/office/officeart/2005/8/layout/bProcess4"/>
    <dgm:cxn modelId="{29B43C84-164B-4830-926C-CFBF4A15D157}" type="presOf" srcId="{40669AFC-F2E4-412B-956E-9AD7B2D4DA40}" destId="{0AA44279-BF09-4BFD-928F-2418919FF582}" srcOrd="0" destOrd="0" presId="urn:microsoft.com/office/officeart/2005/8/layout/bProcess4"/>
    <dgm:cxn modelId="{A207BD13-ACFD-4029-B60A-D11739E40262}" type="presOf" srcId="{7593F4F8-F6CB-46BF-8FEE-C8ECC523B483}" destId="{C091F812-C138-408E-9F6A-93704220C8CD}" srcOrd="0" destOrd="0" presId="urn:microsoft.com/office/officeart/2005/8/layout/bProcess4"/>
    <dgm:cxn modelId="{47F37320-0973-4552-8F2F-9AD0E9B08415}" srcId="{F055652A-F088-4CEF-A1E1-5E79BC0D1798}" destId="{2F968551-7C0E-4E2C-A36A-AACBBFB409CA}" srcOrd="1" destOrd="0" parTransId="{B65A07B7-68E3-41EC-96B1-D2B141AE7D7F}" sibTransId="{2B844424-EBFA-4070-8074-EF7527713C8F}"/>
    <dgm:cxn modelId="{5DDD8C20-D390-4F0E-80BA-A5C5144E8B3B}" type="presOf" srcId="{70F48866-2E7A-4F90-A0E9-AB893B384802}" destId="{124199B6-1B51-4F05-8623-FA2677077C17}" srcOrd="0" destOrd="0" presId="urn:microsoft.com/office/officeart/2005/8/layout/bProcess4"/>
    <dgm:cxn modelId="{72DE283A-4DCA-4459-A1E3-24F703608C5D}" type="presOf" srcId="{F055652A-F088-4CEF-A1E1-5E79BC0D1798}" destId="{7B0AC759-BC75-4120-B8FE-96BF9887309C}" srcOrd="0" destOrd="0" presId="urn:microsoft.com/office/officeart/2005/8/layout/bProcess4"/>
    <dgm:cxn modelId="{598FEEBF-E94B-489D-9B36-AE1124C13ECB}" type="presOf" srcId="{D6D4A23D-3E77-48DD-B239-F69C37B96A80}" destId="{7F57C16F-5ED6-40F4-B9F8-FB92CDF9A0F3}" srcOrd="0" destOrd="0" presId="urn:microsoft.com/office/officeart/2005/8/layout/bProcess4"/>
    <dgm:cxn modelId="{B76A7037-5C7D-4418-AE6C-E7CBA76204A7}" srcId="{F055652A-F088-4CEF-A1E1-5E79BC0D1798}" destId="{4E6703BD-D6D3-4090-9E46-C63A746842F3}" srcOrd="0" destOrd="0" parTransId="{BACDA22C-D8BD-46BE-8276-682B760D9587}" sibTransId="{40669AFC-F2E4-412B-956E-9AD7B2D4DA40}"/>
    <dgm:cxn modelId="{ADB17F8D-A700-4838-AA38-DF1F84E58C5E}" srcId="{F055652A-F088-4CEF-A1E1-5E79BC0D1798}" destId="{E7F11A6C-D5A6-4E81-927B-25A23FD0760E}" srcOrd="5" destOrd="0" parTransId="{2B79253E-0052-4B48-ABB3-0AB2616D60C6}" sibTransId="{C861C823-F390-4F8D-A1DE-93EE69DBD051}"/>
    <dgm:cxn modelId="{51E4CE0E-CA7C-4BE1-BA68-568E502C8D0B}" type="presOf" srcId="{C861C823-F390-4F8D-A1DE-93EE69DBD051}" destId="{6CA20D45-2574-4058-BDD9-3F6ADC6945B0}" srcOrd="0" destOrd="0" presId="urn:microsoft.com/office/officeart/2005/8/layout/bProcess4"/>
    <dgm:cxn modelId="{9FF9DAA6-5A69-49E7-9136-374F39D07EE0}" type="presOf" srcId="{4E6703BD-D6D3-4090-9E46-C63A746842F3}" destId="{F9481022-E341-423B-9BAF-BD160DF55840}" srcOrd="0" destOrd="0" presId="urn:microsoft.com/office/officeart/2005/8/layout/bProcess4"/>
    <dgm:cxn modelId="{D3B111C0-1307-4C7C-AD14-FC7586F75023}" type="presOf" srcId="{7BAF12DA-65A1-4D65-AFCE-25D16EE50C6D}" destId="{41D46752-C236-434E-A8A8-496B917C2768}" srcOrd="0" destOrd="0" presId="urn:microsoft.com/office/officeart/2005/8/layout/bProcess4"/>
    <dgm:cxn modelId="{CF5F3C1F-DB17-4DEE-9238-824037E3E631}" srcId="{F055652A-F088-4CEF-A1E1-5E79BC0D1798}" destId="{34851F2C-EE95-4A48-A366-5695869A1EE6}" srcOrd="3" destOrd="0" parTransId="{4C530620-ABAC-4F64-97C9-409DD55C0F0A}" sibTransId="{D6D4A23D-3E77-48DD-B239-F69C37B96A80}"/>
    <dgm:cxn modelId="{81726644-FF7C-41CE-A05E-006D356BB405}" type="presOf" srcId="{F1DD8FA1-A528-475C-8F49-0093538B0CF7}" destId="{42C2A925-B05A-41E1-9C1B-D1604F8F9D69}" srcOrd="0" destOrd="0" presId="urn:microsoft.com/office/officeart/2005/8/layout/bProcess4"/>
    <dgm:cxn modelId="{0EAE4E8B-F6B7-4855-87B9-E44C50A03D62}" srcId="{F055652A-F088-4CEF-A1E1-5E79BC0D1798}" destId="{F1DD8FA1-A528-475C-8F49-0093538B0CF7}" srcOrd="2" destOrd="0" parTransId="{E2280967-63DB-4768-99F7-7E3664F0C72E}" sibTransId="{7BAF12DA-65A1-4D65-AFCE-25D16EE50C6D}"/>
    <dgm:cxn modelId="{EB95C3A0-2590-422C-B3AF-0CE4200A63B8}" type="presParOf" srcId="{7B0AC759-BC75-4120-B8FE-96BF9887309C}" destId="{703238EF-51F3-42E2-BB63-EE74A0A04A9C}" srcOrd="0" destOrd="0" presId="urn:microsoft.com/office/officeart/2005/8/layout/bProcess4"/>
    <dgm:cxn modelId="{9077DA6A-54DE-4963-AF39-62DAD016F418}" type="presParOf" srcId="{703238EF-51F3-42E2-BB63-EE74A0A04A9C}" destId="{8AAC23E7-14BB-4279-A257-94B24063E490}" srcOrd="0" destOrd="0" presId="urn:microsoft.com/office/officeart/2005/8/layout/bProcess4"/>
    <dgm:cxn modelId="{0DAE19C0-B06D-41C8-878A-D996F0458DFC}" type="presParOf" srcId="{703238EF-51F3-42E2-BB63-EE74A0A04A9C}" destId="{F9481022-E341-423B-9BAF-BD160DF55840}" srcOrd="1" destOrd="0" presId="urn:microsoft.com/office/officeart/2005/8/layout/bProcess4"/>
    <dgm:cxn modelId="{C41A4F09-F01A-49CA-87DA-0B5B5088181B}" type="presParOf" srcId="{7B0AC759-BC75-4120-B8FE-96BF9887309C}" destId="{0AA44279-BF09-4BFD-928F-2418919FF582}" srcOrd="1" destOrd="0" presId="urn:microsoft.com/office/officeart/2005/8/layout/bProcess4"/>
    <dgm:cxn modelId="{E5C9CBDC-D73F-4283-B12E-CD094452D4A0}" type="presParOf" srcId="{7B0AC759-BC75-4120-B8FE-96BF9887309C}" destId="{F9DBC53B-2B52-44FC-82A3-7E62206360BC}" srcOrd="2" destOrd="0" presId="urn:microsoft.com/office/officeart/2005/8/layout/bProcess4"/>
    <dgm:cxn modelId="{E1FCE06A-09BA-4B69-98A0-966978D9FFCD}" type="presParOf" srcId="{F9DBC53B-2B52-44FC-82A3-7E62206360BC}" destId="{888DF05A-3869-4C46-B32C-181FF4C49DC8}" srcOrd="0" destOrd="0" presId="urn:microsoft.com/office/officeart/2005/8/layout/bProcess4"/>
    <dgm:cxn modelId="{E324C825-390E-4CFE-A290-52B369033FD4}" type="presParOf" srcId="{F9DBC53B-2B52-44FC-82A3-7E62206360BC}" destId="{C3F5614E-BBFE-4D57-B625-713E86BE9E69}" srcOrd="1" destOrd="0" presId="urn:microsoft.com/office/officeart/2005/8/layout/bProcess4"/>
    <dgm:cxn modelId="{8FBC64EB-624B-41BB-88D0-DC7F67EE0E27}" type="presParOf" srcId="{7B0AC759-BC75-4120-B8FE-96BF9887309C}" destId="{001E530F-011D-4BE4-B7BD-02764D903E4F}" srcOrd="3" destOrd="0" presId="urn:microsoft.com/office/officeart/2005/8/layout/bProcess4"/>
    <dgm:cxn modelId="{7D5FC89F-F73D-4D66-9D6F-D434789E9166}" type="presParOf" srcId="{7B0AC759-BC75-4120-B8FE-96BF9887309C}" destId="{9CEB9A3F-7EA0-4706-87FE-3524FD1B0B4D}" srcOrd="4" destOrd="0" presId="urn:microsoft.com/office/officeart/2005/8/layout/bProcess4"/>
    <dgm:cxn modelId="{43599920-D28F-4F61-AF2D-F900A162CFA1}" type="presParOf" srcId="{9CEB9A3F-7EA0-4706-87FE-3524FD1B0B4D}" destId="{BC43F694-89E8-4AF1-B6A6-D36C265351FD}" srcOrd="0" destOrd="0" presId="urn:microsoft.com/office/officeart/2005/8/layout/bProcess4"/>
    <dgm:cxn modelId="{43769101-DD90-43E1-B747-80BECF7F8231}" type="presParOf" srcId="{9CEB9A3F-7EA0-4706-87FE-3524FD1B0B4D}" destId="{42C2A925-B05A-41E1-9C1B-D1604F8F9D69}" srcOrd="1" destOrd="0" presId="urn:microsoft.com/office/officeart/2005/8/layout/bProcess4"/>
    <dgm:cxn modelId="{241939AB-4D1D-4AF2-84B6-16C6228282AA}" type="presParOf" srcId="{7B0AC759-BC75-4120-B8FE-96BF9887309C}" destId="{41D46752-C236-434E-A8A8-496B917C2768}" srcOrd="5" destOrd="0" presId="urn:microsoft.com/office/officeart/2005/8/layout/bProcess4"/>
    <dgm:cxn modelId="{602754C3-8A63-4FB5-B59D-AF357AA10967}" type="presParOf" srcId="{7B0AC759-BC75-4120-B8FE-96BF9887309C}" destId="{6316700E-3CBD-4490-9B67-1E0E139BA2B9}" srcOrd="6" destOrd="0" presId="urn:microsoft.com/office/officeart/2005/8/layout/bProcess4"/>
    <dgm:cxn modelId="{D7AA2ED4-3652-4139-BFF9-98020E60147D}" type="presParOf" srcId="{6316700E-3CBD-4490-9B67-1E0E139BA2B9}" destId="{E910AB99-39BD-49D8-B69F-DF9BF25FF332}" srcOrd="0" destOrd="0" presId="urn:microsoft.com/office/officeart/2005/8/layout/bProcess4"/>
    <dgm:cxn modelId="{7FFDFD3D-D954-4257-BF69-4A066A8310CC}" type="presParOf" srcId="{6316700E-3CBD-4490-9B67-1E0E139BA2B9}" destId="{6D9C5FC5-C53D-48BF-B30B-55E09AF9AE35}" srcOrd="1" destOrd="0" presId="urn:microsoft.com/office/officeart/2005/8/layout/bProcess4"/>
    <dgm:cxn modelId="{56BB7DF7-D51B-4089-ADD0-8B3BCDC33376}" type="presParOf" srcId="{7B0AC759-BC75-4120-B8FE-96BF9887309C}" destId="{7F57C16F-5ED6-40F4-B9F8-FB92CDF9A0F3}" srcOrd="7" destOrd="0" presId="urn:microsoft.com/office/officeart/2005/8/layout/bProcess4"/>
    <dgm:cxn modelId="{BD26BCB9-0BD1-4E9F-A916-91AF950A4280}" type="presParOf" srcId="{7B0AC759-BC75-4120-B8FE-96BF9887309C}" destId="{1197C202-7AF7-4D2C-93BC-A1E6091DE315}" srcOrd="8" destOrd="0" presId="urn:microsoft.com/office/officeart/2005/8/layout/bProcess4"/>
    <dgm:cxn modelId="{F97805DA-E94F-4AC0-897B-BD37B74B0DA4}" type="presParOf" srcId="{1197C202-7AF7-4D2C-93BC-A1E6091DE315}" destId="{6AE62180-CF43-4850-82B8-4BBB100940C6}" srcOrd="0" destOrd="0" presId="urn:microsoft.com/office/officeart/2005/8/layout/bProcess4"/>
    <dgm:cxn modelId="{1920CF8C-DB37-423E-9BF0-76F1C58A5CE0}" type="presParOf" srcId="{1197C202-7AF7-4D2C-93BC-A1E6091DE315}" destId="{124199B6-1B51-4F05-8623-FA2677077C17}" srcOrd="1" destOrd="0" presId="urn:microsoft.com/office/officeart/2005/8/layout/bProcess4"/>
    <dgm:cxn modelId="{1F6EE7C6-3B9B-4439-9F95-CD310B42E9C8}" type="presParOf" srcId="{7B0AC759-BC75-4120-B8FE-96BF9887309C}" destId="{88AC53E8-36EC-433C-8034-CA9BBF6F46A9}" srcOrd="9" destOrd="0" presId="urn:microsoft.com/office/officeart/2005/8/layout/bProcess4"/>
    <dgm:cxn modelId="{03237F06-2B0F-4454-8906-39BC2E6B7667}" type="presParOf" srcId="{7B0AC759-BC75-4120-B8FE-96BF9887309C}" destId="{66A6F202-4E23-4D87-97CF-20C47AE09868}" srcOrd="10" destOrd="0" presId="urn:microsoft.com/office/officeart/2005/8/layout/bProcess4"/>
    <dgm:cxn modelId="{4E278A91-B5B0-4F46-B8FB-5D079779B559}" type="presParOf" srcId="{66A6F202-4E23-4D87-97CF-20C47AE09868}" destId="{E6E42A90-9F50-4E2B-99CA-38D5AC3DF9AC}" srcOrd="0" destOrd="0" presId="urn:microsoft.com/office/officeart/2005/8/layout/bProcess4"/>
    <dgm:cxn modelId="{7A96BE71-58C1-49E4-BEBE-ED2697BE3BF0}" type="presParOf" srcId="{66A6F202-4E23-4D87-97CF-20C47AE09868}" destId="{0BA2AC33-1467-496F-AB0E-85AB9C25845D}" srcOrd="1" destOrd="0" presId="urn:microsoft.com/office/officeart/2005/8/layout/bProcess4"/>
    <dgm:cxn modelId="{20641057-1D01-494A-A554-2E8FE5B20422}" type="presParOf" srcId="{7B0AC759-BC75-4120-B8FE-96BF9887309C}" destId="{6CA20D45-2574-4058-BDD9-3F6ADC6945B0}" srcOrd="11" destOrd="0" presId="urn:microsoft.com/office/officeart/2005/8/layout/bProcess4"/>
    <dgm:cxn modelId="{4B2D0766-07A5-4365-9A06-DCDC031B3DA3}" type="presParOf" srcId="{7B0AC759-BC75-4120-B8FE-96BF9887309C}" destId="{EA1AC58D-B461-4D4D-BEED-F0E955D18E68}" srcOrd="12" destOrd="0" presId="urn:microsoft.com/office/officeart/2005/8/layout/bProcess4"/>
    <dgm:cxn modelId="{8AAAEDD7-3610-445C-B7C5-71B8B50B3D9B}" type="presParOf" srcId="{EA1AC58D-B461-4D4D-BEED-F0E955D18E68}" destId="{1DCDFEEF-4285-450B-9508-1DE675EB5715}" srcOrd="0" destOrd="0" presId="urn:microsoft.com/office/officeart/2005/8/layout/bProcess4"/>
    <dgm:cxn modelId="{A41FC1C6-3F9F-49EB-97C6-F8AF98A4A7B6}" type="presParOf" srcId="{EA1AC58D-B461-4D4D-BEED-F0E955D18E68}" destId="{C091F812-C138-408E-9F6A-93704220C8CD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6C20CCD-D760-404C-8930-F2DB76900C27}" type="doc">
      <dgm:prSet loTypeId="urn:microsoft.com/office/officeart/2008/layout/AlternatingHexagons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62324F54-768B-46D4-9383-0B484328EBB9}">
      <dgm:prSet phldrT="[Текст]" custT="1"/>
      <dgm:spPr/>
      <dgm:t>
        <a:bodyPr/>
        <a:lstStyle/>
        <a:p>
          <a:r>
            <a:rPr lang="ru-RU" sz="3200" b="1" dirty="0" smtClean="0"/>
            <a:t>138</a:t>
          </a:r>
          <a:r>
            <a:rPr lang="ru-RU" sz="2500" dirty="0" smtClean="0"/>
            <a:t> </a:t>
          </a:r>
          <a:endParaRPr lang="ru-RU" sz="2500" dirty="0"/>
        </a:p>
      </dgm:t>
    </dgm:pt>
    <dgm:pt modelId="{57385DB9-9C73-49AC-B079-DAC38865794D}" type="parTrans" cxnId="{12F78BBD-0C51-409D-BA19-59942164D195}">
      <dgm:prSet/>
      <dgm:spPr/>
      <dgm:t>
        <a:bodyPr/>
        <a:lstStyle/>
        <a:p>
          <a:endParaRPr lang="ru-RU"/>
        </a:p>
      </dgm:t>
    </dgm:pt>
    <dgm:pt modelId="{2FAF8963-564E-4F43-B67C-7B48D36A08DC}" type="sibTrans" cxnId="{12F78BBD-0C51-409D-BA19-59942164D195}">
      <dgm:prSet/>
      <dgm:spPr/>
      <dgm:t>
        <a:bodyPr/>
        <a:lstStyle/>
        <a:p>
          <a:endParaRPr lang="ru-RU"/>
        </a:p>
      </dgm:t>
    </dgm:pt>
    <dgm:pt modelId="{20486834-E931-4D4B-B0F6-4D17090EB455}">
      <dgm:prSet phldrT="[Текст]"/>
      <dgm:spPr/>
      <dgm:t>
        <a:bodyPr/>
        <a:lstStyle/>
        <a:p>
          <a:r>
            <a:rPr lang="ru-RU" b="1" dirty="0" smtClean="0"/>
            <a:t>Резиденты</a:t>
          </a:r>
          <a:endParaRPr lang="ru-RU" b="1" dirty="0"/>
        </a:p>
      </dgm:t>
    </dgm:pt>
    <dgm:pt modelId="{CC75835E-B2AA-40AD-B2C7-A17B73E0CD3C}" type="parTrans" cxnId="{D7910A01-3E5C-4327-A367-68E32BDBC001}">
      <dgm:prSet/>
      <dgm:spPr/>
      <dgm:t>
        <a:bodyPr/>
        <a:lstStyle/>
        <a:p>
          <a:endParaRPr lang="ru-RU"/>
        </a:p>
      </dgm:t>
    </dgm:pt>
    <dgm:pt modelId="{89F7D36C-7931-4CD2-86EC-CC4A0CC8DB3D}" type="sibTrans" cxnId="{D7910A01-3E5C-4327-A367-68E32BDBC001}">
      <dgm:prSet/>
      <dgm:spPr/>
      <dgm:t>
        <a:bodyPr/>
        <a:lstStyle/>
        <a:p>
          <a:endParaRPr lang="ru-RU"/>
        </a:p>
      </dgm:t>
    </dgm:pt>
    <dgm:pt modelId="{06653028-01CE-4CB8-B5EE-06B7379CCAB7}">
      <dgm:prSet phldrT="[Текст]" custT="1"/>
      <dgm:spPr/>
      <dgm:t>
        <a:bodyPr/>
        <a:lstStyle/>
        <a:p>
          <a:r>
            <a:rPr lang="ru-RU" sz="2400" b="1" dirty="0" smtClean="0"/>
            <a:t>17 тыс.</a:t>
          </a:r>
          <a:endParaRPr lang="ru-RU" sz="2400" b="1" dirty="0"/>
        </a:p>
      </dgm:t>
    </dgm:pt>
    <dgm:pt modelId="{EE6703DD-867D-4C1A-B88F-7B98A32D90C2}" type="parTrans" cxnId="{72B75A82-4766-4904-A9AA-EFB04F7C6941}">
      <dgm:prSet/>
      <dgm:spPr/>
      <dgm:t>
        <a:bodyPr/>
        <a:lstStyle/>
        <a:p>
          <a:endParaRPr lang="ru-RU"/>
        </a:p>
      </dgm:t>
    </dgm:pt>
    <dgm:pt modelId="{6BA837CC-63B3-49CA-92BE-EC2AF6F1F3B6}" type="sibTrans" cxnId="{72B75A82-4766-4904-A9AA-EFB04F7C6941}">
      <dgm:prSet/>
      <dgm:spPr/>
      <dgm:t>
        <a:bodyPr/>
        <a:lstStyle/>
        <a:p>
          <a:endParaRPr lang="ru-RU"/>
        </a:p>
      </dgm:t>
    </dgm:pt>
    <dgm:pt modelId="{85976E58-5B0E-4E11-A49C-06929E0630C0}">
      <dgm:prSet phldrT="[Текст]"/>
      <dgm:spPr/>
      <dgm:t>
        <a:bodyPr/>
        <a:lstStyle/>
        <a:p>
          <a:r>
            <a:rPr lang="ru-RU" b="1" dirty="0" smtClean="0"/>
            <a:t>Рабочие места</a:t>
          </a:r>
          <a:endParaRPr lang="ru-RU" b="1" dirty="0"/>
        </a:p>
      </dgm:t>
    </dgm:pt>
    <dgm:pt modelId="{5EB316A6-BA45-44C7-91FC-CC2E9D2C10E0}" type="parTrans" cxnId="{112BD6B0-847F-4CE9-9647-D7CDEE719DBF}">
      <dgm:prSet/>
      <dgm:spPr/>
      <dgm:t>
        <a:bodyPr/>
        <a:lstStyle/>
        <a:p>
          <a:endParaRPr lang="ru-RU"/>
        </a:p>
      </dgm:t>
    </dgm:pt>
    <dgm:pt modelId="{7BE4336D-753D-4A34-A7EA-925132898DB7}" type="sibTrans" cxnId="{112BD6B0-847F-4CE9-9647-D7CDEE719DBF}">
      <dgm:prSet/>
      <dgm:spPr/>
      <dgm:t>
        <a:bodyPr/>
        <a:lstStyle/>
        <a:p>
          <a:endParaRPr lang="ru-RU"/>
        </a:p>
      </dgm:t>
    </dgm:pt>
    <dgm:pt modelId="{183C3BB3-34FF-4E71-B80A-BF2E40AAB53D}">
      <dgm:prSet phldrT="[Текст]" custT="1"/>
      <dgm:spPr/>
      <dgm:t>
        <a:bodyPr/>
        <a:lstStyle/>
        <a:p>
          <a:r>
            <a:rPr lang="ru-RU" sz="2000" b="1" dirty="0" smtClean="0"/>
            <a:t>48 млрд.</a:t>
          </a:r>
          <a:endParaRPr lang="ru-RU" sz="2000" b="1" dirty="0"/>
        </a:p>
      </dgm:t>
    </dgm:pt>
    <dgm:pt modelId="{6B17A5AD-7550-4195-9F18-A878DFA3B679}" type="parTrans" cxnId="{28DBD338-E4F4-4E52-8B39-9BDAC7F04528}">
      <dgm:prSet/>
      <dgm:spPr/>
      <dgm:t>
        <a:bodyPr/>
        <a:lstStyle/>
        <a:p>
          <a:endParaRPr lang="ru-RU"/>
        </a:p>
      </dgm:t>
    </dgm:pt>
    <dgm:pt modelId="{C2440B05-2338-4326-A7CA-25EE7B167500}" type="sibTrans" cxnId="{28DBD338-E4F4-4E52-8B39-9BDAC7F04528}">
      <dgm:prSet/>
      <dgm:spPr/>
      <dgm:t>
        <a:bodyPr/>
        <a:lstStyle/>
        <a:p>
          <a:endParaRPr lang="ru-RU"/>
        </a:p>
      </dgm:t>
    </dgm:pt>
    <dgm:pt modelId="{2ADD6093-356B-4CF1-ABDC-4F2563EFEFF4}">
      <dgm:prSet phldrT="[Текст]"/>
      <dgm:spPr/>
      <dgm:t>
        <a:bodyPr/>
        <a:lstStyle/>
        <a:p>
          <a:r>
            <a:rPr lang="ru-RU" b="1" dirty="0" smtClean="0"/>
            <a:t>Инвестиции</a:t>
          </a:r>
          <a:endParaRPr lang="ru-RU" b="1" dirty="0"/>
        </a:p>
      </dgm:t>
    </dgm:pt>
    <dgm:pt modelId="{4E99A0A2-B39A-4BC2-9432-58B93652707B}" type="parTrans" cxnId="{4DD569B3-2CD5-4182-9F4F-A173EDCDE9DB}">
      <dgm:prSet/>
      <dgm:spPr/>
      <dgm:t>
        <a:bodyPr/>
        <a:lstStyle/>
        <a:p>
          <a:endParaRPr lang="ru-RU"/>
        </a:p>
      </dgm:t>
    </dgm:pt>
    <dgm:pt modelId="{F488E7B4-6695-4391-857D-E72584B00BBD}" type="sibTrans" cxnId="{4DD569B3-2CD5-4182-9F4F-A173EDCDE9DB}">
      <dgm:prSet/>
      <dgm:spPr/>
      <dgm:t>
        <a:bodyPr/>
        <a:lstStyle/>
        <a:p>
          <a:endParaRPr lang="ru-RU"/>
        </a:p>
      </dgm:t>
    </dgm:pt>
    <dgm:pt modelId="{9F521241-31C7-4F66-B9E0-699A6E0ECA8A}" type="pres">
      <dgm:prSet presAssocID="{16C20CCD-D760-404C-8930-F2DB76900C27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92CE754-3945-45BC-8884-F43A5F164997}" type="pres">
      <dgm:prSet presAssocID="{62324F54-768B-46D4-9383-0B484328EBB9}" presName="composite" presStyleCnt="0"/>
      <dgm:spPr/>
    </dgm:pt>
    <dgm:pt modelId="{D99AF21B-6DFB-481B-BC52-7C6A51CD0D54}" type="pres">
      <dgm:prSet presAssocID="{62324F54-768B-46D4-9383-0B484328EBB9}" presName="Parent1" presStyleLbl="node1" presStyleIdx="0" presStyleCnt="6" custLinFactNeighborX="-1210" custLinFactNeighborY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C60A79-DF7B-46E8-B46E-94034B1A14CA}" type="pres">
      <dgm:prSet presAssocID="{62324F54-768B-46D4-9383-0B484328EBB9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9EC8C7-89BB-473B-AC6C-3BD1C8B8552E}" type="pres">
      <dgm:prSet presAssocID="{62324F54-768B-46D4-9383-0B484328EBB9}" presName="BalanceSpacing" presStyleCnt="0"/>
      <dgm:spPr/>
    </dgm:pt>
    <dgm:pt modelId="{6539C1B4-1DD0-4E58-941D-E478509C1808}" type="pres">
      <dgm:prSet presAssocID="{62324F54-768B-46D4-9383-0B484328EBB9}" presName="BalanceSpacing1" presStyleCnt="0"/>
      <dgm:spPr/>
    </dgm:pt>
    <dgm:pt modelId="{717EA7CF-8D44-4920-828E-014E29ECF8FE}" type="pres">
      <dgm:prSet presAssocID="{2FAF8963-564E-4F43-B67C-7B48D36A08DC}" presName="Accent1Text" presStyleLbl="node1" presStyleIdx="1" presStyleCnt="6"/>
      <dgm:spPr/>
      <dgm:t>
        <a:bodyPr/>
        <a:lstStyle/>
        <a:p>
          <a:endParaRPr lang="ru-RU"/>
        </a:p>
      </dgm:t>
    </dgm:pt>
    <dgm:pt modelId="{7EABCCA8-C583-4274-B9E5-451451DD287D}" type="pres">
      <dgm:prSet presAssocID="{2FAF8963-564E-4F43-B67C-7B48D36A08DC}" presName="spaceBetweenRectangles" presStyleCnt="0"/>
      <dgm:spPr/>
    </dgm:pt>
    <dgm:pt modelId="{FDF896F3-53EB-4155-BD8A-902F07E2B0F0}" type="pres">
      <dgm:prSet presAssocID="{06653028-01CE-4CB8-B5EE-06B7379CCAB7}" presName="composite" presStyleCnt="0"/>
      <dgm:spPr/>
    </dgm:pt>
    <dgm:pt modelId="{2EBFA735-3047-468B-B843-3D168E064331}" type="pres">
      <dgm:prSet presAssocID="{06653028-01CE-4CB8-B5EE-06B7379CCAB7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AC8933-C77C-4611-90A6-4D4CCC807726}" type="pres">
      <dgm:prSet presAssocID="{06653028-01CE-4CB8-B5EE-06B7379CCAB7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B9F062-218B-4EBE-AA81-8A8D20FE2D82}" type="pres">
      <dgm:prSet presAssocID="{06653028-01CE-4CB8-B5EE-06B7379CCAB7}" presName="BalanceSpacing" presStyleCnt="0"/>
      <dgm:spPr/>
    </dgm:pt>
    <dgm:pt modelId="{A5CDE1AC-96E4-449B-8D64-203922972AB8}" type="pres">
      <dgm:prSet presAssocID="{06653028-01CE-4CB8-B5EE-06B7379CCAB7}" presName="BalanceSpacing1" presStyleCnt="0"/>
      <dgm:spPr/>
    </dgm:pt>
    <dgm:pt modelId="{534FD432-7F70-49E3-A7F5-9C2AC9F4CA06}" type="pres">
      <dgm:prSet presAssocID="{6BA837CC-63B3-49CA-92BE-EC2AF6F1F3B6}" presName="Accent1Text" presStyleLbl="node1" presStyleIdx="3" presStyleCnt="6"/>
      <dgm:spPr/>
      <dgm:t>
        <a:bodyPr/>
        <a:lstStyle/>
        <a:p>
          <a:endParaRPr lang="ru-RU"/>
        </a:p>
      </dgm:t>
    </dgm:pt>
    <dgm:pt modelId="{1C5915B1-B632-4013-A82A-638FF16EECB1}" type="pres">
      <dgm:prSet presAssocID="{6BA837CC-63B3-49CA-92BE-EC2AF6F1F3B6}" presName="spaceBetweenRectangles" presStyleCnt="0"/>
      <dgm:spPr/>
    </dgm:pt>
    <dgm:pt modelId="{C6936642-F138-45B1-AA53-B8A1040923A4}" type="pres">
      <dgm:prSet presAssocID="{183C3BB3-34FF-4E71-B80A-BF2E40AAB53D}" presName="composite" presStyleCnt="0"/>
      <dgm:spPr/>
    </dgm:pt>
    <dgm:pt modelId="{0024A910-7D8A-4EFF-8158-9C2D5774C134}" type="pres">
      <dgm:prSet presAssocID="{183C3BB3-34FF-4E71-B80A-BF2E40AAB53D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08ADBB-7A08-49D9-8004-532E2EE85614}" type="pres">
      <dgm:prSet presAssocID="{183C3BB3-34FF-4E71-B80A-BF2E40AAB53D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3B9B8F-F2F3-4499-BCA5-1AD5204864DD}" type="pres">
      <dgm:prSet presAssocID="{183C3BB3-34FF-4E71-B80A-BF2E40AAB53D}" presName="BalanceSpacing" presStyleCnt="0"/>
      <dgm:spPr/>
    </dgm:pt>
    <dgm:pt modelId="{20270D91-E711-41A9-92A7-8F56A48D3B98}" type="pres">
      <dgm:prSet presAssocID="{183C3BB3-34FF-4E71-B80A-BF2E40AAB53D}" presName="BalanceSpacing1" presStyleCnt="0"/>
      <dgm:spPr/>
    </dgm:pt>
    <dgm:pt modelId="{F7818974-9C20-4482-B7F1-85DD18EC77E4}" type="pres">
      <dgm:prSet presAssocID="{C2440B05-2338-4326-A7CA-25EE7B167500}" presName="Accent1Text" presStyleLbl="node1" presStyleIdx="5" presStyleCnt="6"/>
      <dgm:spPr/>
      <dgm:t>
        <a:bodyPr/>
        <a:lstStyle/>
        <a:p>
          <a:endParaRPr lang="ru-RU"/>
        </a:p>
      </dgm:t>
    </dgm:pt>
  </dgm:ptLst>
  <dgm:cxnLst>
    <dgm:cxn modelId="{33D1F6ED-C033-44C1-85B2-AAA00F7E086E}" type="presOf" srcId="{C2440B05-2338-4326-A7CA-25EE7B167500}" destId="{F7818974-9C20-4482-B7F1-85DD18EC77E4}" srcOrd="0" destOrd="0" presId="urn:microsoft.com/office/officeart/2008/layout/AlternatingHexagons"/>
    <dgm:cxn modelId="{362A326B-F2E1-4736-A6B8-F50CED768905}" type="presOf" srcId="{20486834-E931-4D4B-B0F6-4D17090EB455}" destId="{86C60A79-DF7B-46E8-B46E-94034B1A14CA}" srcOrd="0" destOrd="0" presId="urn:microsoft.com/office/officeart/2008/layout/AlternatingHexagons"/>
    <dgm:cxn modelId="{D7910A01-3E5C-4327-A367-68E32BDBC001}" srcId="{62324F54-768B-46D4-9383-0B484328EBB9}" destId="{20486834-E931-4D4B-B0F6-4D17090EB455}" srcOrd="0" destOrd="0" parTransId="{CC75835E-B2AA-40AD-B2C7-A17B73E0CD3C}" sibTransId="{89F7D36C-7931-4CD2-86EC-CC4A0CC8DB3D}"/>
    <dgm:cxn modelId="{8CC378C6-8149-46B1-A308-A4117666EB47}" type="presOf" srcId="{62324F54-768B-46D4-9383-0B484328EBB9}" destId="{D99AF21B-6DFB-481B-BC52-7C6A51CD0D54}" srcOrd="0" destOrd="0" presId="urn:microsoft.com/office/officeart/2008/layout/AlternatingHexagons"/>
    <dgm:cxn modelId="{245086C7-9BBF-430D-B1B6-24B8A488814E}" type="presOf" srcId="{183C3BB3-34FF-4E71-B80A-BF2E40AAB53D}" destId="{0024A910-7D8A-4EFF-8158-9C2D5774C134}" srcOrd="0" destOrd="0" presId="urn:microsoft.com/office/officeart/2008/layout/AlternatingHexagons"/>
    <dgm:cxn modelId="{54B727A2-1993-4B8F-8120-D5E7FEE7B2FA}" type="presOf" srcId="{85976E58-5B0E-4E11-A49C-06929E0630C0}" destId="{99AC8933-C77C-4611-90A6-4D4CCC807726}" srcOrd="0" destOrd="0" presId="urn:microsoft.com/office/officeart/2008/layout/AlternatingHexagons"/>
    <dgm:cxn modelId="{28DBD338-E4F4-4E52-8B39-9BDAC7F04528}" srcId="{16C20CCD-D760-404C-8930-F2DB76900C27}" destId="{183C3BB3-34FF-4E71-B80A-BF2E40AAB53D}" srcOrd="2" destOrd="0" parTransId="{6B17A5AD-7550-4195-9F18-A878DFA3B679}" sibTransId="{C2440B05-2338-4326-A7CA-25EE7B167500}"/>
    <dgm:cxn modelId="{8E373C98-F423-4C70-BA68-9BC104DE3044}" type="presOf" srcId="{16C20CCD-D760-404C-8930-F2DB76900C27}" destId="{9F521241-31C7-4F66-B9E0-699A6E0ECA8A}" srcOrd="0" destOrd="0" presId="urn:microsoft.com/office/officeart/2008/layout/AlternatingHexagons"/>
    <dgm:cxn modelId="{8D25E82E-9444-4678-85F7-95491A9C9134}" type="presOf" srcId="{2ADD6093-356B-4CF1-ABDC-4F2563EFEFF4}" destId="{3708ADBB-7A08-49D9-8004-532E2EE85614}" srcOrd="0" destOrd="0" presId="urn:microsoft.com/office/officeart/2008/layout/AlternatingHexagons"/>
    <dgm:cxn modelId="{84A9484B-667B-42FD-8DD0-011F0E8D82C0}" type="presOf" srcId="{2FAF8963-564E-4F43-B67C-7B48D36A08DC}" destId="{717EA7CF-8D44-4920-828E-014E29ECF8FE}" srcOrd="0" destOrd="0" presId="urn:microsoft.com/office/officeart/2008/layout/AlternatingHexagons"/>
    <dgm:cxn modelId="{12F78BBD-0C51-409D-BA19-59942164D195}" srcId="{16C20CCD-D760-404C-8930-F2DB76900C27}" destId="{62324F54-768B-46D4-9383-0B484328EBB9}" srcOrd="0" destOrd="0" parTransId="{57385DB9-9C73-49AC-B079-DAC38865794D}" sibTransId="{2FAF8963-564E-4F43-B67C-7B48D36A08DC}"/>
    <dgm:cxn modelId="{84CD3397-2A95-4903-B8C7-E23BFA4A0753}" type="presOf" srcId="{06653028-01CE-4CB8-B5EE-06B7379CCAB7}" destId="{2EBFA735-3047-468B-B843-3D168E064331}" srcOrd="0" destOrd="0" presId="urn:microsoft.com/office/officeart/2008/layout/AlternatingHexagons"/>
    <dgm:cxn modelId="{72B75A82-4766-4904-A9AA-EFB04F7C6941}" srcId="{16C20CCD-D760-404C-8930-F2DB76900C27}" destId="{06653028-01CE-4CB8-B5EE-06B7379CCAB7}" srcOrd="1" destOrd="0" parTransId="{EE6703DD-867D-4C1A-B88F-7B98A32D90C2}" sibTransId="{6BA837CC-63B3-49CA-92BE-EC2AF6F1F3B6}"/>
    <dgm:cxn modelId="{4DD569B3-2CD5-4182-9F4F-A173EDCDE9DB}" srcId="{183C3BB3-34FF-4E71-B80A-BF2E40AAB53D}" destId="{2ADD6093-356B-4CF1-ABDC-4F2563EFEFF4}" srcOrd="0" destOrd="0" parTransId="{4E99A0A2-B39A-4BC2-9432-58B93652707B}" sibTransId="{F488E7B4-6695-4391-857D-E72584B00BBD}"/>
    <dgm:cxn modelId="{1B0A3BA0-EFA7-49C2-9BBB-0A3B765D23C2}" type="presOf" srcId="{6BA837CC-63B3-49CA-92BE-EC2AF6F1F3B6}" destId="{534FD432-7F70-49E3-A7F5-9C2AC9F4CA06}" srcOrd="0" destOrd="0" presId="urn:microsoft.com/office/officeart/2008/layout/AlternatingHexagons"/>
    <dgm:cxn modelId="{112BD6B0-847F-4CE9-9647-D7CDEE719DBF}" srcId="{06653028-01CE-4CB8-B5EE-06B7379CCAB7}" destId="{85976E58-5B0E-4E11-A49C-06929E0630C0}" srcOrd="0" destOrd="0" parTransId="{5EB316A6-BA45-44C7-91FC-CC2E9D2C10E0}" sibTransId="{7BE4336D-753D-4A34-A7EA-925132898DB7}"/>
    <dgm:cxn modelId="{E0105DDA-3832-486A-BB6E-F47C6381E029}" type="presParOf" srcId="{9F521241-31C7-4F66-B9E0-699A6E0ECA8A}" destId="{E92CE754-3945-45BC-8884-F43A5F164997}" srcOrd="0" destOrd="0" presId="urn:microsoft.com/office/officeart/2008/layout/AlternatingHexagons"/>
    <dgm:cxn modelId="{984FC6E4-DE87-4142-950B-2E5C836FDBBF}" type="presParOf" srcId="{E92CE754-3945-45BC-8884-F43A5F164997}" destId="{D99AF21B-6DFB-481B-BC52-7C6A51CD0D54}" srcOrd="0" destOrd="0" presId="urn:microsoft.com/office/officeart/2008/layout/AlternatingHexagons"/>
    <dgm:cxn modelId="{1A8B4206-886A-4F01-B8DA-3A39C12893B7}" type="presParOf" srcId="{E92CE754-3945-45BC-8884-F43A5F164997}" destId="{86C60A79-DF7B-46E8-B46E-94034B1A14CA}" srcOrd="1" destOrd="0" presId="urn:microsoft.com/office/officeart/2008/layout/AlternatingHexagons"/>
    <dgm:cxn modelId="{E98829A8-B230-4983-8731-48500DC334CF}" type="presParOf" srcId="{E92CE754-3945-45BC-8884-F43A5F164997}" destId="{709EC8C7-89BB-473B-AC6C-3BD1C8B8552E}" srcOrd="2" destOrd="0" presId="urn:microsoft.com/office/officeart/2008/layout/AlternatingHexagons"/>
    <dgm:cxn modelId="{7C324EFE-3A4F-4FA3-8EC1-C03DE9C47ACA}" type="presParOf" srcId="{E92CE754-3945-45BC-8884-F43A5F164997}" destId="{6539C1B4-1DD0-4E58-941D-E478509C1808}" srcOrd="3" destOrd="0" presId="urn:microsoft.com/office/officeart/2008/layout/AlternatingHexagons"/>
    <dgm:cxn modelId="{5721AB25-2E68-4CF1-8A28-2C5BAFC0A7DE}" type="presParOf" srcId="{E92CE754-3945-45BC-8884-F43A5F164997}" destId="{717EA7CF-8D44-4920-828E-014E29ECF8FE}" srcOrd="4" destOrd="0" presId="urn:microsoft.com/office/officeart/2008/layout/AlternatingHexagons"/>
    <dgm:cxn modelId="{546BD087-60E3-4B6A-BD31-7052DF916790}" type="presParOf" srcId="{9F521241-31C7-4F66-B9E0-699A6E0ECA8A}" destId="{7EABCCA8-C583-4274-B9E5-451451DD287D}" srcOrd="1" destOrd="0" presId="urn:microsoft.com/office/officeart/2008/layout/AlternatingHexagons"/>
    <dgm:cxn modelId="{31BEDF07-0391-4ABC-9DB9-F2D123040DB4}" type="presParOf" srcId="{9F521241-31C7-4F66-B9E0-699A6E0ECA8A}" destId="{FDF896F3-53EB-4155-BD8A-902F07E2B0F0}" srcOrd="2" destOrd="0" presId="urn:microsoft.com/office/officeart/2008/layout/AlternatingHexagons"/>
    <dgm:cxn modelId="{D739D2C7-9C95-4327-BAFD-DEF16FCA86E0}" type="presParOf" srcId="{FDF896F3-53EB-4155-BD8A-902F07E2B0F0}" destId="{2EBFA735-3047-468B-B843-3D168E064331}" srcOrd="0" destOrd="0" presId="urn:microsoft.com/office/officeart/2008/layout/AlternatingHexagons"/>
    <dgm:cxn modelId="{A3EA9211-5335-42D7-B1A1-DE109DD31CD7}" type="presParOf" srcId="{FDF896F3-53EB-4155-BD8A-902F07E2B0F0}" destId="{99AC8933-C77C-4611-90A6-4D4CCC807726}" srcOrd="1" destOrd="0" presId="urn:microsoft.com/office/officeart/2008/layout/AlternatingHexagons"/>
    <dgm:cxn modelId="{B136A688-2A01-482F-8016-7713ED24149D}" type="presParOf" srcId="{FDF896F3-53EB-4155-BD8A-902F07E2B0F0}" destId="{1AB9F062-218B-4EBE-AA81-8A8D20FE2D82}" srcOrd="2" destOrd="0" presId="urn:microsoft.com/office/officeart/2008/layout/AlternatingHexagons"/>
    <dgm:cxn modelId="{12A540F3-4C4B-4F0A-88CA-2B004B92C229}" type="presParOf" srcId="{FDF896F3-53EB-4155-BD8A-902F07E2B0F0}" destId="{A5CDE1AC-96E4-449B-8D64-203922972AB8}" srcOrd="3" destOrd="0" presId="urn:microsoft.com/office/officeart/2008/layout/AlternatingHexagons"/>
    <dgm:cxn modelId="{76D5B457-BD33-4B36-90C1-7EC0A832DF0F}" type="presParOf" srcId="{FDF896F3-53EB-4155-BD8A-902F07E2B0F0}" destId="{534FD432-7F70-49E3-A7F5-9C2AC9F4CA06}" srcOrd="4" destOrd="0" presId="urn:microsoft.com/office/officeart/2008/layout/AlternatingHexagons"/>
    <dgm:cxn modelId="{9F97982B-2ADA-425B-BD6B-9D3CB0B3D7F4}" type="presParOf" srcId="{9F521241-31C7-4F66-B9E0-699A6E0ECA8A}" destId="{1C5915B1-B632-4013-A82A-638FF16EECB1}" srcOrd="3" destOrd="0" presId="urn:microsoft.com/office/officeart/2008/layout/AlternatingHexagons"/>
    <dgm:cxn modelId="{40B4441E-1F41-42B8-B56E-D34F99D3C27A}" type="presParOf" srcId="{9F521241-31C7-4F66-B9E0-699A6E0ECA8A}" destId="{C6936642-F138-45B1-AA53-B8A1040923A4}" srcOrd="4" destOrd="0" presId="urn:microsoft.com/office/officeart/2008/layout/AlternatingHexagons"/>
    <dgm:cxn modelId="{F6BD7552-888A-4320-BF12-2998D9EA3376}" type="presParOf" srcId="{C6936642-F138-45B1-AA53-B8A1040923A4}" destId="{0024A910-7D8A-4EFF-8158-9C2D5774C134}" srcOrd="0" destOrd="0" presId="urn:microsoft.com/office/officeart/2008/layout/AlternatingHexagons"/>
    <dgm:cxn modelId="{4877392C-49F7-44EB-AA07-3D08A3BE5F39}" type="presParOf" srcId="{C6936642-F138-45B1-AA53-B8A1040923A4}" destId="{3708ADBB-7A08-49D9-8004-532E2EE85614}" srcOrd="1" destOrd="0" presId="urn:microsoft.com/office/officeart/2008/layout/AlternatingHexagons"/>
    <dgm:cxn modelId="{C7AC53A4-0C76-4E5B-B120-C3BC8FCEB00A}" type="presParOf" srcId="{C6936642-F138-45B1-AA53-B8A1040923A4}" destId="{E13B9B8F-F2F3-4499-BCA5-1AD5204864DD}" srcOrd="2" destOrd="0" presId="urn:microsoft.com/office/officeart/2008/layout/AlternatingHexagons"/>
    <dgm:cxn modelId="{BBE3787F-182A-4390-89C7-A73DAAB5F020}" type="presParOf" srcId="{C6936642-F138-45B1-AA53-B8A1040923A4}" destId="{20270D91-E711-41A9-92A7-8F56A48D3B98}" srcOrd="3" destOrd="0" presId="urn:microsoft.com/office/officeart/2008/layout/AlternatingHexagons"/>
    <dgm:cxn modelId="{E9D236C9-3B11-42A3-932B-DB11609A0FC5}" type="presParOf" srcId="{C6936642-F138-45B1-AA53-B8A1040923A4}" destId="{F7818974-9C20-4482-B7F1-85DD18EC77E4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613BF0-3A42-4A22-B044-5251FA3C7E39}">
      <dsp:nvSpPr>
        <dsp:cNvPr id="0" name=""/>
        <dsp:cNvSpPr/>
      </dsp:nvSpPr>
      <dsp:spPr>
        <a:xfrm>
          <a:off x="997" y="2418"/>
          <a:ext cx="8690327" cy="1505273"/>
        </a:xfrm>
        <a:prstGeom prst="roundRect">
          <a:avLst>
            <a:gd name="adj" fmla="val 10000"/>
          </a:avLst>
        </a:prstGeom>
        <a:solidFill>
          <a:schemeClr val="accent4">
            <a:alpha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ТОР</a:t>
          </a:r>
          <a:r>
            <a:rPr lang="ru-RU" sz="1800" b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 – созданная в границах моногорода территория, на которой установлен</a:t>
          </a:r>
          <a:r>
            <a:rPr lang="en-US" sz="1800" b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sz="1800" b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особый правовой режим осуществления предпринимательской деятельности</a:t>
          </a:r>
          <a:r>
            <a:rPr lang="en-US" sz="1800" b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sz="1800" b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/>
          </a:r>
          <a:br>
            <a:rPr lang="ru-RU" sz="1800" b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800" b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в целях формирования благоприятных условий для привлечения инвестиций, обеспечения ускоренного социально-экономического развития и создания комфортных условий для обеспечения жизнедеятельности населения</a:t>
          </a:r>
          <a:endParaRPr lang="ru-RU" sz="18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5085" y="46506"/>
        <a:ext cx="8602151" cy="1417097"/>
      </dsp:txXfrm>
    </dsp:sp>
    <dsp:sp modelId="{2BC9D146-8242-4ECB-BCFB-CD47459C6F9B}">
      <dsp:nvSpPr>
        <dsp:cNvPr id="0" name=""/>
        <dsp:cNvSpPr/>
      </dsp:nvSpPr>
      <dsp:spPr>
        <a:xfrm>
          <a:off x="997" y="1659569"/>
          <a:ext cx="5676790" cy="1505273"/>
        </a:xfrm>
        <a:prstGeom prst="roundRect">
          <a:avLst>
            <a:gd name="adj" fmla="val 10000"/>
          </a:avLst>
        </a:prstGeom>
        <a:solidFill>
          <a:schemeClr val="accent4">
            <a:alpha val="7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Федеральный закон от 29 декабря 2014 г. № 473-ФЗ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Особенности создания ТОР в моногородах </a:t>
          </a:r>
          <a:br>
            <a:rPr lang="ru-RU" sz="1400" i="1" kern="1200" dirty="0" smtClean="0"/>
          </a:br>
          <a:r>
            <a:rPr lang="ru-RU" sz="1400" i="1" kern="1200" dirty="0" smtClean="0"/>
            <a:t>(пункт 3,4,8,9 статьи 17 и статья 34)</a:t>
          </a:r>
          <a:endParaRPr lang="ru-RU" sz="1400" i="1" kern="1200" dirty="0"/>
        </a:p>
      </dsp:txBody>
      <dsp:txXfrm>
        <a:off x="45085" y="1703657"/>
        <a:ext cx="5588614" cy="1417097"/>
      </dsp:txXfrm>
    </dsp:sp>
    <dsp:sp modelId="{F490C32F-0D43-4D28-B3AF-6B00A55681D1}">
      <dsp:nvSpPr>
        <dsp:cNvPr id="0" name=""/>
        <dsp:cNvSpPr/>
      </dsp:nvSpPr>
      <dsp:spPr>
        <a:xfrm>
          <a:off x="330" y="3319138"/>
          <a:ext cx="2780015" cy="1505273"/>
        </a:xfrm>
        <a:prstGeom prst="roundRect">
          <a:avLst>
            <a:gd name="adj" fmla="val 10000"/>
          </a:avLst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На 10 лет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(с правом продления на 5 лет)</a:t>
          </a:r>
          <a:endParaRPr lang="ru-RU" sz="1400" b="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4418" y="3363226"/>
        <a:ext cx="2691839" cy="1417097"/>
      </dsp:txXfrm>
    </dsp:sp>
    <dsp:sp modelId="{9ECB3627-D43B-4CCE-AF74-2FE18E47BE1A}">
      <dsp:nvSpPr>
        <dsp:cNvPr id="0" name=""/>
        <dsp:cNvSpPr/>
      </dsp:nvSpPr>
      <dsp:spPr>
        <a:xfrm>
          <a:off x="2897773" y="3316720"/>
          <a:ext cx="2780015" cy="1505273"/>
        </a:xfrm>
        <a:prstGeom prst="roundRect">
          <a:avLst>
            <a:gd name="adj" fmla="val 10000"/>
          </a:avLst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600" b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В границах моногорода</a:t>
          </a:r>
          <a:endParaRPr lang="ru-RU" sz="1600" b="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941861" y="3360808"/>
        <a:ext cx="2691839" cy="1417097"/>
      </dsp:txXfrm>
    </dsp:sp>
    <dsp:sp modelId="{2CB66A7D-8472-49F6-8FF6-70CAF681EFCC}">
      <dsp:nvSpPr>
        <dsp:cNvPr id="0" name=""/>
        <dsp:cNvSpPr/>
      </dsp:nvSpPr>
      <dsp:spPr>
        <a:xfrm>
          <a:off x="5911309" y="1659569"/>
          <a:ext cx="2780015" cy="1505273"/>
        </a:xfrm>
        <a:prstGeom prst="roundRect">
          <a:avLst>
            <a:gd name="adj" fmla="val 10000"/>
          </a:avLst>
        </a:prstGeom>
        <a:solidFill>
          <a:schemeClr val="accent4">
            <a:alpha val="7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Постановление Правительства Российской Федерации </a:t>
          </a:r>
          <a:br>
            <a:rPr lang="ru-RU" sz="1400" kern="1200" dirty="0" smtClean="0"/>
          </a:br>
          <a:r>
            <a:rPr lang="ru-RU" sz="1400" kern="1200" dirty="0" smtClean="0"/>
            <a:t>от 22 июня 2015 г. № 614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Порядок создания </a:t>
          </a:r>
          <a:br>
            <a:rPr lang="ru-RU" sz="1400" i="1" kern="1200" dirty="0" smtClean="0"/>
          </a:br>
          <a:r>
            <a:rPr lang="ru-RU" sz="1400" i="1" kern="1200" dirty="0" smtClean="0"/>
            <a:t>и функционирования ТОР </a:t>
          </a:r>
          <a:br>
            <a:rPr lang="ru-RU" sz="1400" i="1" kern="1200" dirty="0" smtClean="0"/>
          </a:br>
          <a:r>
            <a:rPr lang="ru-RU" sz="1400" i="1" kern="1200" dirty="0" smtClean="0"/>
            <a:t>в моногородах</a:t>
          </a:r>
          <a:endParaRPr lang="ru-RU" sz="1400" i="1" kern="1200" dirty="0"/>
        </a:p>
      </dsp:txBody>
      <dsp:txXfrm>
        <a:off x="5955397" y="1703657"/>
        <a:ext cx="2691839" cy="1417097"/>
      </dsp:txXfrm>
    </dsp:sp>
    <dsp:sp modelId="{5FD17212-E971-46C5-8F4E-78140ABDF3FC}">
      <dsp:nvSpPr>
        <dsp:cNvPr id="0" name=""/>
        <dsp:cNvSpPr/>
      </dsp:nvSpPr>
      <dsp:spPr>
        <a:xfrm>
          <a:off x="5911309" y="3316720"/>
          <a:ext cx="2780015" cy="1505273"/>
        </a:xfrm>
        <a:prstGeom prst="roundRect">
          <a:avLst>
            <a:gd name="adj" fmla="val 10000"/>
          </a:avLst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600" b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Резиденты – юридические лица</a:t>
          </a:r>
          <a:endParaRPr lang="ru-RU" sz="1600" b="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955397" y="3360808"/>
        <a:ext cx="2691839" cy="141709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A44279-BF09-4BFD-928F-2418919FF582}">
      <dsp:nvSpPr>
        <dsp:cNvPr id="0" name=""/>
        <dsp:cNvSpPr/>
      </dsp:nvSpPr>
      <dsp:spPr>
        <a:xfrm rot="5026732">
          <a:off x="502329" y="1095110"/>
          <a:ext cx="1729434" cy="20648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481022-E341-423B-9BAF-BD160DF55840}">
      <dsp:nvSpPr>
        <dsp:cNvPr id="0" name=""/>
        <dsp:cNvSpPr/>
      </dsp:nvSpPr>
      <dsp:spPr>
        <a:xfrm>
          <a:off x="17139" y="0"/>
          <a:ext cx="2294239" cy="137654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Заявка</a:t>
          </a:r>
          <a:endParaRPr lang="ru-RU" sz="1600" kern="1200" dirty="0"/>
        </a:p>
      </dsp:txBody>
      <dsp:txXfrm>
        <a:off x="57457" y="40318"/>
        <a:ext cx="2213603" cy="1295907"/>
      </dsp:txXfrm>
    </dsp:sp>
    <dsp:sp modelId="{001E530F-011D-4BE4-B7BD-02764D903E4F}">
      <dsp:nvSpPr>
        <dsp:cNvPr id="0" name=""/>
        <dsp:cNvSpPr/>
      </dsp:nvSpPr>
      <dsp:spPr>
        <a:xfrm rot="3436126">
          <a:off x="749205" y="2900708"/>
          <a:ext cx="1968535" cy="206481"/>
        </a:xfrm>
        <a:prstGeom prst="rect">
          <a:avLst/>
        </a:prstGeom>
        <a:solidFill>
          <a:schemeClr val="accent3">
            <a:hueOff val="-583395"/>
            <a:satOff val="0"/>
            <a:lumOff val="-262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F5614E-BBFE-4D57-B625-713E86BE9E69}">
      <dsp:nvSpPr>
        <dsp:cNvPr id="0" name=""/>
        <dsp:cNvSpPr/>
      </dsp:nvSpPr>
      <dsp:spPr>
        <a:xfrm>
          <a:off x="209236" y="1723934"/>
          <a:ext cx="2294239" cy="1376543"/>
        </a:xfrm>
        <a:prstGeom prst="roundRect">
          <a:avLst>
            <a:gd name="adj" fmla="val 10000"/>
          </a:avLst>
        </a:prstGeom>
        <a:solidFill>
          <a:schemeClr val="accent3">
            <a:hueOff val="-486163"/>
            <a:satOff val="0"/>
            <a:lumOff val="-219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Рассмотрение Заявки </a:t>
          </a:r>
          <a:br>
            <a:rPr lang="ru-RU" sz="1600" kern="1200" dirty="0" smtClean="0"/>
          </a:br>
          <a:r>
            <a:rPr lang="ru-RU" sz="1600" kern="1200" dirty="0" smtClean="0"/>
            <a:t>в Минэкономразвития России</a:t>
          </a:r>
          <a:endParaRPr lang="ru-RU" sz="1600" kern="1200" dirty="0"/>
        </a:p>
      </dsp:txBody>
      <dsp:txXfrm>
        <a:off x="249554" y="1764252"/>
        <a:ext cx="2213603" cy="1295907"/>
      </dsp:txXfrm>
    </dsp:sp>
    <dsp:sp modelId="{41D46752-C236-434E-A8A8-496B917C2768}">
      <dsp:nvSpPr>
        <dsp:cNvPr id="0" name=""/>
        <dsp:cNvSpPr/>
      </dsp:nvSpPr>
      <dsp:spPr>
        <a:xfrm rot="19820017">
          <a:off x="1651500" y="3032634"/>
          <a:ext cx="3098340" cy="175366"/>
        </a:xfrm>
        <a:prstGeom prst="rect">
          <a:avLst/>
        </a:prstGeom>
        <a:solidFill>
          <a:schemeClr val="accent3">
            <a:hueOff val="-1166791"/>
            <a:satOff val="0"/>
            <a:lumOff val="-525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C2A925-B05A-41E1-9C1B-D1604F8F9D69}">
      <dsp:nvSpPr>
        <dsp:cNvPr id="0" name=""/>
        <dsp:cNvSpPr/>
      </dsp:nvSpPr>
      <dsp:spPr>
        <a:xfrm>
          <a:off x="1278305" y="3384582"/>
          <a:ext cx="2294239" cy="1376543"/>
        </a:xfrm>
        <a:prstGeom prst="roundRect">
          <a:avLst>
            <a:gd name="adj" fmla="val 10000"/>
          </a:avLst>
        </a:prstGeom>
        <a:solidFill>
          <a:schemeClr val="accent3">
            <a:hueOff val="-972326"/>
            <a:satOff val="0"/>
            <a:lumOff val="-43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Комиссия</a:t>
          </a:r>
          <a:endParaRPr lang="ru-RU" sz="1600" kern="1200" dirty="0"/>
        </a:p>
      </dsp:txBody>
      <dsp:txXfrm>
        <a:off x="1318623" y="3424900"/>
        <a:ext cx="2213603" cy="1295907"/>
      </dsp:txXfrm>
    </dsp:sp>
    <dsp:sp modelId="{7F57C16F-5ED6-40F4-B9F8-FB92CDF9A0F3}">
      <dsp:nvSpPr>
        <dsp:cNvPr id="0" name=""/>
        <dsp:cNvSpPr/>
      </dsp:nvSpPr>
      <dsp:spPr>
        <a:xfrm rot="14357631">
          <a:off x="3244131" y="1256144"/>
          <a:ext cx="2082150" cy="206481"/>
        </a:xfrm>
        <a:prstGeom prst="rect">
          <a:avLst/>
        </a:prstGeom>
        <a:solidFill>
          <a:schemeClr val="accent3">
            <a:hueOff val="-1750186"/>
            <a:satOff val="0"/>
            <a:lumOff val="-788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9C5FC5-C53D-48BF-B30B-55E09AF9AE35}">
      <dsp:nvSpPr>
        <dsp:cNvPr id="0" name=""/>
        <dsp:cNvSpPr/>
      </dsp:nvSpPr>
      <dsp:spPr>
        <a:xfrm>
          <a:off x="3975206" y="1846377"/>
          <a:ext cx="2294239" cy="1376543"/>
        </a:xfrm>
        <a:prstGeom prst="roundRect">
          <a:avLst>
            <a:gd name="adj" fmla="val 10000"/>
          </a:avLst>
        </a:prstGeom>
        <a:solidFill>
          <a:schemeClr val="accent3">
            <a:hueOff val="-1458489"/>
            <a:satOff val="0"/>
            <a:lumOff val="-656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Согласование </a:t>
          </a:r>
          <a:br>
            <a:rPr lang="ru-RU" sz="1600" kern="1200" dirty="0" smtClean="0"/>
          </a:br>
          <a:r>
            <a:rPr lang="ru-RU" sz="1600" kern="1200" dirty="0" smtClean="0"/>
            <a:t>с высшим исполнительным органом субъекта РФ </a:t>
          </a:r>
          <a:br>
            <a:rPr lang="ru-RU" sz="1600" kern="1200" dirty="0" smtClean="0"/>
          </a:br>
          <a:r>
            <a:rPr lang="ru-RU" sz="1600" kern="1200" dirty="0" smtClean="0"/>
            <a:t>и Минфином России</a:t>
          </a:r>
          <a:endParaRPr lang="ru-RU" sz="1600" kern="1200" dirty="0"/>
        </a:p>
      </dsp:txBody>
      <dsp:txXfrm>
        <a:off x="4015524" y="1886695"/>
        <a:ext cx="2213603" cy="1295907"/>
      </dsp:txXfrm>
    </dsp:sp>
    <dsp:sp modelId="{88AC53E8-36EC-433C-8034-CA9BBF6F46A9}">
      <dsp:nvSpPr>
        <dsp:cNvPr id="0" name=""/>
        <dsp:cNvSpPr/>
      </dsp:nvSpPr>
      <dsp:spPr>
        <a:xfrm rot="220066">
          <a:off x="3371844" y="400382"/>
          <a:ext cx="3589389" cy="206481"/>
        </a:xfrm>
        <a:prstGeom prst="rect">
          <a:avLst/>
        </a:prstGeom>
        <a:solidFill>
          <a:schemeClr val="accent3">
            <a:hueOff val="-2333582"/>
            <a:satOff val="0"/>
            <a:lumOff val="-1051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4199B6-1B51-4F05-8623-FA2677077C17}">
      <dsp:nvSpPr>
        <dsp:cNvPr id="0" name=""/>
        <dsp:cNvSpPr/>
      </dsp:nvSpPr>
      <dsp:spPr>
        <a:xfrm>
          <a:off x="2911987" y="46781"/>
          <a:ext cx="2294239" cy="1376543"/>
        </a:xfrm>
        <a:prstGeom prst="roundRect">
          <a:avLst>
            <a:gd name="adj" fmla="val 10000"/>
          </a:avLst>
        </a:prstGeom>
        <a:solidFill>
          <a:schemeClr val="accent3">
            <a:hueOff val="-1944651"/>
            <a:satOff val="0"/>
            <a:lumOff val="-87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Заключение </a:t>
          </a:r>
          <a:br>
            <a:rPr lang="ru-RU" sz="1600" kern="1200" dirty="0" smtClean="0"/>
          </a:br>
          <a:r>
            <a:rPr lang="ru-RU" sz="1600" kern="1200" dirty="0" smtClean="0"/>
            <a:t>Минюста России</a:t>
          </a:r>
          <a:endParaRPr lang="ru-RU" sz="1600" kern="1200" dirty="0"/>
        </a:p>
      </dsp:txBody>
      <dsp:txXfrm>
        <a:off x="2952305" y="87099"/>
        <a:ext cx="2213603" cy="1295907"/>
      </dsp:txXfrm>
    </dsp:sp>
    <dsp:sp modelId="{6CA20D45-2574-4058-BDD9-3F6ADC6945B0}">
      <dsp:nvSpPr>
        <dsp:cNvPr id="0" name=""/>
        <dsp:cNvSpPr/>
      </dsp:nvSpPr>
      <dsp:spPr>
        <a:xfrm rot="5492833">
          <a:off x="5942094" y="1759598"/>
          <a:ext cx="2478549" cy="206481"/>
        </a:xfrm>
        <a:prstGeom prst="rect">
          <a:avLst/>
        </a:prstGeom>
        <a:solidFill>
          <a:schemeClr val="accent3">
            <a:hueOff val="-2916977"/>
            <a:satOff val="0"/>
            <a:lumOff val="-1313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A2AC33-1467-496F-AB0E-85AB9C25845D}">
      <dsp:nvSpPr>
        <dsp:cNvPr id="0" name=""/>
        <dsp:cNvSpPr/>
      </dsp:nvSpPr>
      <dsp:spPr>
        <a:xfrm>
          <a:off x="6498709" y="281082"/>
          <a:ext cx="2294239" cy="1376543"/>
        </a:xfrm>
        <a:prstGeom prst="roundRect">
          <a:avLst>
            <a:gd name="adj" fmla="val 10000"/>
          </a:avLst>
        </a:prstGeom>
        <a:solidFill>
          <a:schemeClr val="accent3">
            <a:hueOff val="-2430814"/>
            <a:satOff val="0"/>
            <a:lumOff val="-1094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Принятие постановления Правительством Российской Федерации</a:t>
          </a:r>
          <a:endParaRPr lang="ru-RU" sz="1600" kern="1200" dirty="0"/>
        </a:p>
      </dsp:txBody>
      <dsp:txXfrm>
        <a:off x="6539027" y="321400"/>
        <a:ext cx="2213603" cy="1295907"/>
      </dsp:txXfrm>
    </dsp:sp>
    <dsp:sp modelId="{C091F812-C138-408E-9F6A-93704220C8CD}">
      <dsp:nvSpPr>
        <dsp:cNvPr id="0" name=""/>
        <dsp:cNvSpPr/>
      </dsp:nvSpPr>
      <dsp:spPr>
        <a:xfrm>
          <a:off x="6431786" y="2768097"/>
          <a:ext cx="2294239" cy="1376543"/>
        </a:xfrm>
        <a:prstGeom prst="roundRect">
          <a:avLst>
            <a:gd name="adj" fmla="val 10000"/>
          </a:avLst>
        </a:prstGeom>
        <a:solidFill>
          <a:schemeClr val="accent3">
            <a:hueOff val="-2916977"/>
            <a:satOff val="0"/>
            <a:lumOff val="-1313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Заключение Соглашения </a:t>
          </a:r>
          <a:br>
            <a:rPr lang="ru-RU" sz="1600" kern="1200" dirty="0" smtClean="0"/>
          </a:br>
          <a:r>
            <a:rPr lang="ru-RU" sz="1600" kern="1200" dirty="0" smtClean="0"/>
            <a:t>о создании ТОР</a:t>
          </a:r>
          <a:endParaRPr lang="ru-RU" sz="1600" kern="1200" dirty="0"/>
        </a:p>
      </dsp:txBody>
      <dsp:txXfrm>
        <a:off x="6472104" y="2808415"/>
        <a:ext cx="2213603" cy="129590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9AF21B-6DFB-481B-BC52-7C6A51CD0D54}">
      <dsp:nvSpPr>
        <dsp:cNvPr id="0" name=""/>
        <dsp:cNvSpPr/>
      </dsp:nvSpPr>
      <dsp:spPr>
        <a:xfrm rot="5400000">
          <a:off x="2379666" y="391790"/>
          <a:ext cx="1573777" cy="1369186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138</a:t>
          </a:r>
          <a:r>
            <a:rPr lang="ru-RU" sz="2500" kern="1200" dirty="0" smtClean="0"/>
            <a:t> </a:t>
          </a:r>
          <a:endParaRPr lang="ru-RU" sz="2500" kern="1200" dirty="0"/>
        </a:p>
      </dsp:txBody>
      <dsp:txXfrm rot="-5400000">
        <a:off x="2695326" y="534742"/>
        <a:ext cx="942456" cy="1083283"/>
      </dsp:txXfrm>
    </dsp:sp>
    <dsp:sp modelId="{86C60A79-DF7B-46E8-B46E-94034B1A14CA}">
      <dsp:nvSpPr>
        <dsp:cNvPr id="0" name=""/>
        <dsp:cNvSpPr/>
      </dsp:nvSpPr>
      <dsp:spPr>
        <a:xfrm>
          <a:off x="3909262" y="604250"/>
          <a:ext cx="1756335" cy="9442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Резиденты</a:t>
          </a:r>
          <a:endParaRPr lang="ru-RU" sz="2100" b="1" kern="1200" dirty="0"/>
        </a:p>
      </dsp:txBody>
      <dsp:txXfrm>
        <a:off x="3909262" y="604250"/>
        <a:ext cx="1756335" cy="944266"/>
      </dsp:txXfrm>
    </dsp:sp>
    <dsp:sp modelId="{717EA7CF-8D44-4920-828E-014E29ECF8FE}">
      <dsp:nvSpPr>
        <dsp:cNvPr id="0" name=""/>
        <dsp:cNvSpPr/>
      </dsp:nvSpPr>
      <dsp:spPr>
        <a:xfrm rot="5400000">
          <a:off x="917512" y="391790"/>
          <a:ext cx="1573777" cy="1369186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-583395"/>
            <a:satOff val="0"/>
            <a:lumOff val="-262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 rot="-5400000">
        <a:off x="1233172" y="534742"/>
        <a:ext cx="942456" cy="1083283"/>
      </dsp:txXfrm>
    </dsp:sp>
    <dsp:sp modelId="{2EBFA735-3047-468B-B843-3D168E064331}">
      <dsp:nvSpPr>
        <dsp:cNvPr id="0" name=""/>
        <dsp:cNvSpPr/>
      </dsp:nvSpPr>
      <dsp:spPr>
        <a:xfrm rot="5400000">
          <a:off x="1654039" y="1727612"/>
          <a:ext cx="1573777" cy="1369186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-1166791"/>
            <a:satOff val="0"/>
            <a:lumOff val="-525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17 тыс.</a:t>
          </a:r>
          <a:endParaRPr lang="ru-RU" sz="2400" b="1" kern="1200" dirty="0"/>
        </a:p>
      </dsp:txBody>
      <dsp:txXfrm rot="-5400000">
        <a:off x="1969699" y="1870564"/>
        <a:ext cx="942456" cy="1083283"/>
      </dsp:txXfrm>
    </dsp:sp>
    <dsp:sp modelId="{99AC8933-C77C-4611-90A6-4D4CCC807726}">
      <dsp:nvSpPr>
        <dsp:cNvPr id="0" name=""/>
        <dsp:cNvSpPr/>
      </dsp:nvSpPr>
      <dsp:spPr>
        <a:xfrm>
          <a:off x="0" y="1940072"/>
          <a:ext cx="1699679" cy="9442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Рабочие места</a:t>
          </a:r>
          <a:endParaRPr lang="ru-RU" sz="2100" b="1" kern="1200" dirty="0"/>
        </a:p>
      </dsp:txBody>
      <dsp:txXfrm>
        <a:off x="0" y="1940072"/>
        <a:ext cx="1699679" cy="944266"/>
      </dsp:txXfrm>
    </dsp:sp>
    <dsp:sp modelId="{534FD432-7F70-49E3-A7F5-9C2AC9F4CA06}">
      <dsp:nvSpPr>
        <dsp:cNvPr id="0" name=""/>
        <dsp:cNvSpPr/>
      </dsp:nvSpPr>
      <dsp:spPr>
        <a:xfrm rot="5400000">
          <a:off x="3132760" y="1727612"/>
          <a:ext cx="1573777" cy="1369186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-1750186"/>
            <a:satOff val="0"/>
            <a:lumOff val="-788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 rot="-5400000">
        <a:off x="3448420" y="1870564"/>
        <a:ext cx="942456" cy="1083283"/>
      </dsp:txXfrm>
    </dsp:sp>
    <dsp:sp modelId="{0024A910-7D8A-4EFF-8158-9C2D5774C134}">
      <dsp:nvSpPr>
        <dsp:cNvPr id="0" name=""/>
        <dsp:cNvSpPr/>
      </dsp:nvSpPr>
      <dsp:spPr>
        <a:xfrm rot="5400000">
          <a:off x="2396233" y="3063435"/>
          <a:ext cx="1573777" cy="1369186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-2333582"/>
            <a:satOff val="0"/>
            <a:lumOff val="-1051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48 млрд.</a:t>
          </a:r>
          <a:endParaRPr lang="ru-RU" sz="2000" b="1" kern="1200" dirty="0"/>
        </a:p>
      </dsp:txBody>
      <dsp:txXfrm rot="-5400000">
        <a:off x="2711893" y="3206387"/>
        <a:ext cx="942456" cy="1083283"/>
      </dsp:txXfrm>
    </dsp:sp>
    <dsp:sp modelId="{3708ADBB-7A08-49D9-8004-532E2EE85614}">
      <dsp:nvSpPr>
        <dsp:cNvPr id="0" name=""/>
        <dsp:cNvSpPr/>
      </dsp:nvSpPr>
      <dsp:spPr>
        <a:xfrm>
          <a:off x="3909262" y="3275894"/>
          <a:ext cx="1756335" cy="9442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Инвестиции</a:t>
          </a:r>
          <a:endParaRPr lang="ru-RU" sz="2100" b="1" kern="1200" dirty="0"/>
        </a:p>
      </dsp:txBody>
      <dsp:txXfrm>
        <a:off x="3909262" y="3275894"/>
        <a:ext cx="1756335" cy="944266"/>
      </dsp:txXfrm>
    </dsp:sp>
    <dsp:sp modelId="{F7818974-9C20-4482-B7F1-85DD18EC77E4}">
      <dsp:nvSpPr>
        <dsp:cNvPr id="0" name=""/>
        <dsp:cNvSpPr/>
      </dsp:nvSpPr>
      <dsp:spPr>
        <a:xfrm rot="5400000">
          <a:off x="917512" y="3063435"/>
          <a:ext cx="1573777" cy="1369186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-2916977"/>
            <a:satOff val="0"/>
            <a:lumOff val="-1313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 rot="-5400000">
        <a:off x="1233172" y="3206387"/>
        <a:ext cx="942456" cy="10832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17211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42" tIns="45024" rIns="90042" bIns="45024" numCol="1" anchor="t" anchorCtr="0" compatLnSpc="1">
            <a:prstTxWarp prst="textNoShape">
              <a:avLst/>
            </a:prstTxWarp>
          </a:bodyPr>
          <a:lstStyle>
            <a:lvl1pPr defTabSz="896938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 bwMode="auto">
          <a:xfrm>
            <a:off x="3763963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42" tIns="45024" rIns="90042" bIns="45024" numCol="1" anchor="t" anchorCtr="0" compatLnSpc="1">
            <a:prstTxWarp prst="textNoShape">
              <a:avLst/>
            </a:prstTxWarp>
          </a:bodyPr>
          <a:lstStyle>
            <a:lvl1pPr defTabSz="896938">
              <a:defRPr/>
            </a:lvl1pPr>
          </a:lstStyle>
          <a:p>
            <a:pPr>
              <a:defRPr/>
            </a:pPr>
            <a:fld id="{DBCD9695-1F32-45FB-9A0D-75281C88DAD4}" type="datetimeFigureOut">
              <a:rPr lang="ru-RU"/>
              <a:pPr>
                <a:defRPr/>
              </a:pPr>
              <a:t>19.06.2018</a:t>
            </a:fld>
            <a:endParaRPr lang="ru-RU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61913" y="733425"/>
            <a:ext cx="6521450" cy="36687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33" tIns="45919" rIns="91833" bIns="45919" anchor="ctr"/>
          <a:lstStyle/>
          <a:p>
            <a:pPr lvl="0"/>
            <a:endParaRPr lang="ru-RU" noProof="0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 bwMode="auto">
          <a:xfrm>
            <a:off x="665163" y="4643438"/>
            <a:ext cx="531495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42" tIns="45024" rIns="90042" bIns="450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 bwMode="auto">
          <a:xfrm>
            <a:off x="0" y="9285288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42" tIns="45024" rIns="90042" bIns="45024" numCol="1" anchor="t" anchorCtr="0" compatLnSpc="1">
            <a:prstTxWarp prst="textNoShape">
              <a:avLst/>
            </a:prstTxWarp>
          </a:bodyPr>
          <a:lstStyle>
            <a:lvl1pPr defTabSz="896938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 bwMode="auto">
          <a:xfrm>
            <a:off x="3763963" y="9285288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42" tIns="45024" rIns="90042" bIns="45024" numCol="1" anchor="t" anchorCtr="0" compatLnSpc="1">
            <a:prstTxWarp prst="textNoShape">
              <a:avLst/>
            </a:prstTxWarp>
          </a:bodyPr>
          <a:lstStyle>
            <a:lvl1pPr defTabSz="896938">
              <a:defRPr/>
            </a:lvl1pPr>
          </a:lstStyle>
          <a:p>
            <a:pPr>
              <a:defRPr/>
            </a:pPr>
            <a:fld id="{5ED5993A-83EE-44A4-9AC7-667E482031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73006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lang="ru-RU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lang="ru-RU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lang="ru-RU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lang="ru-RU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lang="ru-RU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1913" y="733425"/>
            <a:ext cx="6521450" cy="36687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smtClean="0"/>
          </a:p>
        </p:txBody>
      </p:sp>
      <p:sp>
        <p:nvSpPr>
          <p:cNvPr id="26627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06581A-7B4D-43BE-922E-161DB949D075}" type="slidenum">
              <a:rPr lang="ru-RU" smtClean="0">
                <a:solidFill>
                  <a:srgbClr val="000000"/>
                </a:solidFill>
              </a:rPr>
              <a:pPr/>
              <a:t>1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203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6675" y="733425"/>
            <a:ext cx="6513513" cy="366553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Заметки 2"/>
          <p:cNvSpPr>
            <a:spLocks noGrp="1"/>
          </p:cNvSpPr>
          <p:nvPr>
            <p:ph type="body" idx="1"/>
          </p:nvPr>
        </p:nvSpPr>
        <p:spPr>
          <a:xfrm>
            <a:off x="665163" y="4645025"/>
            <a:ext cx="5314950" cy="4398963"/>
          </a:xfrm>
          <a:noFill/>
          <a:ln/>
        </p:spPr>
        <p:txBody>
          <a:bodyPr lIns="90133" tIns="45067" rIns="90133" bIns="45067"/>
          <a:lstStyle/>
          <a:p>
            <a:endParaRPr smtClean="0"/>
          </a:p>
        </p:txBody>
      </p:sp>
      <p:sp>
        <p:nvSpPr>
          <p:cNvPr id="79876" name="Номер слайда 3"/>
          <p:cNvSpPr txBox="1">
            <a:spLocks noGrp="1"/>
          </p:cNvSpPr>
          <p:nvPr/>
        </p:nvSpPr>
        <p:spPr bwMode="auto">
          <a:xfrm>
            <a:off x="3763963" y="9285288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33" tIns="45067" rIns="90133" bIns="45067"/>
          <a:lstStyle/>
          <a:p>
            <a:pPr defTabSz="865188"/>
            <a:fld id="{1AE1CD06-C392-4C4F-A829-7819A5D3C2FA}" type="slidenum">
              <a:rPr lang="ru-RU" sz="1700"/>
              <a:pPr defTabSz="865188"/>
              <a:t>7</a:t>
            </a:fld>
            <a:endParaRPr lang="ru-RU" sz="1700"/>
          </a:p>
        </p:txBody>
      </p:sp>
    </p:spTree>
    <p:extLst>
      <p:ext uri="{BB962C8B-B14F-4D97-AF65-F5344CB8AC3E}">
        <p14:creationId xmlns:p14="http://schemas.microsoft.com/office/powerpoint/2010/main" val="3327784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ая стран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2921002" y="1911350"/>
            <a:ext cx="3438769" cy="3683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ru-RU" smtClean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2063554" y="2996952"/>
            <a:ext cx="9697077" cy="936104"/>
          </a:xfrm>
          <a:prstGeom prst="rect">
            <a:avLst/>
          </a:prstGeom>
        </p:spPr>
        <p:txBody>
          <a:bodyPr/>
          <a:lstStyle>
            <a:lvl1pPr algn="l">
              <a:defRPr sz="3200" b="1" i="0" baseline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0"/>
          </p:nvPr>
        </p:nvSpPr>
        <p:spPr>
          <a:xfrm>
            <a:off x="2063559" y="6309320"/>
            <a:ext cx="4320116" cy="215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" y="1412907"/>
            <a:ext cx="11618384" cy="288925"/>
          </a:xfrm>
          <a:prstGeom prst="rect">
            <a:avLst/>
          </a:prstGeom>
        </p:spPr>
        <p:txBody>
          <a:bodyPr lIns="68415" tIns="34208" rIns="68415" bIns="34208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09600" y="1981200"/>
            <a:ext cx="10972800" cy="3886200"/>
          </a:xfrm>
          <a:prstGeom prst="rect">
            <a:avLst/>
          </a:prstGeom>
        </p:spPr>
        <p:txBody>
          <a:bodyPr lIns="68415" tIns="34208" rIns="68415" bIns="34208"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C10A5FD-77B3-4A0F-B57C-FA483A2ADB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609600" y="274642"/>
            <a:ext cx="109728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91AF029-46C9-4BFE-80D7-7CC67B4EAC5E}" type="datetime1">
              <a:rPr lang="ru-RU" altLang="ru-RU"/>
              <a:pPr>
                <a:defRPr/>
              </a:pPr>
              <a:t>19.06.2018</a:t>
            </a:fld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DD8D057-B927-48B6-BBAB-7F434F878D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719403" y="1340775"/>
            <a:ext cx="10860881" cy="498224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</a:lstStyle>
          <a:p>
            <a:pPr lvl="0"/>
            <a:endParaRPr lang="ru-RU" noProof="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719407" y="260648"/>
            <a:ext cx="10849205" cy="864096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екстовая стран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9407" y="260648"/>
            <a:ext cx="10849205" cy="864096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407" y="1340768"/>
            <a:ext cx="10849205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65" indent="-171455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 marL="1828846" indent="0">
              <a:buNone/>
              <a:defRPr sz="1200"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екстовая страница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9407" y="260648"/>
            <a:ext cx="10849205" cy="864096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407" y="1340768"/>
            <a:ext cx="10849205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65" indent="-171455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 marL="1828846" indent="0">
              <a:buNone/>
              <a:defRPr sz="1200"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овая страница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2"/>
          <p:cNvSpPr>
            <a:spLocks noGrp="1"/>
          </p:cNvSpPr>
          <p:nvPr>
            <p:ph idx="1"/>
          </p:nvPr>
        </p:nvSpPr>
        <p:spPr>
          <a:xfrm>
            <a:off x="719407" y="1340768"/>
            <a:ext cx="5088565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65" indent="-171455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28" indent="-228606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40" indent="-228606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12" name="Объект 2"/>
          <p:cNvSpPr>
            <a:spLocks noGrp="1"/>
          </p:cNvSpPr>
          <p:nvPr>
            <p:ph idx="13"/>
          </p:nvPr>
        </p:nvSpPr>
        <p:spPr>
          <a:xfrm>
            <a:off x="5999991" y="1340768"/>
            <a:ext cx="5568619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FontTx/>
              <a:buNone/>
              <a:defRPr sz="1400" b="0"/>
            </a:lvl1pPr>
            <a:lvl2pPr marL="628665" indent="-171455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719407" y="260648"/>
            <a:ext cx="10849205" cy="864096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9407" y="260648"/>
            <a:ext cx="10849205" cy="864096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407" y="1340768"/>
            <a:ext cx="10849205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65" indent="-171455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 marL="1828846" indent="0">
              <a:buNone/>
              <a:defRPr sz="1200"/>
            </a:lvl5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F0C305C-582D-41BC-8033-9A4A52C4887C}" type="datetime1">
              <a:rPr lang="ru-RU"/>
              <a:pPr>
                <a:defRPr/>
              </a:pPr>
              <a:t>19.06.2018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33B0181-5262-4297-A3A2-3C8E5E0BE7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" y="1412887"/>
            <a:ext cx="11618384" cy="288925"/>
          </a:xfrm>
          <a:prstGeom prst="rect">
            <a:avLst/>
          </a:prstGeom>
        </p:spPr>
        <p:txBody>
          <a:bodyPr lIns="68415" tIns="34208" rIns="68415" bIns="34208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09600" y="1981200"/>
            <a:ext cx="10972800" cy="3886200"/>
          </a:xfrm>
          <a:prstGeom prst="rect">
            <a:avLst/>
          </a:prstGeom>
        </p:spPr>
        <p:txBody>
          <a:bodyPr lIns="68415" tIns="34208" rIns="68415" bIns="34208"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C63E862-4891-461C-92F6-E2BEABB028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" y="1412907"/>
            <a:ext cx="11618384" cy="288925"/>
          </a:xfrm>
          <a:prstGeom prst="rect">
            <a:avLst/>
          </a:prstGeom>
        </p:spPr>
        <p:txBody>
          <a:bodyPr lIns="68415" tIns="34208" rIns="68415" bIns="34208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09600" y="1981200"/>
            <a:ext cx="10972800" cy="3886200"/>
          </a:xfrm>
          <a:prstGeom prst="rect">
            <a:avLst/>
          </a:prstGeom>
        </p:spPr>
        <p:txBody>
          <a:bodyPr lIns="68415" tIns="34208" rIns="68415" bIns="34208"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B9FC6CE-D020-4C16-85E0-8B3F8FE9D6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609600" y="274642"/>
            <a:ext cx="109728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68C05EB-EE68-4F7C-9926-3E45F615889F}" type="datetime1">
              <a:rPr lang="ru-RU" altLang="ru-RU"/>
              <a:pPr>
                <a:defRPr/>
              </a:pPr>
              <a:t>19.06.2018</a:t>
            </a:fld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EA0515-1DC1-4D51-B500-2C553B0095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719403" y="1340775"/>
            <a:ext cx="10860881" cy="498224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</a:lstStyle>
          <a:p>
            <a:pPr lvl="0"/>
            <a:endParaRPr lang="ru-RU" noProof="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719407" y="260648"/>
            <a:ext cx="10849205" cy="864096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Шмуц-ли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3145" y="3029167"/>
            <a:ext cx="9370577" cy="440677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ая стран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2921002" y="1911350"/>
            <a:ext cx="3438769" cy="3683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ru-RU" smtClean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2063554" y="2996952"/>
            <a:ext cx="9697077" cy="936104"/>
          </a:xfrm>
          <a:prstGeom prst="rect">
            <a:avLst/>
          </a:prstGeom>
        </p:spPr>
        <p:txBody>
          <a:bodyPr/>
          <a:lstStyle>
            <a:lvl1pPr algn="l">
              <a:defRPr sz="3200" b="1" i="0" baseline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0"/>
          </p:nvPr>
        </p:nvSpPr>
        <p:spPr>
          <a:xfrm>
            <a:off x="2063559" y="6309320"/>
            <a:ext cx="4320116" cy="215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A7676A5-D5F3-4EFB-BEC0-12D27CDF468F}" type="datetime1">
              <a:rPr lang="ru-RU"/>
              <a:pPr>
                <a:defRPr/>
              </a:pPr>
              <a:t>19.06.2018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A756741-2312-4434-85E9-97CD1A74F2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екстовая страница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2"/>
          <p:cNvSpPr>
            <a:spLocks noGrp="1"/>
          </p:cNvSpPr>
          <p:nvPr>
            <p:ph idx="1"/>
          </p:nvPr>
        </p:nvSpPr>
        <p:spPr>
          <a:xfrm>
            <a:off x="719407" y="1340768"/>
            <a:ext cx="5088565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65" indent="-171455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28" indent="-228606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40" indent="-228606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12" name="Объект 2"/>
          <p:cNvSpPr>
            <a:spLocks noGrp="1"/>
          </p:cNvSpPr>
          <p:nvPr>
            <p:ph idx="13"/>
          </p:nvPr>
        </p:nvSpPr>
        <p:spPr>
          <a:xfrm>
            <a:off x="5999991" y="1340768"/>
            <a:ext cx="5568619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FontTx/>
              <a:buNone/>
              <a:defRPr sz="1400" b="0"/>
            </a:lvl1pPr>
            <a:lvl2pPr marL="628665" indent="-171455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719407" y="260648"/>
            <a:ext cx="10849205" cy="864096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Текстовая стран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9407" y="260648"/>
            <a:ext cx="10849205" cy="864096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407" y="1340768"/>
            <a:ext cx="10849205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65" indent="-171455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 marL="1828846" indent="0">
              <a:buNone/>
              <a:defRPr sz="1200"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9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8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C:\Users\ShadrinAJU.AD\Desktop\Фирменный стиль\gerb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0049" y="404813"/>
            <a:ext cx="115081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Рисунок 1"/>
          <p:cNvPicPr>
            <a:picLocks noChangeAspect="1"/>
          </p:cNvPicPr>
          <p:nvPr/>
        </p:nvPicPr>
        <p:blipFill>
          <a:blip r:embed="rId8"/>
          <a:srcRect l="18913"/>
          <a:stretch>
            <a:fillRect/>
          </a:stretch>
        </p:blipFill>
        <p:spPr bwMode="auto">
          <a:xfrm>
            <a:off x="1910863" y="404813"/>
            <a:ext cx="5146431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86" r:id="rId1"/>
    <p:sldLayoutId id="2147484187" r:id="rId2"/>
    <p:sldLayoutId id="2147484188" r:id="rId3"/>
    <p:sldLayoutId id="2147484176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1">
          <a:solidFill>
            <a:schemeClr val="tx1"/>
          </a:solidFill>
          <a:latin typeface="Arial" charset="0"/>
        </a:defRPr>
      </a:lvl5pPr>
      <a:lvl6pPr marL="457212" algn="l" rtl="0" eaLnBrk="1" fontAlgn="base" hangingPunct="1">
        <a:spcBef>
          <a:spcPct val="0"/>
        </a:spcBef>
        <a:spcAft>
          <a:spcPct val="0"/>
        </a:spcAft>
        <a:defRPr sz="4401">
          <a:solidFill>
            <a:schemeClr val="tx1"/>
          </a:solidFill>
          <a:latin typeface="Arial" charset="0"/>
        </a:defRPr>
      </a:lvl6pPr>
      <a:lvl7pPr marL="914423" algn="l" rtl="0" eaLnBrk="1" fontAlgn="base" hangingPunct="1">
        <a:spcBef>
          <a:spcPct val="0"/>
        </a:spcBef>
        <a:spcAft>
          <a:spcPct val="0"/>
        </a:spcAft>
        <a:defRPr sz="4401">
          <a:solidFill>
            <a:schemeClr val="tx1"/>
          </a:solidFill>
          <a:latin typeface="Arial" charset="0"/>
        </a:defRPr>
      </a:lvl7pPr>
      <a:lvl8pPr marL="1371634" algn="l" rtl="0" eaLnBrk="1" fontAlgn="base" hangingPunct="1">
        <a:spcBef>
          <a:spcPct val="0"/>
        </a:spcBef>
        <a:spcAft>
          <a:spcPct val="0"/>
        </a:spcAft>
        <a:defRPr sz="4401">
          <a:solidFill>
            <a:schemeClr val="tx1"/>
          </a:solidFill>
          <a:latin typeface="Arial" charset="0"/>
        </a:defRPr>
      </a:lvl8pPr>
      <a:lvl9pPr marL="1828846" algn="l" rtl="0" eaLnBrk="1" fontAlgn="base" hangingPunct="1">
        <a:spcBef>
          <a:spcPct val="0"/>
        </a:spcBef>
        <a:spcAft>
          <a:spcPct val="0"/>
        </a:spcAft>
        <a:defRPr sz="4401">
          <a:solidFill>
            <a:schemeClr val="tx1"/>
          </a:solidFill>
          <a:latin typeface="Arial" charset="0"/>
        </a:defRPr>
      </a:lvl9pPr>
    </p:titleStyle>
    <p:bodyStyle>
      <a:lvl1pPr marL="342908" indent="-34290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69" indent="-285757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4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7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11074400" y="6381750"/>
            <a:ext cx="590062" cy="12700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AA6495EB-F62D-4383-87A2-B2E9A57AA5D1}" type="slidenum">
              <a:rPr lang="ru-RU" sz="1200" smtClean="0">
                <a:solidFill>
                  <a:srgbClr val="7F7F7F"/>
                </a:solidFill>
                <a:latin typeface="+mj-lt"/>
              </a:rPr>
              <a:pPr algn="r" eaLnBrk="1" hangingPunct="1">
                <a:defRPr/>
              </a:pPr>
              <a:t>‹#›</a:t>
            </a:fld>
            <a:endParaRPr lang="ru-RU" sz="1200" dirty="0" smtClean="0">
              <a:solidFill>
                <a:srgbClr val="7F7F7F"/>
              </a:solidFill>
              <a:latin typeface="+mj-lt"/>
            </a:endParaRPr>
          </a:p>
        </p:txBody>
      </p:sp>
      <p:pic>
        <p:nvPicPr>
          <p:cNvPr id="7171" name="Рисунок 1"/>
          <p:cNvPicPr>
            <a:picLocks noChangeAspect="1"/>
          </p:cNvPicPr>
          <p:nvPr/>
        </p:nvPicPr>
        <p:blipFill>
          <a:blip r:embed="rId10"/>
          <a:srcRect l="18913"/>
          <a:stretch>
            <a:fillRect/>
          </a:stretch>
        </p:blipFill>
        <p:spPr bwMode="auto">
          <a:xfrm>
            <a:off x="1910863" y="404813"/>
            <a:ext cx="5146431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3" descr="C:\Users\ShadrinAJU.AD\Desktop\Фирменный стиль\gerb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60049" y="404813"/>
            <a:ext cx="115081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81" r:id="rId1"/>
    <p:sldLayoutId id="2147484189" r:id="rId2"/>
    <p:sldLayoutId id="2147484190" r:id="rId3"/>
    <p:sldLayoutId id="2147484180" r:id="rId4"/>
    <p:sldLayoutId id="2147484179" r:id="rId5"/>
    <p:sldLayoutId id="2147484191" r:id="rId6"/>
    <p:sldLayoutId id="2147484192" r:id="rId7"/>
    <p:sldLayoutId id="2147484178" r:id="rId8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1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1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1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1">
          <a:solidFill>
            <a:schemeClr val="tx1"/>
          </a:solidFill>
          <a:latin typeface="Calibri" pitchFamily="34" charset="0"/>
        </a:defRPr>
      </a:lvl5pPr>
      <a:lvl6pPr marL="457212" algn="ctr" rtl="0" fontAlgn="base">
        <a:spcBef>
          <a:spcPct val="0"/>
        </a:spcBef>
        <a:spcAft>
          <a:spcPct val="0"/>
        </a:spcAft>
        <a:defRPr sz="4401">
          <a:solidFill>
            <a:schemeClr val="tx1"/>
          </a:solidFill>
          <a:latin typeface="Calibri" pitchFamily="34" charset="0"/>
        </a:defRPr>
      </a:lvl6pPr>
      <a:lvl7pPr marL="914423" algn="ctr" rtl="0" fontAlgn="base">
        <a:spcBef>
          <a:spcPct val="0"/>
        </a:spcBef>
        <a:spcAft>
          <a:spcPct val="0"/>
        </a:spcAft>
        <a:defRPr sz="4401">
          <a:solidFill>
            <a:schemeClr val="tx1"/>
          </a:solidFill>
          <a:latin typeface="Calibri" pitchFamily="34" charset="0"/>
        </a:defRPr>
      </a:lvl7pPr>
      <a:lvl8pPr marL="1371634" algn="ctr" rtl="0" fontAlgn="base">
        <a:spcBef>
          <a:spcPct val="0"/>
        </a:spcBef>
        <a:spcAft>
          <a:spcPct val="0"/>
        </a:spcAft>
        <a:defRPr sz="4401">
          <a:solidFill>
            <a:schemeClr val="tx1"/>
          </a:solidFill>
          <a:latin typeface="Calibri" pitchFamily="34" charset="0"/>
        </a:defRPr>
      </a:lvl8pPr>
      <a:lvl9pPr marL="1828846" algn="ctr" rtl="0" fontAlgn="base">
        <a:spcBef>
          <a:spcPct val="0"/>
        </a:spcBef>
        <a:spcAft>
          <a:spcPct val="0"/>
        </a:spcAft>
        <a:defRPr sz="4401">
          <a:solidFill>
            <a:schemeClr val="tx1"/>
          </a:solidFill>
          <a:latin typeface="Calibri" pitchFamily="34" charset="0"/>
        </a:defRPr>
      </a:lvl9pPr>
    </p:titleStyle>
    <p:bodyStyle>
      <a:lvl1pPr marL="342908" indent="-34290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69" indent="-285757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4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7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Box 11"/>
          <p:cNvSpPr txBox="1">
            <a:spLocks noChangeArrowheads="1"/>
          </p:cNvSpPr>
          <p:nvPr/>
        </p:nvSpPr>
        <p:spPr bwMode="auto">
          <a:xfrm>
            <a:off x="11074400" y="6381750"/>
            <a:ext cx="590062" cy="12700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AC8DD830-62A5-4A65-8AC9-7E27499E0BAD}" type="slidenum">
              <a:rPr lang="ru-RU" sz="1200" smtClean="0">
                <a:solidFill>
                  <a:srgbClr val="7F7F7F"/>
                </a:solidFill>
                <a:latin typeface="+mj-lt"/>
              </a:rPr>
              <a:pPr algn="r" eaLnBrk="1" hangingPunct="1">
                <a:defRPr/>
              </a:pPr>
              <a:t>‹#›</a:t>
            </a:fld>
            <a:endParaRPr lang="ru-RU" sz="1200" dirty="0" smtClean="0">
              <a:solidFill>
                <a:srgbClr val="7F7F7F"/>
              </a:solidFill>
              <a:latin typeface="+mj-lt"/>
            </a:endParaRPr>
          </a:p>
        </p:txBody>
      </p:sp>
      <p:pic>
        <p:nvPicPr>
          <p:cNvPr id="16387" name="Рисунок 4"/>
          <p:cNvPicPr>
            <a:picLocks noChangeAspect="1"/>
          </p:cNvPicPr>
          <p:nvPr/>
        </p:nvPicPr>
        <p:blipFill>
          <a:blip r:embed="rId9"/>
          <a:srcRect l="21626" t="59528" r="18913" b="3267"/>
          <a:stretch>
            <a:fillRect/>
          </a:stretch>
        </p:blipFill>
        <p:spPr bwMode="auto">
          <a:xfrm>
            <a:off x="527538" y="6308728"/>
            <a:ext cx="295617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85" r:id="rId1"/>
    <p:sldLayoutId id="2147484184" r:id="rId2"/>
    <p:sldLayoutId id="2147484183" r:id="rId3"/>
    <p:sldLayoutId id="2147484182" r:id="rId4"/>
    <p:sldLayoutId id="2147484193" r:id="rId5"/>
    <p:sldLayoutId id="2147484194" r:id="rId6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5pPr>
      <a:lvl6pPr marL="457212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6pPr>
      <a:lvl7pPr marL="914423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7pPr>
      <a:lvl8pPr marL="1371634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8pPr>
      <a:lvl9pPr marL="1828846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9pPr>
    </p:titleStyle>
    <p:bodyStyle>
      <a:lvl1pPr marL="342908" indent="-34290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69" indent="-285757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4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7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Текст 6"/>
          <p:cNvSpPr>
            <a:spLocks noGrp="1"/>
          </p:cNvSpPr>
          <p:nvPr>
            <p:ph type="body" sz="quarter" idx="10"/>
          </p:nvPr>
        </p:nvSpPr>
        <p:spPr bwMode="auto">
          <a:xfrm>
            <a:off x="1919916" y="6104609"/>
            <a:ext cx="3509963" cy="4159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dirty="0" smtClean="0"/>
              <a:t>14 июня 2018 года            </a:t>
            </a:r>
          </a:p>
          <a:p>
            <a:pPr eaLnBrk="1" hangingPunct="1"/>
            <a:r>
              <a:rPr lang="ru-RU" dirty="0" smtClean="0"/>
              <a:t>г. Новосибирск</a:t>
            </a:r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</p:txBody>
      </p:sp>
      <p:sp>
        <p:nvSpPr>
          <p:cNvPr id="25603" name="Текст 2"/>
          <p:cNvSpPr txBox="1">
            <a:spLocks/>
          </p:cNvSpPr>
          <p:nvPr/>
        </p:nvSpPr>
        <p:spPr bwMode="auto">
          <a:xfrm>
            <a:off x="1517243" y="6096671"/>
            <a:ext cx="35099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endParaRPr lang="ru-RU" sz="1000" b="1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0129" y="3022119"/>
            <a:ext cx="7878875" cy="936104"/>
          </a:xfrm>
        </p:spPr>
        <p:txBody>
          <a:bodyPr/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Территории опережающего социально-экономического развития (ТОР) 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800" dirty="0" err="1">
                <a:latin typeface="Arial" panose="020B0604020202020204" pitchFamily="34" charset="0"/>
                <a:cs typeface="Arial" panose="020B0604020202020204" pitchFamily="34" charset="0"/>
              </a:rPr>
              <a:t>монопрофильных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муниципальных образованиях Российской Федерации (моногородах)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НОРМАТИВНАЯ БАЗА</a:t>
            </a:r>
            <a:endParaRPr lang="ru-RU" u="sng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3356032"/>
              </p:ext>
            </p:extLst>
          </p:nvPr>
        </p:nvGraphicFramePr>
        <p:xfrm>
          <a:off x="1727200" y="1341438"/>
          <a:ext cx="8692322" cy="4824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1646341" y="2902591"/>
            <a:ext cx="8896157" cy="169457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2587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КАК ПОЛУЧИТЬ СТАТУС ТОР?</a:t>
            </a:r>
            <a:endParaRPr lang="ru-RU" u="sng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5879862"/>
              </p:ext>
            </p:extLst>
          </p:nvPr>
        </p:nvGraphicFramePr>
        <p:xfrm>
          <a:off x="1727200" y="1341438"/>
          <a:ext cx="8815388" cy="4824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48633" y="2704444"/>
            <a:ext cx="486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139577" y="4403780"/>
            <a:ext cx="486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62184" y="4034448"/>
            <a:ext cx="486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281257" y="2771556"/>
            <a:ext cx="486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4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85870" y="1459683"/>
            <a:ext cx="486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5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8460997" y="3338385"/>
            <a:ext cx="486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6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0488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СТАТУС РЕЗИДЕНТА ТОР</a:t>
            </a:r>
            <a:endParaRPr lang="ru-RU" u="sng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8360" y="3295045"/>
            <a:ext cx="859027" cy="80969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2253" y="2204334"/>
            <a:ext cx="1330325" cy="61912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3171" y="4635511"/>
            <a:ext cx="1109407" cy="69988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</p:pic>
      <p:sp>
        <p:nvSpPr>
          <p:cNvPr id="16" name="Прямоугольник 16"/>
          <p:cNvSpPr>
            <a:spLocks noChangeArrowheads="1"/>
          </p:cNvSpPr>
          <p:nvPr/>
        </p:nvSpPr>
        <p:spPr bwMode="auto">
          <a:xfrm>
            <a:off x="3457242" y="1913730"/>
            <a:ext cx="663681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PFBeauSansPro-Regular"/>
              </a:rPr>
              <a:t>коммерческая организация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PFBeauSansPro-Regular"/>
              </a:rPr>
              <a:t>(кроме ИП, МУП, ГУП ,финансовых организаций, градообразующих организаций и их дочерних предприятий)</a:t>
            </a:r>
          </a:p>
        </p:txBody>
      </p:sp>
      <p:sp>
        <p:nvSpPr>
          <p:cNvPr id="17" name="Прямоугольник 17"/>
          <p:cNvSpPr>
            <a:spLocks noChangeArrowheads="1"/>
          </p:cNvSpPr>
          <p:nvPr/>
        </p:nvSpPr>
        <p:spPr bwMode="auto">
          <a:xfrm>
            <a:off x="3457240" y="3376725"/>
            <a:ext cx="49388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PFBeauSansPro-Regular"/>
              </a:rPr>
              <a:t>зарегистрированная и работающая </a:t>
            </a:r>
            <a:r>
              <a:rPr lang="ru-RU" altLang="ru-RU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PFBeauSansPro-Regular"/>
              </a:rPr>
              <a:t>исключительно в границах моногорода</a:t>
            </a:r>
            <a:endParaRPr lang="ru-RU" altLang="ru-RU" sz="1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  <a:sym typeface="PFBeauSansPro-Regular"/>
            </a:endParaRPr>
          </a:p>
        </p:txBody>
      </p:sp>
      <p:sp>
        <p:nvSpPr>
          <p:cNvPr id="18" name="Прямоугольник 15"/>
          <p:cNvSpPr>
            <a:spLocks noChangeArrowheads="1"/>
          </p:cNvSpPr>
          <p:nvPr/>
        </p:nvSpPr>
        <p:spPr bwMode="auto">
          <a:xfrm>
            <a:off x="3457240" y="4662290"/>
            <a:ext cx="576481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2060"/>
                </a:solidFill>
                <a:latin typeface="+mj-lt"/>
                <a:sym typeface="PFBeauSansPro-Regular"/>
              </a:rPr>
              <a:t>заключившая соглашение </a:t>
            </a:r>
            <a:br>
              <a:rPr lang="ru-RU" altLang="ru-RU" sz="1800" b="1" dirty="0">
                <a:solidFill>
                  <a:srgbClr val="002060"/>
                </a:solidFill>
                <a:latin typeface="+mj-lt"/>
                <a:sym typeface="PFBeauSansPro-Regular"/>
              </a:rPr>
            </a:br>
            <a:r>
              <a:rPr lang="ru-RU" altLang="ru-RU" sz="1800" dirty="0">
                <a:solidFill>
                  <a:srgbClr val="002060"/>
                </a:solidFill>
                <a:latin typeface="+mj-lt"/>
                <a:sym typeface="PFBeauSansPro-Regular"/>
              </a:rPr>
              <a:t>об осуществлении деятельности на ТОР</a:t>
            </a:r>
          </a:p>
        </p:txBody>
      </p:sp>
    </p:spTree>
    <p:extLst>
      <p:ext uri="{BB962C8B-B14F-4D97-AF65-F5344CB8AC3E}">
        <p14:creationId xmlns:p14="http://schemas.microsoft.com/office/powerpoint/2010/main" val="3267244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730" y="1478458"/>
            <a:ext cx="942975" cy="107315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3099385" y="1478458"/>
            <a:ext cx="278339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ts val="1600"/>
            </a:pPr>
            <a:r>
              <a:rPr lang="ru-RU" alt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PFBeauSansPro-Regular"/>
              </a:rPr>
              <a:t>вложение в реализацию </a:t>
            </a:r>
          </a:p>
          <a:p>
            <a:pPr>
              <a:buSzPts val="1600"/>
            </a:pPr>
            <a:r>
              <a:rPr lang="ru-RU" alt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PFBeauSansPro-Regular"/>
              </a:rPr>
              <a:t>инвестиционного проекта</a:t>
            </a:r>
          </a:p>
          <a:p>
            <a:pPr>
              <a:buSzPts val="1600"/>
            </a:pPr>
            <a:r>
              <a:rPr lang="ru-RU" alt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PFBeauSansPro-Regular"/>
              </a:rPr>
              <a:t>не менее 2,5 млн рублей</a:t>
            </a:r>
          </a:p>
          <a:p>
            <a:pPr>
              <a:buSzPts val="1600"/>
            </a:pPr>
            <a:r>
              <a:rPr lang="ru-RU" alt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PFBeauSansPro-Regular"/>
              </a:rPr>
              <a:t>(если иное не установлено постановлением Правительства РФ)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1728" y="3258293"/>
            <a:ext cx="584200" cy="61912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</p:pic>
      <p:sp>
        <p:nvSpPr>
          <p:cNvPr id="5" name="Прямоугольник 30"/>
          <p:cNvSpPr>
            <a:spLocks noChangeArrowheads="1"/>
          </p:cNvSpPr>
          <p:nvPr/>
        </p:nvSpPr>
        <p:spPr bwMode="auto">
          <a:xfrm>
            <a:off x="2546350" y="3256604"/>
            <a:ext cx="502941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SzPts val="1600"/>
              <a:buFontTx/>
              <a:buNone/>
            </a:pPr>
            <a:r>
              <a:rPr lang="ru-RU" alt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PFBeauSansPro-Regular"/>
              </a:rPr>
              <a:t>не более 25%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SzPts val="1600"/>
              <a:buFontTx/>
              <a:buNone/>
            </a:pPr>
            <a:r>
              <a:rPr lang="ru-RU" alt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PFBeauSansPro-Regular"/>
              </a:rPr>
              <a:t>привлечение иностранной рабочей силы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1729" y="4323201"/>
            <a:ext cx="565150" cy="59213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</p:pic>
      <p:sp>
        <p:nvSpPr>
          <p:cNvPr id="9" name="Прямоугольник 32"/>
          <p:cNvSpPr>
            <a:spLocks noChangeArrowheads="1"/>
          </p:cNvSpPr>
          <p:nvPr/>
        </p:nvSpPr>
        <p:spPr bwMode="auto">
          <a:xfrm>
            <a:off x="2621852" y="4148371"/>
            <a:ext cx="4007549" cy="941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buSzPts val="1600"/>
              <a:buFontTx/>
              <a:buNone/>
            </a:pPr>
            <a:r>
              <a:rPr lang="ru-RU" alt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PFBeauSansPro-Regular"/>
              </a:rPr>
              <a:t>не более 50%</a:t>
            </a:r>
          </a:p>
          <a:p>
            <a:pPr eaLnBrk="1" hangingPunct="1">
              <a:lnSpc>
                <a:spcPct val="115000"/>
              </a:lnSpc>
              <a:spcBef>
                <a:spcPct val="0"/>
              </a:spcBef>
              <a:buSzPts val="1600"/>
              <a:buFontTx/>
              <a:buNone/>
            </a:pPr>
            <a:r>
              <a:rPr lang="ru-RU" alt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PFBeauSansPro-Regular"/>
              </a:rPr>
              <a:t>от выручки по проекту контракты </a:t>
            </a:r>
          </a:p>
          <a:p>
            <a:pPr eaLnBrk="1" hangingPunct="1">
              <a:lnSpc>
                <a:spcPct val="115000"/>
              </a:lnSpc>
              <a:spcBef>
                <a:spcPct val="0"/>
              </a:spcBef>
              <a:buSzPts val="1600"/>
              <a:buFontTx/>
              <a:buNone/>
            </a:pPr>
            <a:r>
              <a:rPr lang="ru-RU" alt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PFBeauSansPro-Regular"/>
              </a:rPr>
              <a:t>с градообразующим предприятием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9400" y="1478458"/>
            <a:ext cx="813733" cy="93463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</p:pic>
      <p:sp>
        <p:nvSpPr>
          <p:cNvPr id="11" name="Прямоугольник 24"/>
          <p:cNvSpPr>
            <a:spLocks noChangeArrowheads="1"/>
          </p:cNvSpPr>
          <p:nvPr/>
        </p:nvSpPr>
        <p:spPr bwMode="auto">
          <a:xfrm>
            <a:off x="7575768" y="1885656"/>
            <a:ext cx="2400300" cy="658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buSzPts val="1600"/>
              <a:buFontTx/>
              <a:buNone/>
            </a:pPr>
            <a:r>
              <a:rPr lang="ru-RU" alt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PFBeauSansPro-Regular"/>
              </a:rPr>
              <a:t>создание </a:t>
            </a:r>
            <a:r>
              <a:rPr lang="ru-RU" alt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PFBeauSansPro-Regular"/>
              </a:rPr>
              <a:t>не менее </a:t>
            </a:r>
          </a:p>
          <a:p>
            <a:pPr eaLnBrk="1" hangingPunct="1">
              <a:lnSpc>
                <a:spcPct val="115000"/>
              </a:lnSpc>
              <a:spcBef>
                <a:spcPct val="0"/>
              </a:spcBef>
              <a:buSzPts val="1600"/>
              <a:buFontTx/>
              <a:buNone/>
            </a:pPr>
            <a:r>
              <a:rPr lang="ru-RU" alt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PFBeauSansPro-Regular"/>
              </a:rPr>
              <a:t>10 рабочих мест</a:t>
            </a:r>
          </a:p>
        </p:txBody>
      </p:sp>
      <p:sp>
        <p:nvSpPr>
          <p:cNvPr id="12" name="Прямоугольник 26"/>
          <p:cNvSpPr>
            <a:spLocks noChangeArrowheads="1"/>
          </p:cNvSpPr>
          <p:nvPr/>
        </p:nvSpPr>
        <p:spPr bwMode="auto">
          <a:xfrm>
            <a:off x="6704230" y="2410148"/>
            <a:ext cx="3271838" cy="1791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buSzPts val="1600"/>
              <a:buFontTx/>
              <a:buNone/>
            </a:pPr>
            <a:r>
              <a:rPr lang="ru-RU" alt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PFBeauSansPro-Regular"/>
              </a:rPr>
              <a:t>или</a:t>
            </a:r>
            <a:r>
              <a:rPr lang="ru-RU" alt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PFBeauSansPro-Regular"/>
              </a:rPr>
              <a:t> не менее среднесписочной численности работников за последние 3 года </a:t>
            </a:r>
          </a:p>
          <a:p>
            <a:pPr eaLnBrk="1" hangingPunct="1">
              <a:lnSpc>
                <a:spcPct val="115000"/>
              </a:lnSpc>
              <a:spcBef>
                <a:spcPct val="0"/>
              </a:spcBef>
              <a:buSzPts val="1600"/>
              <a:buFontTx/>
              <a:buNone/>
            </a:pPr>
            <a:r>
              <a:rPr lang="ru-RU" alt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PFBeauSansPro-Regular"/>
              </a:rPr>
              <a:t>(либо за период его существования, если оно существует менее 3 лет)</a:t>
            </a:r>
          </a:p>
        </p:txBody>
      </p:sp>
      <p:sp>
        <p:nvSpPr>
          <p:cNvPr id="13" name="Заголовок 3"/>
          <p:cNvSpPr txBox="1">
            <a:spLocks/>
          </p:cNvSpPr>
          <p:nvPr/>
        </p:nvSpPr>
        <p:spPr>
          <a:xfrm>
            <a:off x="1727200" y="260350"/>
            <a:ext cx="8813800" cy="830219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eaLnBrk="0" hangingPunct="0">
              <a:defRPr/>
            </a:pPr>
            <a:r>
              <a:rPr lang="ru-RU" sz="2500" b="1" u="sng" cap="all" dirty="0">
                <a:latin typeface="Arial" pitchFamily="34" charset="0"/>
                <a:ea typeface="+mj-ea"/>
                <a:cs typeface="Arial" pitchFamily="34" charset="0"/>
              </a:rPr>
              <a:t>Резидент в первый год реализации Инвестиционного проекта:</a:t>
            </a:r>
          </a:p>
        </p:txBody>
      </p:sp>
    </p:spTree>
    <p:extLst>
      <p:ext uri="{BB962C8B-B14F-4D97-AF65-F5344CB8AC3E}">
        <p14:creationId xmlns:p14="http://schemas.microsoft.com/office/powerpoint/2010/main" val="620534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ИНВЕСТИЦИОННЫМ ПРОЕКТОМ РЕЗИДЕНТА </a:t>
            </a:r>
            <a:br>
              <a:rPr lang="ru-RU" u="sng" dirty="0" smtClean="0"/>
            </a:br>
            <a:r>
              <a:rPr lang="ru-RU" u="sng" dirty="0" smtClean="0">
                <a:solidFill>
                  <a:schemeClr val="accent6"/>
                </a:solidFill>
              </a:rPr>
              <a:t>НЕ ПРЕДУСМАТРИВАЕТСЯ:</a:t>
            </a:r>
            <a:endParaRPr lang="ru-RU" u="sng" dirty="0">
              <a:solidFill>
                <a:schemeClr val="accent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t" hangingPunct="1"/>
            <a:endParaRPr lang="ru-RU" dirty="0"/>
          </a:p>
          <a:p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6761695"/>
              </p:ext>
            </p:extLst>
          </p:nvPr>
        </p:nvGraphicFramePr>
        <p:xfrm>
          <a:off x="1939575" y="1244235"/>
          <a:ext cx="7642604" cy="4745296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9395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030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3162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sym typeface="PFBeauSansPro-Regular"/>
                        </a:rPr>
                        <a:t>1. Производство подакцизных товаров </a:t>
                      </a:r>
                    </a:p>
                    <a:p>
                      <a:pPr marL="457200" indent="-45720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sym typeface="PFBeauSansPro-Regular"/>
                        </a:rPr>
                        <a:t>(за исключением легковых автомобилей и мотоциклов)</a:t>
                      </a:r>
                      <a:endParaRPr lang="ru-RU" sz="16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PFBeauSansPro-Regular"/>
                      </a:endParaRPr>
                    </a:p>
                  </a:txBody>
                  <a:tcPr marL="61215" marR="61215" marT="43524" marB="43524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3162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ym typeface="PFBeauSansPro-Regular"/>
                        </a:rPr>
                        <a:t>2. Добыча нефти и газа, производство нефтепродуктов, предоставление услуг в области добычи нефти и газа</a:t>
                      </a:r>
                      <a:endParaRPr lang="ru-RU" sz="1600" b="1" kern="12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PFBeauSansPro-Regular"/>
                      </a:endParaRPr>
                    </a:p>
                  </a:txBody>
                  <a:tcPr marL="61215" marR="61215" marT="43524" marB="43524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3162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ym typeface="PFBeauSansPro-Regular"/>
                        </a:rPr>
                        <a:t>3. Лесозаготовка</a:t>
                      </a:r>
                      <a:endParaRPr lang="ru-RU" sz="1600" b="1" kern="12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PFBeauSansPro-Regular"/>
                      </a:endParaRPr>
                    </a:p>
                  </a:txBody>
                  <a:tcPr marL="61215" marR="61215" marT="43524" marB="43524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3162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ym typeface="PFBeauSansPro-Regular"/>
                        </a:rPr>
                        <a:t>4. Деятельность трубопроводного транспорта</a:t>
                      </a:r>
                      <a:endParaRPr lang="ru-RU" sz="1600" b="1" kern="12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PFBeauSansPro-Regular"/>
                      </a:endParaRPr>
                    </a:p>
                  </a:txBody>
                  <a:tcPr marL="61215" marR="61215" marT="43524" marB="43524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3162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ym typeface="PFBeauSansPro-Regular"/>
                        </a:rPr>
                        <a:t>5. Торговля оптовая и розничная</a:t>
                      </a:r>
                      <a:endParaRPr lang="ru-RU" sz="1600" b="1" kern="12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PFBeauSansPro-Regular"/>
                      </a:endParaRPr>
                    </a:p>
                  </a:txBody>
                  <a:tcPr marL="61215" marR="61215" marT="43524" marB="43524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3162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ym typeface="PFBeauSansPro-Regular"/>
                        </a:rPr>
                        <a:t>6. Операции с недвижимым имуществом</a:t>
                      </a:r>
                      <a:endParaRPr lang="ru-RU" sz="1600" b="1" kern="12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PFBeauSansPro-Regular"/>
                      </a:endParaRPr>
                    </a:p>
                  </a:txBody>
                  <a:tcPr marL="61215" marR="61215" marT="43524" marB="43524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3162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ym typeface="PFBeauSansPro-Regular"/>
                        </a:rPr>
                        <a:t>7. Основные ВЭД градообразующего предприятия</a:t>
                      </a:r>
                      <a:endParaRPr lang="ru-RU" sz="1600" b="1" kern="12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PFBeauSansPro-Regular"/>
                      </a:endParaRPr>
                    </a:p>
                  </a:txBody>
                  <a:tcPr marL="61215" marR="61215" marT="43524" marB="43524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93162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ym typeface="PFBeauSansPro-Regular"/>
                        </a:rPr>
                        <a:t>8. Занятость 20% или более численности работников</a:t>
                      </a:r>
                    </a:p>
                    <a:p>
                      <a:pPr marL="0" marR="0" indent="0" algn="l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ym typeface="PFBeauSansPro-Regular"/>
                        </a:rPr>
                        <a:t> всех организаций моногорода</a:t>
                      </a:r>
                      <a:endParaRPr lang="ru-RU" sz="1600" b="1" kern="12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PFBeauSansPro-Regular"/>
                      </a:endParaRPr>
                    </a:p>
                  </a:txBody>
                  <a:tcPr marL="61215" marR="61215" marT="43524" marB="43524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12" name="Picture 34" descr="C:\Users\user\Desktop\picture-5542-137285368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07152" y="1887435"/>
            <a:ext cx="415100" cy="469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5" descr="C:\Users\user\Desktop\bottle-svg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4690" y="1285387"/>
            <a:ext cx="277161" cy="491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6" descr="C:\Users\user\Desktop\14_Hotel_Icon_Near_Shoppin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64669" y="3650085"/>
            <a:ext cx="457200" cy="500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7" descr="C:\Users\user\Desktop\png.icons8.com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33256" y="2504681"/>
            <a:ext cx="320026" cy="426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9" descr="https://image.freepik.com/free-icon/no-translate-detected_318-646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929" y="4286775"/>
            <a:ext cx="343549" cy="396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1" descr="http://moziru.com/images/liquid-clipart-water-energy-19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06572" y="3086166"/>
            <a:ext cx="341227" cy="454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несколько пользователей силуэт Бесплатные Иконки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83073" y="5478011"/>
            <a:ext cx="388220" cy="420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4" descr="завод Бесплатные Иконки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31332" y="4859236"/>
            <a:ext cx="490538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Знак запрета 19"/>
          <p:cNvSpPr/>
          <p:nvPr/>
        </p:nvSpPr>
        <p:spPr>
          <a:xfrm>
            <a:off x="8441424" y="4502410"/>
            <a:ext cx="1820411" cy="1794474"/>
          </a:xfrm>
          <a:prstGeom prst="noSmoking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055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6172885"/>
              </p:ext>
            </p:extLst>
          </p:nvPr>
        </p:nvGraphicFramePr>
        <p:xfrm>
          <a:off x="1519238" y="1015070"/>
          <a:ext cx="8820150" cy="4370664"/>
        </p:xfrm>
        <a:graphic>
          <a:graphicData uri="http://schemas.openxmlformats.org/drawingml/2006/table">
            <a:tbl>
              <a:tblPr/>
              <a:tblGrid>
                <a:gridCol w="25701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6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4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083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698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33511" marR="133511" marT="66756" marB="6675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E7E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ОБЩИЙ РЕЖИМ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33511" marR="133511" marT="66756" marB="6675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E7E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ТОР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33511" marR="133511" marT="66756" marB="6675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C8F4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СРОК ДЕЙСТВИЯ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C8F4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042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НАЛОГ НА ПРИБЫЛЬ, %</a:t>
                      </a:r>
                    </a:p>
                  </a:txBody>
                  <a:tcPr marL="71206" marR="71206" marT="35603" marB="3560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20 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206" marR="71206" marT="35603" marB="3560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Не более 5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Не менее 10</a:t>
                      </a:r>
                    </a:p>
                  </a:txBody>
                  <a:tcPr marL="71206" marR="71206" marT="35603" marB="3560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1-5 годы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6-10 годы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26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НАЛОГ НА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ИМУЩЕСТВО, %</a:t>
                      </a:r>
                    </a:p>
                  </a:txBody>
                  <a:tcPr marL="71206" marR="71206" marT="35603" marB="3560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A9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2,2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206" marR="71206" marT="35603" marB="3560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A9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206" marR="71206" marT="35603" marB="3560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B39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Определяется НПА субъекта РФ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B39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15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НАЛОГ НА ЗЕМЛЮ, %</a:t>
                      </a:r>
                    </a:p>
                  </a:txBody>
                  <a:tcPr marL="71206" marR="71206" marT="35603" marB="3560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1,5 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206" marR="71206" marT="35603" marB="3560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206" marR="71206" marT="35603" marB="3560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Определяется НПА моногорода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61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СТРАХОВЫЕ ВЗНОСЫ, % </a:t>
                      </a:r>
                    </a:p>
                  </a:txBody>
                  <a:tcPr marL="71206" marR="71206" marT="35603" marB="3560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A9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30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1206" marR="71206" marT="35603" marB="3560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A9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1,5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7417" marR="7417" marT="7417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0BA9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10 лет (при получении статуса резидента в первые 3 года)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0BA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8" name="Заголовок 3"/>
          <p:cNvSpPr txBox="1">
            <a:spLocks/>
          </p:cNvSpPr>
          <p:nvPr/>
        </p:nvSpPr>
        <p:spPr>
          <a:xfrm>
            <a:off x="1727200" y="260350"/>
            <a:ext cx="8813800" cy="522288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0" hangingPunct="0">
              <a:defRPr/>
            </a:pPr>
            <a:r>
              <a:rPr lang="ru-RU" sz="2500" b="1" u="sng" cap="all" dirty="0">
                <a:latin typeface="Arial" pitchFamily="34" charset="0"/>
                <a:ea typeface="+mj-ea"/>
                <a:cs typeface="Arial" pitchFamily="34" charset="0"/>
              </a:rPr>
              <a:t>Налоговые льготы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0565996"/>
              </p:ext>
            </p:extLst>
          </p:nvPr>
        </p:nvGraphicFramePr>
        <p:xfrm>
          <a:off x="1727200" y="1341438"/>
          <a:ext cx="5665598" cy="4824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8" name="Группа 27"/>
          <p:cNvGrpSpPr/>
          <p:nvPr/>
        </p:nvGrpSpPr>
        <p:grpSpPr>
          <a:xfrm>
            <a:off x="7448649" y="2329993"/>
            <a:ext cx="2984126" cy="2327182"/>
            <a:chOff x="6305649" y="2329993"/>
            <a:chExt cx="2984126" cy="2327182"/>
          </a:xfrm>
        </p:grpSpPr>
        <p:sp>
          <p:nvSpPr>
            <p:cNvPr id="29" name="Овал 28"/>
            <p:cNvSpPr/>
            <p:nvPr/>
          </p:nvSpPr>
          <p:spPr>
            <a:xfrm>
              <a:off x="7321041" y="3647055"/>
              <a:ext cx="83778" cy="83778"/>
            </a:xfrm>
            <a:prstGeom prst="ellipse">
              <a:avLst/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Овал 29"/>
            <p:cNvSpPr/>
            <p:nvPr/>
          </p:nvSpPr>
          <p:spPr>
            <a:xfrm>
              <a:off x="7247651" y="3764666"/>
              <a:ext cx="83778" cy="83778"/>
            </a:xfrm>
            <a:prstGeom prst="ellipse">
              <a:avLst/>
            </a:prstGeom>
          </p:spPr>
          <p:style>
            <a:lnRef idx="2">
              <a:schemeClr val="accent2">
                <a:hueOff val="-76331"/>
                <a:satOff val="0"/>
                <a:lumOff val="719"/>
                <a:alphaOff val="0"/>
              </a:schemeClr>
            </a:lnRef>
            <a:fillRef idx="1">
              <a:schemeClr val="accent2">
                <a:hueOff val="-76331"/>
                <a:satOff val="0"/>
                <a:lumOff val="719"/>
                <a:alphaOff val="0"/>
              </a:schemeClr>
            </a:fillRef>
            <a:effectRef idx="1">
              <a:schemeClr val="accent2">
                <a:hueOff val="-76331"/>
                <a:satOff val="0"/>
                <a:lumOff val="71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Овал 30"/>
            <p:cNvSpPr/>
            <p:nvPr/>
          </p:nvSpPr>
          <p:spPr>
            <a:xfrm>
              <a:off x="7160187" y="3866491"/>
              <a:ext cx="83778" cy="83778"/>
            </a:xfrm>
            <a:prstGeom prst="ellipse">
              <a:avLst/>
            </a:prstGeom>
          </p:spPr>
          <p:style>
            <a:lnRef idx="2">
              <a:schemeClr val="accent2">
                <a:hueOff val="-152661"/>
                <a:satOff val="0"/>
                <a:lumOff val="1438"/>
                <a:alphaOff val="0"/>
              </a:schemeClr>
            </a:lnRef>
            <a:fillRef idx="1">
              <a:schemeClr val="accent2">
                <a:hueOff val="-152661"/>
                <a:satOff val="0"/>
                <a:lumOff val="1438"/>
                <a:alphaOff val="0"/>
              </a:schemeClr>
            </a:fillRef>
            <a:effectRef idx="1">
              <a:schemeClr val="accent2">
                <a:hueOff val="-152661"/>
                <a:satOff val="0"/>
                <a:lumOff val="143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Овал 31"/>
            <p:cNvSpPr/>
            <p:nvPr/>
          </p:nvSpPr>
          <p:spPr>
            <a:xfrm>
              <a:off x="7264742" y="2463389"/>
              <a:ext cx="83778" cy="83778"/>
            </a:xfrm>
            <a:prstGeom prst="ellipse">
              <a:avLst/>
            </a:prstGeom>
          </p:spPr>
          <p:style>
            <a:lnRef idx="2">
              <a:schemeClr val="accent2">
                <a:hueOff val="-228992"/>
                <a:satOff val="0"/>
                <a:lumOff val="2157"/>
                <a:alphaOff val="0"/>
              </a:schemeClr>
            </a:lnRef>
            <a:fillRef idx="1">
              <a:schemeClr val="accent2">
                <a:hueOff val="-228992"/>
                <a:satOff val="0"/>
                <a:lumOff val="2157"/>
                <a:alphaOff val="0"/>
              </a:schemeClr>
            </a:fillRef>
            <a:effectRef idx="1">
              <a:schemeClr val="accent2">
                <a:hueOff val="-228992"/>
                <a:satOff val="0"/>
                <a:lumOff val="215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Овал 32"/>
            <p:cNvSpPr/>
            <p:nvPr/>
          </p:nvSpPr>
          <p:spPr>
            <a:xfrm>
              <a:off x="7376669" y="2396691"/>
              <a:ext cx="83778" cy="83778"/>
            </a:xfrm>
            <a:prstGeom prst="ellipse">
              <a:avLst/>
            </a:prstGeom>
          </p:spPr>
          <p:style>
            <a:lnRef idx="2">
              <a:schemeClr val="accent2">
                <a:hueOff val="-305322"/>
                <a:satOff val="0"/>
                <a:lumOff val="2876"/>
                <a:alphaOff val="0"/>
              </a:schemeClr>
            </a:lnRef>
            <a:fillRef idx="1">
              <a:schemeClr val="accent2">
                <a:hueOff val="-305322"/>
                <a:satOff val="0"/>
                <a:lumOff val="2876"/>
                <a:alphaOff val="0"/>
              </a:schemeClr>
            </a:fillRef>
            <a:effectRef idx="1">
              <a:schemeClr val="accent2">
                <a:hueOff val="-305322"/>
                <a:satOff val="0"/>
                <a:lumOff val="2876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Овал 33"/>
            <p:cNvSpPr/>
            <p:nvPr/>
          </p:nvSpPr>
          <p:spPr>
            <a:xfrm>
              <a:off x="7488262" y="2329993"/>
              <a:ext cx="83778" cy="83778"/>
            </a:xfrm>
            <a:prstGeom prst="ellipse">
              <a:avLst/>
            </a:prstGeom>
          </p:spPr>
          <p:style>
            <a:lnRef idx="2">
              <a:schemeClr val="accent2">
                <a:hueOff val="-381653"/>
                <a:satOff val="0"/>
                <a:lumOff val="3594"/>
                <a:alphaOff val="0"/>
              </a:schemeClr>
            </a:lnRef>
            <a:fillRef idx="1">
              <a:schemeClr val="accent2">
                <a:hueOff val="-381653"/>
                <a:satOff val="0"/>
                <a:lumOff val="3594"/>
                <a:alphaOff val="0"/>
              </a:schemeClr>
            </a:fillRef>
            <a:effectRef idx="1">
              <a:schemeClr val="accent2">
                <a:hueOff val="-381653"/>
                <a:satOff val="0"/>
                <a:lumOff val="359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Овал 34"/>
            <p:cNvSpPr/>
            <p:nvPr/>
          </p:nvSpPr>
          <p:spPr>
            <a:xfrm>
              <a:off x="7599854" y="2396691"/>
              <a:ext cx="83778" cy="83778"/>
            </a:xfrm>
            <a:prstGeom prst="ellipse">
              <a:avLst/>
            </a:prstGeom>
          </p:spPr>
          <p:style>
            <a:lnRef idx="2">
              <a:schemeClr val="accent2">
                <a:hueOff val="-457983"/>
                <a:satOff val="0"/>
                <a:lumOff val="4313"/>
                <a:alphaOff val="0"/>
              </a:schemeClr>
            </a:lnRef>
            <a:fillRef idx="1">
              <a:schemeClr val="accent2">
                <a:hueOff val="-457983"/>
                <a:satOff val="0"/>
                <a:lumOff val="4313"/>
                <a:alphaOff val="0"/>
              </a:schemeClr>
            </a:fillRef>
            <a:effectRef idx="1">
              <a:schemeClr val="accent2">
                <a:hueOff val="-457983"/>
                <a:satOff val="0"/>
                <a:lumOff val="431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Овал 35"/>
            <p:cNvSpPr/>
            <p:nvPr/>
          </p:nvSpPr>
          <p:spPr>
            <a:xfrm>
              <a:off x="7711782" y="2463389"/>
              <a:ext cx="83778" cy="83778"/>
            </a:xfrm>
            <a:prstGeom prst="ellipse">
              <a:avLst/>
            </a:prstGeom>
          </p:spPr>
          <p:style>
            <a:lnRef idx="2">
              <a:schemeClr val="accent2">
                <a:hueOff val="-534314"/>
                <a:satOff val="0"/>
                <a:lumOff val="5032"/>
                <a:alphaOff val="0"/>
              </a:schemeClr>
            </a:lnRef>
            <a:fillRef idx="1">
              <a:schemeClr val="accent2">
                <a:hueOff val="-534314"/>
                <a:satOff val="0"/>
                <a:lumOff val="5032"/>
                <a:alphaOff val="0"/>
              </a:schemeClr>
            </a:fillRef>
            <a:effectRef idx="1">
              <a:schemeClr val="accent2">
                <a:hueOff val="-534314"/>
                <a:satOff val="0"/>
                <a:lumOff val="503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Овал 36"/>
            <p:cNvSpPr/>
            <p:nvPr/>
          </p:nvSpPr>
          <p:spPr>
            <a:xfrm>
              <a:off x="7488262" y="2470726"/>
              <a:ext cx="83778" cy="83778"/>
            </a:xfrm>
            <a:prstGeom prst="ellipse">
              <a:avLst/>
            </a:prstGeom>
          </p:spPr>
          <p:style>
            <a:lnRef idx="2">
              <a:schemeClr val="accent2">
                <a:hueOff val="-610645"/>
                <a:satOff val="0"/>
                <a:lumOff val="5751"/>
                <a:alphaOff val="0"/>
              </a:schemeClr>
            </a:lnRef>
            <a:fillRef idx="1">
              <a:schemeClr val="accent2">
                <a:hueOff val="-610645"/>
                <a:satOff val="0"/>
                <a:lumOff val="5751"/>
                <a:alphaOff val="0"/>
              </a:schemeClr>
            </a:fillRef>
            <a:effectRef idx="1">
              <a:schemeClr val="accent2">
                <a:hueOff val="-610645"/>
                <a:satOff val="0"/>
                <a:lumOff val="5751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8" name="Овал 37"/>
            <p:cNvSpPr/>
            <p:nvPr/>
          </p:nvSpPr>
          <p:spPr>
            <a:xfrm>
              <a:off x="7488262" y="2611459"/>
              <a:ext cx="83778" cy="83778"/>
            </a:xfrm>
            <a:prstGeom prst="ellipse">
              <a:avLst/>
            </a:prstGeom>
          </p:spPr>
          <p:style>
            <a:lnRef idx="2">
              <a:schemeClr val="accent2">
                <a:hueOff val="-686975"/>
                <a:satOff val="0"/>
                <a:lumOff val="6470"/>
                <a:alphaOff val="0"/>
              </a:schemeClr>
            </a:lnRef>
            <a:fillRef idx="1">
              <a:schemeClr val="accent2">
                <a:hueOff val="-686975"/>
                <a:satOff val="0"/>
                <a:lumOff val="6470"/>
                <a:alphaOff val="0"/>
              </a:schemeClr>
            </a:fillRef>
            <a:effectRef idx="1">
              <a:schemeClr val="accent2">
                <a:hueOff val="-686975"/>
                <a:satOff val="0"/>
                <a:lumOff val="647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Полилиния 38"/>
            <p:cNvSpPr/>
            <p:nvPr/>
          </p:nvSpPr>
          <p:spPr>
            <a:xfrm>
              <a:off x="6806643" y="4172504"/>
              <a:ext cx="1806927" cy="484671"/>
            </a:xfrm>
            <a:custGeom>
              <a:avLst/>
              <a:gdLst>
                <a:gd name="connsiteX0" fmla="*/ 0 w 1806927"/>
                <a:gd name="connsiteY0" fmla="*/ 80780 h 484671"/>
                <a:gd name="connsiteX1" fmla="*/ 80780 w 1806927"/>
                <a:gd name="connsiteY1" fmla="*/ 0 h 484671"/>
                <a:gd name="connsiteX2" fmla="*/ 1726147 w 1806927"/>
                <a:gd name="connsiteY2" fmla="*/ 0 h 484671"/>
                <a:gd name="connsiteX3" fmla="*/ 1806927 w 1806927"/>
                <a:gd name="connsiteY3" fmla="*/ 80780 h 484671"/>
                <a:gd name="connsiteX4" fmla="*/ 1806927 w 1806927"/>
                <a:gd name="connsiteY4" fmla="*/ 403891 h 484671"/>
                <a:gd name="connsiteX5" fmla="*/ 1726147 w 1806927"/>
                <a:gd name="connsiteY5" fmla="*/ 484671 h 484671"/>
                <a:gd name="connsiteX6" fmla="*/ 80780 w 1806927"/>
                <a:gd name="connsiteY6" fmla="*/ 484671 h 484671"/>
                <a:gd name="connsiteX7" fmla="*/ 0 w 1806927"/>
                <a:gd name="connsiteY7" fmla="*/ 403891 h 484671"/>
                <a:gd name="connsiteX8" fmla="*/ 0 w 1806927"/>
                <a:gd name="connsiteY8" fmla="*/ 80780 h 484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6927" h="484671">
                  <a:moveTo>
                    <a:pt x="0" y="80780"/>
                  </a:moveTo>
                  <a:cubicBezTo>
                    <a:pt x="0" y="36166"/>
                    <a:pt x="36166" y="0"/>
                    <a:pt x="80780" y="0"/>
                  </a:cubicBezTo>
                  <a:lnTo>
                    <a:pt x="1726147" y="0"/>
                  </a:lnTo>
                  <a:cubicBezTo>
                    <a:pt x="1770761" y="0"/>
                    <a:pt x="1806927" y="36166"/>
                    <a:pt x="1806927" y="80780"/>
                  </a:cubicBezTo>
                  <a:lnTo>
                    <a:pt x="1806927" y="403891"/>
                  </a:lnTo>
                  <a:cubicBezTo>
                    <a:pt x="1806927" y="448505"/>
                    <a:pt x="1770761" y="484671"/>
                    <a:pt x="1726147" y="484671"/>
                  </a:cubicBezTo>
                  <a:lnTo>
                    <a:pt x="80780" y="484671"/>
                  </a:lnTo>
                  <a:cubicBezTo>
                    <a:pt x="36166" y="484671"/>
                    <a:pt x="0" y="448505"/>
                    <a:pt x="0" y="403891"/>
                  </a:cubicBezTo>
                  <a:lnTo>
                    <a:pt x="0" y="80780"/>
                  </a:lnTo>
                  <a:close/>
                </a:path>
              </a:pathLst>
            </a:cu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06126" tIns="84620" rIns="84620" bIns="84620" numCol="1" spcCol="1270" anchor="ctr" anchorCtr="0">
              <a:noAutofit/>
            </a:bodyPr>
            <a:lstStyle/>
            <a:p>
              <a:pPr defTabSz="711218">
                <a:lnSpc>
                  <a:spcPct val="90000"/>
                </a:lnSpc>
                <a:spcAft>
                  <a:spcPct val="35000"/>
                </a:spcAft>
              </a:pPr>
              <a:r>
                <a:rPr lang="ru-RU" sz="1600" dirty="0"/>
                <a:t>Инвестиций</a:t>
              </a:r>
            </a:p>
          </p:txBody>
        </p:sp>
        <p:sp>
          <p:nvSpPr>
            <p:cNvPr id="40" name="Овал 39"/>
            <p:cNvSpPr/>
            <p:nvPr/>
          </p:nvSpPr>
          <p:spPr>
            <a:xfrm>
              <a:off x="6305649" y="3697615"/>
              <a:ext cx="837781" cy="837725"/>
            </a:xfrm>
            <a:prstGeom prst="ellipse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5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Полилиния 40"/>
            <p:cNvSpPr/>
            <p:nvPr/>
          </p:nvSpPr>
          <p:spPr>
            <a:xfrm>
              <a:off x="7570365" y="3224504"/>
              <a:ext cx="1719410" cy="484671"/>
            </a:xfrm>
            <a:custGeom>
              <a:avLst/>
              <a:gdLst>
                <a:gd name="connsiteX0" fmla="*/ 0 w 1806927"/>
                <a:gd name="connsiteY0" fmla="*/ 80780 h 484671"/>
                <a:gd name="connsiteX1" fmla="*/ 80780 w 1806927"/>
                <a:gd name="connsiteY1" fmla="*/ 0 h 484671"/>
                <a:gd name="connsiteX2" fmla="*/ 1726147 w 1806927"/>
                <a:gd name="connsiteY2" fmla="*/ 0 h 484671"/>
                <a:gd name="connsiteX3" fmla="*/ 1806927 w 1806927"/>
                <a:gd name="connsiteY3" fmla="*/ 80780 h 484671"/>
                <a:gd name="connsiteX4" fmla="*/ 1806927 w 1806927"/>
                <a:gd name="connsiteY4" fmla="*/ 403891 h 484671"/>
                <a:gd name="connsiteX5" fmla="*/ 1726147 w 1806927"/>
                <a:gd name="connsiteY5" fmla="*/ 484671 h 484671"/>
                <a:gd name="connsiteX6" fmla="*/ 80780 w 1806927"/>
                <a:gd name="connsiteY6" fmla="*/ 484671 h 484671"/>
                <a:gd name="connsiteX7" fmla="*/ 0 w 1806927"/>
                <a:gd name="connsiteY7" fmla="*/ 403891 h 484671"/>
                <a:gd name="connsiteX8" fmla="*/ 0 w 1806927"/>
                <a:gd name="connsiteY8" fmla="*/ 80780 h 484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6927" h="484671">
                  <a:moveTo>
                    <a:pt x="0" y="80780"/>
                  </a:moveTo>
                  <a:cubicBezTo>
                    <a:pt x="0" y="36166"/>
                    <a:pt x="36166" y="0"/>
                    <a:pt x="80780" y="0"/>
                  </a:cubicBezTo>
                  <a:lnTo>
                    <a:pt x="1726147" y="0"/>
                  </a:lnTo>
                  <a:cubicBezTo>
                    <a:pt x="1770761" y="0"/>
                    <a:pt x="1806927" y="36166"/>
                    <a:pt x="1806927" y="80780"/>
                  </a:cubicBezTo>
                  <a:lnTo>
                    <a:pt x="1806927" y="403891"/>
                  </a:lnTo>
                  <a:cubicBezTo>
                    <a:pt x="1806927" y="448505"/>
                    <a:pt x="1770761" y="484671"/>
                    <a:pt x="1726147" y="484671"/>
                  </a:cubicBezTo>
                  <a:lnTo>
                    <a:pt x="80780" y="484671"/>
                  </a:lnTo>
                  <a:cubicBezTo>
                    <a:pt x="36166" y="484671"/>
                    <a:pt x="0" y="448505"/>
                    <a:pt x="0" y="403891"/>
                  </a:cubicBezTo>
                  <a:lnTo>
                    <a:pt x="0" y="80780"/>
                  </a:lnTo>
                  <a:close/>
                </a:path>
              </a:pathLst>
            </a:cu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-686975"/>
                <a:satOff val="0"/>
                <a:lumOff val="6470"/>
                <a:alphaOff val="0"/>
              </a:schemeClr>
            </a:fillRef>
            <a:effectRef idx="1">
              <a:schemeClr val="accent2">
                <a:hueOff val="-686975"/>
                <a:satOff val="0"/>
                <a:lumOff val="647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06126" tIns="84620" rIns="84620" bIns="84620" numCol="1" spcCol="1270" anchor="ctr" anchorCtr="0">
              <a:noAutofit/>
            </a:bodyPr>
            <a:lstStyle/>
            <a:p>
              <a:pPr defTabSz="711218">
                <a:lnSpc>
                  <a:spcPct val="90000"/>
                </a:lnSpc>
                <a:spcAft>
                  <a:spcPct val="35000"/>
                </a:spcAft>
              </a:pPr>
              <a:r>
                <a:rPr lang="ru-RU" sz="1600" dirty="0"/>
                <a:t>Рабочих мест</a:t>
              </a:r>
            </a:p>
          </p:txBody>
        </p:sp>
        <p:sp>
          <p:nvSpPr>
            <p:cNvPr id="42" name="Овал 41"/>
            <p:cNvSpPr/>
            <p:nvPr/>
          </p:nvSpPr>
          <p:spPr>
            <a:xfrm>
              <a:off x="7069371" y="2749615"/>
              <a:ext cx="837781" cy="837725"/>
            </a:xfrm>
            <a:prstGeom prst="ellipse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50000"/>
                <a:hueOff val="-892327"/>
                <a:satOff val="23428"/>
                <a:lumOff val="2756"/>
                <a:alphaOff val="0"/>
              </a:schemeClr>
            </a:fillRef>
            <a:effectRef idx="1">
              <a:schemeClr val="accent2">
                <a:tint val="50000"/>
                <a:hueOff val="-892327"/>
                <a:satOff val="23428"/>
                <a:lumOff val="2756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ТОР в моногородах</a:t>
            </a:r>
            <a:endParaRPr lang="ru-RU" u="sng" dirty="0"/>
          </a:p>
        </p:txBody>
      </p:sp>
      <p:sp>
        <p:nvSpPr>
          <p:cNvPr id="9" name="TextBox 8"/>
          <p:cNvSpPr txBox="1"/>
          <p:nvPr/>
        </p:nvSpPr>
        <p:spPr>
          <a:xfrm>
            <a:off x="7949644" y="1769484"/>
            <a:ext cx="1619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 2027 году</a:t>
            </a:r>
            <a:endParaRPr lang="ru-RU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8199638" y="3014590"/>
            <a:ext cx="9470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120 тыс.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394025" y="3841316"/>
            <a:ext cx="947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500 млрд.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7821154" y="1711354"/>
            <a:ext cx="1703997" cy="485590"/>
          </a:xfrm>
          <a:prstGeom prst="roundRect">
            <a:avLst/>
          </a:prstGeom>
          <a:noFill/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625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Прямоугольник 4"/>
          <p:cNvSpPr>
            <a:spLocks noChangeArrowheads="1"/>
          </p:cNvSpPr>
          <p:nvPr/>
        </p:nvSpPr>
        <p:spPr bwMode="auto">
          <a:xfrm>
            <a:off x="2809044" y="3062072"/>
            <a:ext cx="59592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Благодарю за внимание!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ZENTATION_MEDRF_0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DRF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Шмуц-лист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Внутренние страницы 2">
  <a:themeElements>
    <a:clrScheme name="MEDRF">
      <a:dk1>
        <a:srgbClr val="000000"/>
      </a:dk1>
      <a:lt1>
        <a:srgbClr val="FFFFFF"/>
      </a:lt1>
      <a:dk2>
        <a:srgbClr val="0065BD"/>
      </a:dk2>
      <a:lt2>
        <a:srgbClr val="FFFFFF"/>
      </a:lt2>
      <a:accent1>
        <a:srgbClr val="D8D8D8"/>
      </a:accent1>
      <a:accent2>
        <a:srgbClr val="0065BD"/>
      </a:accent2>
      <a:accent3>
        <a:srgbClr val="00A1DE"/>
      </a:accent3>
      <a:accent4>
        <a:srgbClr val="009B48"/>
      </a:accent4>
      <a:accent5>
        <a:srgbClr val="FED100"/>
      </a:accent5>
      <a:accent6>
        <a:srgbClr val="D52B1E"/>
      </a:accent6>
      <a:hlink>
        <a:srgbClr val="0065BD"/>
      </a:hlink>
      <a:folHlink>
        <a:srgbClr val="D52B1E"/>
      </a:folHlink>
    </a:clrScheme>
    <a:fontScheme name="MEDRF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PREZENTATION_MEDRF_01</Template>
  <TotalTime>0</TotalTime>
  <Words>369</Words>
  <Application>Microsoft Office PowerPoint</Application>
  <PresentationFormat>Широкоэкранный</PresentationFormat>
  <Paragraphs>97</Paragraphs>
  <Slides>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Calibri</vt:lpstr>
      <vt:lpstr>PFBeauSansPro-Regular</vt:lpstr>
      <vt:lpstr>Arial</vt:lpstr>
      <vt:lpstr>Times New Roman</vt:lpstr>
      <vt:lpstr>PREZENTATION_MEDRF_01</vt:lpstr>
      <vt:lpstr>Шмуц-лист</vt:lpstr>
      <vt:lpstr>1_Внутренние страницы 2</vt:lpstr>
      <vt:lpstr>Территории опережающего социально-экономического развития (ТОР)  в монопрофильных муниципальных образованиях Российской Федерации (моногородах)</vt:lpstr>
      <vt:lpstr>НОРМАТИВНАЯ БАЗА</vt:lpstr>
      <vt:lpstr>КАК ПОЛУЧИТЬ СТАТУС ТОР?</vt:lpstr>
      <vt:lpstr>СТАТУС РЕЗИДЕНТА ТОР</vt:lpstr>
      <vt:lpstr>Презентация PowerPoint</vt:lpstr>
      <vt:lpstr>ИНВЕСТИЦИОННЫМ ПРОЕКТОМ РЕЗИДЕНТА  НЕ ПРЕДУСМАТРИВАЕТСЯ:</vt:lpstr>
      <vt:lpstr>Презентация PowerPoint</vt:lpstr>
      <vt:lpstr>ТОР в моногородах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Макрорегиональные и региональные стратегии. Специальные режимы развития территорий</dc:title>
  <dc:creator/>
  <cp:lastModifiedBy/>
  <cp:revision>6</cp:revision>
  <dcterms:created xsi:type="dcterms:W3CDTF">2015-04-07T08:52:28Z</dcterms:created>
  <dcterms:modified xsi:type="dcterms:W3CDTF">2018-06-19T04:00:53Z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1049</vt:i4>
  </property>
  <property fmtid="{D5CDD505-2E9C-101B-9397-08002B2CF9AE}" pid="3" name="_Version">
    <vt:lpwstr>12.0.4518</vt:lpwstr>
  </property>
</Properties>
</file>