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77" r:id="rId2"/>
    <p:sldMasterId id="2147483698" r:id="rId3"/>
  </p:sldMasterIdLst>
  <p:notesMasterIdLst>
    <p:notesMasterId r:id="rId17"/>
  </p:notesMasterIdLst>
  <p:sldIdLst>
    <p:sldId id="256" r:id="rId4"/>
    <p:sldId id="363" r:id="rId5"/>
    <p:sldId id="412" r:id="rId6"/>
    <p:sldId id="452" r:id="rId7"/>
    <p:sldId id="361" r:id="rId8"/>
    <p:sldId id="453" r:id="rId9"/>
    <p:sldId id="431" r:id="rId10"/>
    <p:sldId id="432" r:id="rId11"/>
    <p:sldId id="386" r:id="rId12"/>
    <p:sldId id="446" r:id="rId13"/>
    <p:sldId id="403" r:id="rId14"/>
    <p:sldId id="392" r:id="rId15"/>
    <p:sldId id="418" r:id="rId16"/>
  </p:sldIdLst>
  <p:sldSz cx="10693400" cy="7561263"/>
  <p:notesSz cx="6797675" cy="9928225"/>
  <p:defaultTextStyle>
    <a:defPPr>
      <a:defRPr lang="ru-RU"/>
    </a:defPPr>
    <a:lvl1pPr marL="0" algn="l" defTabSz="99569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497845" algn="l" defTabSz="99569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995690" algn="l" defTabSz="99569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493535" algn="l" defTabSz="99569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1991380" algn="l" defTabSz="99569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489225" algn="l" defTabSz="99569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2987070" algn="l" defTabSz="99569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484916" algn="l" defTabSz="99569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3982761" algn="l" defTabSz="99569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2">
          <p15:clr>
            <a:srgbClr val="A4A3A4"/>
          </p15:clr>
        </p15:guide>
        <p15:guide id="2" pos="3368">
          <p15:clr>
            <a:srgbClr val="A4A3A4"/>
          </p15:clr>
        </p15:guide>
        <p15:guide id="3" orient="horz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1C3D"/>
    <a:srgbClr val="DA0A33"/>
    <a:srgbClr val="C1C3C3"/>
    <a:srgbClr val="7F7F7F"/>
    <a:srgbClr val="ED8FA0"/>
    <a:srgbClr val="7EA0D3"/>
    <a:srgbClr val="4F87C5"/>
    <a:srgbClr val="225A99"/>
    <a:srgbClr val="F0B84F"/>
    <a:srgbClr val="F19D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95" autoAdjust="0"/>
    <p:restoredTop sz="99568" autoAdjust="0"/>
  </p:normalViewPr>
  <p:slideViewPr>
    <p:cSldViewPr>
      <p:cViewPr varScale="1">
        <p:scale>
          <a:sx n="80" d="100"/>
          <a:sy n="80" d="100"/>
        </p:scale>
        <p:origin x="1378" y="53"/>
      </p:cViewPr>
      <p:guideLst>
        <p:guide orient="horz" pos="2382"/>
        <p:guide pos="3368"/>
        <p:guide orient="horz" pos="238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470914635680159"/>
          <c:y val="8.5989855301921658E-2"/>
          <c:w val="0.57488817305174"/>
          <c:h val="0.8623322595776100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chemeClr val="accent1"/>
            </a:solidFill>
          </c:spPr>
          <c:dPt>
            <c:idx val="0"/>
            <c:bubble3D val="0"/>
            <c:spPr>
              <a:solidFill>
                <a:srgbClr val="ED8FA0"/>
              </a:solidFill>
            </c:spPr>
            <c:extLst>
              <c:ext xmlns:c16="http://schemas.microsoft.com/office/drawing/2014/chart" uri="{C3380CC4-5D6E-409C-BE32-E72D297353CC}">
                <c16:uniqueId val="{00000001-7016-4C1E-B1B8-62A40D09F9E8}"/>
              </c:ext>
            </c:extLst>
          </c:dPt>
          <c:dPt>
            <c:idx val="1"/>
            <c:bubble3D val="0"/>
            <c:spPr>
              <a:solidFill>
                <a:srgbClr val="5C6370"/>
              </a:solidFill>
            </c:spPr>
            <c:extLst>
              <c:ext xmlns:c16="http://schemas.microsoft.com/office/drawing/2014/chart" uri="{C3380CC4-5D6E-409C-BE32-E72D297353CC}">
                <c16:uniqueId val="{00000003-7016-4C1E-B1B8-62A40D09F9E8}"/>
              </c:ext>
            </c:extLst>
          </c:dPt>
          <c:dPt>
            <c:idx val="2"/>
            <c:bubble3D val="0"/>
            <c:spPr>
              <a:solidFill>
                <a:srgbClr val="8A929F"/>
              </a:solidFill>
            </c:spPr>
            <c:extLst>
              <c:ext xmlns:c16="http://schemas.microsoft.com/office/drawing/2014/chart" uri="{C3380CC4-5D6E-409C-BE32-E72D297353CC}">
                <c16:uniqueId val="{00000005-7016-4C1E-B1B8-62A40D09F9E8}"/>
              </c:ext>
            </c:extLst>
          </c:dPt>
          <c:dPt>
            <c:idx val="3"/>
            <c:bubble3D val="0"/>
            <c:spPr>
              <a:solidFill>
                <a:srgbClr val="BBC6D5"/>
              </a:solidFill>
            </c:spPr>
            <c:extLst>
              <c:ext xmlns:c16="http://schemas.microsoft.com/office/drawing/2014/chart" uri="{C3380CC4-5D6E-409C-BE32-E72D297353CC}">
                <c16:uniqueId val="{00000007-7016-4C1E-B1B8-62A40D09F9E8}"/>
              </c:ext>
            </c:extLst>
          </c:dPt>
          <c:dPt>
            <c:idx val="4"/>
            <c:bubble3D val="0"/>
            <c:spPr>
              <a:solidFill>
                <a:srgbClr val="F19D36"/>
              </a:solidFill>
            </c:spPr>
            <c:extLst>
              <c:ext xmlns:c16="http://schemas.microsoft.com/office/drawing/2014/chart" uri="{C3380CC4-5D6E-409C-BE32-E72D297353CC}">
                <c16:uniqueId val="{00000009-7016-4C1E-B1B8-62A40D09F9E8}"/>
              </c:ext>
            </c:extLst>
          </c:dPt>
          <c:dPt>
            <c:idx val="5"/>
            <c:bubble3D val="0"/>
            <c:spPr>
              <a:solidFill>
                <a:srgbClr val="F0B84F"/>
              </a:solidFill>
            </c:spPr>
            <c:extLst>
              <c:ext xmlns:c16="http://schemas.microsoft.com/office/drawing/2014/chart" uri="{C3380CC4-5D6E-409C-BE32-E72D297353CC}">
                <c16:uniqueId val="{0000000B-7016-4C1E-B1B8-62A40D09F9E8}"/>
              </c:ext>
            </c:extLst>
          </c:dPt>
          <c:dPt>
            <c:idx val="6"/>
            <c:bubble3D val="0"/>
            <c:spPr>
              <a:solidFill>
                <a:srgbClr val="225A99"/>
              </a:solidFill>
            </c:spPr>
            <c:extLst>
              <c:ext xmlns:c16="http://schemas.microsoft.com/office/drawing/2014/chart" uri="{C3380CC4-5D6E-409C-BE32-E72D297353CC}">
                <c16:uniqueId val="{0000000D-7016-4C1E-B1B8-62A40D09F9E8}"/>
              </c:ext>
            </c:extLst>
          </c:dPt>
          <c:dPt>
            <c:idx val="7"/>
            <c:bubble3D val="0"/>
            <c:spPr>
              <a:solidFill>
                <a:srgbClr val="4F87C5"/>
              </a:solidFill>
            </c:spPr>
            <c:extLst>
              <c:ext xmlns:c16="http://schemas.microsoft.com/office/drawing/2014/chart" uri="{C3380CC4-5D6E-409C-BE32-E72D297353CC}">
                <c16:uniqueId val="{0000000F-7016-4C1E-B1B8-62A40D09F9E8}"/>
              </c:ext>
            </c:extLst>
          </c:dPt>
          <c:dPt>
            <c:idx val="8"/>
            <c:bubble3D val="0"/>
            <c:spPr>
              <a:solidFill>
                <a:srgbClr val="7EA0D3"/>
              </a:solidFill>
            </c:spPr>
            <c:extLst>
              <c:ext xmlns:c16="http://schemas.microsoft.com/office/drawing/2014/chart" uri="{C3380CC4-5D6E-409C-BE32-E72D297353CC}">
                <c16:uniqueId val="{00000011-7016-4C1E-B1B8-62A40D09F9E8}"/>
              </c:ext>
            </c:extLst>
          </c:dPt>
          <c:dPt>
            <c:idx val="9"/>
            <c:bubble3D val="0"/>
            <c:spPr>
              <a:solidFill>
                <a:srgbClr val="DA0A33"/>
              </a:solidFill>
            </c:spPr>
            <c:extLst>
              <c:ext xmlns:c16="http://schemas.microsoft.com/office/drawing/2014/chart" uri="{C3380CC4-5D6E-409C-BE32-E72D297353CC}">
                <c16:uniqueId val="{00000013-7016-4C1E-B1B8-62A40D09F9E8}"/>
              </c:ext>
            </c:extLst>
          </c:dPt>
          <c:dPt>
            <c:idx val="10"/>
            <c:bubble3D val="0"/>
            <c:spPr>
              <a:solidFill>
                <a:srgbClr val="E7637C"/>
              </a:solidFill>
            </c:spPr>
            <c:extLst>
              <c:ext xmlns:c16="http://schemas.microsoft.com/office/drawing/2014/chart" uri="{C3380CC4-5D6E-409C-BE32-E72D297353CC}">
                <c16:uniqueId val="{00000015-7016-4C1E-B1B8-62A40D09F9E8}"/>
              </c:ext>
            </c:extLst>
          </c:dPt>
          <c:dLbls>
            <c:dLbl>
              <c:idx val="0"/>
              <c:layout>
                <c:manualLayout>
                  <c:x val="1.0961975631614485E-2"/>
                  <c:y val="-6.34228590114838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016-4C1E-B1B8-62A40D09F9E8}"/>
                </c:ext>
              </c:extLst>
            </c:dLbl>
            <c:dLbl>
              <c:idx val="1"/>
              <c:layout>
                <c:manualLayout>
                  <c:x val="2.192395126322897E-2"/>
                  <c:y val="-5.40268798986713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016-4C1E-B1B8-62A40D09F9E8}"/>
                </c:ext>
              </c:extLst>
            </c:dLbl>
            <c:dLbl>
              <c:idx val="2"/>
              <c:layout>
                <c:manualLayout>
                  <c:x val="2.9753933857239317E-2"/>
                  <c:y val="-4.2281906007655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016-4C1E-B1B8-62A40D09F9E8}"/>
                </c:ext>
              </c:extLst>
            </c:dLbl>
            <c:dLbl>
              <c:idx val="3"/>
              <c:layout>
                <c:manualLayout>
                  <c:x val="4.6979648950437186E-2"/>
                  <c:y val="-2.3489947782031041E-2"/>
                </c:manualLayout>
              </c:layout>
              <c:spPr/>
              <c:txPr>
                <a:bodyPr/>
                <a:lstStyle/>
                <a:p>
                  <a:pPr>
                    <a:defRPr sz="1800" b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016-4C1E-B1B8-62A40D09F9E8}"/>
                </c:ext>
              </c:extLst>
            </c:dLbl>
            <c:dLbl>
              <c:idx val="4"/>
              <c:layout>
                <c:manualLayout>
                  <c:x val="0.11118575283494693"/>
                  <c:y val="-4.9328890342265189E-2"/>
                </c:manualLayout>
              </c:layout>
              <c:spPr/>
              <c:txPr>
                <a:bodyPr/>
                <a:lstStyle/>
                <a:p>
                  <a:pPr>
                    <a:defRPr sz="12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7016-4C1E-B1B8-62A40D09F9E8}"/>
                </c:ext>
              </c:extLst>
            </c:dLbl>
            <c:dLbl>
              <c:idx val="5"/>
              <c:layout>
                <c:manualLayout>
                  <c:x val="4.228190600765587E-2"/>
                  <c:y val="-9.395979112812416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7016-4C1E-B1B8-62A40D09F9E8}"/>
                </c:ext>
              </c:extLst>
            </c:dLbl>
            <c:dLbl>
              <c:idx val="6"/>
              <c:layout>
                <c:manualLayout>
                  <c:x val="2.192395126322897E-2"/>
                  <c:y val="5.40268798986713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7016-4C1E-B1B8-62A40D09F9E8}"/>
                </c:ext>
              </c:extLst>
            </c:dLbl>
            <c:dLbl>
              <c:idx val="7"/>
              <c:layout>
                <c:manualLayout>
                  <c:x val="-3.7583916451249665E-2"/>
                  <c:y val="3.05369321166403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7016-4C1E-B1B8-62A40D09F9E8}"/>
                </c:ext>
              </c:extLst>
            </c:dLbl>
            <c:dLbl>
              <c:idx val="8"/>
              <c:layout>
                <c:manualLayout>
                  <c:x val="-3.9149912970051735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7016-4C1E-B1B8-62A40D09F9E8}"/>
                </c:ext>
              </c:extLst>
            </c:dLbl>
            <c:dLbl>
              <c:idx val="9"/>
              <c:layout>
                <c:manualLayout>
                  <c:x val="-4.228190600765587E-2"/>
                  <c:y val="-3.28859268948434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7016-4C1E-B1B8-62A40D09F9E8}"/>
                </c:ext>
              </c:extLst>
            </c:dLbl>
            <c:dLbl>
              <c:idx val="10"/>
              <c:layout>
                <c:manualLayout>
                  <c:x val="-4.6979895564061508E-3"/>
                  <c:y val="-6.34228590114838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7016-4C1E-B1B8-62A40D09F9E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Лист1!$A$2:$A$12</c:f>
              <c:strCache>
                <c:ptCount val="11"/>
                <c:pt idx="0">
                  <c:v>легкая промышленность </c:v>
                </c:pt>
                <c:pt idx="1">
                  <c:v>новые материалы </c:v>
                </c:pt>
                <c:pt idx="2">
                  <c:v>химия </c:v>
                </c:pt>
                <c:pt idx="3">
                  <c:v>стройматериалы </c:v>
                </c:pt>
                <c:pt idx="4">
                  <c:v>мебель</c:v>
                </c:pt>
                <c:pt idx="5">
                  <c:v>Лесная  промышленность
</c:v>
                </c:pt>
                <c:pt idx="6">
                  <c:v>машиностроение </c:v>
                </c:pt>
                <c:pt idx="7">
                  <c:v>медбиофарма </c:v>
                </c:pt>
                <c:pt idx="8">
                  <c:v>металлообработка </c:v>
                </c:pt>
                <c:pt idx="9">
                  <c:v>электрическое оборудование</c:v>
                </c:pt>
                <c:pt idx="10">
                  <c:v>Электроника 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3.7</c:v>
                </c:pt>
                <c:pt idx="1">
                  <c:v>2</c:v>
                </c:pt>
                <c:pt idx="2">
                  <c:v>7.2</c:v>
                </c:pt>
                <c:pt idx="3">
                  <c:v>1.9</c:v>
                </c:pt>
                <c:pt idx="4">
                  <c:v>0.2</c:v>
                </c:pt>
                <c:pt idx="5">
                  <c:v>3</c:v>
                </c:pt>
                <c:pt idx="6">
                  <c:v>21.1</c:v>
                </c:pt>
                <c:pt idx="7">
                  <c:v>7.1</c:v>
                </c:pt>
                <c:pt idx="8">
                  <c:v>6.3</c:v>
                </c:pt>
                <c:pt idx="9">
                  <c:v>4.3</c:v>
                </c:pt>
                <c:pt idx="10">
                  <c:v>3.1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6-7016-4C1E-B1B8-62A40D09F9E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470914635680159"/>
          <c:y val="8.5989855301921658E-2"/>
          <c:w val="0.57488817305174"/>
          <c:h val="0.8623322595776100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chemeClr val="accent1"/>
            </a:solidFill>
          </c:spPr>
          <c:dPt>
            <c:idx val="0"/>
            <c:bubble3D val="0"/>
            <c:spPr>
              <a:solidFill>
                <a:srgbClr val="ED8FA0"/>
              </a:solidFill>
            </c:spPr>
            <c:extLst>
              <c:ext xmlns:c16="http://schemas.microsoft.com/office/drawing/2014/chart" uri="{C3380CC4-5D6E-409C-BE32-E72D297353CC}">
                <c16:uniqueId val="{00000001-50F9-4AF6-AAF2-937226D060D8}"/>
              </c:ext>
            </c:extLst>
          </c:dPt>
          <c:dPt>
            <c:idx val="1"/>
            <c:bubble3D val="0"/>
            <c:spPr>
              <a:solidFill>
                <a:srgbClr val="5C6370"/>
              </a:solidFill>
            </c:spPr>
            <c:extLst>
              <c:ext xmlns:c16="http://schemas.microsoft.com/office/drawing/2014/chart" uri="{C3380CC4-5D6E-409C-BE32-E72D297353CC}">
                <c16:uniqueId val="{00000003-50F9-4AF6-AAF2-937226D060D8}"/>
              </c:ext>
            </c:extLst>
          </c:dPt>
          <c:dPt>
            <c:idx val="2"/>
            <c:bubble3D val="0"/>
            <c:spPr>
              <a:solidFill>
                <a:srgbClr val="8A929F"/>
              </a:solidFill>
            </c:spPr>
            <c:extLst>
              <c:ext xmlns:c16="http://schemas.microsoft.com/office/drawing/2014/chart" uri="{C3380CC4-5D6E-409C-BE32-E72D297353CC}">
                <c16:uniqueId val="{00000005-50F9-4AF6-AAF2-937226D060D8}"/>
              </c:ext>
            </c:extLst>
          </c:dPt>
          <c:dPt>
            <c:idx val="3"/>
            <c:bubble3D val="0"/>
            <c:spPr>
              <a:solidFill>
                <a:srgbClr val="BBC6D5"/>
              </a:solidFill>
            </c:spPr>
            <c:extLst>
              <c:ext xmlns:c16="http://schemas.microsoft.com/office/drawing/2014/chart" uri="{C3380CC4-5D6E-409C-BE32-E72D297353CC}">
                <c16:uniqueId val="{00000007-50F9-4AF6-AAF2-937226D060D8}"/>
              </c:ext>
            </c:extLst>
          </c:dPt>
          <c:dPt>
            <c:idx val="4"/>
            <c:bubble3D val="0"/>
            <c:spPr>
              <a:solidFill>
                <a:srgbClr val="F19D36"/>
              </a:solidFill>
            </c:spPr>
            <c:extLst>
              <c:ext xmlns:c16="http://schemas.microsoft.com/office/drawing/2014/chart" uri="{C3380CC4-5D6E-409C-BE32-E72D297353CC}">
                <c16:uniqueId val="{00000009-50F9-4AF6-AAF2-937226D060D8}"/>
              </c:ext>
            </c:extLst>
          </c:dPt>
          <c:dPt>
            <c:idx val="5"/>
            <c:bubble3D val="0"/>
            <c:spPr>
              <a:solidFill>
                <a:srgbClr val="F0B84F"/>
              </a:solidFill>
            </c:spPr>
            <c:extLst>
              <c:ext xmlns:c16="http://schemas.microsoft.com/office/drawing/2014/chart" uri="{C3380CC4-5D6E-409C-BE32-E72D297353CC}">
                <c16:uniqueId val="{0000000B-50F9-4AF6-AAF2-937226D060D8}"/>
              </c:ext>
            </c:extLst>
          </c:dPt>
          <c:dPt>
            <c:idx val="6"/>
            <c:bubble3D val="0"/>
            <c:spPr>
              <a:solidFill>
                <a:srgbClr val="225A99"/>
              </a:solidFill>
            </c:spPr>
            <c:extLst>
              <c:ext xmlns:c16="http://schemas.microsoft.com/office/drawing/2014/chart" uri="{C3380CC4-5D6E-409C-BE32-E72D297353CC}">
                <c16:uniqueId val="{0000000D-50F9-4AF6-AAF2-937226D060D8}"/>
              </c:ext>
            </c:extLst>
          </c:dPt>
          <c:dPt>
            <c:idx val="7"/>
            <c:bubble3D val="0"/>
            <c:spPr>
              <a:solidFill>
                <a:srgbClr val="4F87C5"/>
              </a:solidFill>
            </c:spPr>
            <c:extLst>
              <c:ext xmlns:c16="http://schemas.microsoft.com/office/drawing/2014/chart" uri="{C3380CC4-5D6E-409C-BE32-E72D297353CC}">
                <c16:uniqueId val="{0000000F-50F9-4AF6-AAF2-937226D060D8}"/>
              </c:ext>
            </c:extLst>
          </c:dPt>
          <c:dPt>
            <c:idx val="8"/>
            <c:bubble3D val="0"/>
            <c:spPr>
              <a:solidFill>
                <a:srgbClr val="7EA0D3"/>
              </a:solidFill>
            </c:spPr>
            <c:extLst>
              <c:ext xmlns:c16="http://schemas.microsoft.com/office/drawing/2014/chart" uri="{C3380CC4-5D6E-409C-BE32-E72D297353CC}">
                <c16:uniqueId val="{00000011-50F9-4AF6-AAF2-937226D060D8}"/>
              </c:ext>
            </c:extLst>
          </c:dPt>
          <c:dPt>
            <c:idx val="9"/>
            <c:bubble3D val="0"/>
            <c:spPr>
              <a:solidFill>
                <a:srgbClr val="DA0A33"/>
              </a:solidFill>
            </c:spPr>
            <c:extLst>
              <c:ext xmlns:c16="http://schemas.microsoft.com/office/drawing/2014/chart" uri="{C3380CC4-5D6E-409C-BE32-E72D297353CC}">
                <c16:uniqueId val="{00000013-50F9-4AF6-AAF2-937226D060D8}"/>
              </c:ext>
            </c:extLst>
          </c:dPt>
          <c:dPt>
            <c:idx val="10"/>
            <c:bubble3D val="0"/>
            <c:spPr>
              <a:solidFill>
                <a:srgbClr val="E7637C"/>
              </a:solidFill>
            </c:spPr>
            <c:extLst>
              <c:ext xmlns:c16="http://schemas.microsoft.com/office/drawing/2014/chart" uri="{C3380CC4-5D6E-409C-BE32-E72D297353CC}">
                <c16:uniqueId val="{00000015-50F9-4AF6-AAF2-937226D060D8}"/>
              </c:ext>
            </c:extLst>
          </c:dPt>
          <c:dPt>
            <c:idx val="11"/>
            <c:bubble3D val="0"/>
            <c:spPr>
              <a:solidFill>
                <a:srgbClr val="ED8FA0"/>
              </a:solidFill>
            </c:spPr>
            <c:extLst>
              <c:ext xmlns:c16="http://schemas.microsoft.com/office/drawing/2014/chart" uri="{C3380CC4-5D6E-409C-BE32-E72D297353CC}">
                <c16:uniqueId val="{00000017-D958-43C5-A275-9D3B0187B452}"/>
              </c:ext>
            </c:extLst>
          </c:dPt>
          <c:dLbls>
            <c:dLbl>
              <c:idx val="0"/>
              <c:layout>
                <c:manualLayout>
                  <c:x val="9.3959791128124161E-3"/>
                  <c:y val="-6.57718537896869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0F9-4AF6-AAF2-937226D060D8}"/>
                </c:ext>
              </c:extLst>
            </c:dLbl>
            <c:dLbl>
              <c:idx val="1"/>
              <c:layout>
                <c:manualLayout>
                  <c:x val="6.2639860752082771E-3"/>
                  <c:y val="-5.872486945507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0F9-4AF6-AAF2-937226D060D8}"/>
                </c:ext>
              </c:extLst>
            </c:dLbl>
            <c:dLbl>
              <c:idx val="2"/>
              <c:layout>
                <c:manualLayout>
                  <c:x val="3.1319930376041388E-2"/>
                  <c:y val="-3.99329112294527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0F9-4AF6-AAF2-937226D060D8}"/>
                </c:ext>
              </c:extLst>
            </c:dLbl>
            <c:dLbl>
              <c:idx val="3"/>
              <c:layout>
                <c:manualLayout>
                  <c:x val="4.0715909488853806E-2"/>
                  <c:y val="-2.8187937338437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0F9-4AF6-AAF2-937226D060D8}"/>
                </c:ext>
              </c:extLst>
            </c:dLbl>
            <c:dLbl>
              <c:idx val="4"/>
              <c:layout>
                <c:manualLayout>
                  <c:x val="4.5413899045260012E-2"/>
                  <c:y val="-2.1140953003827935E-2"/>
                </c:manualLayout>
              </c:layout>
              <c:spPr/>
              <c:txPr>
                <a:bodyPr/>
                <a:lstStyle/>
                <a:p>
                  <a:pPr>
                    <a:defRPr sz="180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50F9-4AF6-AAF2-937226D060D8}"/>
                </c:ext>
              </c:extLst>
            </c:dLbl>
            <c:dLbl>
              <c:idx val="5"/>
              <c:layout>
                <c:manualLayout>
                  <c:x val="4.228190600765587E-2"/>
                  <c:y val="9.395979112812416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50F9-4AF6-AAF2-937226D060D8}"/>
                </c:ext>
              </c:extLst>
            </c:dLbl>
            <c:dLbl>
              <c:idx val="6"/>
              <c:layout>
                <c:manualLayout>
                  <c:x val="2.192395126322897E-2"/>
                  <c:y val="5.40268798986713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50F9-4AF6-AAF2-937226D060D8}"/>
                </c:ext>
              </c:extLst>
            </c:dLbl>
            <c:dLbl>
              <c:idx val="7"/>
              <c:layout>
                <c:manualLayout>
                  <c:x val="-3.7583916451249665E-2"/>
                  <c:y val="3.05369321166403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50F9-4AF6-AAF2-937226D060D8}"/>
                </c:ext>
              </c:extLst>
            </c:dLbl>
            <c:dLbl>
              <c:idx val="8"/>
              <c:layout>
                <c:manualLayout>
                  <c:x val="-3.9149912970051735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50F9-4AF6-AAF2-937226D060D8}"/>
                </c:ext>
              </c:extLst>
            </c:dLbl>
            <c:dLbl>
              <c:idx val="9"/>
              <c:layout>
                <c:manualLayout>
                  <c:x val="-1.8791958225624832E-2"/>
                  <c:y val="-4.93288903422651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50F9-4AF6-AAF2-937226D060D8}"/>
                </c:ext>
              </c:extLst>
            </c:dLbl>
            <c:dLbl>
              <c:idx val="10"/>
              <c:layout>
                <c:manualLayout>
                  <c:x val="-3.1319930376041386E-3"/>
                  <c:y val="-6.34228590114838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50F9-4AF6-AAF2-937226D060D8}"/>
                </c:ext>
              </c:extLst>
            </c:dLbl>
            <c:dLbl>
              <c:idx val="11"/>
              <c:layout>
                <c:manualLayout>
                  <c:x val="-6.2639860752082771E-3"/>
                  <c:y val="-6.10738642332806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D958-43C5-A275-9D3B0187B45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Лист1!$A$2:$A$13</c:f>
              <c:strCache>
                <c:ptCount val="12"/>
                <c:pt idx="1">
                  <c:v>новые материалы </c:v>
                </c:pt>
                <c:pt idx="2">
                  <c:v>химия </c:v>
                </c:pt>
                <c:pt idx="3">
                  <c:v>стройматериалы </c:v>
                </c:pt>
                <c:pt idx="4">
                  <c:v>мебель</c:v>
                </c:pt>
                <c:pt idx="5">
                  <c:v>Лесная  промышленность
</c:v>
                </c:pt>
                <c:pt idx="6">
                  <c:v>машиностроение </c:v>
                </c:pt>
                <c:pt idx="7">
                  <c:v>медбиофарма </c:v>
                </c:pt>
                <c:pt idx="8">
                  <c:v>металлообработка </c:v>
                </c:pt>
                <c:pt idx="9">
                  <c:v>электрическое оборудование</c:v>
                </c:pt>
                <c:pt idx="10">
                  <c:v>Электроника </c:v>
                </c:pt>
                <c:pt idx="11">
                  <c:v>легкая промышленность 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1">
                  <c:v>8</c:v>
                </c:pt>
                <c:pt idx="2">
                  <c:v>30</c:v>
                </c:pt>
                <c:pt idx="3">
                  <c:v>10</c:v>
                </c:pt>
                <c:pt idx="4">
                  <c:v>2</c:v>
                </c:pt>
                <c:pt idx="5">
                  <c:v>12</c:v>
                </c:pt>
                <c:pt idx="6">
                  <c:v>89</c:v>
                </c:pt>
                <c:pt idx="7">
                  <c:v>25</c:v>
                </c:pt>
                <c:pt idx="8">
                  <c:v>32</c:v>
                </c:pt>
                <c:pt idx="9">
                  <c:v>17</c:v>
                </c:pt>
                <c:pt idx="10">
                  <c:v>12</c:v>
                </c:pt>
                <c:pt idx="11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6-50F9-4AF6-AAF2-937226D060D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856258352047987"/>
          <c:y val="7.5216071574484886E-2"/>
          <c:w val="0.68521659124552992"/>
          <c:h val="0.80744182391718367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DB0933"/>
            </a:solidFill>
          </c:spPr>
          <c:dPt>
            <c:idx val="1"/>
            <c:bubble3D val="0"/>
            <c:spPr>
              <a:solidFill>
                <a:srgbClr val="225A99"/>
              </a:solidFill>
            </c:spPr>
            <c:extLst>
              <c:ext xmlns:c16="http://schemas.microsoft.com/office/drawing/2014/chart" uri="{C3380CC4-5D6E-409C-BE32-E72D297353CC}">
                <c16:uniqueId val="{00000001-FC5C-4C4B-83A0-2FB18E720EAA}"/>
              </c:ext>
            </c:extLst>
          </c:dPt>
          <c:dPt>
            <c:idx val="2"/>
            <c:bubble3D val="0"/>
            <c:spPr>
              <a:solidFill>
                <a:srgbClr val="8A929F"/>
              </a:solidFill>
            </c:spPr>
            <c:extLst>
              <c:ext xmlns:c16="http://schemas.microsoft.com/office/drawing/2014/chart" uri="{C3380CC4-5D6E-409C-BE32-E72D297353CC}">
                <c16:uniqueId val="{00000003-FC5C-4C4B-83A0-2FB18E720EAA}"/>
              </c:ext>
            </c:extLst>
          </c:dPt>
          <c:dLbls>
            <c:dLbl>
              <c:idx val="0"/>
              <c:layout>
                <c:manualLayout>
                  <c:x val="7.2737913066494631E-2"/>
                  <c:y val="2.44893571326819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C5C-4C4B-83A0-2FB18E720EAA}"/>
                </c:ext>
              </c:extLst>
            </c:dLbl>
            <c:dLbl>
              <c:idx val="1"/>
              <c:layout>
                <c:manualLayout>
                  <c:x val="3.8966848723329443E-2"/>
                  <c:y val="3.67340356990229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C5C-4C4B-83A0-2FB18E720EAA}"/>
                </c:ext>
              </c:extLst>
            </c:dLbl>
            <c:dLbl>
              <c:idx val="2"/>
              <c:layout>
                <c:manualLayout>
                  <c:x val="-4.9358008382883962E-2"/>
                  <c:y val="-1.53058482079262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C5C-4C4B-83A0-2FB18E720EA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заемные </c:v>
                </c:pt>
                <c:pt idx="1">
                  <c:v>план</c:v>
                </c:pt>
                <c:pt idx="2">
                  <c:v>ранее вложенные 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60</c:v>
                </c:pt>
                <c:pt idx="1">
                  <c:v>124.7</c:v>
                </c:pt>
                <c:pt idx="2">
                  <c:v>44.9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FC5C-4C4B-83A0-2FB18E720EAA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ln w="3175"/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0.29302</cdr:x>
      <cdr:y>0.18263</cdr:y>
    </cdr:from>
    <cdr:to>
      <cdr:x>0.78037</cdr:x>
      <cdr:y>0.7569</cdr:y>
    </cdr:to>
    <cdr:sp macro="" textlink="">
      <cdr:nvSpPr>
        <cdr:cNvPr id="2" name="Овал 1"/>
        <cdr:cNvSpPr/>
      </cdr:nvSpPr>
      <cdr:spPr>
        <a:xfrm xmlns:a="http://schemas.openxmlformats.org/drawingml/2006/main">
          <a:off x="1432522" y="757678"/>
          <a:ext cx="2382518" cy="2382518"/>
        </a:xfrm>
        <a:prstGeom xmlns:a="http://schemas.openxmlformats.org/drawingml/2006/main" prst="ellipse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AA08EB-6912-4DEC-81F0-3F98290E1143}" type="datetimeFigureOut">
              <a:rPr lang="ru-RU" smtClean="0"/>
              <a:t>19.06.2018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66763" y="744538"/>
            <a:ext cx="526415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525AF3-5B82-4EF1-A333-4CB047472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66892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525AF3-5B82-4EF1-A333-4CB047472394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4243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525AF3-5B82-4EF1-A333-4CB047472394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5791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2348894"/>
            <a:ext cx="9089390" cy="162077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4284716"/>
            <a:ext cx="7485380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8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6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5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3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9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70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9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7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6FFC3-43DC-46F7-9EC8-1162D7FC4417}" type="datetime1">
              <a:rPr lang="ru-RU" smtClean="0"/>
              <a:t>19.06.2018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449BE-5A67-4541-A88B-986E5A7DFE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CAD1C-C9EE-4C80-906C-2567DCF32D5E}" type="datetime1">
              <a:rPr lang="ru-RU" smtClean="0"/>
              <a:t>19.06.2018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449BE-5A67-4541-A88B-986E5A7DFE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2715" y="302803"/>
            <a:ext cx="2406015" cy="645157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670" y="302803"/>
            <a:ext cx="7039822" cy="645157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FA979-0BAD-40D5-B379-8D7681ADE377}" type="datetime1">
              <a:rPr lang="ru-RU" smtClean="0"/>
              <a:t>19.06.2018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449BE-5A67-4541-A88B-986E5A7DFE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DDE9CE-FAEB-4870-A3A3-25F9477BC6A9}" type="datetime1">
              <a:rPr lang="ru-RU" smtClean="0"/>
              <a:t>19.06.2018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192700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481" y="2343991"/>
            <a:ext cx="9094788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963" y="4234307"/>
            <a:ext cx="748982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396205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225977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990256"/>
            <a:ext cx="10692130" cy="419646"/>
          </a:xfrm>
          <a:custGeom>
            <a:avLst/>
            <a:gdLst/>
            <a:ahLst/>
            <a:cxnLst/>
            <a:rect l="l" t="t" r="r" b="b"/>
            <a:pathLst>
              <a:path w="10692130" h="419735">
                <a:moveTo>
                  <a:pt x="0" y="419112"/>
                </a:moveTo>
                <a:lnTo>
                  <a:pt x="10692003" y="419112"/>
                </a:lnTo>
                <a:lnTo>
                  <a:pt x="10692003" y="0"/>
                </a:lnTo>
                <a:lnTo>
                  <a:pt x="0" y="0"/>
                </a:lnTo>
                <a:lnTo>
                  <a:pt x="0" y="419112"/>
                </a:lnTo>
                <a:close/>
              </a:path>
            </a:pathLst>
          </a:custGeom>
          <a:solidFill>
            <a:srgbClr val="C1C3C3">
              <a:alpha val="29998"/>
            </a:srgbClr>
          </a:solidFill>
        </p:spPr>
        <p:txBody>
          <a:bodyPr wrap="square" lIns="0" tIns="0" rIns="0" bIns="0" rtlCol="0"/>
          <a:lstStyle/>
          <a:p>
            <a:endParaRPr sz="2000"/>
          </a:p>
        </p:txBody>
      </p:sp>
      <p:sp>
        <p:nvSpPr>
          <p:cNvPr id="17" name="bk object 17"/>
          <p:cNvSpPr/>
          <p:nvPr/>
        </p:nvSpPr>
        <p:spPr>
          <a:xfrm>
            <a:off x="0" y="2836966"/>
            <a:ext cx="10692130" cy="419646"/>
          </a:xfrm>
          <a:custGeom>
            <a:avLst/>
            <a:gdLst/>
            <a:ahLst/>
            <a:cxnLst/>
            <a:rect l="l" t="t" r="r" b="b"/>
            <a:pathLst>
              <a:path w="10692130" h="419735">
                <a:moveTo>
                  <a:pt x="0" y="419112"/>
                </a:moveTo>
                <a:lnTo>
                  <a:pt x="10692003" y="419112"/>
                </a:lnTo>
                <a:lnTo>
                  <a:pt x="10692003" y="0"/>
                </a:lnTo>
                <a:lnTo>
                  <a:pt x="0" y="0"/>
                </a:lnTo>
                <a:lnTo>
                  <a:pt x="0" y="419112"/>
                </a:lnTo>
                <a:close/>
              </a:path>
            </a:pathLst>
          </a:custGeom>
          <a:solidFill>
            <a:srgbClr val="C1C3C3">
              <a:alpha val="29998"/>
            </a:srgbClr>
          </a:solidFill>
        </p:spPr>
        <p:txBody>
          <a:bodyPr wrap="square" lIns="0" tIns="0" rIns="0" bIns="0" rtlCol="0"/>
          <a:lstStyle/>
          <a:p>
            <a:endParaRPr sz="2000"/>
          </a:p>
        </p:txBody>
      </p:sp>
      <p:sp>
        <p:nvSpPr>
          <p:cNvPr id="18" name="bk object 18"/>
          <p:cNvSpPr/>
          <p:nvPr/>
        </p:nvSpPr>
        <p:spPr>
          <a:xfrm>
            <a:off x="0" y="3675091"/>
            <a:ext cx="10692130" cy="419646"/>
          </a:xfrm>
          <a:custGeom>
            <a:avLst/>
            <a:gdLst/>
            <a:ahLst/>
            <a:cxnLst/>
            <a:rect l="l" t="t" r="r" b="b"/>
            <a:pathLst>
              <a:path w="10692130" h="419735">
                <a:moveTo>
                  <a:pt x="0" y="419112"/>
                </a:moveTo>
                <a:lnTo>
                  <a:pt x="10692003" y="419112"/>
                </a:lnTo>
                <a:lnTo>
                  <a:pt x="10692003" y="0"/>
                </a:lnTo>
                <a:lnTo>
                  <a:pt x="0" y="0"/>
                </a:lnTo>
                <a:lnTo>
                  <a:pt x="0" y="419112"/>
                </a:lnTo>
                <a:close/>
              </a:path>
            </a:pathLst>
          </a:custGeom>
          <a:solidFill>
            <a:srgbClr val="C1C3C3">
              <a:alpha val="29998"/>
            </a:srgbClr>
          </a:solidFill>
        </p:spPr>
        <p:txBody>
          <a:bodyPr wrap="square" lIns="0" tIns="0" rIns="0" bIns="0" rtlCol="0"/>
          <a:lstStyle/>
          <a:p>
            <a:endParaRPr sz="2000"/>
          </a:p>
        </p:txBody>
      </p:sp>
      <p:sp>
        <p:nvSpPr>
          <p:cNvPr id="19" name="bk object 19"/>
          <p:cNvSpPr/>
          <p:nvPr/>
        </p:nvSpPr>
        <p:spPr>
          <a:xfrm>
            <a:off x="0" y="4518195"/>
            <a:ext cx="10692130" cy="419646"/>
          </a:xfrm>
          <a:custGeom>
            <a:avLst/>
            <a:gdLst/>
            <a:ahLst/>
            <a:cxnLst/>
            <a:rect l="l" t="t" r="r" b="b"/>
            <a:pathLst>
              <a:path w="10692130" h="419735">
                <a:moveTo>
                  <a:pt x="0" y="419112"/>
                </a:moveTo>
                <a:lnTo>
                  <a:pt x="10692003" y="419112"/>
                </a:lnTo>
                <a:lnTo>
                  <a:pt x="10692003" y="0"/>
                </a:lnTo>
                <a:lnTo>
                  <a:pt x="0" y="0"/>
                </a:lnTo>
                <a:lnTo>
                  <a:pt x="0" y="419112"/>
                </a:lnTo>
                <a:close/>
              </a:path>
            </a:pathLst>
          </a:custGeom>
          <a:solidFill>
            <a:srgbClr val="C1C3C3">
              <a:alpha val="29998"/>
            </a:srgbClr>
          </a:solidFill>
        </p:spPr>
        <p:txBody>
          <a:bodyPr wrap="square" lIns="0" tIns="0" rIns="0" bIns="0" rtlCol="0"/>
          <a:lstStyle/>
          <a:p>
            <a:endParaRPr sz="2000"/>
          </a:p>
        </p:txBody>
      </p:sp>
      <p:sp>
        <p:nvSpPr>
          <p:cNvPr id="20" name="bk object 20"/>
          <p:cNvSpPr/>
          <p:nvPr/>
        </p:nvSpPr>
        <p:spPr>
          <a:xfrm>
            <a:off x="0" y="5345984"/>
            <a:ext cx="10692130" cy="419646"/>
          </a:xfrm>
          <a:custGeom>
            <a:avLst/>
            <a:gdLst/>
            <a:ahLst/>
            <a:cxnLst/>
            <a:rect l="l" t="t" r="r" b="b"/>
            <a:pathLst>
              <a:path w="10692130" h="419735">
                <a:moveTo>
                  <a:pt x="0" y="419112"/>
                </a:moveTo>
                <a:lnTo>
                  <a:pt x="10692003" y="419112"/>
                </a:lnTo>
                <a:lnTo>
                  <a:pt x="10692003" y="0"/>
                </a:lnTo>
                <a:lnTo>
                  <a:pt x="0" y="0"/>
                </a:lnTo>
                <a:lnTo>
                  <a:pt x="0" y="419112"/>
                </a:lnTo>
                <a:close/>
              </a:path>
            </a:pathLst>
          </a:custGeom>
          <a:solidFill>
            <a:srgbClr val="C1C3C3">
              <a:alpha val="29998"/>
            </a:srgbClr>
          </a:solidFill>
        </p:spPr>
        <p:txBody>
          <a:bodyPr wrap="square" lIns="0" tIns="0" rIns="0" bIns="0" rtlCol="0"/>
          <a:lstStyle/>
          <a:p>
            <a:endParaRPr sz="2000"/>
          </a:p>
        </p:txBody>
      </p:sp>
      <p:sp>
        <p:nvSpPr>
          <p:cNvPr id="21" name="bk object 21"/>
          <p:cNvSpPr/>
          <p:nvPr/>
        </p:nvSpPr>
        <p:spPr>
          <a:xfrm>
            <a:off x="0" y="6182472"/>
            <a:ext cx="10692130" cy="406949"/>
          </a:xfrm>
          <a:custGeom>
            <a:avLst/>
            <a:gdLst/>
            <a:ahLst/>
            <a:cxnLst/>
            <a:rect l="l" t="t" r="r" b="b"/>
            <a:pathLst>
              <a:path w="10692130" h="407034">
                <a:moveTo>
                  <a:pt x="0" y="406438"/>
                </a:moveTo>
                <a:lnTo>
                  <a:pt x="10692003" y="406438"/>
                </a:lnTo>
                <a:lnTo>
                  <a:pt x="10692003" y="0"/>
                </a:lnTo>
                <a:lnTo>
                  <a:pt x="0" y="0"/>
                </a:lnTo>
                <a:lnTo>
                  <a:pt x="0" y="406438"/>
                </a:lnTo>
                <a:close/>
              </a:path>
            </a:pathLst>
          </a:custGeom>
          <a:solidFill>
            <a:srgbClr val="C1C3C3">
              <a:alpha val="29998"/>
            </a:srgbClr>
          </a:solidFill>
        </p:spPr>
        <p:txBody>
          <a:bodyPr wrap="square" lIns="0" tIns="0" rIns="0" bIns="0" rtlCol="0"/>
          <a:lstStyle/>
          <a:p>
            <a:endParaRPr sz="2000"/>
          </a:p>
        </p:txBody>
      </p:sp>
      <p:sp>
        <p:nvSpPr>
          <p:cNvPr id="22" name="bk object 22"/>
          <p:cNvSpPr/>
          <p:nvPr/>
        </p:nvSpPr>
        <p:spPr>
          <a:xfrm>
            <a:off x="0" y="1196699"/>
            <a:ext cx="10692130" cy="373937"/>
          </a:xfrm>
          <a:custGeom>
            <a:avLst/>
            <a:gdLst/>
            <a:ahLst/>
            <a:cxnLst/>
            <a:rect l="l" t="t" r="r" b="b"/>
            <a:pathLst>
              <a:path w="10692130" h="374015">
                <a:moveTo>
                  <a:pt x="0" y="373722"/>
                </a:moveTo>
                <a:lnTo>
                  <a:pt x="10692003" y="373722"/>
                </a:lnTo>
                <a:lnTo>
                  <a:pt x="10692003" y="0"/>
                </a:lnTo>
                <a:lnTo>
                  <a:pt x="0" y="0"/>
                </a:lnTo>
                <a:lnTo>
                  <a:pt x="0" y="373722"/>
                </a:lnTo>
                <a:close/>
              </a:path>
            </a:pathLst>
          </a:custGeom>
          <a:solidFill>
            <a:srgbClr val="C1C3C3">
              <a:alpha val="29998"/>
            </a:srgbClr>
          </a:solidFill>
        </p:spPr>
        <p:txBody>
          <a:bodyPr wrap="square" lIns="0" tIns="0" rIns="0" bIns="0" rtlCol="0"/>
          <a:lstStyle/>
          <a:p>
            <a:endParaRPr sz="2000"/>
          </a:p>
        </p:txBody>
      </p:sp>
      <p:sp>
        <p:nvSpPr>
          <p:cNvPr id="23" name="bk object 23"/>
          <p:cNvSpPr/>
          <p:nvPr/>
        </p:nvSpPr>
        <p:spPr>
          <a:xfrm>
            <a:off x="0" y="1182239"/>
            <a:ext cx="10692130" cy="12697"/>
          </a:xfrm>
          <a:custGeom>
            <a:avLst/>
            <a:gdLst/>
            <a:ahLst/>
            <a:cxnLst/>
            <a:rect l="l" t="t" r="r" b="b"/>
            <a:pathLst>
              <a:path w="10692130" h="12700">
                <a:moveTo>
                  <a:pt x="0" y="12700"/>
                </a:moveTo>
                <a:lnTo>
                  <a:pt x="10692003" y="12700"/>
                </a:lnTo>
                <a:lnTo>
                  <a:pt x="10692003" y="0"/>
                </a:lnTo>
                <a:lnTo>
                  <a:pt x="0" y="0"/>
                </a:lnTo>
                <a:lnTo>
                  <a:pt x="0" y="127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2000"/>
          </a:p>
        </p:txBody>
      </p:sp>
      <p:sp>
        <p:nvSpPr>
          <p:cNvPr id="24" name="bk object 24"/>
          <p:cNvSpPr/>
          <p:nvPr/>
        </p:nvSpPr>
        <p:spPr>
          <a:xfrm>
            <a:off x="251995" y="7135416"/>
            <a:ext cx="325120" cy="258391"/>
          </a:xfrm>
          <a:custGeom>
            <a:avLst/>
            <a:gdLst/>
            <a:ahLst/>
            <a:cxnLst/>
            <a:rect l="l" t="t" r="r" b="b"/>
            <a:pathLst>
              <a:path w="325120" h="258445">
                <a:moveTo>
                  <a:pt x="0" y="0"/>
                </a:moveTo>
                <a:lnTo>
                  <a:pt x="0" y="258025"/>
                </a:lnTo>
                <a:lnTo>
                  <a:pt x="180907" y="153657"/>
                </a:lnTo>
                <a:lnTo>
                  <a:pt x="101104" y="153657"/>
                </a:lnTo>
                <a:lnTo>
                  <a:pt x="83439" y="48171"/>
                </a:lnTo>
                <a:lnTo>
                  <a:pt x="0" y="0"/>
                </a:lnTo>
                <a:close/>
              </a:path>
              <a:path w="325120" h="258445">
                <a:moveTo>
                  <a:pt x="323747" y="129476"/>
                </a:moveTo>
                <a:lnTo>
                  <a:pt x="222821" y="129476"/>
                </a:lnTo>
                <a:lnTo>
                  <a:pt x="101104" y="219316"/>
                </a:lnTo>
                <a:lnTo>
                  <a:pt x="101104" y="258025"/>
                </a:lnTo>
                <a:lnTo>
                  <a:pt x="323747" y="129476"/>
                </a:lnTo>
                <a:close/>
              </a:path>
              <a:path w="325120" h="258445">
                <a:moveTo>
                  <a:pt x="101104" y="0"/>
                </a:moveTo>
                <a:lnTo>
                  <a:pt x="101104" y="153657"/>
                </a:lnTo>
                <a:lnTo>
                  <a:pt x="180907" y="153657"/>
                </a:lnTo>
                <a:lnTo>
                  <a:pt x="222821" y="129476"/>
                </a:lnTo>
                <a:lnTo>
                  <a:pt x="323747" y="129476"/>
                </a:lnTo>
                <a:lnTo>
                  <a:pt x="324561" y="129006"/>
                </a:lnTo>
                <a:lnTo>
                  <a:pt x="101104" y="0"/>
                </a:lnTo>
                <a:close/>
              </a:path>
            </a:pathLst>
          </a:custGeom>
          <a:solidFill>
            <a:srgbClr val="E01C40"/>
          </a:solidFill>
        </p:spPr>
        <p:txBody>
          <a:bodyPr wrap="square" lIns="0" tIns="0" rIns="0" bIns="0" rtlCol="0"/>
          <a:lstStyle/>
          <a:p>
            <a:endParaRPr sz="2000"/>
          </a:p>
        </p:txBody>
      </p:sp>
      <p:sp>
        <p:nvSpPr>
          <p:cNvPr id="25" name="bk object 25"/>
          <p:cNvSpPr/>
          <p:nvPr/>
        </p:nvSpPr>
        <p:spPr>
          <a:xfrm>
            <a:off x="846436" y="7194111"/>
            <a:ext cx="125437" cy="18955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000"/>
          </a:p>
        </p:txBody>
      </p:sp>
      <p:sp>
        <p:nvSpPr>
          <p:cNvPr id="26" name="bk object 26"/>
          <p:cNvSpPr/>
          <p:nvPr/>
        </p:nvSpPr>
        <p:spPr>
          <a:xfrm>
            <a:off x="1016485" y="7230231"/>
            <a:ext cx="0" cy="110466"/>
          </a:xfrm>
          <a:custGeom>
            <a:avLst/>
            <a:gdLst/>
            <a:ahLst/>
            <a:cxnLst/>
            <a:rect l="l" t="t" r="r" b="b"/>
            <a:pathLst>
              <a:path h="110490">
                <a:moveTo>
                  <a:pt x="0" y="0"/>
                </a:moveTo>
                <a:lnTo>
                  <a:pt x="0" y="110489"/>
                </a:lnTo>
              </a:path>
            </a:pathLst>
          </a:custGeom>
          <a:ln w="38747">
            <a:solidFill>
              <a:srgbClr val="001F31"/>
            </a:solidFill>
          </a:ln>
        </p:spPr>
        <p:txBody>
          <a:bodyPr wrap="square" lIns="0" tIns="0" rIns="0" bIns="0" rtlCol="0"/>
          <a:lstStyle/>
          <a:p>
            <a:endParaRPr sz="2000"/>
          </a:p>
        </p:txBody>
      </p:sp>
      <p:sp>
        <p:nvSpPr>
          <p:cNvPr id="27" name="bk object 27"/>
          <p:cNvSpPr/>
          <p:nvPr/>
        </p:nvSpPr>
        <p:spPr>
          <a:xfrm>
            <a:off x="997112" y="7213724"/>
            <a:ext cx="123825" cy="0"/>
          </a:xfrm>
          <a:custGeom>
            <a:avLst/>
            <a:gdLst/>
            <a:ahLst/>
            <a:cxnLst/>
            <a:rect l="l" t="t" r="r" b="b"/>
            <a:pathLst>
              <a:path w="123825">
                <a:moveTo>
                  <a:pt x="0" y="0"/>
                </a:moveTo>
                <a:lnTo>
                  <a:pt x="123304" y="0"/>
                </a:lnTo>
              </a:path>
            </a:pathLst>
          </a:custGeom>
          <a:ln w="33020">
            <a:solidFill>
              <a:srgbClr val="001F31"/>
            </a:solidFill>
          </a:ln>
        </p:spPr>
        <p:txBody>
          <a:bodyPr wrap="square" lIns="0" tIns="0" rIns="0" bIns="0" rtlCol="0"/>
          <a:lstStyle/>
          <a:p>
            <a:endParaRPr sz="2000"/>
          </a:p>
        </p:txBody>
      </p:sp>
      <p:sp>
        <p:nvSpPr>
          <p:cNvPr id="28" name="bk object 28"/>
          <p:cNvSpPr/>
          <p:nvPr/>
        </p:nvSpPr>
        <p:spPr>
          <a:xfrm>
            <a:off x="1101048" y="7230117"/>
            <a:ext cx="0" cy="111102"/>
          </a:xfrm>
          <a:custGeom>
            <a:avLst/>
            <a:gdLst/>
            <a:ahLst/>
            <a:cxnLst/>
            <a:rect l="l" t="t" r="r" b="b"/>
            <a:pathLst>
              <a:path h="111125">
                <a:moveTo>
                  <a:pt x="0" y="0"/>
                </a:moveTo>
                <a:lnTo>
                  <a:pt x="0" y="110718"/>
                </a:lnTo>
              </a:path>
            </a:pathLst>
          </a:custGeom>
          <a:ln w="38734">
            <a:solidFill>
              <a:srgbClr val="001F31"/>
            </a:solidFill>
          </a:ln>
        </p:spPr>
        <p:txBody>
          <a:bodyPr wrap="square" lIns="0" tIns="0" rIns="0" bIns="0" rtlCol="0"/>
          <a:lstStyle/>
          <a:p>
            <a:endParaRPr sz="2000"/>
          </a:p>
        </p:txBody>
      </p:sp>
      <p:sp>
        <p:nvSpPr>
          <p:cNvPr id="29" name="bk object 29"/>
          <p:cNvSpPr/>
          <p:nvPr/>
        </p:nvSpPr>
        <p:spPr>
          <a:xfrm>
            <a:off x="631998" y="7148346"/>
            <a:ext cx="192100" cy="23533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000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988" y="1739090"/>
            <a:ext cx="4654391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10372" y="1739090"/>
            <a:ext cx="4654391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6/19/2018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822976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6/19/2018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678982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834334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481" y="2343991"/>
            <a:ext cx="9094788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963" y="4234307"/>
            <a:ext cx="748982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166412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553568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77F15-84C1-4CE6-AA92-928504EBE0DD}" type="datetime1">
              <a:rPr lang="ru-RU" smtClean="0"/>
              <a:t>19.06.2018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449BE-5A67-4541-A88B-986E5A7DFE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bk object 22"/>
          <p:cNvSpPr/>
          <p:nvPr/>
        </p:nvSpPr>
        <p:spPr>
          <a:xfrm>
            <a:off x="2272438" y="1165410"/>
            <a:ext cx="2903855" cy="0"/>
          </a:xfrm>
          <a:custGeom>
            <a:avLst/>
            <a:gdLst/>
            <a:ahLst/>
            <a:cxnLst/>
            <a:rect l="l" t="t" r="r" b="b"/>
            <a:pathLst>
              <a:path w="2903854">
                <a:moveTo>
                  <a:pt x="0" y="0"/>
                </a:moveTo>
                <a:lnTo>
                  <a:pt x="2903829" y="0"/>
                </a:lnTo>
              </a:path>
            </a:pathLst>
          </a:custGeom>
          <a:ln w="29806">
            <a:solidFill>
              <a:srgbClr val="767A7B"/>
            </a:solidFill>
          </a:ln>
        </p:spPr>
        <p:txBody>
          <a:bodyPr wrap="square" lIns="0" tIns="0" rIns="0" bIns="0" rtlCol="0"/>
          <a:lstStyle/>
          <a:p>
            <a:endParaRPr sz="2000"/>
          </a:p>
        </p:txBody>
      </p:sp>
      <p:sp>
        <p:nvSpPr>
          <p:cNvPr id="23" name="bk object 23"/>
          <p:cNvSpPr/>
          <p:nvPr/>
        </p:nvSpPr>
        <p:spPr>
          <a:xfrm>
            <a:off x="912663" y="1152253"/>
            <a:ext cx="1393825" cy="776442"/>
          </a:xfrm>
          <a:custGeom>
            <a:avLst/>
            <a:gdLst/>
            <a:ahLst/>
            <a:cxnLst/>
            <a:rect l="l" t="t" r="r" b="b"/>
            <a:pathLst>
              <a:path w="1393825" h="776605">
                <a:moveTo>
                  <a:pt x="1376596" y="0"/>
                </a:moveTo>
                <a:lnTo>
                  <a:pt x="8785" y="748271"/>
                </a:lnTo>
                <a:lnTo>
                  <a:pt x="0" y="763463"/>
                </a:lnTo>
                <a:lnTo>
                  <a:pt x="1660" y="769163"/>
                </a:lnTo>
                <a:lnTo>
                  <a:pt x="5570" y="773631"/>
                </a:lnTo>
                <a:lnTo>
                  <a:pt x="10912" y="776103"/>
                </a:lnTo>
                <a:lnTo>
                  <a:pt x="16987" y="776414"/>
                </a:lnTo>
                <a:lnTo>
                  <a:pt x="23097" y="774395"/>
                </a:lnTo>
                <a:lnTo>
                  <a:pt x="1384791" y="28156"/>
                </a:lnTo>
                <a:lnTo>
                  <a:pt x="1389789" y="24079"/>
                </a:lnTo>
                <a:lnTo>
                  <a:pt x="1392784" y="18793"/>
                </a:lnTo>
                <a:lnTo>
                  <a:pt x="1393559" y="12968"/>
                </a:lnTo>
                <a:lnTo>
                  <a:pt x="1391891" y="7277"/>
                </a:lnTo>
                <a:lnTo>
                  <a:pt x="1387989" y="2803"/>
                </a:lnTo>
                <a:lnTo>
                  <a:pt x="1382664" y="319"/>
                </a:lnTo>
                <a:lnTo>
                  <a:pt x="1376596" y="0"/>
                </a:lnTo>
                <a:close/>
              </a:path>
            </a:pathLst>
          </a:custGeom>
          <a:solidFill>
            <a:srgbClr val="767A7B"/>
          </a:solidFill>
        </p:spPr>
        <p:txBody>
          <a:bodyPr wrap="square" lIns="0" tIns="0" rIns="0" bIns="0" rtlCol="0"/>
          <a:lstStyle/>
          <a:p>
            <a:endParaRPr sz="2000"/>
          </a:p>
        </p:txBody>
      </p:sp>
      <p:sp>
        <p:nvSpPr>
          <p:cNvPr id="24" name="bk object 24"/>
          <p:cNvSpPr/>
          <p:nvPr/>
        </p:nvSpPr>
        <p:spPr>
          <a:xfrm>
            <a:off x="5044270" y="1048278"/>
            <a:ext cx="234264" cy="23426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000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988" y="1739090"/>
            <a:ext cx="4654391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645510" y="1913510"/>
            <a:ext cx="4582159" cy="3000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950" b="0" i="0">
                <a:solidFill>
                  <a:srgbClr val="231F20"/>
                </a:solidFill>
                <a:latin typeface="Brutal Type"/>
                <a:cs typeface="Brutal Type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6/19/2018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748429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6/19/2018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477392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308703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705" y="4858813"/>
            <a:ext cx="9089390" cy="1501751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705" y="3204786"/>
            <a:ext cx="9089390" cy="1654026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84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69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53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38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922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707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91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7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EBEEF-5DC7-4239-9D8E-2C4668DC73B2}" type="datetime1">
              <a:rPr lang="ru-RU" smtClean="0"/>
              <a:t>19.06.2018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449BE-5A67-4541-A88B-986E5A7DFE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4670" y="1764296"/>
            <a:ext cx="4722918" cy="4990084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35812" y="1764296"/>
            <a:ext cx="4722918" cy="4990084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9CA24-269F-40E0-8678-101D1FD21267}" type="datetime1">
              <a:rPr lang="ru-RU" smtClean="0"/>
              <a:t>19.06.2018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449BE-5A67-4541-A88B-986E5A7DFE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0" y="1692533"/>
            <a:ext cx="4724775" cy="705367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845" indent="0">
              <a:buNone/>
              <a:defRPr sz="2200" b="1"/>
            </a:lvl2pPr>
            <a:lvl3pPr marL="995690" indent="0">
              <a:buNone/>
              <a:defRPr sz="2000" b="1"/>
            </a:lvl3pPr>
            <a:lvl4pPr marL="1493535" indent="0">
              <a:buNone/>
              <a:defRPr sz="1700" b="1"/>
            </a:lvl4pPr>
            <a:lvl5pPr marL="1991380" indent="0">
              <a:buNone/>
              <a:defRPr sz="1700" b="1"/>
            </a:lvl5pPr>
            <a:lvl6pPr marL="2489225" indent="0">
              <a:buNone/>
              <a:defRPr sz="1700" b="1"/>
            </a:lvl6pPr>
            <a:lvl7pPr marL="2987070" indent="0">
              <a:buNone/>
              <a:defRPr sz="1700" b="1"/>
            </a:lvl7pPr>
            <a:lvl8pPr marL="3484916" indent="0">
              <a:buNone/>
              <a:defRPr sz="1700" b="1"/>
            </a:lvl8pPr>
            <a:lvl9pPr marL="3982761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4670" y="2397901"/>
            <a:ext cx="4724775" cy="4356478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2099" y="1692533"/>
            <a:ext cx="4726632" cy="705367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845" indent="0">
              <a:buNone/>
              <a:defRPr sz="2200" b="1"/>
            </a:lvl2pPr>
            <a:lvl3pPr marL="995690" indent="0">
              <a:buNone/>
              <a:defRPr sz="2000" b="1"/>
            </a:lvl3pPr>
            <a:lvl4pPr marL="1493535" indent="0">
              <a:buNone/>
              <a:defRPr sz="1700" b="1"/>
            </a:lvl4pPr>
            <a:lvl5pPr marL="1991380" indent="0">
              <a:buNone/>
              <a:defRPr sz="1700" b="1"/>
            </a:lvl5pPr>
            <a:lvl6pPr marL="2489225" indent="0">
              <a:buNone/>
              <a:defRPr sz="1700" b="1"/>
            </a:lvl6pPr>
            <a:lvl7pPr marL="2987070" indent="0">
              <a:buNone/>
              <a:defRPr sz="1700" b="1"/>
            </a:lvl7pPr>
            <a:lvl8pPr marL="3484916" indent="0">
              <a:buNone/>
              <a:defRPr sz="1700" b="1"/>
            </a:lvl8pPr>
            <a:lvl9pPr marL="3982761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432099" y="2397901"/>
            <a:ext cx="4726632" cy="4356478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C48FD-8F25-4C37-8792-2030731932E6}" type="datetime1">
              <a:rPr lang="ru-RU" smtClean="0"/>
              <a:t>19.06.2018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449BE-5A67-4541-A88B-986E5A7DFE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9D3C7-4CAA-4E24-A14C-0D083037253C}" type="datetime1">
              <a:rPr lang="ru-RU" smtClean="0"/>
              <a:t>19.06.2018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449BE-5A67-4541-A88B-986E5A7DFE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1B0E1-6A0A-499B-8655-A555F3DB9CF8}" type="datetime1">
              <a:rPr lang="ru-RU" smtClean="0"/>
              <a:t>19.06.2018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449BE-5A67-4541-A88B-986E5A7DFE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0" y="301050"/>
            <a:ext cx="3518055" cy="1281214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3" y="301052"/>
            <a:ext cx="5977907" cy="6453328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0" y="1582266"/>
            <a:ext cx="3518055" cy="5172114"/>
          </a:xfrm>
        </p:spPr>
        <p:txBody>
          <a:bodyPr/>
          <a:lstStyle>
            <a:lvl1pPr marL="0" indent="0">
              <a:buNone/>
              <a:defRPr sz="1500"/>
            </a:lvl1pPr>
            <a:lvl2pPr marL="497845" indent="0">
              <a:buNone/>
              <a:defRPr sz="1300"/>
            </a:lvl2pPr>
            <a:lvl3pPr marL="995690" indent="0">
              <a:buNone/>
              <a:defRPr sz="1100"/>
            </a:lvl3pPr>
            <a:lvl4pPr marL="1493535" indent="0">
              <a:buNone/>
              <a:defRPr sz="1000"/>
            </a:lvl4pPr>
            <a:lvl5pPr marL="1991380" indent="0">
              <a:buNone/>
              <a:defRPr sz="1000"/>
            </a:lvl5pPr>
            <a:lvl6pPr marL="2489225" indent="0">
              <a:buNone/>
              <a:defRPr sz="1000"/>
            </a:lvl6pPr>
            <a:lvl7pPr marL="2987070" indent="0">
              <a:buNone/>
              <a:defRPr sz="1000"/>
            </a:lvl7pPr>
            <a:lvl8pPr marL="3484916" indent="0">
              <a:buNone/>
              <a:defRPr sz="1000"/>
            </a:lvl8pPr>
            <a:lvl9pPr marL="398276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8D2BC-DA16-4774-A996-67130803C6CD}" type="datetime1">
              <a:rPr lang="ru-RU" smtClean="0"/>
              <a:t>19.06.2018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449BE-5A67-4541-A88B-986E5A7DFE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500"/>
            </a:lvl1pPr>
            <a:lvl2pPr marL="497845" indent="0">
              <a:buNone/>
              <a:defRPr sz="3000"/>
            </a:lvl2pPr>
            <a:lvl3pPr marL="995690" indent="0">
              <a:buNone/>
              <a:defRPr sz="2600"/>
            </a:lvl3pPr>
            <a:lvl4pPr marL="1493535" indent="0">
              <a:buNone/>
              <a:defRPr sz="2200"/>
            </a:lvl4pPr>
            <a:lvl5pPr marL="1991380" indent="0">
              <a:buNone/>
              <a:defRPr sz="2200"/>
            </a:lvl5pPr>
            <a:lvl6pPr marL="2489225" indent="0">
              <a:buNone/>
              <a:defRPr sz="2200"/>
            </a:lvl6pPr>
            <a:lvl7pPr marL="2987070" indent="0">
              <a:buNone/>
              <a:defRPr sz="2200"/>
            </a:lvl7pPr>
            <a:lvl8pPr marL="3484916" indent="0">
              <a:buNone/>
              <a:defRPr sz="2200"/>
            </a:lvl8pPr>
            <a:lvl9pPr marL="3982761" indent="0">
              <a:buNone/>
              <a:defRPr sz="22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500"/>
            </a:lvl1pPr>
            <a:lvl2pPr marL="497845" indent="0">
              <a:buNone/>
              <a:defRPr sz="1300"/>
            </a:lvl2pPr>
            <a:lvl3pPr marL="995690" indent="0">
              <a:buNone/>
              <a:defRPr sz="1100"/>
            </a:lvl3pPr>
            <a:lvl4pPr marL="1493535" indent="0">
              <a:buNone/>
              <a:defRPr sz="1000"/>
            </a:lvl4pPr>
            <a:lvl5pPr marL="1991380" indent="0">
              <a:buNone/>
              <a:defRPr sz="1000"/>
            </a:lvl5pPr>
            <a:lvl6pPr marL="2489225" indent="0">
              <a:buNone/>
              <a:defRPr sz="1000"/>
            </a:lvl6pPr>
            <a:lvl7pPr marL="2987070" indent="0">
              <a:buNone/>
              <a:defRPr sz="1000"/>
            </a:lvl7pPr>
            <a:lvl8pPr marL="3484916" indent="0">
              <a:buNone/>
              <a:defRPr sz="1000"/>
            </a:lvl8pPr>
            <a:lvl9pPr marL="398276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F16DD-AE04-4A49-AF24-720F2E73CF37}" type="datetime1">
              <a:rPr lang="ru-RU" smtClean="0"/>
              <a:t>19.06.2018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449BE-5A67-4541-A88B-986E5A7DFE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1260211"/>
          </a:xfrm>
          <a:prstGeom prst="rect">
            <a:avLst/>
          </a:prstGeom>
        </p:spPr>
        <p:txBody>
          <a:bodyPr vert="horz" lIns="99569" tIns="49785" rIns="99569" bIns="49785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0" y="1764296"/>
            <a:ext cx="9624060" cy="4990084"/>
          </a:xfrm>
          <a:prstGeom prst="rect">
            <a:avLst/>
          </a:prstGeom>
        </p:spPr>
        <p:txBody>
          <a:bodyPr vert="horz" lIns="99569" tIns="49785" rIns="99569" bIns="49785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0" y="7008172"/>
            <a:ext cx="2495127" cy="402567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580B0E-03DC-4501-B5FA-4C798DA3BDD3}" type="datetime1">
              <a:rPr lang="ru-RU" smtClean="0"/>
              <a:t>19.06.2018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79" y="7008172"/>
            <a:ext cx="3386243" cy="402567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3603" y="7008172"/>
            <a:ext cx="2495127" cy="402567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7449BE-5A67-4541-A88B-986E5A7DFE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defTabSz="995690" rtl="0" eaLnBrk="1" latinLnBrk="0" hangingPunct="1">
        <a:spcBef>
          <a:spcPct val="0"/>
        </a:spcBef>
        <a:buNone/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3384" indent="-373384" algn="l" defTabSz="995690" rtl="0" eaLnBrk="1" latinLnBrk="0" hangingPunct="1">
        <a:spcBef>
          <a:spcPct val="20000"/>
        </a:spcBef>
        <a:buFont typeface="Arial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08998" indent="-311153" algn="l" defTabSz="995690" rtl="0" eaLnBrk="1" latinLnBrk="0" hangingPunct="1">
        <a:spcBef>
          <a:spcPct val="20000"/>
        </a:spcBef>
        <a:buFont typeface="Arial" pitchFamily="34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613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458" indent="-248923" algn="l" defTabSz="995690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40303" indent="-248923" algn="l" defTabSz="995690" rtl="0" eaLnBrk="1" latinLnBrk="0" hangingPunct="1">
        <a:spcBef>
          <a:spcPct val="20000"/>
        </a:spcBef>
        <a:buFont typeface="Arial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8148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993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838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1683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845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69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535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38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9225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707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916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761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73459" y="133601"/>
            <a:ext cx="5266055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73005" y="2880885"/>
            <a:ext cx="915373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7915" y="7031974"/>
            <a:ext cx="342392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987" y="7031974"/>
            <a:ext cx="2460942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703820" y="7031974"/>
            <a:ext cx="2460942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29674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109">
        <a:defRPr>
          <a:latin typeface="+mn-lt"/>
          <a:ea typeface="+mn-ea"/>
          <a:cs typeface="+mn-cs"/>
        </a:defRPr>
      </a:lvl2pPr>
      <a:lvl3pPr marL="914217">
        <a:defRPr>
          <a:latin typeface="+mn-lt"/>
          <a:ea typeface="+mn-ea"/>
          <a:cs typeface="+mn-cs"/>
        </a:defRPr>
      </a:lvl3pPr>
      <a:lvl4pPr marL="1371326">
        <a:defRPr>
          <a:latin typeface="+mn-lt"/>
          <a:ea typeface="+mn-ea"/>
          <a:cs typeface="+mn-cs"/>
        </a:defRPr>
      </a:lvl4pPr>
      <a:lvl5pPr marL="1828434">
        <a:defRPr>
          <a:latin typeface="+mn-lt"/>
          <a:ea typeface="+mn-ea"/>
          <a:cs typeface="+mn-cs"/>
        </a:defRPr>
      </a:lvl5pPr>
      <a:lvl6pPr marL="2285543">
        <a:defRPr>
          <a:latin typeface="+mn-lt"/>
          <a:ea typeface="+mn-ea"/>
          <a:cs typeface="+mn-cs"/>
        </a:defRPr>
      </a:lvl6pPr>
      <a:lvl7pPr marL="2742651">
        <a:defRPr>
          <a:latin typeface="+mn-lt"/>
          <a:ea typeface="+mn-ea"/>
          <a:cs typeface="+mn-cs"/>
        </a:defRPr>
      </a:lvl7pPr>
      <a:lvl8pPr marL="3199760">
        <a:defRPr>
          <a:latin typeface="+mn-lt"/>
          <a:ea typeface="+mn-ea"/>
          <a:cs typeface="+mn-cs"/>
        </a:defRPr>
      </a:lvl8pPr>
      <a:lvl9pPr marL="3656868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109">
        <a:defRPr>
          <a:latin typeface="+mn-lt"/>
          <a:ea typeface="+mn-ea"/>
          <a:cs typeface="+mn-cs"/>
        </a:defRPr>
      </a:lvl2pPr>
      <a:lvl3pPr marL="914217">
        <a:defRPr>
          <a:latin typeface="+mn-lt"/>
          <a:ea typeface="+mn-ea"/>
          <a:cs typeface="+mn-cs"/>
        </a:defRPr>
      </a:lvl3pPr>
      <a:lvl4pPr marL="1371326">
        <a:defRPr>
          <a:latin typeface="+mn-lt"/>
          <a:ea typeface="+mn-ea"/>
          <a:cs typeface="+mn-cs"/>
        </a:defRPr>
      </a:lvl4pPr>
      <a:lvl5pPr marL="1828434">
        <a:defRPr>
          <a:latin typeface="+mn-lt"/>
          <a:ea typeface="+mn-ea"/>
          <a:cs typeface="+mn-cs"/>
        </a:defRPr>
      </a:lvl5pPr>
      <a:lvl6pPr marL="2285543">
        <a:defRPr>
          <a:latin typeface="+mn-lt"/>
          <a:ea typeface="+mn-ea"/>
          <a:cs typeface="+mn-cs"/>
        </a:defRPr>
      </a:lvl6pPr>
      <a:lvl7pPr marL="2742651">
        <a:defRPr>
          <a:latin typeface="+mn-lt"/>
          <a:ea typeface="+mn-ea"/>
          <a:cs typeface="+mn-cs"/>
        </a:defRPr>
      </a:lvl7pPr>
      <a:lvl8pPr marL="3199760">
        <a:defRPr>
          <a:latin typeface="+mn-lt"/>
          <a:ea typeface="+mn-ea"/>
          <a:cs typeface="+mn-cs"/>
        </a:defRPr>
      </a:lvl8pPr>
      <a:lvl9pPr marL="3656868">
        <a:defRPr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73459" y="133601"/>
            <a:ext cx="5266055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73005" y="2880885"/>
            <a:ext cx="915373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7915" y="7031974"/>
            <a:ext cx="342392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987" y="7031974"/>
            <a:ext cx="2460942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703820" y="7031974"/>
            <a:ext cx="2460942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19170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109">
        <a:defRPr>
          <a:latin typeface="+mn-lt"/>
          <a:ea typeface="+mn-ea"/>
          <a:cs typeface="+mn-cs"/>
        </a:defRPr>
      </a:lvl2pPr>
      <a:lvl3pPr marL="914217">
        <a:defRPr>
          <a:latin typeface="+mn-lt"/>
          <a:ea typeface="+mn-ea"/>
          <a:cs typeface="+mn-cs"/>
        </a:defRPr>
      </a:lvl3pPr>
      <a:lvl4pPr marL="1371326">
        <a:defRPr>
          <a:latin typeface="+mn-lt"/>
          <a:ea typeface="+mn-ea"/>
          <a:cs typeface="+mn-cs"/>
        </a:defRPr>
      </a:lvl4pPr>
      <a:lvl5pPr marL="1828434">
        <a:defRPr>
          <a:latin typeface="+mn-lt"/>
          <a:ea typeface="+mn-ea"/>
          <a:cs typeface="+mn-cs"/>
        </a:defRPr>
      </a:lvl5pPr>
      <a:lvl6pPr marL="2285543">
        <a:defRPr>
          <a:latin typeface="+mn-lt"/>
          <a:ea typeface="+mn-ea"/>
          <a:cs typeface="+mn-cs"/>
        </a:defRPr>
      </a:lvl6pPr>
      <a:lvl7pPr marL="2742651">
        <a:defRPr>
          <a:latin typeface="+mn-lt"/>
          <a:ea typeface="+mn-ea"/>
          <a:cs typeface="+mn-cs"/>
        </a:defRPr>
      </a:lvl7pPr>
      <a:lvl8pPr marL="3199760">
        <a:defRPr>
          <a:latin typeface="+mn-lt"/>
          <a:ea typeface="+mn-ea"/>
          <a:cs typeface="+mn-cs"/>
        </a:defRPr>
      </a:lvl8pPr>
      <a:lvl9pPr marL="3656868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109">
        <a:defRPr>
          <a:latin typeface="+mn-lt"/>
          <a:ea typeface="+mn-ea"/>
          <a:cs typeface="+mn-cs"/>
        </a:defRPr>
      </a:lvl2pPr>
      <a:lvl3pPr marL="914217">
        <a:defRPr>
          <a:latin typeface="+mn-lt"/>
          <a:ea typeface="+mn-ea"/>
          <a:cs typeface="+mn-cs"/>
        </a:defRPr>
      </a:lvl3pPr>
      <a:lvl4pPr marL="1371326">
        <a:defRPr>
          <a:latin typeface="+mn-lt"/>
          <a:ea typeface="+mn-ea"/>
          <a:cs typeface="+mn-cs"/>
        </a:defRPr>
      </a:lvl4pPr>
      <a:lvl5pPr marL="1828434">
        <a:defRPr>
          <a:latin typeface="+mn-lt"/>
          <a:ea typeface="+mn-ea"/>
          <a:cs typeface="+mn-cs"/>
        </a:defRPr>
      </a:lvl5pPr>
      <a:lvl6pPr marL="2285543">
        <a:defRPr>
          <a:latin typeface="+mn-lt"/>
          <a:ea typeface="+mn-ea"/>
          <a:cs typeface="+mn-cs"/>
        </a:defRPr>
      </a:lvl6pPr>
      <a:lvl7pPr marL="2742651">
        <a:defRPr>
          <a:latin typeface="+mn-lt"/>
          <a:ea typeface="+mn-ea"/>
          <a:cs typeface="+mn-cs"/>
        </a:defRPr>
      </a:lvl7pPr>
      <a:lvl8pPr marL="3199760">
        <a:defRPr>
          <a:latin typeface="+mn-lt"/>
          <a:ea typeface="+mn-ea"/>
          <a:cs typeface="+mn-cs"/>
        </a:defRPr>
      </a:lvl8pPr>
      <a:lvl9pPr marL="3656868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10" Type="http://schemas.openxmlformats.org/officeDocument/2006/relationships/image" Target="../media/image5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11" Type="http://schemas.openxmlformats.org/officeDocument/2006/relationships/image" Target="../media/image5.png"/><Relationship Id="rId5" Type="http://schemas.openxmlformats.org/officeDocument/2006/relationships/image" Target="../media/image4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isp.gov.ru/support-measures" TargetMode="External"/><Relationship Id="rId3" Type="http://schemas.openxmlformats.org/officeDocument/2006/relationships/image" Target="../media/image51.png"/><Relationship Id="rId7" Type="http://schemas.openxmlformats.org/officeDocument/2006/relationships/image" Target="../media/image55.jp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10" Type="http://schemas.openxmlformats.org/officeDocument/2006/relationships/image" Target="../media/image5.png"/><Relationship Id="rId4" Type="http://schemas.openxmlformats.org/officeDocument/2006/relationships/image" Target="../media/image52.png"/><Relationship Id="rId9" Type="http://schemas.openxmlformats.org/officeDocument/2006/relationships/hyperlink" Target="mailto:ask@frprf.ru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18" Type="http://schemas.openxmlformats.org/officeDocument/2006/relationships/image" Target="../media/image28.png"/><Relationship Id="rId3" Type="http://schemas.openxmlformats.org/officeDocument/2006/relationships/image" Target="../media/image13.png"/><Relationship Id="rId21" Type="http://schemas.openxmlformats.org/officeDocument/2006/relationships/image" Target="../media/image31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17" Type="http://schemas.openxmlformats.org/officeDocument/2006/relationships/image" Target="../media/image27.png"/><Relationship Id="rId2" Type="http://schemas.openxmlformats.org/officeDocument/2006/relationships/image" Target="../media/image12.png"/><Relationship Id="rId16" Type="http://schemas.openxmlformats.org/officeDocument/2006/relationships/image" Target="../media/image26.png"/><Relationship Id="rId20" Type="http://schemas.openxmlformats.org/officeDocument/2006/relationships/image" Target="../media/image30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5" Type="http://schemas.openxmlformats.org/officeDocument/2006/relationships/image" Target="../media/image25.png"/><Relationship Id="rId10" Type="http://schemas.openxmlformats.org/officeDocument/2006/relationships/image" Target="../media/image20.png"/><Relationship Id="rId19" Type="http://schemas.openxmlformats.org/officeDocument/2006/relationships/image" Target="../media/image29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Relationship Id="rId2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62224" y="3132559"/>
            <a:ext cx="8712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Фонд Развития Промышленности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62224" y="3780631"/>
            <a:ext cx="87129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Возможности финансирования и поддержки проектов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2" name="Picture 8" descr="C:\Работа\Татьяна\1.e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000" y="267644"/>
            <a:ext cx="1942670" cy="5761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 txBox="1"/>
          <p:nvPr/>
        </p:nvSpPr>
        <p:spPr>
          <a:xfrm>
            <a:off x="265521" y="349762"/>
            <a:ext cx="5052269" cy="269183"/>
          </a:xfrm>
          <a:prstGeom prst="rect">
            <a:avLst/>
          </a:prstGeom>
        </p:spPr>
        <p:txBody>
          <a:bodyPr vert="horz" wrap="square" lIns="0" tIns="12697" rIns="0" bIns="0" rtlCol="0">
            <a:spAutoFit/>
          </a:bodyPr>
          <a:lstStyle/>
          <a:p>
            <a:pPr marL="12697">
              <a:spcBef>
                <a:spcPts val="100"/>
              </a:spcBef>
            </a:pPr>
            <a:r>
              <a:rPr sz="1600" b="1" spc="-5" dirty="0">
                <a:solidFill>
                  <a:srgbClr val="231F20"/>
                </a:solidFill>
                <a:latin typeface="Arial"/>
                <a:cs typeface="Arial"/>
              </a:rPr>
              <a:t>НЕЛЬЗЯ </a:t>
            </a:r>
            <a:r>
              <a:rPr sz="1600" b="1" dirty="0">
                <a:solidFill>
                  <a:srgbClr val="231F20"/>
                </a:solidFill>
                <a:latin typeface="Arial"/>
                <a:cs typeface="Arial"/>
              </a:rPr>
              <a:t>ИСПОЛЬЗОВАТЬ </a:t>
            </a:r>
            <a:r>
              <a:rPr sz="1600" b="1" spc="-5" dirty="0">
                <a:solidFill>
                  <a:srgbClr val="231F20"/>
                </a:solidFill>
                <a:latin typeface="Arial"/>
                <a:cs typeface="Arial"/>
              </a:rPr>
              <a:t>СРЕДСТВА ЗАЙМА</a:t>
            </a:r>
            <a:r>
              <a:rPr sz="1600" b="1" spc="-8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600" b="1" spc="-5" dirty="0">
                <a:solidFill>
                  <a:srgbClr val="231F20"/>
                </a:solidFill>
                <a:latin typeface="Arial"/>
                <a:cs typeface="Arial"/>
              </a:rPr>
              <a:t>НА:</a:t>
            </a:r>
            <a:endParaRPr sz="16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497053" y="1256326"/>
            <a:ext cx="5292884" cy="228220"/>
          </a:xfrm>
          <a:prstGeom prst="rect">
            <a:avLst/>
          </a:prstGeom>
        </p:spPr>
        <p:txBody>
          <a:bodyPr vert="horz" wrap="square" lIns="0" tIns="12697" rIns="0" bIns="0" rtlCol="0">
            <a:spAutoFit/>
          </a:bodyPr>
          <a:lstStyle/>
          <a:p>
            <a:pPr marL="12697">
              <a:spcBef>
                <a:spcPts val="100"/>
              </a:spcBef>
            </a:pPr>
            <a:r>
              <a:rPr sz="1400" dirty="0">
                <a:solidFill>
                  <a:srgbClr val="231F20"/>
                </a:solidFill>
                <a:latin typeface="Brutal Type Light"/>
                <a:cs typeface="Brutal Type Light"/>
              </a:rPr>
              <a:t>Строительство или капитальный ремонт зданий и</a:t>
            </a:r>
            <a:r>
              <a:rPr sz="1400" spc="-100" dirty="0">
                <a:solidFill>
                  <a:srgbClr val="231F20"/>
                </a:solidFill>
                <a:latin typeface="Brutal Type Light"/>
                <a:cs typeface="Brutal Type Light"/>
              </a:rPr>
              <a:t> </a:t>
            </a:r>
            <a:r>
              <a:rPr sz="1400" dirty="0">
                <a:solidFill>
                  <a:srgbClr val="231F20"/>
                </a:solidFill>
                <a:latin typeface="Brutal Type Light"/>
                <a:cs typeface="Brutal Type Light"/>
              </a:rPr>
              <a:t>сооружений</a:t>
            </a:r>
            <a:endParaRPr sz="1400">
              <a:latin typeface="Brutal Type Light"/>
              <a:cs typeface="Brutal Type Light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574793" y="1115955"/>
            <a:ext cx="554137" cy="5541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497053" y="2113644"/>
            <a:ext cx="3911414" cy="228220"/>
          </a:xfrm>
          <a:prstGeom prst="rect">
            <a:avLst/>
          </a:prstGeom>
        </p:spPr>
        <p:txBody>
          <a:bodyPr vert="horz" wrap="square" lIns="0" tIns="12697" rIns="0" bIns="0" rtlCol="0">
            <a:spAutoFit/>
          </a:bodyPr>
          <a:lstStyle/>
          <a:p>
            <a:pPr marL="12697">
              <a:spcBef>
                <a:spcPts val="100"/>
              </a:spcBef>
            </a:pPr>
            <a:r>
              <a:rPr sz="1400" dirty="0">
                <a:solidFill>
                  <a:srgbClr val="231F20"/>
                </a:solidFill>
                <a:latin typeface="Brutal Type Light"/>
                <a:cs typeface="Brutal Type Light"/>
              </a:rPr>
              <a:t>Проведение научно-исследовательских</a:t>
            </a:r>
            <a:r>
              <a:rPr sz="1400" spc="-90" dirty="0">
                <a:solidFill>
                  <a:srgbClr val="231F20"/>
                </a:solidFill>
                <a:latin typeface="Brutal Type Light"/>
                <a:cs typeface="Brutal Type Light"/>
              </a:rPr>
              <a:t> </a:t>
            </a:r>
            <a:r>
              <a:rPr sz="1400" dirty="0">
                <a:solidFill>
                  <a:srgbClr val="231F20"/>
                </a:solidFill>
                <a:latin typeface="Brutal Type Light"/>
                <a:cs typeface="Brutal Type Light"/>
              </a:rPr>
              <a:t>работ</a:t>
            </a:r>
            <a:endParaRPr sz="1400">
              <a:latin typeface="Brutal Type Light"/>
              <a:cs typeface="Brutal Type Light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574793" y="1973262"/>
            <a:ext cx="554137" cy="55413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497052" y="2970961"/>
            <a:ext cx="3381300" cy="228220"/>
          </a:xfrm>
          <a:prstGeom prst="rect">
            <a:avLst/>
          </a:prstGeom>
        </p:spPr>
        <p:txBody>
          <a:bodyPr vert="horz" wrap="square" lIns="0" tIns="12697" rIns="0" bIns="0" rtlCol="0">
            <a:spAutoFit/>
          </a:bodyPr>
          <a:lstStyle/>
          <a:p>
            <a:pPr marL="12697">
              <a:spcBef>
                <a:spcPts val="100"/>
              </a:spcBef>
            </a:pPr>
            <a:r>
              <a:rPr sz="1400" dirty="0">
                <a:solidFill>
                  <a:srgbClr val="231F20"/>
                </a:solidFill>
                <a:latin typeface="Brutal Type Light"/>
                <a:cs typeface="Brutal Type Light"/>
              </a:rPr>
              <a:t>Приобретение недвижимого</a:t>
            </a:r>
            <a:r>
              <a:rPr sz="1400" spc="-90" dirty="0">
                <a:solidFill>
                  <a:srgbClr val="231F20"/>
                </a:solidFill>
                <a:latin typeface="Brutal Type Light"/>
                <a:cs typeface="Brutal Type Light"/>
              </a:rPr>
              <a:t> </a:t>
            </a:r>
            <a:r>
              <a:rPr sz="1400" dirty="0">
                <a:solidFill>
                  <a:srgbClr val="231F20"/>
                </a:solidFill>
                <a:latin typeface="Brutal Type Light"/>
                <a:cs typeface="Brutal Type Light"/>
              </a:rPr>
              <a:t>имущества</a:t>
            </a:r>
            <a:endParaRPr sz="1400">
              <a:latin typeface="Brutal Type Light"/>
              <a:cs typeface="Brutal Type Light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574793" y="2830580"/>
            <a:ext cx="554137" cy="55413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1497052" y="3828268"/>
            <a:ext cx="4012358" cy="228220"/>
          </a:xfrm>
          <a:prstGeom prst="rect">
            <a:avLst/>
          </a:prstGeom>
        </p:spPr>
        <p:txBody>
          <a:bodyPr vert="horz" wrap="square" lIns="0" tIns="12697" rIns="0" bIns="0" rtlCol="0">
            <a:spAutoFit/>
          </a:bodyPr>
          <a:lstStyle/>
          <a:p>
            <a:pPr marL="12697">
              <a:spcBef>
                <a:spcPts val="100"/>
              </a:spcBef>
            </a:pPr>
            <a:r>
              <a:rPr sz="1400" dirty="0">
                <a:solidFill>
                  <a:srgbClr val="231F20"/>
                </a:solidFill>
                <a:latin typeface="Brutal Type Light"/>
                <a:cs typeface="Brutal Type Light"/>
              </a:rPr>
              <a:t>Производство продукции военного</a:t>
            </a:r>
            <a:r>
              <a:rPr sz="1400" spc="-95" dirty="0">
                <a:solidFill>
                  <a:srgbClr val="231F20"/>
                </a:solidFill>
                <a:latin typeface="Brutal Type Light"/>
                <a:cs typeface="Brutal Type Light"/>
              </a:rPr>
              <a:t> </a:t>
            </a:r>
            <a:r>
              <a:rPr sz="1400" dirty="0">
                <a:solidFill>
                  <a:srgbClr val="231F20"/>
                </a:solidFill>
                <a:latin typeface="Brutal Type Light"/>
                <a:cs typeface="Brutal Type Light"/>
              </a:rPr>
              <a:t>назначения</a:t>
            </a:r>
            <a:endParaRPr sz="1400">
              <a:latin typeface="Brutal Type Light"/>
              <a:cs typeface="Brutal Type Light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705207" y="3916540"/>
            <a:ext cx="413297" cy="109197"/>
          </a:xfrm>
          <a:custGeom>
            <a:avLst/>
            <a:gdLst/>
            <a:ahLst/>
            <a:cxnLst/>
            <a:rect l="l" t="t" r="r" b="b"/>
            <a:pathLst>
              <a:path w="413384" h="109220">
                <a:moveTo>
                  <a:pt x="253911" y="32118"/>
                </a:moveTo>
                <a:lnTo>
                  <a:pt x="78778" y="32118"/>
                </a:lnTo>
                <a:lnTo>
                  <a:pt x="68768" y="33470"/>
                </a:lnTo>
                <a:lnTo>
                  <a:pt x="59782" y="37284"/>
                </a:lnTo>
                <a:lnTo>
                  <a:pt x="52181" y="43198"/>
                </a:lnTo>
                <a:lnTo>
                  <a:pt x="46329" y="50850"/>
                </a:lnTo>
                <a:lnTo>
                  <a:pt x="29070" y="50850"/>
                </a:lnTo>
                <a:lnTo>
                  <a:pt x="17755" y="53135"/>
                </a:lnTo>
                <a:lnTo>
                  <a:pt x="8515" y="59366"/>
                </a:lnTo>
                <a:lnTo>
                  <a:pt x="2284" y="68606"/>
                </a:lnTo>
                <a:lnTo>
                  <a:pt x="0" y="79921"/>
                </a:lnTo>
                <a:lnTo>
                  <a:pt x="2284" y="91233"/>
                </a:lnTo>
                <a:lnTo>
                  <a:pt x="8515" y="100469"/>
                </a:lnTo>
                <a:lnTo>
                  <a:pt x="17755" y="106695"/>
                </a:lnTo>
                <a:lnTo>
                  <a:pt x="29070" y="108978"/>
                </a:lnTo>
                <a:lnTo>
                  <a:pt x="262331" y="108978"/>
                </a:lnTo>
                <a:lnTo>
                  <a:pt x="272804" y="107033"/>
                </a:lnTo>
                <a:lnTo>
                  <a:pt x="281582" y="101682"/>
                </a:lnTo>
                <a:lnTo>
                  <a:pt x="287939" y="93655"/>
                </a:lnTo>
                <a:lnTo>
                  <a:pt x="291147" y="83680"/>
                </a:lnTo>
                <a:lnTo>
                  <a:pt x="408736" y="83680"/>
                </a:lnTo>
                <a:lnTo>
                  <a:pt x="412991" y="79425"/>
                </a:lnTo>
                <a:lnTo>
                  <a:pt x="412991" y="68948"/>
                </a:lnTo>
                <a:lnTo>
                  <a:pt x="408736" y="64693"/>
                </a:lnTo>
                <a:lnTo>
                  <a:pt x="291071" y="64693"/>
                </a:lnTo>
                <a:lnTo>
                  <a:pt x="286918" y="51845"/>
                </a:lnTo>
                <a:lnTo>
                  <a:pt x="278720" y="41509"/>
                </a:lnTo>
                <a:lnTo>
                  <a:pt x="267407" y="34622"/>
                </a:lnTo>
                <a:lnTo>
                  <a:pt x="253911" y="32118"/>
                </a:lnTo>
                <a:close/>
              </a:path>
              <a:path w="413384" h="109220">
                <a:moveTo>
                  <a:pt x="226580" y="0"/>
                </a:moveTo>
                <a:lnTo>
                  <a:pt x="174942" y="0"/>
                </a:lnTo>
                <a:lnTo>
                  <a:pt x="165793" y="1848"/>
                </a:lnTo>
                <a:lnTo>
                  <a:pt x="158321" y="6888"/>
                </a:lnTo>
                <a:lnTo>
                  <a:pt x="153282" y="14364"/>
                </a:lnTo>
                <a:lnTo>
                  <a:pt x="151434" y="23520"/>
                </a:lnTo>
                <a:lnTo>
                  <a:pt x="151434" y="26555"/>
                </a:lnTo>
                <a:lnTo>
                  <a:pt x="152006" y="29451"/>
                </a:lnTo>
                <a:lnTo>
                  <a:pt x="153060" y="32118"/>
                </a:lnTo>
                <a:lnTo>
                  <a:pt x="248462" y="32118"/>
                </a:lnTo>
                <a:lnTo>
                  <a:pt x="249504" y="29451"/>
                </a:lnTo>
                <a:lnTo>
                  <a:pt x="250088" y="26555"/>
                </a:lnTo>
                <a:lnTo>
                  <a:pt x="250088" y="23520"/>
                </a:lnTo>
                <a:lnTo>
                  <a:pt x="248240" y="14364"/>
                </a:lnTo>
                <a:lnTo>
                  <a:pt x="243201" y="6888"/>
                </a:lnTo>
                <a:lnTo>
                  <a:pt x="235729" y="1848"/>
                </a:lnTo>
                <a:lnTo>
                  <a:pt x="226580" y="0"/>
                </a:lnTo>
                <a:close/>
              </a:path>
            </a:pathLst>
          </a:custGeom>
          <a:solidFill>
            <a:srgbClr val="393C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691596" y="4032680"/>
            <a:ext cx="364413" cy="73645"/>
          </a:xfrm>
          <a:custGeom>
            <a:avLst/>
            <a:gdLst/>
            <a:ahLst/>
            <a:cxnLst/>
            <a:rect l="l" t="t" r="r" b="b"/>
            <a:pathLst>
              <a:path w="364490" h="73660">
                <a:moveTo>
                  <a:pt x="327152" y="0"/>
                </a:moveTo>
                <a:lnTo>
                  <a:pt x="36715" y="0"/>
                </a:lnTo>
                <a:lnTo>
                  <a:pt x="22422" y="2884"/>
                </a:lnTo>
                <a:lnTo>
                  <a:pt x="10752" y="10750"/>
                </a:lnTo>
                <a:lnTo>
                  <a:pt x="2884" y="22417"/>
                </a:lnTo>
                <a:lnTo>
                  <a:pt x="0" y="36702"/>
                </a:lnTo>
                <a:lnTo>
                  <a:pt x="2884" y="50990"/>
                </a:lnTo>
                <a:lnTo>
                  <a:pt x="10752" y="62661"/>
                </a:lnTo>
                <a:lnTo>
                  <a:pt x="22422" y="70532"/>
                </a:lnTo>
                <a:lnTo>
                  <a:pt x="36715" y="73418"/>
                </a:lnTo>
                <a:lnTo>
                  <a:pt x="327152" y="73418"/>
                </a:lnTo>
                <a:lnTo>
                  <a:pt x="341445" y="70532"/>
                </a:lnTo>
                <a:lnTo>
                  <a:pt x="353115" y="62661"/>
                </a:lnTo>
                <a:lnTo>
                  <a:pt x="354862" y="60070"/>
                </a:lnTo>
                <a:lnTo>
                  <a:pt x="37249" y="60070"/>
                </a:lnTo>
                <a:lnTo>
                  <a:pt x="27789" y="58162"/>
                </a:lnTo>
                <a:lnTo>
                  <a:pt x="20067" y="52955"/>
                </a:lnTo>
                <a:lnTo>
                  <a:pt x="14862" y="45229"/>
                </a:lnTo>
                <a:lnTo>
                  <a:pt x="12954" y="35763"/>
                </a:lnTo>
                <a:lnTo>
                  <a:pt x="14862" y="26303"/>
                </a:lnTo>
                <a:lnTo>
                  <a:pt x="20067" y="18581"/>
                </a:lnTo>
                <a:lnTo>
                  <a:pt x="27789" y="13376"/>
                </a:lnTo>
                <a:lnTo>
                  <a:pt x="37249" y="11468"/>
                </a:lnTo>
                <a:lnTo>
                  <a:pt x="353599" y="11468"/>
                </a:lnTo>
                <a:lnTo>
                  <a:pt x="353115" y="10750"/>
                </a:lnTo>
                <a:lnTo>
                  <a:pt x="341445" y="2884"/>
                </a:lnTo>
                <a:lnTo>
                  <a:pt x="327152" y="0"/>
                </a:lnTo>
                <a:close/>
              </a:path>
              <a:path w="364490" h="73660">
                <a:moveTo>
                  <a:pt x="110159" y="11468"/>
                </a:moveTo>
                <a:lnTo>
                  <a:pt x="37249" y="11468"/>
                </a:lnTo>
                <a:lnTo>
                  <a:pt x="46715" y="13376"/>
                </a:lnTo>
                <a:lnTo>
                  <a:pt x="54441" y="18581"/>
                </a:lnTo>
                <a:lnTo>
                  <a:pt x="59648" y="26303"/>
                </a:lnTo>
                <a:lnTo>
                  <a:pt x="61556" y="35763"/>
                </a:lnTo>
                <a:lnTo>
                  <a:pt x="59648" y="45229"/>
                </a:lnTo>
                <a:lnTo>
                  <a:pt x="54441" y="52955"/>
                </a:lnTo>
                <a:lnTo>
                  <a:pt x="46715" y="58162"/>
                </a:lnTo>
                <a:lnTo>
                  <a:pt x="37249" y="60070"/>
                </a:lnTo>
                <a:lnTo>
                  <a:pt x="110159" y="60070"/>
                </a:lnTo>
                <a:lnTo>
                  <a:pt x="100705" y="58162"/>
                </a:lnTo>
                <a:lnTo>
                  <a:pt x="92983" y="52955"/>
                </a:lnTo>
                <a:lnTo>
                  <a:pt x="87774" y="45229"/>
                </a:lnTo>
                <a:lnTo>
                  <a:pt x="85864" y="35763"/>
                </a:lnTo>
                <a:lnTo>
                  <a:pt x="87774" y="26303"/>
                </a:lnTo>
                <a:lnTo>
                  <a:pt x="92983" y="18581"/>
                </a:lnTo>
                <a:lnTo>
                  <a:pt x="100705" y="13376"/>
                </a:lnTo>
                <a:lnTo>
                  <a:pt x="110159" y="11468"/>
                </a:lnTo>
                <a:close/>
              </a:path>
              <a:path w="364490" h="73660">
                <a:moveTo>
                  <a:pt x="183070" y="11468"/>
                </a:moveTo>
                <a:lnTo>
                  <a:pt x="110159" y="11468"/>
                </a:lnTo>
                <a:lnTo>
                  <a:pt x="119619" y="13376"/>
                </a:lnTo>
                <a:lnTo>
                  <a:pt x="127341" y="18581"/>
                </a:lnTo>
                <a:lnTo>
                  <a:pt x="132546" y="26303"/>
                </a:lnTo>
                <a:lnTo>
                  <a:pt x="134454" y="35763"/>
                </a:lnTo>
                <a:lnTo>
                  <a:pt x="132546" y="45229"/>
                </a:lnTo>
                <a:lnTo>
                  <a:pt x="127341" y="52955"/>
                </a:lnTo>
                <a:lnTo>
                  <a:pt x="119619" y="58162"/>
                </a:lnTo>
                <a:lnTo>
                  <a:pt x="110159" y="60070"/>
                </a:lnTo>
                <a:lnTo>
                  <a:pt x="183070" y="60070"/>
                </a:lnTo>
                <a:lnTo>
                  <a:pt x="173609" y="58162"/>
                </a:lnTo>
                <a:lnTo>
                  <a:pt x="165882" y="52955"/>
                </a:lnTo>
                <a:lnTo>
                  <a:pt x="160673" y="45229"/>
                </a:lnTo>
                <a:lnTo>
                  <a:pt x="158762" y="35763"/>
                </a:lnTo>
                <a:lnTo>
                  <a:pt x="160673" y="26303"/>
                </a:lnTo>
                <a:lnTo>
                  <a:pt x="165882" y="18581"/>
                </a:lnTo>
                <a:lnTo>
                  <a:pt x="173609" y="13376"/>
                </a:lnTo>
                <a:lnTo>
                  <a:pt x="183070" y="11468"/>
                </a:lnTo>
                <a:close/>
              </a:path>
              <a:path w="364490" h="73660">
                <a:moveTo>
                  <a:pt x="255981" y="11468"/>
                </a:moveTo>
                <a:lnTo>
                  <a:pt x="183070" y="11468"/>
                </a:lnTo>
                <a:lnTo>
                  <a:pt x="192531" y="13376"/>
                </a:lnTo>
                <a:lnTo>
                  <a:pt x="200258" y="18581"/>
                </a:lnTo>
                <a:lnTo>
                  <a:pt x="205467" y="26303"/>
                </a:lnTo>
                <a:lnTo>
                  <a:pt x="207378" y="35763"/>
                </a:lnTo>
                <a:lnTo>
                  <a:pt x="205467" y="45229"/>
                </a:lnTo>
                <a:lnTo>
                  <a:pt x="200258" y="52955"/>
                </a:lnTo>
                <a:lnTo>
                  <a:pt x="192531" y="58162"/>
                </a:lnTo>
                <a:lnTo>
                  <a:pt x="183070" y="60070"/>
                </a:lnTo>
                <a:lnTo>
                  <a:pt x="255981" y="60070"/>
                </a:lnTo>
                <a:lnTo>
                  <a:pt x="246521" y="58162"/>
                </a:lnTo>
                <a:lnTo>
                  <a:pt x="238799" y="52955"/>
                </a:lnTo>
                <a:lnTo>
                  <a:pt x="233594" y="45229"/>
                </a:lnTo>
                <a:lnTo>
                  <a:pt x="231686" y="35763"/>
                </a:lnTo>
                <a:lnTo>
                  <a:pt x="233594" y="26303"/>
                </a:lnTo>
                <a:lnTo>
                  <a:pt x="238799" y="18581"/>
                </a:lnTo>
                <a:lnTo>
                  <a:pt x="246521" y="13376"/>
                </a:lnTo>
                <a:lnTo>
                  <a:pt x="255981" y="11468"/>
                </a:lnTo>
                <a:close/>
              </a:path>
              <a:path w="364490" h="73660">
                <a:moveTo>
                  <a:pt x="328891" y="11468"/>
                </a:moveTo>
                <a:lnTo>
                  <a:pt x="255981" y="11468"/>
                </a:lnTo>
                <a:lnTo>
                  <a:pt x="265435" y="13376"/>
                </a:lnTo>
                <a:lnTo>
                  <a:pt x="273157" y="18581"/>
                </a:lnTo>
                <a:lnTo>
                  <a:pt x="278366" y="26303"/>
                </a:lnTo>
                <a:lnTo>
                  <a:pt x="280276" y="35763"/>
                </a:lnTo>
                <a:lnTo>
                  <a:pt x="278366" y="45229"/>
                </a:lnTo>
                <a:lnTo>
                  <a:pt x="273157" y="52955"/>
                </a:lnTo>
                <a:lnTo>
                  <a:pt x="265435" y="58162"/>
                </a:lnTo>
                <a:lnTo>
                  <a:pt x="255981" y="60070"/>
                </a:lnTo>
                <a:lnTo>
                  <a:pt x="328891" y="60070"/>
                </a:lnTo>
                <a:lnTo>
                  <a:pt x="319425" y="58162"/>
                </a:lnTo>
                <a:lnTo>
                  <a:pt x="311699" y="52955"/>
                </a:lnTo>
                <a:lnTo>
                  <a:pt x="306492" y="45229"/>
                </a:lnTo>
                <a:lnTo>
                  <a:pt x="304584" y="35763"/>
                </a:lnTo>
                <a:lnTo>
                  <a:pt x="306492" y="26303"/>
                </a:lnTo>
                <a:lnTo>
                  <a:pt x="311699" y="18581"/>
                </a:lnTo>
                <a:lnTo>
                  <a:pt x="319425" y="13376"/>
                </a:lnTo>
                <a:lnTo>
                  <a:pt x="328891" y="11468"/>
                </a:lnTo>
                <a:close/>
              </a:path>
              <a:path w="364490" h="73660">
                <a:moveTo>
                  <a:pt x="353599" y="11468"/>
                </a:moveTo>
                <a:lnTo>
                  <a:pt x="328891" y="11468"/>
                </a:lnTo>
                <a:lnTo>
                  <a:pt x="338351" y="13376"/>
                </a:lnTo>
                <a:lnTo>
                  <a:pt x="346073" y="18581"/>
                </a:lnTo>
                <a:lnTo>
                  <a:pt x="351278" y="26303"/>
                </a:lnTo>
                <a:lnTo>
                  <a:pt x="353187" y="35763"/>
                </a:lnTo>
                <a:lnTo>
                  <a:pt x="351278" y="45229"/>
                </a:lnTo>
                <a:lnTo>
                  <a:pt x="346073" y="52955"/>
                </a:lnTo>
                <a:lnTo>
                  <a:pt x="338351" y="58162"/>
                </a:lnTo>
                <a:lnTo>
                  <a:pt x="328891" y="60070"/>
                </a:lnTo>
                <a:lnTo>
                  <a:pt x="354862" y="60070"/>
                </a:lnTo>
                <a:lnTo>
                  <a:pt x="360983" y="50990"/>
                </a:lnTo>
                <a:lnTo>
                  <a:pt x="363867" y="36702"/>
                </a:lnTo>
                <a:lnTo>
                  <a:pt x="360983" y="22417"/>
                </a:lnTo>
                <a:lnTo>
                  <a:pt x="353599" y="11468"/>
                </a:lnTo>
                <a:close/>
              </a:path>
            </a:pathLst>
          </a:custGeom>
          <a:solidFill>
            <a:srgbClr val="1522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662013" y="3892742"/>
            <a:ext cx="156227" cy="16815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609983" y="4054551"/>
            <a:ext cx="292039" cy="179032"/>
          </a:xfrm>
          <a:custGeom>
            <a:avLst/>
            <a:gdLst/>
            <a:ahLst/>
            <a:cxnLst/>
            <a:rect l="l" t="t" r="r" b="b"/>
            <a:pathLst>
              <a:path w="292100" h="179070">
                <a:moveTo>
                  <a:pt x="277858" y="86283"/>
                </a:moveTo>
                <a:lnTo>
                  <a:pt x="45378" y="86283"/>
                </a:lnTo>
                <a:lnTo>
                  <a:pt x="45378" y="101640"/>
                </a:lnTo>
                <a:lnTo>
                  <a:pt x="64611" y="120872"/>
                </a:lnTo>
                <a:lnTo>
                  <a:pt x="103023" y="148023"/>
                </a:lnTo>
                <a:lnTo>
                  <a:pt x="145899" y="168379"/>
                </a:lnTo>
                <a:lnTo>
                  <a:pt x="183170" y="178612"/>
                </a:lnTo>
                <a:lnTo>
                  <a:pt x="210085" y="178612"/>
                </a:lnTo>
                <a:lnTo>
                  <a:pt x="210085" y="89750"/>
                </a:lnTo>
                <a:lnTo>
                  <a:pt x="278847" y="89750"/>
                </a:lnTo>
                <a:lnTo>
                  <a:pt x="277858" y="86283"/>
                </a:lnTo>
                <a:close/>
              </a:path>
              <a:path w="292100" h="179070">
                <a:moveTo>
                  <a:pt x="278847" y="89750"/>
                </a:moveTo>
                <a:lnTo>
                  <a:pt x="210085" y="89750"/>
                </a:lnTo>
                <a:lnTo>
                  <a:pt x="217372" y="102017"/>
                </a:lnTo>
                <a:lnTo>
                  <a:pt x="224551" y="118511"/>
                </a:lnTo>
                <a:lnTo>
                  <a:pt x="230028" y="139437"/>
                </a:lnTo>
                <a:lnTo>
                  <a:pt x="232208" y="164998"/>
                </a:lnTo>
                <a:lnTo>
                  <a:pt x="232208" y="178612"/>
                </a:lnTo>
                <a:lnTo>
                  <a:pt x="291593" y="178612"/>
                </a:lnTo>
                <a:lnTo>
                  <a:pt x="291593" y="164998"/>
                </a:lnTo>
                <a:lnTo>
                  <a:pt x="287312" y="119406"/>
                </a:lnTo>
                <a:lnTo>
                  <a:pt x="278847" y="89750"/>
                </a:lnTo>
                <a:close/>
              </a:path>
              <a:path w="292100" h="179070">
                <a:moveTo>
                  <a:pt x="128106" y="0"/>
                </a:moveTo>
                <a:lnTo>
                  <a:pt x="61945" y="6057"/>
                </a:lnTo>
                <a:lnTo>
                  <a:pt x="19216" y="21717"/>
                </a:lnTo>
                <a:lnTo>
                  <a:pt x="0" y="40260"/>
                </a:lnTo>
                <a:lnTo>
                  <a:pt x="4288" y="49291"/>
                </a:lnTo>
                <a:lnTo>
                  <a:pt x="31440" y="87702"/>
                </a:lnTo>
                <a:lnTo>
                  <a:pt x="39801" y="96062"/>
                </a:lnTo>
                <a:lnTo>
                  <a:pt x="45378" y="86283"/>
                </a:lnTo>
                <a:lnTo>
                  <a:pt x="277858" y="86283"/>
                </a:lnTo>
                <a:lnTo>
                  <a:pt x="257266" y="43835"/>
                </a:lnTo>
                <a:lnTo>
                  <a:pt x="216614" y="13024"/>
                </a:lnTo>
                <a:lnTo>
                  <a:pt x="163570" y="1606"/>
                </a:lnTo>
                <a:lnTo>
                  <a:pt x="128106" y="0"/>
                </a:lnTo>
                <a:close/>
              </a:path>
            </a:pathLst>
          </a:custGeom>
          <a:solidFill>
            <a:srgbClr val="F57F3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669178" y="3892741"/>
            <a:ext cx="139124" cy="6914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683893" y="4044703"/>
            <a:ext cx="121567" cy="17083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576704" y="3689810"/>
            <a:ext cx="550429" cy="550429"/>
          </a:xfrm>
          <a:custGeom>
            <a:avLst/>
            <a:gdLst/>
            <a:ahLst/>
            <a:cxnLst/>
            <a:rect l="l" t="t" r="r" b="b"/>
            <a:pathLst>
              <a:path w="550544" h="550545">
                <a:moveTo>
                  <a:pt x="550430" y="275209"/>
                </a:moveTo>
                <a:lnTo>
                  <a:pt x="545996" y="324678"/>
                </a:lnTo>
                <a:lnTo>
                  <a:pt x="533212" y="371238"/>
                </a:lnTo>
                <a:lnTo>
                  <a:pt x="512856" y="414112"/>
                </a:lnTo>
                <a:lnTo>
                  <a:pt x="485704" y="452522"/>
                </a:lnTo>
                <a:lnTo>
                  <a:pt x="452535" y="485692"/>
                </a:lnTo>
                <a:lnTo>
                  <a:pt x="414124" y="512843"/>
                </a:lnTo>
                <a:lnTo>
                  <a:pt x="371250" y="533200"/>
                </a:lnTo>
                <a:lnTo>
                  <a:pt x="324690" y="545984"/>
                </a:lnTo>
                <a:lnTo>
                  <a:pt x="275221" y="550418"/>
                </a:lnTo>
                <a:lnTo>
                  <a:pt x="225748" y="545984"/>
                </a:lnTo>
                <a:lnTo>
                  <a:pt x="179185" y="533200"/>
                </a:lnTo>
                <a:lnTo>
                  <a:pt x="136309" y="512843"/>
                </a:lnTo>
                <a:lnTo>
                  <a:pt x="97897" y="485692"/>
                </a:lnTo>
                <a:lnTo>
                  <a:pt x="64726" y="452522"/>
                </a:lnTo>
                <a:lnTo>
                  <a:pt x="37574" y="414112"/>
                </a:lnTo>
                <a:lnTo>
                  <a:pt x="17217" y="371238"/>
                </a:lnTo>
                <a:lnTo>
                  <a:pt x="4434" y="324678"/>
                </a:lnTo>
                <a:lnTo>
                  <a:pt x="0" y="275209"/>
                </a:lnTo>
                <a:lnTo>
                  <a:pt x="4434" y="225739"/>
                </a:lnTo>
                <a:lnTo>
                  <a:pt x="17217" y="179179"/>
                </a:lnTo>
                <a:lnTo>
                  <a:pt x="37574" y="136305"/>
                </a:lnTo>
                <a:lnTo>
                  <a:pt x="64726" y="97895"/>
                </a:lnTo>
                <a:lnTo>
                  <a:pt x="97897" y="64725"/>
                </a:lnTo>
                <a:lnTo>
                  <a:pt x="136309" y="37574"/>
                </a:lnTo>
                <a:lnTo>
                  <a:pt x="179185" y="17217"/>
                </a:lnTo>
                <a:lnTo>
                  <a:pt x="225748" y="4433"/>
                </a:lnTo>
                <a:lnTo>
                  <a:pt x="275221" y="0"/>
                </a:lnTo>
                <a:lnTo>
                  <a:pt x="324690" y="4433"/>
                </a:lnTo>
                <a:lnTo>
                  <a:pt x="371250" y="17217"/>
                </a:lnTo>
                <a:lnTo>
                  <a:pt x="414124" y="37574"/>
                </a:lnTo>
                <a:lnTo>
                  <a:pt x="452535" y="64725"/>
                </a:lnTo>
                <a:lnTo>
                  <a:pt x="485704" y="97895"/>
                </a:lnTo>
                <a:lnTo>
                  <a:pt x="512856" y="136305"/>
                </a:lnTo>
                <a:lnTo>
                  <a:pt x="533212" y="179179"/>
                </a:lnTo>
                <a:lnTo>
                  <a:pt x="545996" y="225739"/>
                </a:lnTo>
                <a:lnTo>
                  <a:pt x="550430" y="275209"/>
                </a:lnTo>
                <a:close/>
              </a:path>
            </a:pathLst>
          </a:custGeom>
          <a:ln w="3822">
            <a:solidFill>
              <a:srgbClr val="001F3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1497053" y="4685585"/>
            <a:ext cx="7189865" cy="228220"/>
          </a:xfrm>
          <a:prstGeom prst="rect">
            <a:avLst/>
          </a:prstGeom>
        </p:spPr>
        <p:txBody>
          <a:bodyPr vert="horz" wrap="square" lIns="0" tIns="12697" rIns="0" bIns="0" rtlCol="0">
            <a:spAutoFit/>
          </a:bodyPr>
          <a:lstStyle/>
          <a:p>
            <a:pPr marL="12697">
              <a:spcBef>
                <a:spcPts val="100"/>
              </a:spcBef>
            </a:pPr>
            <a:r>
              <a:rPr sz="1400" dirty="0">
                <a:solidFill>
                  <a:srgbClr val="231F20"/>
                </a:solidFill>
                <a:latin typeface="Brutal Type Light"/>
                <a:cs typeface="Brutal Type Light"/>
              </a:rPr>
              <a:t>Рефинансирование заемных средств и уплату % по привлеченным</a:t>
            </a:r>
            <a:r>
              <a:rPr sz="1400" spc="-100" dirty="0">
                <a:solidFill>
                  <a:srgbClr val="231F20"/>
                </a:solidFill>
                <a:latin typeface="Brutal Type Light"/>
                <a:cs typeface="Brutal Type Light"/>
              </a:rPr>
              <a:t> </a:t>
            </a:r>
            <a:r>
              <a:rPr sz="1400" dirty="0">
                <a:solidFill>
                  <a:srgbClr val="231F20"/>
                </a:solidFill>
                <a:latin typeface="Brutal Type Light"/>
                <a:cs typeface="Brutal Type Light"/>
              </a:rPr>
              <a:t>кредитам/займам</a:t>
            </a:r>
            <a:endParaRPr sz="1400">
              <a:latin typeface="Brutal Type Light"/>
              <a:cs typeface="Brutal Type Light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576704" y="4547115"/>
            <a:ext cx="550429" cy="550429"/>
          </a:xfrm>
          <a:custGeom>
            <a:avLst/>
            <a:gdLst/>
            <a:ahLst/>
            <a:cxnLst/>
            <a:rect l="l" t="t" r="r" b="b"/>
            <a:pathLst>
              <a:path w="550544" h="550545">
                <a:moveTo>
                  <a:pt x="550430" y="275221"/>
                </a:moveTo>
                <a:lnTo>
                  <a:pt x="545996" y="324690"/>
                </a:lnTo>
                <a:lnTo>
                  <a:pt x="533212" y="371250"/>
                </a:lnTo>
                <a:lnTo>
                  <a:pt x="512856" y="414124"/>
                </a:lnTo>
                <a:lnTo>
                  <a:pt x="485704" y="452535"/>
                </a:lnTo>
                <a:lnTo>
                  <a:pt x="452535" y="485704"/>
                </a:lnTo>
                <a:lnTo>
                  <a:pt x="414124" y="512856"/>
                </a:lnTo>
                <a:lnTo>
                  <a:pt x="371250" y="533212"/>
                </a:lnTo>
                <a:lnTo>
                  <a:pt x="324690" y="545996"/>
                </a:lnTo>
                <a:lnTo>
                  <a:pt x="275221" y="550430"/>
                </a:lnTo>
                <a:lnTo>
                  <a:pt x="225748" y="545996"/>
                </a:lnTo>
                <a:lnTo>
                  <a:pt x="179185" y="533212"/>
                </a:lnTo>
                <a:lnTo>
                  <a:pt x="136309" y="512856"/>
                </a:lnTo>
                <a:lnTo>
                  <a:pt x="97897" y="485704"/>
                </a:lnTo>
                <a:lnTo>
                  <a:pt x="64726" y="452535"/>
                </a:lnTo>
                <a:lnTo>
                  <a:pt x="37574" y="414124"/>
                </a:lnTo>
                <a:lnTo>
                  <a:pt x="17217" y="371250"/>
                </a:lnTo>
                <a:lnTo>
                  <a:pt x="4434" y="324690"/>
                </a:lnTo>
                <a:lnTo>
                  <a:pt x="0" y="275221"/>
                </a:lnTo>
                <a:lnTo>
                  <a:pt x="4434" y="225748"/>
                </a:lnTo>
                <a:lnTo>
                  <a:pt x="17217" y="179185"/>
                </a:lnTo>
                <a:lnTo>
                  <a:pt x="37574" y="136309"/>
                </a:lnTo>
                <a:lnTo>
                  <a:pt x="64726" y="97897"/>
                </a:lnTo>
                <a:lnTo>
                  <a:pt x="97897" y="64726"/>
                </a:lnTo>
                <a:lnTo>
                  <a:pt x="136309" y="37574"/>
                </a:lnTo>
                <a:lnTo>
                  <a:pt x="179185" y="17217"/>
                </a:lnTo>
                <a:lnTo>
                  <a:pt x="225748" y="4434"/>
                </a:lnTo>
                <a:lnTo>
                  <a:pt x="275221" y="0"/>
                </a:lnTo>
                <a:lnTo>
                  <a:pt x="324690" y="4434"/>
                </a:lnTo>
                <a:lnTo>
                  <a:pt x="371250" y="17217"/>
                </a:lnTo>
                <a:lnTo>
                  <a:pt x="414124" y="37574"/>
                </a:lnTo>
                <a:lnTo>
                  <a:pt x="452535" y="64726"/>
                </a:lnTo>
                <a:lnTo>
                  <a:pt x="485704" y="97897"/>
                </a:lnTo>
                <a:lnTo>
                  <a:pt x="512856" y="136309"/>
                </a:lnTo>
                <a:lnTo>
                  <a:pt x="533212" y="179185"/>
                </a:lnTo>
                <a:lnTo>
                  <a:pt x="545996" y="225748"/>
                </a:lnTo>
                <a:lnTo>
                  <a:pt x="550430" y="275221"/>
                </a:lnTo>
                <a:close/>
              </a:path>
            </a:pathLst>
          </a:custGeom>
          <a:ln w="3822">
            <a:solidFill>
              <a:srgbClr val="001F3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772177" y="4735924"/>
            <a:ext cx="163783" cy="17628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683857" y="4905550"/>
            <a:ext cx="335844" cy="192365"/>
          </a:xfrm>
          <a:custGeom>
            <a:avLst/>
            <a:gdLst/>
            <a:ahLst/>
            <a:cxnLst/>
            <a:rect l="l" t="t" r="r" b="b"/>
            <a:pathLst>
              <a:path w="335915" h="192404">
                <a:moveTo>
                  <a:pt x="325027" y="90855"/>
                </a:moveTo>
                <a:lnTo>
                  <a:pt x="81358" y="90855"/>
                </a:lnTo>
                <a:lnTo>
                  <a:pt x="81358" y="177272"/>
                </a:lnTo>
                <a:lnTo>
                  <a:pt x="118574" y="187489"/>
                </a:lnTo>
                <a:lnTo>
                  <a:pt x="166757" y="191808"/>
                </a:lnTo>
                <a:lnTo>
                  <a:pt x="169337" y="191808"/>
                </a:lnTo>
                <a:lnTo>
                  <a:pt x="217516" y="187489"/>
                </a:lnTo>
                <a:lnTo>
                  <a:pt x="253989" y="177475"/>
                </a:lnTo>
                <a:lnTo>
                  <a:pt x="253989" y="94513"/>
                </a:lnTo>
                <a:lnTo>
                  <a:pt x="326065" y="94513"/>
                </a:lnTo>
                <a:lnTo>
                  <a:pt x="325027" y="90855"/>
                </a:lnTo>
                <a:close/>
              </a:path>
              <a:path w="335915" h="192404">
                <a:moveTo>
                  <a:pt x="326065" y="94513"/>
                </a:moveTo>
                <a:lnTo>
                  <a:pt x="253989" y="94513"/>
                </a:lnTo>
                <a:lnTo>
                  <a:pt x="261628" y="107433"/>
                </a:lnTo>
                <a:lnTo>
                  <a:pt x="269158" y="124806"/>
                </a:lnTo>
                <a:lnTo>
                  <a:pt x="274904" y="146841"/>
                </a:lnTo>
                <a:lnTo>
                  <a:pt x="276761" y="168683"/>
                </a:lnTo>
                <a:lnTo>
                  <a:pt x="306950" y="154349"/>
                </a:lnTo>
                <a:lnTo>
                  <a:pt x="335710" y="134020"/>
                </a:lnTo>
                <a:lnTo>
                  <a:pt x="334937" y="125750"/>
                </a:lnTo>
                <a:lnTo>
                  <a:pt x="326065" y="94513"/>
                </a:lnTo>
                <a:close/>
              </a:path>
              <a:path w="335915" h="192404">
                <a:moveTo>
                  <a:pt x="168061" y="0"/>
                </a:moveTo>
                <a:lnTo>
                  <a:pt x="98717" y="6376"/>
                </a:lnTo>
                <a:lnTo>
                  <a:pt x="53939" y="22860"/>
                </a:lnTo>
                <a:lnTo>
                  <a:pt x="12151" y="81549"/>
                </a:lnTo>
                <a:lnTo>
                  <a:pt x="680" y="125597"/>
                </a:lnTo>
                <a:lnTo>
                  <a:pt x="0" y="133755"/>
                </a:lnTo>
                <a:lnTo>
                  <a:pt x="29135" y="154349"/>
                </a:lnTo>
                <a:lnTo>
                  <a:pt x="59292" y="168667"/>
                </a:lnTo>
                <a:lnTo>
                  <a:pt x="61186" y="144626"/>
                </a:lnTo>
                <a:lnTo>
                  <a:pt x="66882" y="121281"/>
                </a:lnTo>
                <a:lnTo>
                  <a:pt x="74199" y="103447"/>
                </a:lnTo>
                <a:lnTo>
                  <a:pt x="81358" y="90855"/>
                </a:lnTo>
                <a:lnTo>
                  <a:pt x="325027" y="90855"/>
                </a:lnTo>
                <a:lnTo>
                  <a:pt x="322458" y="81811"/>
                </a:lnTo>
                <a:lnTo>
                  <a:pt x="303450" y="46166"/>
                </a:lnTo>
                <a:lnTo>
                  <a:pt x="260833" y="13716"/>
                </a:lnTo>
                <a:lnTo>
                  <a:pt x="205235" y="1690"/>
                </a:lnTo>
                <a:lnTo>
                  <a:pt x="168061" y="0"/>
                </a:lnTo>
                <a:close/>
              </a:path>
            </a:pathLst>
          </a:custGeom>
          <a:solidFill>
            <a:srgbClr val="1522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779703" y="4735927"/>
            <a:ext cx="146019" cy="73010"/>
          </a:xfrm>
          <a:custGeom>
            <a:avLst/>
            <a:gdLst/>
            <a:ahLst/>
            <a:cxnLst/>
            <a:rect l="l" t="t" r="r" b="b"/>
            <a:pathLst>
              <a:path w="146050" h="73025">
                <a:moveTo>
                  <a:pt x="73571" y="0"/>
                </a:moveTo>
                <a:lnTo>
                  <a:pt x="45591" y="5658"/>
                </a:lnTo>
                <a:lnTo>
                  <a:pt x="22545" y="21131"/>
                </a:lnTo>
                <a:lnTo>
                  <a:pt x="6619" y="44164"/>
                </a:lnTo>
                <a:lnTo>
                  <a:pt x="0" y="72504"/>
                </a:lnTo>
                <a:lnTo>
                  <a:pt x="4660" y="67195"/>
                </a:lnTo>
                <a:lnTo>
                  <a:pt x="7480" y="59715"/>
                </a:lnTo>
                <a:lnTo>
                  <a:pt x="11988" y="54508"/>
                </a:lnTo>
                <a:lnTo>
                  <a:pt x="17990" y="48403"/>
                </a:lnTo>
                <a:lnTo>
                  <a:pt x="24458" y="42886"/>
                </a:lnTo>
                <a:lnTo>
                  <a:pt x="31085" y="37547"/>
                </a:lnTo>
                <a:lnTo>
                  <a:pt x="37566" y="31978"/>
                </a:lnTo>
                <a:lnTo>
                  <a:pt x="43383" y="26606"/>
                </a:lnTo>
                <a:lnTo>
                  <a:pt x="53187" y="25704"/>
                </a:lnTo>
                <a:lnTo>
                  <a:pt x="128842" y="25704"/>
                </a:lnTo>
                <a:lnTo>
                  <a:pt x="127685" y="24422"/>
                </a:lnTo>
                <a:lnTo>
                  <a:pt x="126263" y="22923"/>
                </a:lnTo>
                <a:lnTo>
                  <a:pt x="126085" y="22682"/>
                </a:lnTo>
                <a:lnTo>
                  <a:pt x="125869" y="22479"/>
                </a:lnTo>
                <a:lnTo>
                  <a:pt x="124561" y="21094"/>
                </a:lnTo>
                <a:lnTo>
                  <a:pt x="123177" y="19812"/>
                </a:lnTo>
                <a:lnTo>
                  <a:pt x="121640" y="18440"/>
                </a:lnTo>
                <a:lnTo>
                  <a:pt x="121412" y="18224"/>
                </a:lnTo>
                <a:lnTo>
                  <a:pt x="119900" y="16878"/>
                </a:lnTo>
                <a:lnTo>
                  <a:pt x="118338" y="15633"/>
                </a:lnTo>
                <a:lnTo>
                  <a:pt x="116700" y="14414"/>
                </a:lnTo>
                <a:lnTo>
                  <a:pt x="107046" y="8309"/>
                </a:lnTo>
                <a:lnTo>
                  <a:pt x="96583" y="3798"/>
                </a:lnTo>
                <a:lnTo>
                  <a:pt x="85377" y="976"/>
                </a:lnTo>
                <a:lnTo>
                  <a:pt x="73571" y="0"/>
                </a:lnTo>
                <a:close/>
              </a:path>
              <a:path w="146050" h="73025">
                <a:moveTo>
                  <a:pt x="140067" y="43218"/>
                </a:moveTo>
                <a:lnTo>
                  <a:pt x="120573" y="43218"/>
                </a:lnTo>
                <a:lnTo>
                  <a:pt x="129743" y="46126"/>
                </a:lnTo>
                <a:lnTo>
                  <a:pt x="136029" y="56197"/>
                </a:lnTo>
                <a:lnTo>
                  <a:pt x="140982" y="58991"/>
                </a:lnTo>
                <a:lnTo>
                  <a:pt x="145884" y="61429"/>
                </a:lnTo>
                <a:lnTo>
                  <a:pt x="145413" y="58991"/>
                </a:lnTo>
                <a:lnTo>
                  <a:pt x="144983" y="57137"/>
                </a:lnTo>
                <a:lnTo>
                  <a:pt x="144170" y="54190"/>
                </a:lnTo>
                <a:lnTo>
                  <a:pt x="143865" y="53378"/>
                </a:lnTo>
                <a:lnTo>
                  <a:pt x="142801" y="49911"/>
                </a:lnTo>
                <a:lnTo>
                  <a:pt x="142036" y="47828"/>
                </a:lnTo>
                <a:lnTo>
                  <a:pt x="141554" y="46812"/>
                </a:lnTo>
                <a:lnTo>
                  <a:pt x="140741" y="44843"/>
                </a:lnTo>
                <a:lnTo>
                  <a:pt x="140385" y="43891"/>
                </a:lnTo>
                <a:lnTo>
                  <a:pt x="140067" y="43218"/>
                </a:lnTo>
                <a:close/>
              </a:path>
              <a:path w="146050" h="73025">
                <a:moveTo>
                  <a:pt x="128842" y="25704"/>
                </a:moveTo>
                <a:lnTo>
                  <a:pt x="53187" y="25704"/>
                </a:lnTo>
                <a:lnTo>
                  <a:pt x="63334" y="36855"/>
                </a:lnTo>
                <a:lnTo>
                  <a:pt x="85255" y="49491"/>
                </a:lnTo>
                <a:lnTo>
                  <a:pt x="86561" y="49936"/>
                </a:lnTo>
                <a:lnTo>
                  <a:pt x="87693" y="50266"/>
                </a:lnTo>
                <a:lnTo>
                  <a:pt x="88938" y="50558"/>
                </a:lnTo>
                <a:lnTo>
                  <a:pt x="89446" y="50698"/>
                </a:lnTo>
                <a:lnTo>
                  <a:pt x="92938" y="51384"/>
                </a:lnTo>
                <a:lnTo>
                  <a:pt x="94818" y="51600"/>
                </a:lnTo>
                <a:lnTo>
                  <a:pt x="96799" y="51714"/>
                </a:lnTo>
                <a:lnTo>
                  <a:pt x="97574" y="51739"/>
                </a:lnTo>
                <a:lnTo>
                  <a:pt x="98361" y="51727"/>
                </a:lnTo>
                <a:lnTo>
                  <a:pt x="99291" y="51727"/>
                </a:lnTo>
                <a:lnTo>
                  <a:pt x="120573" y="43218"/>
                </a:lnTo>
                <a:lnTo>
                  <a:pt x="140067" y="43218"/>
                </a:lnTo>
                <a:lnTo>
                  <a:pt x="139395" y="41795"/>
                </a:lnTo>
                <a:lnTo>
                  <a:pt x="137795" y="38798"/>
                </a:lnTo>
                <a:lnTo>
                  <a:pt x="137439" y="38061"/>
                </a:lnTo>
                <a:lnTo>
                  <a:pt x="136309" y="36093"/>
                </a:lnTo>
                <a:lnTo>
                  <a:pt x="134366" y="33108"/>
                </a:lnTo>
                <a:lnTo>
                  <a:pt x="134061" y="32575"/>
                </a:lnTo>
                <a:lnTo>
                  <a:pt x="132791" y="30734"/>
                </a:lnTo>
                <a:lnTo>
                  <a:pt x="130517" y="27825"/>
                </a:lnTo>
                <a:lnTo>
                  <a:pt x="130263" y="27444"/>
                </a:lnTo>
                <a:lnTo>
                  <a:pt x="128842" y="25704"/>
                </a:lnTo>
                <a:close/>
              </a:path>
              <a:path w="146050" h="73025">
                <a:moveTo>
                  <a:pt x="99291" y="51727"/>
                </a:moveTo>
                <a:lnTo>
                  <a:pt x="98361" y="51727"/>
                </a:lnTo>
                <a:lnTo>
                  <a:pt x="98958" y="51739"/>
                </a:lnTo>
                <a:lnTo>
                  <a:pt x="99291" y="51727"/>
                </a:lnTo>
                <a:close/>
              </a:path>
            </a:pathLst>
          </a:custGeom>
          <a:solidFill>
            <a:srgbClr val="58351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795104" y="4895227"/>
            <a:ext cx="127450" cy="20220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832578" y="4549210"/>
            <a:ext cx="178398" cy="204427"/>
          </a:xfrm>
          <a:custGeom>
            <a:avLst/>
            <a:gdLst/>
            <a:ahLst/>
            <a:cxnLst/>
            <a:rect l="l" t="t" r="r" b="b"/>
            <a:pathLst>
              <a:path w="178434" h="204470">
                <a:moveTo>
                  <a:pt x="42633" y="0"/>
                </a:moveTo>
                <a:lnTo>
                  <a:pt x="26087" y="11158"/>
                </a:lnTo>
                <a:lnTo>
                  <a:pt x="6999" y="39473"/>
                </a:lnTo>
                <a:lnTo>
                  <a:pt x="0" y="74142"/>
                </a:lnTo>
                <a:lnTo>
                  <a:pt x="4655" y="102645"/>
                </a:lnTo>
                <a:lnTo>
                  <a:pt x="17606" y="127322"/>
                </a:lnTo>
                <a:lnTo>
                  <a:pt x="37327" y="146653"/>
                </a:lnTo>
                <a:lnTo>
                  <a:pt x="62293" y="159118"/>
                </a:lnTo>
                <a:lnTo>
                  <a:pt x="89700" y="204050"/>
                </a:lnTo>
                <a:lnTo>
                  <a:pt x="118656" y="158165"/>
                </a:lnTo>
                <a:lnTo>
                  <a:pt x="142574" y="145354"/>
                </a:lnTo>
                <a:lnTo>
                  <a:pt x="161402" y="126145"/>
                </a:lnTo>
                <a:lnTo>
                  <a:pt x="173732" y="101940"/>
                </a:lnTo>
                <a:lnTo>
                  <a:pt x="178155" y="74142"/>
                </a:lnTo>
                <a:lnTo>
                  <a:pt x="172371" y="45501"/>
                </a:lnTo>
                <a:lnTo>
                  <a:pt x="158198" y="35482"/>
                </a:lnTo>
                <a:lnTo>
                  <a:pt x="115324" y="15126"/>
                </a:lnTo>
                <a:lnTo>
                  <a:pt x="68764" y="2342"/>
                </a:lnTo>
                <a:lnTo>
                  <a:pt x="42633" y="0"/>
                </a:lnTo>
                <a:close/>
              </a:path>
            </a:pathLst>
          </a:custGeom>
          <a:solidFill>
            <a:srgbClr val="59C09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875124" y="4580502"/>
            <a:ext cx="93325" cy="86342"/>
          </a:xfrm>
          <a:custGeom>
            <a:avLst/>
            <a:gdLst/>
            <a:ahLst/>
            <a:cxnLst/>
            <a:rect l="l" t="t" r="r" b="b"/>
            <a:pathLst>
              <a:path w="93344" h="86360">
                <a:moveTo>
                  <a:pt x="79565" y="42392"/>
                </a:moveTo>
                <a:lnTo>
                  <a:pt x="66890" y="42392"/>
                </a:lnTo>
                <a:lnTo>
                  <a:pt x="61734" y="44437"/>
                </a:lnTo>
                <a:lnTo>
                  <a:pt x="54000" y="52603"/>
                </a:lnTo>
                <a:lnTo>
                  <a:pt x="52057" y="58127"/>
                </a:lnTo>
                <a:lnTo>
                  <a:pt x="52057" y="71450"/>
                </a:lnTo>
                <a:lnTo>
                  <a:pt x="53886" y="76530"/>
                </a:lnTo>
                <a:lnTo>
                  <a:pt x="61150" y="84074"/>
                </a:lnTo>
                <a:lnTo>
                  <a:pt x="65938" y="85953"/>
                </a:lnTo>
                <a:lnTo>
                  <a:pt x="78308" y="85953"/>
                </a:lnTo>
                <a:lnTo>
                  <a:pt x="83438" y="83908"/>
                </a:lnTo>
                <a:lnTo>
                  <a:pt x="91122" y="75742"/>
                </a:lnTo>
                <a:lnTo>
                  <a:pt x="67106" y="75679"/>
                </a:lnTo>
                <a:lnTo>
                  <a:pt x="64363" y="71958"/>
                </a:lnTo>
                <a:lnTo>
                  <a:pt x="64363" y="56603"/>
                </a:lnTo>
                <a:lnTo>
                  <a:pt x="67182" y="52654"/>
                </a:lnTo>
                <a:lnTo>
                  <a:pt x="91703" y="52654"/>
                </a:lnTo>
                <a:lnTo>
                  <a:pt x="91325" y="51523"/>
                </a:lnTo>
                <a:lnTo>
                  <a:pt x="84404" y="44221"/>
                </a:lnTo>
                <a:lnTo>
                  <a:pt x="79565" y="42392"/>
                </a:lnTo>
                <a:close/>
              </a:path>
              <a:path w="93344" h="86360">
                <a:moveTo>
                  <a:pt x="80873" y="1168"/>
                </a:moveTo>
                <a:lnTo>
                  <a:pt x="66522" y="1168"/>
                </a:lnTo>
                <a:lnTo>
                  <a:pt x="12179" y="84785"/>
                </a:lnTo>
                <a:lnTo>
                  <a:pt x="26415" y="84785"/>
                </a:lnTo>
                <a:lnTo>
                  <a:pt x="80873" y="1168"/>
                </a:lnTo>
                <a:close/>
              </a:path>
              <a:path w="93344" h="86360">
                <a:moveTo>
                  <a:pt x="91703" y="52654"/>
                </a:moveTo>
                <a:lnTo>
                  <a:pt x="75222" y="52654"/>
                </a:lnTo>
                <a:lnTo>
                  <a:pt x="77177" y="53644"/>
                </a:lnTo>
                <a:lnTo>
                  <a:pt x="80124" y="57619"/>
                </a:lnTo>
                <a:lnTo>
                  <a:pt x="80873" y="60413"/>
                </a:lnTo>
                <a:lnTo>
                  <a:pt x="80764" y="71958"/>
                </a:lnTo>
                <a:lnTo>
                  <a:pt x="78104" y="75679"/>
                </a:lnTo>
                <a:lnTo>
                  <a:pt x="91144" y="75679"/>
                </a:lnTo>
                <a:lnTo>
                  <a:pt x="93052" y="70269"/>
                </a:lnTo>
                <a:lnTo>
                  <a:pt x="93023" y="56603"/>
                </a:lnTo>
                <a:lnTo>
                  <a:pt x="91703" y="52654"/>
                </a:lnTo>
                <a:close/>
              </a:path>
              <a:path w="93344" h="86360">
                <a:moveTo>
                  <a:pt x="27457" y="0"/>
                </a:moveTo>
                <a:lnTo>
                  <a:pt x="14833" y="0"/>
                </a:lnTo>
                <a:lnTo>
                  <a:pt x="9664" y="2044"/>
                </a:lnTo>
                <a:lnTo>
                  <a:pt x="1930" y="10210"/>
                </a:lnTo>
                <a:lnTo>
                  <a:pt x="0" y="15735"/>
                </a:lnTo>
                <a:lnTo>
                  <a:pt x="122" y="29413"/>
                </a:lnTo>
                <a:lnTo>
                  <a:pt x="1803" y="34137"/>
                </a:lnTo>
                <a:lnTo>
                  <a:pt x="9080" y="41681"/>
                </a:lnTo>
                <a:lnTo>
                  <a:pt x="13868" y="43561"/>
                </a:lnTo>
                <a:lnTo>
                  <a:pt x="26238" y="43561"/>
                </a:lnTo>
                <a:lnTo>
                  <a:pt x="31356" y="41541"/>
                </a:lnTo>
                <a:lnTo>
                  <a:pt x="39065" y="33451"/>
                </a:lnTo>
                <a:lnTo>
                  <a:pt x="39118" y="33299"/>
                </a:lnTo>
                <a:lnTo>
                  <a:pt x="15112" y="33299"/>
                </a:lnTo>
                <a:lnTo>
                  <a:pt x="12407" y="29578"/>
                </a:lnTo>
                <a:lnTo>
                  <a:pt x="12517" y="14058"/>
                </a:lnTo>
                <a:lnTo>
                  <a:pt x="15252" y="10261"/>
                </a:lnTo>
                <a:lnTo>
                  <a:pt x="39587" y="10261"/>
                </a:lnTo>
                <a:lnTo>
                  <a:pt x="39242" y="9232"/>
                </a:lnTo>
                <a:lnTo>
                  <a:pt x="32296" y="1854"/>
                </a:lnTo>
                <a:lnTo>
                  <a:pt x="27457" y="0"/>
                </a:lnTo>
                <a:close/>
              </a:path>
              <a:path w="93344" h="86360">
                <a:moveTo>
                  <a:pt x="39587" y="10261"/>
                </a:moveTo>
                <a:lnTo>
                  <a:pt x="26174" y="10261"/>
                </a:lnTo>
                <a:lnTo>
                  <a:pt x="28790" y="14058"/>
                </a:lnTo>
                <a:lnTo>
                  <a:pt x="28673" y="29578"/>
                </a:lnTo>
                <a:lnTo>
                  <a:pt x="26034" y="33299"/>
                </a:lnTo>
                <a:lnTo>
                  <a:pt x="39118" y="33299"/>
                </a:lnTo>
                <a:lnTo>
                  <a:pt x="40982" y="28003"/>
                </a:lnTo>
                <a:lnTo>
                  <a:pt x="40859" y="14058"/>
                </a:lnTo>
                <a:lnTo>
                  <a:pt x="39587" y="1026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1497052" y="5542903"/>
            <a:ext cx="1759851" cy="228220"/>
          </a:xfrm>
          <a:prstGeom prst="rect">
            <a:avLst/>
          </a:prstGeom>
        </p:spPr>
        <p:txBody>
          <a:bodyPr vert="horz" wrap="square" lIns="0" tIns="12697" rIns="0" bIns="0" rtlCol="0">
            <a:spAutoFit/>
          </a:bodyPr>
          <a:lstStyle/>
          <a:p>
            <a:pPr marL="12697">
              <a:spcBef>
                <a:spcPts val="100"/>
              </a:spcBef>
            </a:pPr>
            <a:r>
              <a:rPr sz="1400" dirty="0">
                <a:solidFill>
                  <a:srgbClr val="231F20"/>
                </a:solidFill>
                <a:latin typeface="Brutal Type Light"/>
                <a:cs typeface="Brutal Type Light"/>
              </a:rPr>
              <a:t>Оборотные</a:t>
            </a:r>
            <a:r>
              <a:rPr sz="1400" spc="-80" dirty="0">
                <a:solidFill>
                  <a:srgbClr val="231F20"/>
                </a:solidFill>
                <a:latin typeface="Brutal Type Light"/>
                <a:cs typeface="Brutal Type Light"/>
              </a:rPr>
              <a:t> </a:t>
            </a:r>
            <a:r>
              <a:rPr sz="1400" dirty="0">
                <a:solidFill>
                  <a:srgbClr val="231F20"/>
                </a:solidFill>
                <a:latin typeface="Brutal Type Light"/>
                <a:cs typeface="Brutal Type Light"/>
              </a:rPr>
              <a:t>средства</a:t>
            </a:r>
            <a:endParaRPr sz="1400">
              <a:latin typeface="Brutal Type Light"/>
              <a:cs typeface="Brutal Type Light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593815" y="5495806"/>
            <a:ext cx="187286" cy="90151"/>
          </a:xfrm>
          <a:custGeom>
            <a:avLst/>
            <a:gdLst/>
            <a:ahLst/>
            <a:cxnLst/>
            <a:rect l="l" t="t" r="r" b="b"/>
            <a:pathLst>
              <a:path w="187325" h="90170">
                <a:moveTo>
                  <a:pt x="54115" y="0"/>
                </a:moveTo>
                <a:lnTo>
                  <a:pt x="47613" y="6501"/>
                </a:lnTo>
                <a:lnTo>
                  <a:pt x="20460" y="44913"/>
                </a:lnTo>
                <a:lnTo>
                  <a:pt x="104" y="87790"/>
                </a:lnTo>
                <a:lnTo>
                  <a:pt x="0" y="88169"/>
                </a:lnTo>
                <a:lnTo>
                  <a:pt x="184981" y="89696"/>
                </a:lnTo>
                <a:lnTo>
                  <a:pt x="187165" y="15553"/>
                </a:lnTo>
                <a:lnTo>
                  <a:pt x="54115" y="0"/>
                </a:lnTo>
                <a:close/>
              </a:path>
            </a:pathLst>
          </a:custGeom>
          <a:solidFill>
            <a:srgbClr val="FFE5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752357" y="5484376"/>
            <a:ext cx="161256" cy="191730"/>
          </a:xfrm>
          <a:custGeom>
            <a:avLst/>
            <a:gdLst/>
            <a:ahLst/>
            <a:cxnLst/>
            <a:rect l="l" t="t" r="r" b="b"/>
            <a:pathLst>
              <a:path w="161290" h="191770">
                <a:moveTo>
                  <a:pt x="80728" y="0"/>
                </a:moveTo>
                <a:lnTo>
                  <a:pt x="44210" y="12919"/>
                </a:lnTo>
                <a:lnTo>
                  <a:pt x="5699" y="48112"/>
                </a:lnTo>
                <a:lnTo>
                  <a:pt x="0" y="60620"/>
                </a:lnTo>
                <a:lnTo>
                  <a:pt x="3413" y="77623"/>
                </a:lnTo>
                <a:lnTo>
                  <a:pt x="15413" y="105933"/>
                </a:lnTo>
                <a:lnTo>
                  <a:pt x="52154" y="143487"/>
                </a:lnTo>
                <a:lnTo>
                  <a:pt x="60218" y="154473"/>
                </a:lnTo>
                <a:lnTo>
                  <a:pt x="72385" y="158740"/>
                </a:lnTo>
                <a:lnTo>
                  <a:pt x="83495" y="162498"/>
                </a:lnTo>
                <a:lnTo>
                  <a:pt x="97570" y="167981"/>
                </a:lnTo>
                <a:lnTo>
                  <a:pt x="113134" y="176133"/>
                </a:lnTo>
                <a:lnTo>
                  <a:pt x="128709" y="187899"/>
                </a:lnTo>
                <a:lnTo>
                  <a:pt x="134589" y="191506"/>
                </a:lnTo>
                <a:lnTo>
                  <a:pt x="139720" y="187124"/>
                </a:lnTo>
                <a:lnTo>
                  <a:pt x="141881" y="180961"/>
                </a:lnTo>
                <a:lnTo>
                  <a:pt x="139350" y="168451"/>
                </a:lnTo>
                <a:lnTo>
                  <a:pt x="126063" y="152133"/>
                </a:lnTo>
                <a:lnTo>
                  <a:pt x="95956" y="134546"/>
                </a:lnTo>
                <a:lnTo>
                  <a:pt x="90252" y="129614"/>
                </a:lnTo>
                <a:lnTo>
                  <a:pt x="89333" y="126379"/>
                </a:lnTo>
                <a:lnTo>
                  <a:pt x="94081" y="123408"/>
                </a:lnTo>
                <a:lnTo>
                  <a:pt x="105379" y="119268"/>
                </a:lnTo>
                <a:lnTo>
                  <a:pt x="136513" y="109881"/>
                </a:lnTo>
                <a:lnTo>
                  <a:pt x="148435" y="103697"/>
                </a:lnTo>
                <a:lnTo>
                  <a:pt x="153779" y="94503"/>
                </a:lnTo>
                <a:lnTo>
                  <a:pt x="160689" y="53859"/>
                </a:lnTo>
                <a:lnTo>
                  <a:pt x="158529" y="30622"/>
                </a:lnTo>
                <a:lnTo>
                  <a:pt x="143281" y="16072"/>
                </a:lnTo>
                <a:lnTo>
                  <a:pt x="110929" y="1489"/>
                </a:lnTo>
                <a:lnTo>
                  <a:pt x="80728" y="0"/>
                </a:lnTo>
                <a:close/>
              </a:path>
            </a:pathLst>
          </a:custGeom>
          <a:solidFill>
            <a:srgbClr val="FFE5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853347" y="5485737"/>
            <a:ext cx="113640" cy="26664"/>
          </a:xfrm>
          <a:custGeom>
            <a:avLst/>
            <a:gdLst/>
            <a:ahLst/>
            <a:cxnLst/>
            <a:rect l="l" t="t" r="r" b="b"/>
            <a:pathLst>
              <a:path w="113665" h="26670">
                <a:moveTo>
                  <a:pt x="4737" y="0"/>
                </a:moveTo>
                <a:lnTo>
                  <a:pt x="1320" y="63"/>
                </a:lnTo>
                <a:lnTo>
                  <a:pt x="0" y="6502"/>
                </a:lnTo>
                <a:lnTo>
                  <a:pt x="190" y="17322"/>
                </a:lnTo>
                <a:lnTo>
                  <a:pt x="2743" y="26606"/>
                </a:lnTo>
                <a:lnTo>
                  <a:pt x="6172" y="26542"/>
                </a:lnTo>
                <a:lnTo>
                  <a:pt x="103314" y="18224"/>
                </a:lnTo>
                <a:lnTo>
                  <a:pt x="106743" y="18160"/>
                </a:lnTo>
                <a:lnTo>
                  <a:pt x="113207" y="16230"/>
                </a:lnTo>
                <a:lnTo>
                  <a:pt x="112534" y="2628"/>
                </a:lnTo>
                <a:lnTo>
                  <a:pt x="106825" y="1854"/>
                </a:lnTo>
                <a:lnTo>
                  <a:pt x="103022" y="1854"/>
                </a:lnTo>
                <a:lnTo>
                  <a:pt x="4737" y="0"/>
                </a:lnTo>
                <a:close/>
              </a:path>
              <a:path w="113665" h="26670">
                <a:moveTo>
                  <a:pt x="106451" y="1803"/>
                </a:moveTo>
                <a:lnTo>
                  <a:pt x="103022" y="1854"/>
                </a:lnTo>
                <a:lnTo>
                  <a:pt x="106825" y="1854"/>
                </a:lnTo>
                <a:lnTo>
                  <a:pt x="106451" y="1803"/>
                </a:lnTo>
                <a:close/>
              </a:path>
            </a:pathLst>
          </a:custGeom>
          <a:solidFill>
            <a:srgbClr val="FFE5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886889" y="5505162"/>
            <a:ext cx="118720" cy="31108"/>
          </a:xfrm>
          <a:custGeom>
            <a:avLst/>
            <a:gdLst/>
            <a:ahLst/>
            <a:cxnLst/>
            <a:rect l="l" t="t" r="r" b="b"/>
            <a:pathLst>
              <a:path w="118744" h="31114">
                <a:moveTo>
                  <a:pt x="109397" y="0"/>
                </a:moveTo>
                <a:lnTo>
                  <a:pt x="2616" y="6934"/>
                </a:lnTo>
                <a:lnTo>
                  <a:pt x="0" y="10617"/>
                </a:lnTo>
                <a:lnTo>
                  <a:pt x="876" y="24295"/>
                </a:lnTo>
                <a:lnTo>
                  <a:pt x="4279" y="30721"/>
                </a:lnTo>
                <a:lnTo>
                  <a:pt x="7785" y="30480"/>
                </a:lnTo>
                <a:lnTo>
                  <a:pt x="107226" y="20891"/>
                </a:lnTo>
                <a:lnTo>
                  <a:pt x="110743" y="20675"/>
                </a:lnTo>
                <a:lnTo>
                  <a:pt x="118529" y="18097"/>
                </a:lnTo>
                <a:lnTo>
                  <a:pt x="116116" y="7594"/>
                </a:lnTo>
                <a:lnTo>
                  <a:pt x="114033" y="203"/>
                </a:lnTo>
                <a:lnTo>
                  <a:pt x="109397" y="0"/>
                </a:lnTo>
                <a:close/>
              </a:path>
            </a:pathLst>
          </a:custGeom>
          <a:solidFill>
            <a:srgbClr val="FFE5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896488" y="5526481"/>
            <a:ext cx="118085" cy="38092"/>
          </a:xfrm>
          <a:custGeom>
            <a:avLst/>
            <a:gdLst/>
            <a:ahLst/>
            <a:cxnLst/>
            <a:rect l="l" t="t" r="r" b="b"/>
            <a:pathLst>
              <a:path w="118109" h="38100">
                <a:moveTo>
                  <a:pt x="110109" y="0"/>
                </a:moveTo>
                <a:lnTo>
                  <a:pt x="106591" y="457"/>
                </a:lnTo>
                <a:lnTo>
                  <a:pt x="3530" y="10731"/>
                </a:lnTo>
                <a:lnTo>
                  <a:pt x="0" y="11188"/>
                </a:lnTo>
                <a:lnTo>
                  <a:pt x="749" y="17792"/>
                </a:lnTo>
                <a:lnTo>
                  <a:pt x="2514" y="31242"/>
                </a:lnTo>
                <a:lnTo>
                  <a:pt x="3098" y="37592"/>
                </a:lnTo>
                <a:lnTo>
                  <a:pt x="6616" y="37147"/>
                </a:lnTo>
                <a:lnTo>
                  <a:pt x="109245" y="20802"/>
                </a:lnTo>
                <a:lnTo>
                  <a:pt x="112763" y="20332"/>
                </a:lnTo>
                <a:lnTo>
                  <a:pt x="117551" y="16586"/>
                </a:lnTo>
                <a:lnTo>
                  <a:pt x="116141" y="3251"/>
                </a:lnTo>
                <a:lnTo>
                  <a:pt x="110109" y="0"/>
                </a:lnTo>
                <a:close/>
              </a:path>
            </a:pathLst>
          </a:custGeom>
          <a:solidFill>
            <a:srgbClr val="FFE5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893913" y="5550846"/>
            <a:ext cx="109197" cy="41901"/>
          </a:xfrm>
          <a:custGeom>
            <a:avLst/>
            <a:gdLst/>
            <a:ahLst/>
            <a:cxnLst/>
            <a:rect l="l" t="t" r="r" b="b"/>
            <a:pathLst>
              <a:path w="109219" h="41910">
                <a:moveTo>
                  <a:pt x="100218" y="0"/>
                </a:moveTo>
                <a:lnTo>
                  <a:pt x="97005" y="647"/>
                </a:lnTo>
                <a:lnTo>
                  <a:pt x="5476" y="15735"/>
                </a:lnTo>
                <a:lnTo>
                  <a:pt x="2263" y="16370"/>
                </a:lnTo>
                <a:lnTo>
                  <a:pt x="638" y="23063"/>
                </a:lnTo>
                <a:lnTo>
                  <a:pt x="2314" y="31470"/>
                </a:lnTo>
                <a:lnTo>
                  <a:pt x="1904" y="38184"/>
                </a:lnTo>
                <a:lnTo>
                  <a:pt x="0" y="41287"/>
                </a:lnTo>
                <a:lnTo>
                  <a:pt x="785" y="41571"/>
                </a:lnTo>
                <a:lnTo>
                  <a:pt x="100688" y="19202"/>
                </a:lnTo>
                <a:lnTo>
                  <a:pt x="103901" y="18554"/>
                </a:lnTo>
                <a:lnTo>
                  <a:pt x="108994" y="16065"/>
                </a:lnTo>
                <a:lnTo>
                  <a:pt x="106695" y="1790"/>
                </a:lnTo>
                <a:lnTo>
                  <a:pt x="100218" y="0"/>
                </a:lnTo>
                <a:close/>
              </a:path>
            </a:pathLst>
          </a:custGeom>
          <a:solidFill>
            <a:srgbClr val="FFE5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591912" y="5490130"/>
            <a:ext cx="144750" cy="104753"/>
          </a:xfrm>
          <a:custGeom>
            <a:avLst/>
            <a:gdLst/>
            <a:ahLst/>
            <a:cxnLst/>
            <a:rect l="l" t="t" r="r" b="b"/>
            <a:pathLst>
              <a:path w="144779" h="104775">
                <a:moveTo>
                  <a:pt x="61696" y="0"/>
                </a:moveTo>
                <a:lnTo>
                  <a:pt x="49516" y="12180"/>
                </a:lnTo>
                <a:lnTo>
                  <a:pt x="22364" y="50592"/>
                </a:lnTo>
                <a:lnTo>
                  <a:pt x="2007" y="93468"/>
                </a:lnTo>
                <a:lnTo>
                  <a:pt x="0" y="100779"/>
                </a:lnTo>
                <a:lnTo>
                  <a:pt x="139436" y="104488"/>
                </a:lnTo>
                <a:lnTo>
                  <a:pt x="144655" y="8234"/>
                </a:lnTo>
                <a:lnTo>
                  <a:pt x="6169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589371" y="5481301"/>
            <a:ext cx="133957" cy="119355"/>
          </a:xfrm>
          <a:custGeom>
            <a:avLst/>
            <a:gdLst/>
            <a:ahLst/>
            <a:cxnLst/>
            <a:rect l="l" t="t" r="r" b="b"/>
            <a:pathLst>
              <a:path w="133984" h="119379">
                <a:moveTo>
                  <a:pt x="73068" y="0"/>
                </a:moveTo>
                <a:lnTo>
                  <a:pt x="52058" y="21009"/>
                </a:lnTo>
                <a:lnTo>
                  <a:pt x="24906" y="59421"/>
                </a:lnTo>
                <a:lnTo>
                  <a:pt x="4549" y="102297"/>
                </a:lnTo>
                <a:lnTo>
                  <a:pt x="0" y="118868"/>
                </a:lnTo>
                <a:lnTo>
                  <a:pt x="131500" y="117867"/>
                </a:lnTo>
                <a:lnTo>
                  <a:pt x="133481" y="8419"/>
                </a:lnTo>
                <a:lnTo>
                  <a:pt x="73068" y="0"/>
                </a:lnTo>
                <a:close/>
              </a:path>
            </a:pathLst>
          </a:custGeom>
          <a:solidFill>
            <a:srgbClr val="1699A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589370" y="5559706"/>
            <a:ext cx="132687" cy="40631"/>
          </a:xfrm>
          <a:custGeom>
            <a:avLst/>
            <a:gdLst/>
            <a:ahLst/>
            <a:cxnLst/>
            <a:rect l="l" t="t" r="r" b="b"/>
            <a:pathLst>
              <a:path w="132715" h="40639">
                <a:moveTo>
                  <a:pt x="15886" y="0"/>
                </a:moveTo>
                <a:lnTo>
                  <a:pt x="4549" y="23876"/>
                </a:lnTo>
                <a:lnTo>
                  <a:pt x="0" y="40448"/>
                </a:lnTo>
                <a:lnTo>
                  <a:pt x="131493" y="39448"/>
                </a:lnTo>
                <a:lnTo>
                  <a:pt x="132177" y="2003"/>
                </a:lnTo>
                <a:lnTo>
                  <a:pt x="15886" y="0"/>
                </a:lnTo>
                <a:close/>
              </a:path>
            </a:pathLst>
          </a:custGeom>
          <a:solidFill>
            <a:srgbClr val="020303">
              <a:alpha val="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731837" y="5562805"/>
            <a:ext cx="34283" cy="22855"/>
          </a:xfrm>
          <a:custGeom>
            <a:avLst/>
            <a:gdLst/>
            <a:ahLst/>
            <a:cxnLst/>
            <a:rect l="l" t="t" r="r" b="b"/>
            <a:pathLst>
              <a:path w="34290" h="22860">
                <a:moveTo>
                  <a:pt x="1206" y="0"/>
                </a:moveTo>
                <a:lnTo>
                  <a:pt x="0" y="22301"/>
                </a:lnTo>
                <a:lnTo>
                  <a:pt x="33934" y="22682"/>
                </a:lnTo>
                <a:lnTo>
                  <a:pt x="28740" y="10947"/>
                </a:lnTo>
                <a:lnTo>
                  <a:pt x="28206" y="825"/>
                </a:lnTo>
                <a:lnTo>
                  <a:pt x="1206" y="0"/>
                </a:lnTo>
                <a:close/>
              </a:path>
            </a:pathLst>
          </a:custGeom>
          <a:solidFill>
            <a:srgbClr val="020303">
              <a:alpha val="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922782" y="5773683"/>
            <a:ext cx="187286" cy="90151"/>
          </a:xfrm>
          <a:custGeom>
            <a:avLst/>
            <a:gdLst/>
            <a:ahLst/>
            <a:cxnLst/>
            <a:rect l="l" t="t" r="r" b="b"/>
            <a:pathLst>
              <a:path w="187325" h="90170">
                <a:moveTo>
                  <a:pt x="2184" y="0"/>
                </a:moveTo>
                <a:lnTo>
                  <a:pt x="0" y="74155"/>
                </a:lnTo>
                <a:lnTo>
                  <a:pt x="133050" y="89708"/>
                </a:lnTo>
                <a:lnTo>
                  <a:pt x="139555" y="83203"/>
                </a:lnTo>
                <a:lnTo>
                  <a:pt x="166706" y="44793"/>
                </a:lnTo>
                <a:lnTo>
                  <a:pt x="187062" y="1919"/>
                </a:lnTo>
                <a:lnTo>
                  <a:pt x="187167" y="1538"/>
                </a:lnTo>
                <a:lnTo>
                  <a:pt x="2184" y="0"/>
                </a:lnTo>
                <a:close/>
              </a:path>
            </a:pathLst>
          </a:custGeom>
          <a:solidFill>
            <a:srgbClr val="FFE5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790711" y="5683323"/>
            <a:ext cx="161256" cy="191730"/>
          </a:xfrm>
          <a:custGeom>
            <a:avLst/>
            <a:gdLst/>
            <a:ahLst/>
            <a:cxnLst/>
            <a:rect l="l" t="t" r="r" b="b"/>
            <a:pathLst>
              <a:path w="161290" h="191770">
                <a:moveTo>
                  <a:pt x="26099" y="0"/>
                </a:moveTo>
                <a:lnTo>
                  <a:pt x="20968" y="4394"/>
                </a:lnTo>
                <a:lnTo>
                  <a:pt x="18807" y="10557"/>
                </a:lnTo>
                <a:lnTo>
                  <a:pt x="21338" y="23067"/>
                </a:lnTo>
                <a:lnTo>
                  <a:pt x="34625" y="39386"/>
                </a:lnTo>
                <a:lnTo>
                  <a:pt x="64733" y="56972"/>
                </a:lnTo>
                <a:lnTo>
                  <a:pt x="70436" y="61904"/>
                </a:lnTo>
                <a:lnTo>
                  <a:pt x="71356" y="65139"/>
                </a:lnTo>
                <a:lnTo>
                  <a:pt x="66608" y="68111"/>
                </a:lnTo>
                <a:lnTo>
                  <a:pt x="55309" y="72250"/>
                </a:lnTo>
                <a:lnTo>
                  <a:pt x="24185" y="81637"/>
                </a:lnTo>
                <a:lnTo>
                  <a:pt x="12261" y="87821"/>
                </a:lnTo>
                <a:lnTo>
                  <a:pt x="6909" y="97015"/>
                </a:lnTo>
                <a:lnTo>
                  <a:pt x="0" y="137659"/>
                </a:lnTo>
                <a:lnTo>
                  <a:pt x="2160" y="160896"/>
                </a:lnTo>
                <a:lnTo>
                  <a:pt x="17407" y="175446"/>
                </a:lnTo>
                <a:lnTo>
                  <a:pt x="49759" y="190030"/>
                </a:lnTo>
                <a:lnTo>
                  <a:pt x="79960" y="191511"/>
                </a:lnTo>
                <a:lnTo>
                  <a:pt x="99391" y="188691"/>
                </a:lnTo>
                <a:lnTo>
                  <a:pt x="116478" y="178587"/>
                </a:lnTo>
                <a:lnTo>
                  <a:pt x="139650" y="158216"/>
                </a:lnTo>
                <a:lnTo>
                  <a:pt x="154990" y="143401"/>
                </a:lnTo>
                <a:lnTo>
                  <a:pt x="160689" y="130897"/>
                </a:lnTo>
                <a:lnTo>
                  <a:pt x="157275" y="113894"/>
                </a:lnTo>
                <a:lnTo>
                  <a:pt x="145276" y="85585"/>
                </a:lnTo>
                <a:lnTo>
                  <a:pt x="108535" y="48031"/>
                </a:lnTo>
                <a:lnTo>
                  <a:pt x="100470" y="37045"/>
                </a:lnTo>
                <a:lnTo>
                  <a:pt x="88304" y="32778"/>
                </a:lnTo>
                <a:lnTo>
                  <a:pt x="77194" y="29020"/>
                </a:lnTo>
                <a:lnTo>
                  <a:pt x="63120" y="23537"/>
                </a:lnTo>
                <a:lnTo>
                  <a:pt x="47559" y="15385"/>
                </a:lnTo>
                <a:lnTo>
                  <a:pt x="31992" y="3619"/>
                </a:lnTo>
                <a:lnTo>
                  <a:pt x="26099" y="0"/>
                </a:lnTo>
                <a:close/>
              </a:path>
            </a:pathLst>
          </a:custGeom>
          <a:solidFill>
            <a:srgbClr val="FFE5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737192" y="5846842"/>
            <a:ext cx="113640" cy="26664"/>
          </a:xfrm>
          <a:custGeom>
            <a:avLst/>
            <a:gdLst/>
            <a:ahLst/>
            <a:cxnLst/>
            <a:rect l="l" t="t" r="r" b="b"/>
            <a:pathLst>
              <a:path w="113665" h="26670">
                <a:moveTo>
                  <a:pt x="112260" y="24739"/>
                </a:moveTo>
                <a:lnTo>
                  <a:pt x="10185" y="24739"/>
                </a:lnTo>
                <a:lnTo>
                  <a:pt x="108470" y="26606"/>
                </a:lnTo>
                <a:lnTo>
                  <a:pt x="111887" y="26543"/>
                </a:lnTo>
                <a:lnTo>
                  <a:pt x="112260" y="24739"/>
                </a:lnTo>
                <a:close/>
              </a:path>
              <a:path w="113665" h="26670">
                <a:moveTo>
                  <a:pt x="110464" y="0"/>
                </a:moveTo>
                <a:lnTo>
                  <a:pt x="107048" y="63"/>
                </a:lnTo>
                <a:lnTo>
                  <a:pt x="9893" y="8382"/>
                </a:lnTo>
                <a:lnTo>
                  <a:pt x="6464" y="8445"/>
                </a:lnTo>
                <a:lnTo>
                  <a:pt x="0" y="10363"/>
                </a:lnTo>
                <a:lnTo>
                  <a:pt x="673" y="23977"/>
                </a:lnTo>
                <a:lnTo>
                  <a:pt x="6769" y="24803"/>
                </a:lnTo>
                <a:lnTo>
                  <a:pt x="10185" y="24739"/>
                </a:lnTo>
                <a:lnTo>
                  <a:pt x="112260" y="24739"/>
                </a:lnTo>
                <a:lnTo>
                  <a:pt x="113220" y="20104"/>
                </a:lnTo>
                <a:lnTo>
                  <a:pt x="113030" y="9283"/>
                </a:lnTo>
                <a:lnTo>
                  <a:pt x="110464" y="0"/>
                </a:lnTo>
                <a:close/>
              </a:path>
            </a:pathLst>
          </a:custGeom>
          <a:solidFill>
            <a:srgbClr val="FFE5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698331" y="5823305"/>
            <a:ext cx="118720" cy="31108"/>
          </a:xfrm>
          <a:custGeom>
            <a:avLst/>
            <a:gdLst/>
            <a:ahLst/>
            <a:cxnLst/>
            <a:rect l="l" t="t" r="r" b="b"/>
            <a:pathLst>
              <a:path w="118744" h="31114">
                <a:moveTo>
                  <a:pt x="114261" y="0"/>
                </a:moveTo>
                <a:lnTo>
                  <a:pt x="110743" y="228"/>
                </a:lnTo>
                <a:lnTo>
                  <a:pt x="11302" y="9817"/>
                </a:lnTo>
                <a:lnTo>
                  <a:pt x="7785" y="10045"/>
                </a:lnTo>
                <a:lnTo>
                  <a:pt x="0" y="12611"/>
                </a:lnTo>
                <a:lnTo>
                  <a:pt x="2425" y="23126"/>
                </a:lnTo>
                <a:lnTo>
                  <a:pt x="4495" y="30518"/>
                </a:lnTo>
                <a:lnTo>
                  <a:pt x="9131" y="30721"/>
                </a:lnTo>
                <a:lnTo>
                  <a:pt x="115912" y="23787"/>
                </a:lnTo>
                <a:lnTo>
                  <a:pt x="118541" y="20104"/>
                </a:lnTo>
                <a:lnTo>
                  <a:pt x="117652" y="6426"/>
                </a:lnTo>
                <a:lnTo>
                  <a:pt x="114261" y="0"/>
                </a:lnTo>
                <a:close/>
              </a:path>
            </a:pathLst>
          </a:custGeom>
          <a:solidFill>
            <a:srgbClr val="FFE5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689721" y="5795101"/>
            <a:ext cx="118085" cy="38092"/>
          </a:xfrm>
          <a:custGeom>
            <a:avLst/>
            <a:gdLst/>
            <a:ahLst/>
            <a:cxnLst/>
            <a:rect l="l" t="t" r="r" b="b"/>
            <a:pathLst>
              <a:path w="118109" h="38100">
                <a:moveTo>
                  <a:pt x="114452" y="0"/>
                </a:moveTo>
                <a:lnTo>
                  <a:pt x="110921" y="457"/>
                </a:lnTo>
                <a:lnTo>
                  <a:pt x="8293" y="16802"/>
                </a:lnTo>
                <a:lnTo>
                  <a:pt x="4775" y="17259"/>
                </a:lnTo>
                <a:lnTo>
                  <a:pt x="0" y="21018"/>
                </a:lnTo>
                <a:lnTo>
                  <a:pt x="685" y="27686"/>
                </a:lnTo>
                <a:lnTo>
                  <a:pt x="1397" y="34340"/>
                </a:lnTo>
                <a:lnTo>
                  <a:pt x="7442" y="37592"/>
                </a:lnTo>
                <a:lnTo>
                  <a:pt x="10960" y="37134"/>
                </a:lnTo>
                <a:lnTo>
                  <a:pt x="114020" y="26873"/>
                </a:lnTo>
                <a:lnTo>
                  <a:pt x="117538" y="26416"/>
                </a:lnTo>
                <a:lnTo>
                  <a:pt x="116789" y="19812"/>
                </a:lnTo>
                <a:lnTo>
                  <a:pt x="115023" y="6362"/>
                </a:lnTo>
                <a:lnTo>
                  <a:pt x="114452" y="0"/>
                </a:lnTo>
                <a:close/>
              </a:path>
            </a:pathLst>
          </a:custGeom>
          <a:solidFill>
            <a:srgbClr val="FFE5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700838" y="5766770"/>
            <a:ext cx="109197" cy="41901"/>
          </a:xfrm>
          <a:custGeom>
            <a:avLst/>
            <a:gdLst/>
            <a:ahLst/>
            <a:cxnLst/>
            <a:rect l="l" t="t" r="r" b="b"/>
            <a:pathLst>
              <a:path w="109220" h="41910">
                <a:moveTo>
                  <a:pt x="108208" y="0"/>
                </a:moveTo>
                <a:lnTo>
                  <a:pt x="8305" y="22369"/>
                </a:lnTo>
                <a:lnTo>
                  <a:pt x="5092" y="23017"/>
                </a:lnTo>
                <a:lnTo>
                  <a:pt x="0" y="25493"/>
                </a:lnTo>
                <a:lnTo>
                  <a:pt x="2311" y="39768"/>
                </a:lnTo>
                <a:lnTo>
                  <a:pt x="8775" y="41559"/>
                </a:lnTo>
                <a:lnTo>
                  <a:pt x="11988" y="40924"/>
                </a:lnTo>
                <a:lnTo>
                  <a:pt x="103517" y="25836"/>
                </a:lnTo>
                <a:lnTo>
                  <a:pt x="106730" y="25201"/>
                </a:lnTo>
                <a:lnTo>
                  <a:pt x="108356" y="18508"/>
                </a:lnTo>
                <a:lnTo>
                  <a:pt x="106680" y="10101"/>
                </a:lnTo>
                <a:lnTo>
                  <a:pt x="107089" y="3387"/>
                </a:lnTo>
                <a:lnTo>
                  <a:pt x="108994" y="284"/>
                </a:lnTo>
                <a:lnTo>
                  <a:pt x="108208" y="0"/>
                </a:lnTo>
                <a:close/>
              </a:path>
            </a:pathLst>
          </a:custGeom>
          <a:solidFill>
            <a:srgbClr val="FFE5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967185" y="5764573"/>
            <a:ext cx="144750" cy="104753"/>
          </a:xfrm>
          <a:custGeom>
            <a:avLst/>
            <a:gdLst/>
            <a:ahLst/>
            <a:cxnLst/>
            <a:rect l="l" t="t" r="r" b="b"/>
            <a:pathLst>
              <a:path w="144780" h="104775">
                <a:moveTo>
                  <a:pt x="5219" y="0"/>
                </a:moveTo>
                <a:lnTo>
                  <a:pt x="0" y="96265"/>
                </a:lnTo>
                <a:lnTo>
                  <a:pt x="82957" y="104500"/>
                </a:lnTo>
                <a:lnTo>
                  <a:pt x="95141" y="92316"/>
                </a:lnTo>
                <a:lnTo>
                  <a:pt x="122293" y="53905"/>
                </a:lnTo>
                <a:lnTo>
                  <a:pt x="142649" y="11031"/>
                </a:lnTo>
                <a:lnTo>
                  <a:pt x="144657" y="3720"/>
                </a:lnTo>
                <a:lnTo>
                  <a:pt x="521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980901" y="5759023"/>
            <a:ext cx="133957" cy="119355"/>
          </a:xfrm>
          <a:custGeom>
            <a:avLst/>
            <a:gdLst/>
            <a:ahLst/>
            <a:cxnLst/>
            <a:rect l="l" t="t" r="r" b="b"/>
            <a:pathLst>
              <a:path w="133984" h="119379">
                <a:moveTo>
                  <a:pt x="133485" y="0"/>
                </a:moveTo>
                <a:lnTo>
                  <a:pt x="1981" y="1012"/>
                </a:lnTo>
                <a:lnTo>
                  <a:pt x="0" y="110461"/>
                </a:lnTo>
                <a:lnTo>
                  <a:pt x="60412" y="118880"/>
                </a:lnTo>
                <a:lnTo>
                  <a:pt x="81424" y="97868"/>
                </a:lnTo>
                <a:lnTo>
                  <a:pt x="108576" y="59457"/>
                </a:lnTo>
                <a:lnTo>
                  <a:pt x="128932" y="16583"/>
                </a:lnTo>
                <a:lnTo>
                  <a:pt x="133485" y="0"/>
                </a:lnTo>
                <a:close/>
              </a:path>
            </a:pathLst>
          </a:custGeom>
          <a:solidFill>
            <a:srgbClr val="F57F3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982207" y="5759023"/>
            <a:ext cx="132687" cy="40631"/>
          </a:xfrm>
          <a:custGeom>
            <a:avLst/>
            <a:gdLst/>
            <a:ahLst/>
            <a:cxnLst/>
            <a:rect l="l" t="t" r="r" b="b"/>
            <a:pathLst>
              <a:path w="132715" h="40639">
                <a:moveTo>
                  <a:pt x="132179" y="0"/>
                </a:moveTo>
                <a:lnTo>
                  <a:pt x="680" y="1012"/>
                </a:lnTo>
                <a:lnTo>
                  <a:pt x="0" y="38252"/>
                </a:lnTo>
                <a:lnTo>
                  <a:pt x="0" y="38528"/>
                </a:lnTo>
                <a:lnTo>
                  <a:pt x="116293" y="40450"/>
                </a:lnTo>
                <a:lnTo>
                  <a:pt x="127625" y="16583"/>
                </a:lnTo>
                <a:lnTo>
                  <a:pt x="132179" y="0"/>
                </a:lnTo>
                <a:close/>
              </a:path>
            </a:pathLst>
          </a:custGeom>
          <a:solidFill>
            <a:srgbClr val="020303">
              <a:alpha val="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937959" y="5773686"/>
            <a:ext cx="34283" cy="22855"/>
          </a:xfrm>
          <a:custGeom>
            <a:avLst/>
            <a:gdLst/>
            <a:ahLst/>
            <a:cxnLst/>
            <a:rect l="l" t="t" r="r" b="b"/>
            <a:pathLst>
              <a:path w="34290" h="22860">
                <a:moveTo>
                  <a:pt x="0" y="0"/>
                </a:moveTo>
                <a:lnTo>
                  <a:pt x="5194" y="11747"/>
                </a:lnTo>
                <a:lnTo>
                  <a:pt x="5727" y="21856"/>
                </a:lnTo>
                <a:lnTo>
                  <a:pt x="32727" y="22694"/>
                </a:lnTo>
                <a:lnTo>
                  <a:pt x="33947" y="393"/>
                </a:lnTo>
                <a:lnTo>
                  <a:pt x="0" y="0"/>
                </a:lnTo>
                <a:close/>
              </a:path>
            </a:pathLst>
          </a:custGeom>
          <a:solidFill>
            <a:srgbClr val="020303">
              <a:alpha val="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823200" y="5779339"/>
            <a:ext cx="67931" cy="67931"/>
          </a:xfrm>
          <a:custGeom>
            <a:avLst/>
            <a:gdLst/>
            <a:ahLst/>
            <a:cxnLst/>
            <a:rect l="l" t="t" r="r" b="b"/>
            <a:pathLst>
              <a:path w="67944" h="67945">
                <a:moveTo>
                  <a:pt x="33896" y="0"/>
                </a:moveTo>
                <a:lnTo>
                  <a:pt x="20702" y="2663"/>
                </a:lnTo>
                <a:lnTo>
                  <a:pt x="9928" y="9928"/>
                </a:lnTo>
                <a:lnTo>
                  <a:pt x="2663" y="20702"/>
                </a:lnTo>
                <a:lnTo>
                  <a:pt x="0" y="33896"/>
                </a:lnTo>
                <a:lnTo>
                  <a:pt x="2663" y="47090"/>
                </a:lnTo>
                <a:lnTo>
                  <a:pt x="9928" y="57864"/>
                </a:lnTo>
                <a:lnTo>
                  <a:pt x="20702" y="65128"/>
                </a:lnTo>
                <a:lnTo>
                  <a:pt x="33896" y="67792"/>
                </a:lnTo>
                <a:lnTo>
                  <a:pt x="47088" y="65128"/>
                </a:lnTo>
                <a:lnTo>
                  <a:pt x="57858" y="57864"/>
                </a:lnTo>
                <a:lnTo>
                  <a:pt x="65118" y="47090"/>
                </a:lnTo>
                <a:lnTo>
                  <a:pt x="67779" y="33896"/>
                </a:lnTo>
                <a:lnTo>
                  <a:pt x="65118" y="20702"/>
                </a:lnTo>
                <a:lnTo>
                  <a:pt x="57858" y="9928"/>
                </a:lnTo>
                <a:lnTo>
                  <a:pt x="47088" y="2663"/>
                </a:lnTo>
                <a:lnTo>
                  <a:pt x="33896" y="0"/>
                </a:lnTo>
                <a:close/>
              </a:path>
            </a:pathLst>
          </a:custGeom>
          <a:solidFill>
            <a:srgbClr val="020303">
              <a:alpha val="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817742" y="5514927"/>
            <a:ext cx="67931" cy="67931"/>
          </a:xfrm>
          <a:custGeom>
            <a:avLst/>
            <a:gdLst/>
            <a:ahLst/>
            <a:cxnLst/>
            <a:rect l="l" t="t" r="r" b="b"/>
            <a:pathLst>
              <a:path w="67944" h="67945">
                <a:moveTo>
                  <a:pt x="33896" y="0"/>
                </a:moveTo>
                <a:lnTo>
                  <a:pt x="20702" y="2663"/>
                </a:lnTo>
                <a:lnTo>
                  <a:pt x="9928" y="9928"/>
                </a:lnTo>
                <a:lnTo>
                  <a:pt x="2663" y="20702"/>
                </a:lnTo>
                <a:lnTo>
                  <a:pt x="0" y="33896"/>
                </a:lnTo>
                <a:lnTo>
                  <a:pt x="2663" y="47090"/>
                </a:lnTo>
                <a:lnTo>
                  <a:pt x="9928" y="57864"/>
                </a:lnTo>
                <a:lnTo>
                  <a:pt x="20702" y="65128"/>
                </a:lnTo>
                <a:lnTo>
                  <a:pt x="33896" y="67792"/>
                </a:lnTo>
                <a:lnTo>
                  <a:pt x="47090" y="65128"/>
                </a:lnTo>
                <a:lnTo>
                  <a:pt x="57864" y="57864"/>
                </a:lnTo>
                <a:lnTo>
                  <a:pt x="65128" y="47090"/>
                </a:lnTo>
                <a:lnTo>
                  <a:pt x="67792" y="33896"/>
                </a:lnTo>
                <a:lnTo>
                  <a:pt x="65128" y="20702"/>
                </a:lnTo>
                <a:lnTo>
                  <a:pt x="57864" y="9928"/>
                </a:lnTo>
                <a:lnTo>
                  <a:pt x="47090" y="2663"/>
                </a:lnTo>
                <a:lnTo>
                  <a:pt x="33896" y="0"/>
                </a:lnTo>
                <a:close/>
              </a:path>
            </a:pathLst>
          </a:custGeom>
          <a:solidFill>
            <a:srgbClr val="020303">
              <a:alpha val="1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814839" y="5778949"/>
            <a:ext cx="72375" cy="72375"/>
          </a:xfrm>
          <a:custGeom>
            <a:avLst/>
            <a:gdLst/>
            <a:ahLst/>
            <a:cxnLst/>
            <a:rect l="l" t="t" r="r" b="b"/>
            <a:pathLst>
              <a:path w="72390" h="72389">
                <a:moveTo>
                  <a:pt x="32378" y="0"/>
                </a:moveTo>
                <a:lnTo>
                  <a:pt x="19042" y="4076"/>
                </a:lnTo>
                <a:lnTo>
                  <a:pt x="7905" y="13282"/>
                </a:lnTo>
                <a:lnTo>
                  <a:pt x="1219" y="26076"/>
                </a:lnTo>
                <a:lnTo>
                  <a:pt x="0" y="39963"/>
                </a:lnTo>
                <a:lnTo>
                  <a:pt x="4076" y="53296"/>
                </a:lnTo>
                <a:lnTo>
                  <a:pt x="13277" y="64425"/>
                </a:lnTo>
                <a:lnTo>
                  <a:pt x="26071" y="71119"/>
                </a:lnTo>
                <a:lnTo>
                  <a:pt x="39958" y="72342"/>
                </a:lnTo>
                <a:lnTo>
                  <a:pt x="53291" y="68267"/>
                </a:lnTo>
                <a:lnTo>
                  <a:pt x="64420" y="59066"/>
                </a:lnTo>
                <a:lnTo>
                  <a:pt x="71114" y="46267"/>
                </a:lnTo>
                <a:lnTo>
                  <a:pt x="72337" y="32378"/>
                </a:lnTo>
                <a:lnTo>
                  <a:pt x="68262" y="19045"/>
                </a:lnTo>
                <a:lnTo>
                  <a:pt x="59061" y="7910"/>
                </a:lnTo>
                <a:lnTo>
                  <a:pt x="46267" y="1222"/>
                </a:lnTo>
                <a:lnTo>
                  <a:pt x="32378" y="0"/>
                </a:lnTo>
                <a:close/>
              </a:path>
            </a:pathLst>
          </a:custGeom>
          <a:solidFill>
            <a:srgbClr val="E2E3E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823356" y="5787470"/>
            <a:ext cx="55868" cy="55868"/>
          </a:xfrm>
          <a:custGeom>
            <a:avLst/>
            <a:gdLst/>
            <a:ahLst/>
            <a:cxnLst/>
            <a:rect l="l" t="t" r="r" b="b"/>
            <a:pathLst>
              <a:path w="55880" h="55879">
                <a:moveTo>
                  <a:pt x="24749" y="0"/>
                </a:moveTo>
                <a:lnTo>
                  <a:pt x="14558" y="3116"/>
                </a:lnTo>
                <a:lnTo>
                  <a:pt x="6049" y="10147"/>
                </a:lnTo>
                <a:lnTo>
                  <a:pt x="934" y="19934"/>
                </a:lnTo>
                <a:lnTo>
                  <a:pt x="0" y="30551"/>
                </a:lnTo>
                <a:lnTo>
                  <a:pt x="3115" y="40742"/>
                </a:lnTo>
                <a:lnTo>
                  <a:pt x="10152" y="49250"/>
                </a:lnTo>
                <a:lnTo>
                  <a:pt x="19932" y="54363"/>
                </a:lnTo>
                <a:lnTo>
                  <a:pt x="30546" y="55295"/>
                </a:lnTo>
                <a:lnTo>
                  <a:pt x="40739" y="52179"/>
                </a:lnTo>
                <a:lnTo>
                  <a:pt x="49255" y="45148"/>
                </a:lnTo>
                <a:lnTo>
                  <a:pt x="54368" y="35366"/>
                </a:lnTo>
                <a:lnTo>
                  <a:pt x="55300" y="24749"/>
                </a:lnTo>
                <a:lnTo>
                  <a:pt x="52184" y="14555"/>
                </a:lnTo>
                <a:lnTo>
                  <a:pt x="45153" y="6045"/>
                </a:lnTo>
                <a:lnTo>
                  <a:pt x="35366" y="931"/>
                </a:lnTo>
                <a:lnTo>
                  <a:pt x="24749" y="0"/>
                </a:lnTo>
                <a:close/>
              </a:path>
            </a:pathLst>
          </a:custGeom>
          <a:solidFill>
            <a:srgbClr val="CCCE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821474" y="5785413"/>
            <a:ext cx="59677" cy="59677"/>
          </a:xfrm>
          <a:custGeom>
            <a:avLst/>
            <a:gdLst/>
            <a:ahLst/>
            <a:cxnLst/>
            <a:rect l="l" t="t" r="r" b="b"/>
            <a:pathLst>
              <a:path w="59690" h="59689">
                <a:moveTo>
                  <a:pt x="36325" y="0"/>
                </a:moveTo>
                <a:lnTo>
                  <a:pt x="29556" y="0"/>
                </a:lnTo>
                <a:lnTo>
                  <a:pt x="22938" y="736"/>
                </a:lnTo>
                <a:lnTo>
                  <a:pt x="0" y="32799"/>
                </a:lnTo>
                <a:lnTo>
                  <a:pt x="3322" y="43696"/>
                </a:lnTo>
                <a:lnTo>
                  <a:pt x="10823" y="52781"/>
                </a:lnTo>
                <a:lnTo>
                  <a:pt x="16094" y="57061"/>
                </a:lnTo>
                <a:lnTo>
                  <a:pt x="22736" y="59410"/>
                </a:lnTo>
                <a:lnTo>
                  <a:pt x="29517" y="59410"/>
                </a:lnTo>
                <a:lnTo>
                  <a:pt x="36127" y="58674"/>
                </a:lnTo>
                <a:lnTo>
                  <a:pt x="42314" y="56530"/>
                </a:lnTo>
                <a:lnTo>
                  <a:pt x="43812" y="55600"/>
                </a:lnTo>
                <a:lnTo>
                  <a:pt x="23612" y="55600"/>
                </a:lnTo>
                <a:lnTo>
                  <a:pt x="17821" y="53555"/>
                </a:lnTo>
                <a:lnTo>
                  <a:pt x="13223" y="49834"/>
                </a:lnTo>
                <a:lnTo>
                  <a:pt x="6686" y="41909"/>
                </a:lnTo>
                <a:lnTo>
                  <a:pt x="3787" y="32408"/>
                </a:lnTo>
                <a:lnTo>
                  <a:pt x="4651" y="22515"/>
                </a:lnTo>
                <a:lnTo>
                  <a:pt x="9401" y="13411"/>
                </a:lnTo>
                <a:lnTo>
                  <a:pt x="14354" y="7302"/>
                </a:lnTo>
                <a:lnTo>
                  <a:pt x="21694" y="3797"/>
                </a:lnTo>
                <a:lnTo>
                  <a:pt x="44750" y="3797"/>
                </a:lnTo>
                <a:lnTo>
                  <a:pt x="42967" y="2349"/>
                </a:lnTo>
                <a:lnTo>
                  <a:pt x="36325" y="0"/>
                </a:lnTo>
                <a:close/>
              </a:path>
              <a:path w="59690" h="59689">
                <a:moveTo>
                  <a:pt x="44750" y="3797"/>
                </a:moveTo>
                <a:lnTo>
                  <a:pt x="35537" y="3797"/>
                </a:lnTo>
                <a:lnTo>
                  <a:pt x="41163" y="5803"/>
                </a:lnTo>
                <a:lnTo>
                  <a:pt x="45837" y="9575"/>
                </a:lnTo>
                <a:lnTo>
                  <a:pt x="52374" y="17501"/>
                </a:lnTo>
                <a:lnTo>
                  <a:pt x="55271" y="27003"/>
                </a:lnTo>
                <a:lnTo>
                  <a:pt x="54404" y="36900"/>
                </a:lnTo>
                <a:lnTo>
                  <a:pt x="49647" y="46012"/>
                </a:lnTo>
                <a:lnTo>
                  <a:pt x="44707" y="52108"/>
                </a:lnTo>
                <a:lnTo>
                  <a:pt x="37366" y="55600"/>
                </a:lnTo>
                <a:lnTo>
                  <a:pt x="43812" y="55600"/>
                </a:lnTo>
                <a:lnTo>
                  <a:pt x="47875" y="53077"/>
                </a:lnTo>
                <a:lnTo>
                  <a:pt x="52606" y="48412"/>
                </a:lnTo>
                <a:lnTo>
                  <a:pt x="58064" y="37963"/>
                </a:lnTo>
                <a:lnTo>
                  <a:pt x="59061" y="26611"/>
                </a:lnTo>
                <a:lnTo>
                  <a:pt x="55739" y="15713"/>
                </a:lnTo>
                <a:lnTo>
                  <a:pt x="48237" y="6629"/>
                </a:lnTo>
                <a:lnTo>
                  <a:pt x="44750" y="3797"/>
                </a:lnTo>
                <a:close/>
              </a:path>
            </a:pathLst>
          </a:custGeom>
          <a:solidFill>
            <a:srgbClr val="C5C6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811853" y="5515962"/>
            <a:ext cx="69835" cy="69835"/>
          </a:xfrm>
          <a:custGeom>
            <a:avLst/>
            <a:gdLst/>
            <a:ahLst/>
            <a:cxnLst/>
            <a:rect l="l" t="t" r="r" b="b"/>
            <a:pathLst>
              <a:path w="69850" h="69850">
                <a:moveTo>
                  <a:pt x="37077" y="0"/>
                </a:moveTo>
                <a:lnTo>
                  <a:pt x="23370" y="1846"/>
                </a:lnTo>
                <a:lnTo>
                  <a:pt x="11456" y="8869"/>
                </a:lnTo>
                <a:lnTo>
                  <a:pt x="3434" y="19543"/>
                </a:lnTo>
                <a:lnTo>
                  <a:pt x="0" y="32446"/>
                </a:lnTo>
                <a:lnTo>
                  <a:pt x="1844" y="46156"/>
                </a:lnTo>
                <a:lnTo>
                  <a:pt x="8869" y="58074"/>
                </a:lnTo>
                <a:lnTo>
                  <a:pt x="19548" y="66090"/>
                </a:lnTo>
                <a:lnTo>
                  <a:pt x="32455" y="69518"/>
                </a:lnTo>
                <a:lnTo>
                  <a:pt x="46167" y="67670"/>
                </a:lnTo>
                <a:lnTo>
                  <a:pt x="58074" y="60652"/>
                </a:lnTo>
                <a:lnTo>
                  <a:pt x="66091" y="49979"/>
                </a:lnTo>
                <a:lnTo>
                  <a:pt x="69525" y="37077"/>
                </a:lnTo>
                <a:lnTo>
                  <a:pt x="67681" y="23372"/>
                </a:lnTo>
                <a:lnTo>
                  <a:pt x="60661" y="11452"/>
                </a:lnTo>
                <a:lnTo>
                  <a:pt x="49983" y="3431"/>
                </a:lnTo>
                <a:lnTo>
                  <a:pt x="37077" y="0"/>
                </a:lnTo>
                <a:close/>
              </a:path>
            </a:pathLst>
          </a:custGeom>
          <a:solidFill>
            <a:srgbClr val="F6B04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820035" y="5524146"/>
            <a:ext cx="53329" cy="53329"/>
          </a:xfrm>
          <a:custGeom>
            <a:avLst/>
            <a:gdLst/>
            <a:ahLst/>
            <a:cxnLst/>
            <a:rect l="l" t="t" r="r" b="b"/>
            <a:pathLst>
              <a:path w="53340" h="53339">
                <a:moveTo>
                  <a:pt x="28350" y="0"/>
                </a:moveTo>
                <a:lnTo>
                  <a:pt x="17873" y="1407"/>
                </a:lnTo>
                <a:lnTo>
                  <a:pt x="8758" y="6776"/>
                </a:lnTo>
                <a:lnTo>
                  <a:pt x="2624" y="14939"/>
                </a:lnTo>
                <a:lnTo>
                  <a:pt x="0" y="24806"/>
                </a:lnTo>
                <a:lnTo>
                  <a:pt x="1414" y="35290"/>
                </a:lnTo>
                <a:lnTo>
                  <a:pt x="6783" y="44399"/>
                </a:lnTo>
                <a:lnTo>
                  <a:pt x="14944" y="50529"/>
                </a:lnTo>
                <a:lnTo>
                  <a:pt x="24808" y="53152"/>
                </a:lnTo>
                <a:lnTo>
                  <a:pt x="35285" y="51737"/>
                </a:lnTo>
                <a:lnTo>
                  <a:pt x="44400" y="46370"/>
                </a:lnTo>
                <a:lnTo>
                  <a:pt x="50534" y="38211"/>
                </a:lnTo>
                <a:lnTo>
                  <a:pt x="53159" y="28348"/>
                </a:lnTo>
                <a:lnTo>
                  <a:pt x="51744" y="17866"/>
                </a:lnTo>
                <a:lnTo>
                  <a:pt x="46375" y="8758"/>
                </a:lnTo>
                <a:lnTo>
                  <a:pt x="38214" y="2626"/>
                </a:lnTo>
                <a:lnTo>
                  <a:pt x="28350" y="0"/>
                </a:lnTo>
                <a:close/>
              </a:path>
            </a:pathLst>
          </a:custGeom>
          <a:solidFill>
            <a:srgbClr val="E4A2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817559" y="5522583"/>
            <a:ext cx="58407" cy="56503"/>
          </a:xfrm>
          <a:custGeom>
            <a:avLst/>
            <a:gdLst/>
            <a:ahLst/>
            <a:cxnLst/>
            <a:rect l="l" t="t" r="r" b="b"/>
            <a:pathLst>
              <a:path w="58419" h="56514">
                <a:moveTo>
                  <a:pt x="29057" y="0"/>
                </a:moveTo>
                <a:lnTo>
                  <a:pt x="25933" y="0"/>
                </a:lnTo>
                <a:lnTo>
                  <a:pt x="22834" y="520"/>
                </a:lnTo>
                <a:lnTo>
                  <a:pt x="12750" y="4000"/>
                </a:lnTo>
                <a:lnTo>
                  <a:pt x="7035" y="9093"/>
                </a:lnTo>
                <a:lnTo>
                  <a:pt x="457" y="22605"/>
                </a:lnTo>
                <a:lnTo>
                  <a:pt x="0" y="30251"/>
                </a:lnTo>
                <a:lnTo>
                  <a:pt x="2463" y="37350"/>
                </a:lnTo>
                <a:lnTo>
                  <a:pt x="6590" y="45088"/>
                </a:lnTo>
                <a:lnTo>
                  <a:pt x="12741" y="51066"/>
                </a:lnTo>
                <a:lnTo>
                  <a:pt x="20401" y="54920"/>
                </a:lnTo>
                <a:lnTo>
                  <a:pt x="29057" y="56286"/>
                </a:lnTo>
                <a:lnTo>
                  <a:pt x="32181" y="56286"/>
                </a:lnTo>
                <a:lnTo>
                  <a:pt x="35280" y="55765"/>
                </a:lnTo>
                <a:lnTo>
                  <a:pt x="42504" y="53263"/>
                </a:lnTo>
                <a:lnTo>
                  <a:pt x="29057" y="53263"/>
                </a:lnTo>
                <a:lnTo>
                  <a:pt x="21330" y="52044"/>
                </a:lnTo>
                <a:lnTo>
                  <a:pt x="14495" y="48602"/>
                </a:lnTo>
                <a:lnTo>
                  <a:pt x="9010" y="43266"/>
                </a:lnTo>
                <a:lnTo>
                  <a:pt x="5333" y="36360"/>
                </a:lnTo>
                <a:lnTo>
                  <a:pt x="3136" y="30022"/>
                </a:lnTo>
                <a:lnTo>
                  <a:pt x="3530" y="23202"/>
                </a:lnTo>
                <a:lnTo>
                  <a:pt x="9397" y="11137"/>
                </a:lnTo>
                <a:lnTo>
                  <a:pt x="14503" y="6603"/>
                </a:lnTo>
                <a:lnTo>
                  <a:pt x="23507" y="3479"/>
                </a:lnTo>
                <a:lnTo>
                  <a:pt x="26263" y="3022"/>
                </a:lnTo>
                <a:lnTo>
                  <a:pt x="41006" y="3022"/>
                </a:lnTo>
                <a:lnTo>
                  <a:pt x="37713" y="1365"/>
                </a:lnTo>
                <a:lnTo>
                  <a:pt x="29057" y="0"/>
                </a:lnTo>
                <a:close/>
              </a:path>
              <a:path w="58419" h="56514">
                <a:moveTo>
                  <a:pt x="41006" y="3022"/>
                </a:moveTo>
                <a:lnTo>
                  <a:pt x="29057" y="3022"/>
                </a:lnTo>
                <a:lnTo>
                  <a:pt x="36784" y="4242"/>
                </a:lnTo>
                <a:lnTo>
                  <a:pt x="43619" y="7683"/>
                </a:lnTo>
                <a:lnTo>
                  <a:pt x="49104" y="13020"/>
                </a:lnTo>
                <a:lnTo>
                  <a:pt x="52781" y="19926"/>
                </a:lnTo>
                <a:lnTo>
                  <a:pt x="54978" y="26263"/>
                </a:lnTo>
                <a:lnTo>
                  <a:pt x="54584" y="33083"/>
                </a:lnTo>
                <a:lnTo>
                  <a:pt x="48717" y="45135"/>
                </a:lnTo>
                <a:lnTo>
                  <a:pt x="43611" y="49682"/>
                </a:lnTo>
                <a:lnTo>
                  <a:pt x="34607" y="52793"/>
                </a:lnTo>
                <a:lnTo>
                  <a:pt x="31851" y="53263"/>
                </a:lnTo>
                <a:lnTo>
                  <a:pt x="42504" y="53263"/>
                </a:lnTo>
                <a:lnTo>
                  <a:pt x="45364" y="52273"/>
                </a:lnTo>
                <a:lnTo>
                  <a:pt x="51079" y="47205"/>
                </a:lnTo>
                <a:lnTo>
                  <a:pt x="57657" y="33667"/>
                </a:lnTo>
                <a:lnTo>
                  <a:pt x="58115" y="26034"/>
                </a:lnTo>
                <a:lnTo>
                  <a:pt x="55651" y="18935"/>
                </a:lnTo>
                <a:lnTo>
                  <a:pt x="51524" y="11197"/>
                </a:lnTo>
                <a:lnTo>
                  <a:pt x="45373" y="5219"/>
                </a:lnTo>
                <a:lnTo>
                  <a:pt x="41006" y="3022"/>
                </a:lnTo>
                <a:close/>
              </a:path>
            </a:pathLst>
          </a:custGeom>
          <a:solidFill>
            <a:srgbClr val="D498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745251" y="5627830"/>
            <a:ext cx="41266" cy="113640"/>
          </a:xfrm>
          <a:custGeom>
            <a:avLst/>
            <a:gdLst/>
            <a:ahLst/>
            <a:cxnLst/>
            <a:rect l="l" t="t" r="r" b="b"/>
            <a:pathLst>
              <a:path w="41275" h="113664">
                <a:moveTo>
                  <a:pt x="41068" y="0"/>
                </a:moveTo>
                <a:lnTo>
                  <a:pt x="15592" y="8534"/>
                </a:lnTo>
                <a:lnTo>
                  <a:pt x="19453" y="12179"/>
                </a:lnTo>
                <a:lnTo>
                  <a:pt x="4447" y="36299"/>
                </a:lnTo>
                <a:lnTo>
                  <a:pt x="0" y="63398"/>
                </a:lnTo>
                <a:lnTo>
                  <a:pt x="6015" y="90192"/>
                </a:lnTo>
                <a:lnTo>
                  <a:pt x="22399" y="113398"/>
                </a:lnTo>
                <a:lnTo>
                  <a:pt x="32318" y="102895"/>
                </a:lnTo>
                <a:lnTo>
                  <a:pt x="19237" y="84369"/>
                </a:lnTo>
                <a:lnTo>
                  <a:pt x="14431" y="62980"/>
                </a:lnTo>
                <a:lnTo>
                  <a:pt x="17982" y="41346"/>
                </a:lnTo>
                <a:lnTo>
                  <a:pt x="29968" y="22085"/>
                </a:lnTo>
                <a:lnTo>
                  <a:pt x="35066" y="22085"/>
                </a:lnTo>
                <a:lnTo>
                  <a:pt x="41068" y="0"/>
                </a:lnTo>
                <a:close/>
              </a:path>
              <a:path w="41275" h="113664">
                <a:moveTo>
                  <a:pt x="35066" y="22085"/>
                </a:moveTo>
                <a:lnTo>
                  <a:pt x="29968" y="22085"/>
                </a:lnTo>
                <a:lnTo>
                  <a:pt x="34020" y="25933"/>
                </a:lnTo>
                <a:lnTo>
                  <a:pt x="35066" y="22085"/>
                </a:lnTo>
                <a:close/>
              </a:path>
            </a:pathLst>
          </a:custGeom>
          <a:solidFill>
            <a:srgbClr val="F57F3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925171" y="5626452"/>
            <a:ext cx="37457" cy="114911"/>
          </a:xfrm>
          <a:custGeom>
            <a:avLst/>
            <a:gdLst/>
            <a:ahLst/>
            <a:cxnLst/>
            <a:rect l="l" t="t" r="r" b="b"/>
            <a:pathLst>
              <a:path w="37465" h="114935">
                <a:moveTo>
                  <a:pt x="8369" y="88252"/>
                </a:moveTo>
                <a:lnTo>
                  <a:pt x="4762" y="114884"/>
                </a:lnTo>
                <a:lnTo>
                  <a:pt x="28917" y="103085"/>
                </a:lnTo>
                <a:lnTo>
                  <a:pt x="24612" y="99987"/>
                </a:lnTo>
                <a:lnTo>
                  <a:pt x="28444" y="91528"/>
                </a:lnTo>
                <a:lnTo>
                  <a:pt x="12890" y="91528"/>
                </a:lnTo>
                <a:lnTo>
                  <a:pt x="8369" y="88252"/>
                </a:lnTo>
                <a:close/>
              </a:path>
              <a:path w="37465" h="114935">
                <a:moveTo>
                  <a:pt x="8445" y="0"/>
                </a:moveTo>
                <a:lnTo>
                  <a:pt x="0" y="11722"/>
                </a:lnTo>
                <a:lnTo>
                  <a:pt x="15394" y="28376"/>
                </a:lnTo>
                <a:lnTo>
                  <a:pt x="22952" y="48953"/>
                </a:lnTo>
                <a:lnTo>
                  <a:pt x="22256" y="70866"/>
                </a:lnTo>
                <a:lnTo>
                  <a:pt x="12890" y="91528"/>
                </a:lnTo>
                <a:lnTo>
                  <a:pt x="28444" y="91528"/>
                </a:lnTo>
                <a:lnTo>
                  <a:pt x="36336" y="74107"/>
                </a:lnTo>
                <a:lnTo>
                  <a:pt x="37203" y="46655"/>
                </a:lnTo>
                <a:lnTo>
                  <a:pt x="27732" y="20871"/>
                </a:lnTo>
                <a:lnTo>
                  <a:pt x="8445" y="0"/>
                </a:lnTo>
                <a:close/>
              </a:path>
            </a:pathLst>
          </a:custGeom>
          <a:solidFill>
            <a:srgbClr val="1699A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 txBox="1"/>
          <p:nvPr/>
        </p:nvSpPr>
        <p:spPr>
          <a:xfrm rot="1560000">
            <a:off x="833725" y="5795584"/>
            <a:ext cx="40178" cy="384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70"/>
              </a:lnSpc>
            </a:pPr>
            <a:r>
              <a:rPr sz="250" spc="5" dirty="0">
                <a:solidFill>
                  <a:srgbClr val="ADAEB0"/>
                </a:solidFill>
                <a:latin typeface="Verdana"/>
                <a:cs typeface="Verdana"/>
              </a:rPr>
              <a:t>₱</a:t>
            </a:r>
            <a:endParaRPr sz="250">
              <a:latin typeface="Verdana"/>
              <a:cs typeface="Verdana"/>
            </a:endParaRPr>
          </a:p>
        </p:txBody>
      </p:sp>
      <p:sp>
        <p:nvSpPr>
          <p:cNvPr id="63" name="object 63"/>
          <p:cNvSpPr txBox="1"/>
          <p:nvPr/>
        </p:nvSpPr>
        <p:spPr>
          <a:xfrm rot="19980000">
            <a:off x="828914" y="5530792"/>
            <a:ext cx="40178" cy="384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70"/>
              </a:lnSpc>
            </a:pPr>
            <a:r>
              <a:rPr sz="250" spc="5" dirty="0">
                <a:solidFill>
                  <a:srgbClr val="BA842D"/>
                </a:solidFill>
                <a:latin typeface="Verdana"/>
                <a:cs typeface="Verdana"/>
              </a:rPr>
              <a:t>₱</a:t>
            </a:r>
            <a:endParaRPr sz="250">
              <a:latin typeface="Verdana"/>
              <a:cs typeface="Verdana"/>
            </a:endParaRPr>
          </a:p>
        </p:txBody>
      </p:sp>
      <p:sp>
        <p:nvSpPr>
          <p:cNvPr id="64" name="object 64"/>
          <p:cNvSpPr/>
          <p:nvPr/>
        </p:nvSpPr>
        <p:spPr>
          <a:xfrm>
            <a:off x="576704" y="5404433"/>
            <a:ext cx="550429" cy="550429"/>
          </a:xfrm>
          <a:custGeom>
            <a:avLst/>
            <a:gdLst/>
            <a:ahLst/>
            <a:cxnLst/>
            <a:rect l="l" t="t" r="r" b="b"/>
            <a:pathLst>
              <a:path w="550544" h="550545">
                <a:moveTo>
                  <a:pt x="550430" y="275208"/>
                </a:moveTo>
                <a:lnTo>
                  <a:pt x="545996" y="324681"/>
                </a:lnTo>
                <a:lnTo>
                  <a:pt x="533212" y="371245"/>
                </a:lnTo>
                <a:lnTo>
                  <a:pt x="512856" y="414121"/>
                </a:lnTo>
                <a:lnTo>
                  <a:pt x="485704" y="452533"/>
                </a:lnTo>
                <a:lnTo>
                  <a:pt x="452535" y="485703"/>
                </a:lnTo>
                <a:lnTo>
                  <a:pt x="414124" y="512856"/>
                </a:lnTo>
                <a:lnTo>
                  <a:pt x="371250" y="533212"/>
                </a:lnTo>
                <a:lnTo>
                  <a:pt x="324690" y="545996"/>
                </a:lnTo>
                <a:lnTo>
                  <a:pt x="275221" y="550430"/>
                </a:lnTo>
                <a:lnTo>
                  <a:pt x="225748" y="545996"/>
                </a:lnTo>
                <a:lnTo>
                  <a:pt x="179185" y="533212"/>
                </a:lnTo>
                <a:lnTo>
                  <a:pt x="136309" y="512856"/>
                </a:lnTo>
                <a:lnTo>
                  <a:pt x="97897" y="485703"/>
                </a:lnTo>
                <a:lnTo>
                  <a:pt x="64726" y="452533"/>
                </a:lnTo>
                <a:lnTo>
                  <a:pt x="37574" y="414121"/>
                </a:lnTo>
                <a:lnTo>
                  <a:pt x="17217" y="371245"/>
                </a:lnTo>
                <a:lnTo>
                  <a:pt x="4434" y="324681"/>
                </a:lnTo>
                <a:lnTo>
                  <a:pt x="0" y="275208"/>
                </a:lnTo>
                <a:lnTo>
                  <a:pt x="4434" y="225739"/>
                </a:lnTo>
                <a:lnTo>
                  <a:pt x="17217" y="179179"/>
                </a:lnTo>
                <a:lnTo>
                  <a:pt x="37574" y="136305"/>
                </a:lnTo>
                <a:lnTo>
                  <a:pt x="64726" y="97895"/>
                </a:lnTo>
                <a:lnTo>
                  <a:pt x="97897" y="64725"/>
                </a:lnTo>
                <a:lnTo>
                  <a:pt x="136309" y="37574"/>
                </a:lnTo>
                <a:lnTo>
                  <a:pt x="179185" y="17217"/>
                </a:lnTo>
                <a:lnTo>
                  <a:pt x="225748" y="4433"/>
                </a:lnTo>
                <a:lnTo>
                  <a:pt x="275221" y="0"/>
                </a:lnTo>
                <a:lnTo>
                  <a:pt x="324690" y="4433"/>
                </a:lnTo>
                <a:lnTo>
                  <a:pt x="371250" y="17217"/>
                </a:lnTo>
                <a:lnTo>
                  <a:pt x="414124" y="37574"/>
                </a:lnTo>
                <a:lnTo>
                  <a:pt x="452535" y="64725"/>
                </a:lnTo>
                <a:lnTo>
                  <a:pt x="485704" y="97895"/>
                </a:lnTo>
                <a:lnTo>
                  <a:pt x="512856" y="136305"/>
                </a:lnTo>
                <a:lnTo>
                  <a:pt x="533212" y="179179"/>
                </a:lnTo>
                <a:lnTo>
                  <a:pt x="545996" y="225739"/>
                </a:lnTo>
                <a:lnTo>
                  <a:pt x="550430" y="275208"/>
                </a:lnTo>
                <a:close/>
              </a:path>
            </a:pathLst>
          </a:custGeom>
          <a:ln w="3822">
            <a:solidFill>
              <a:srgbClr val="001F3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Номер слайда 37"/>
          <p:cNvSpPr>
            <a:spLocks noGrp="1"/>
          </p:cNvSpPr>
          <p:nvPr>
            <p:ph type="sldNum" sz="quarter" idx="4294967295"/>
          </p:nvPr>
        </p:nvSpPr>
        <p:spPr>
          <a:xfrm>
            <a:off x="7778558" y="7043688"/>
            <a:ext cx="2495127" cy="402567"/>
          </a:xfrm>
          <a:prstGeom prst="rect">
            <a:avLst/>
          </a:prstGeom>
        </p:spPr>
        <p:txBody>
          <a:bodyPr vert="horz" lIns="99569" tIns="49785" rIns="99569" bIns="49785" rtlCol="0" anchor="ctr"/>
          <a:lstStyle/>
          <a:p>
            <a:pPr algn="r"/>
            <a:r>
              <a:rPr lang="ru-RU" sz="1300" dirty="0" smtClean="0">
                <a:solidFill>
                  <a:schemeClr val="tx1">
                    <a:tint val="75000"/>
                  </a:schemeClr>
                </a:solidFill>
              </a:rPr>
              <a:t>1</a:t>
            </a:r>
            <a:r>
              <a:rPr lang="en-US" sz="1300" dirty="0" smtClean="0">
                <a:solidFill>
                  <a:schemeClr val="tx1">
                    <a:tint val="75000"/>
                  </a:schemeClr>
                </a:solidFill>
              </a:rPr>
              <a:t>6</a:t>
            </a:r>
            <a:endParaRPr lang="ru-RU" sz="1300" dirty="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66" name="object 31"/>
          <p:cNvSpPr/>
          <p:nvPr/>
        </p:nvSpPr>
        <p:spPr>
          <a:xfrm>
            <a:off x="89970" y="7244972"/>
            <a:ext cx="700926" cy="20816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714583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65550" y="1833888"/>
            <a:ext cx="285750" cy="285690"/>
          </a:xfrm>
          <a:custGeom>
            <a:avLst/>
            <a:gdLst/>
            <a:ahLst/>
            <a:cxnLst/>
            <a:rect l="l" t="t" r="r" b="b"/>
            <a:pathLst>
              <a:path w="285750" h="285750">
                <a:moveTo>
                  <a:pt x="285750" y="142875"/>
                </a:moveTo>
                <a:lnTo>
                  <a:pt x="278511" y="188214"/>
                </a:lnTo>
                <a:lnTo>
                  <a:pt x="258318" y="227457"/>
                </a:lnTo>
                <a:lnTo>
                  <a:pt x="227457" y="258318"/>
                </a:lnTo>
                <a:lnTo>
                  <a:pt x="188214" y="278511"/>
                </a:lnTo>
                <a:lnTo>
                  <a:pt x="142875" y="285750"/>
                </a:lnTo>
                <a:lnTo>
                  <a:pt x="97536" y="278511"/>
                </a:lnTo>
                <a:lnTo>
                  <a:pt x="58293" y="258318"/>
                </a:lnTo>
                <a:lnTo>
                  <a:pt x="27432" y="227457"/>
                </a:lnTo>
                <a:lnTo>
                  <a:pt x="7239" y="188214"/>
                </a:lnTo>
                <a:lnTo>
                  <a:pt x="0" y="142875"/>
                </a:lnTo>
                <a:lnTo>
                  <a:pt x="7239" y="97536"/>
                </a:lnTo>
                <a:lnTo>
                  <a:pt x="27432" y="58292"/>
                </a:lnTo>
                <a:lnTo>
                  <a:pt x="58293" y="27431"/>
                </a:lnTo>
                <a:lnTo>
                  <a:pt x="97536" y="7238"/>
                </a:lnTo>
                <a:lnTo>
                  <a:pt x="142875" y="0"/>
                </a:lnTo>
                <a:lnTo>
                  <a:pt x="188214" y="7239"/>
                </a:lnTo>
                <a:lnTo>
                  <a:pt x="227457" y="27432"/>
                </a:lnTo>
                <a:lnTo>
                  <a:pt x="258318" y="58293"/>
                </a:lnTo>
                <a:lnTo>
                  <a:pt x="278511" y="97536"/>
                </a:lnTo>
                <a:lnTo>
                  <a:pt x="285750" y="142875"/>
                </a:lnTo>
                <a:close/>
              </a:path>
            </a:pathLst>
          </a:custGeom>
          <a:ln w="12700">
            <a:solidFill>
              <a:srgbClr val="001F3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186856" y="5182684"/>
            <a:ext cx="282575" cy="282516"/>
          </a:xfrm>
          <a:custGeom>
            <a:avLst/>
            <a:gdLst/>
            <a:ahLst/>
            <a:cxnLst/>
            <a:rect l="l" t="t" r="r" b="b"/>
            <a:pathLst>
              <a:path w="282575" h="282575">
                <a:moveTo>
                  <a:pt x="282575" y="139700"/>
                </a:moveTo>
                <a:lnTo>
                  <a:pt x="275361" y="185039"/>
                </a:lnTo>
                <a:lnTo>
                  <a:pt x="255346" y="224282"/>
                </a:lnTo>
                <a:lnTo>
                  <a:pt x="224967" y="255143"/>
                </a:lnTo>
                <a:lnTo>
                  <a:pt x="186664" y="275336"/>
                </a:lnTo>
                <a:lnTo>
                  <a:pt x="142875" y="282575"/>
                </a:lnTo>
                <a:lnTo>
                  <a:pt x="97536" y="275336"/>
                </a:lnTo>
                <a:lnTo>
                  <a:pt x="58293" y="255143"/>
                </a:lnTo>
                <a:lnTo>
                  <a:pt x="27432" y="224282"/>
                </a:lnTo>
                <a:lnTo>
                  <a:pt x="7239" y="185039"/>
                </a:lnTo>
                <a:lnTo>
                  <a:pt x="0" y="139700"/>
                </a:lnTo>
                <a:lnTo>
                  <a:pt x="7239" y="95910"/>
                </a:lnTo>
                <a:lnTo>
                  <a:pt x="27432" y="57607"/>
                </a:lnTo>
                <a:lnTo>
                  <a:pt x="58293" y="27228"/>
                </a:lnTo>
                <a:lnTo>
                  <a:pt x="97536" y="7213"/>
                </a:lnTo>
                <a:lnTo>
                  <a:pt x="142875" y="0"/>
                </a:lnTo>
                <a:lnTo>
                  <a:pt x="186664" y="7213"/>
                </a:lnTo>
                <a:lnTo>
                  <a:pt x="224967" y="27228"/>
                </a:lnTo>
                <a:lnTo>
                  <a:pt x="255346" y="57607"/>
                </a:lnTo>
                <a:lnTo>
                  <a:pt x="275361" y="95910"/>
                </a:lnTo>
                <a:lnTo>
                  <a:pt x="282575" y="139700"/>
                </a:lnTo>
                <a:close/>
              </a:path>
            </a:pathLst>
          </a:custGeom>
          <a:ln w="12700">
            <a:solidFill>
              <a:srgbClr val="001F3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532595" y="5182684"/>
            <a:ext cx="282575" cy="282516"/>
          </a:xfrm>
          <a:custGeom>
            <a:avLst/>
            <a:gdLst/>
            <a:ahLst/>
            <a:cxnLst/>
            <a:rect l="l" t="t" r="r" b="b"/>
            <a:pathLst>
              <a:path w="282575" h="282575">
                <a:moveTo>
                  <a:pt x="282562" y="139700"/>
                </a:moveTo>
                <a:lnTo>
                  <a:pt x="275324" y="185039"/>
                </a:lnTo>
                <a:lnTo>
                  <a:pt x="255134" y="224282"/>
                </a:lnTo>
                <a:lnTo>
                  <a:pt x="224277" y="255143"/>
                </a:lnTo>
                <a:lnTo>
                  <a:pt x="185037" y="275336"/>
                </a:lnTo>
                <a:lnTo>
                  <a:pt x="139700" y="282575"/>
                </a:lnTo>
                <a:lnTo>
                  <a:pt x="95910" y="275336"/>
                </a:lnTo>
                <a:lnTo>
                  <a:pt x="57607" y="255143"/>
                </a:lnTo>
                <a:lnTo>
                  <a:pt x="27228" y="224282"/>
                </a:lnTo>
                <a:lnTo>
                  <a:pt x="7213" y="185039"/>
                </a:lnTo>
                <a:lnTo>
                  <a:pt x="0" y="139700"/>
                </a:lnTo>
                <a:lnTo>
                  <a:pt x="7213" y="95910"/>
                </a:lnTo>
                <a:lnTo>
                  <a:pt x="27228" y="57607"/>
                </a:lnTo>
                <a:lnTo>
                  <a:pt x="57607" y="27228"/>
                </a:lnTo>
                <a:lnTo>
                  <a:pt x="95910" y="7213"/>
                </a:lnTo>
                <a:lnTo>
                  <a:pt x="139700" y="0"/>
                </a:lnTo>
                <a:lnTo>
                  <a:pt x="185037" y="7213"/>
                </a:lnTo>
                <a:lnTo>
                  <a:pt x="224277" y="27228"/>
                </a:lnTo>
                <a:lnTo>
                  <a:pt x="255134" y="57607"/>
                </a:lnTo>
                <a:lnTo>
                  <a:pt x="275324" y="95910"/>
                </a:lnTo>
                <a:lnTo>
                  <a:pt x="282562" y="139700"/>
                </a:lnTo>
                <a:close/>
              </a:path>
            </a:pathLst>
          </a:custGeom>
          <a:ln w="12700">
            <a:solidFill>
              <a:srgbClr val="001F3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631468" y="1833888"/>
            <a:ext cx="285750" cy="285690"/>
          </a:xfrm>
          <a:custGeom>
            <a:avLst/>
            <a:gdLst/>
            <a:ahLst/>
            <a:cxnLst/>
            <a:rect l="l" t="t" r="r" b="b"/>
            <a:pathLst>
              <a:path w="285750" h="285750">
                <a:moveTo>
                  <a:pt x="285749" y="142875"/>
                </a:moveTo>
                <a:lnTo>
                  <a:pt x="278510" y="188212"/>
                </a:lnTo>
                <a:lnTo>
                  <a:pt x="258317" y="227452"/>
                </a:lnTo>
                <a:lnTo>
                  <a:pt x="227456" y="258309"/>
                </a:lnTo>
                <a:lnTo>
                  <a:pt x="188213" y="278499"/>
                </a:lnTo>
                <a:lnTo>
                  <a:pt x="142874" y="285737"/>
                </a:lnTo>
                <a:lnTo>
                  <a:pt x="97535" y="278499"/>
                </a:lnTo>
                <a:lnTo>
                  <a:pt x="58292" y="258309"/>
                </a:lnTo>
                <a:lnTo>
                  <a:pt x="27431" y="227452"/>
                </a:lnTo>
                <a:lnTo>
                  <a:pt x="7238" y="188212"/>
                </a:lnTo>
                <a:lnTo>
                  <a:pt x="0" y="142875"/>
                </a:lnTo>
                <a:lnTo>
                  <a:pt x="7238" y="97536"/>
                </a:lnTo>
                <a:lnTo>
                  <a:pt x="27431" y="58293"/>
                </a:lnTo>
                <a:lnTo>
                  <a:pt x="58292" y="27432"/>
                </a:lnTo>
                <a:lnTo>
                  <a:pt x="97535" y="7239"/>
                </a:lnTo>
                <a:lnTo>
                  <a:pt x="142874" y="0"/>
                </a:lnTo>
                <a:lnTo>
                  <a:pt x="188213" y="7238"/>
                </a:lnTo>
                <a:lnTo>
                  <a:pt x="227456" y="27431"/>
                </a:lnTo>
                <a:lnTo>
                  <a:pt x="258317" y="58292"/>
                </a:lnTo>
                <a:lnTo>
                  <a:pt x="278510" y="97535"/>
                </a:lnTo>
                <a:lnTo>
                  <a:pt x="285749" y="142875"/>
                </a:lnTo>
                <a:close/>
              </a:path>
            </a:pathLst>
          </a:custGeom>
          <a:ln w="12700">
            <a:solidFill>
              <a:srgbClr val="001F3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977193" y="1833888"/>
            <a:ext cx="285750" cy="285690"/>
          </a:xfrm>
          <a:custGeom>
            <a:avLst/>
            <a:gdLst/>
            <a:ahLst/>
            <a:cxnLst/>
            <a:rect l="l" t="t" r="r" b="b"/>
            <a:pathLst>
              <a:path w="285750" h="285750">
                <a:moveTo>
                  <a:pt x="285750" y="142875"/>
                </a:moveTo>
                <a:lnTo>
                  <a:pt x="278511" y="188212"/>
                </a:lnTo>
                <a:lnTo>
                  <a:pt x="258318" y="227452"/>
                </a:lnTo>
                <a:lnTo>
                  <a:pt x="227457" y="258309"/>
                </a:lnTo>
                <a:lnTo>
                  <a:pt x="188214" y="278499"/>
                </a:lnTo>
                <a:lnTo>
                  <a:pt x="142875" y="285737"/>
                </a:lnTo>
                <a:lnTo>
                  <a:pt x="97536" y="278499"/>
                </a:lnTo>
                <a:lnTo>
                  <a:pt x="58293" y="258309"/>
                </a:lnTo>
                <a:lnTo>
                  <a:pt x="27432" y="227452"/>
                </a:lnTo>
                <a:lnTo>
                  <a:pt x="7239" y="188212"/>
                </a:lnTo>
                <a:lnTo>
                  <a:pt x="0" y="142875"/>
                </a:lnTo>
                <a:lnTo>
                  <a:pt x="7239" y="97536"/>
                </a:lnTo>
                <a:lnTo>
                  <a:pt x="27432" y="58293"/>
                </a:lnTo>
                <a:lnTo>
                  <a:pt x="58293" y="27432"/>
                </a:lnTo>
                <a:lnTo>
                  <a:pt x="97536" y="7239"/>
                </a:lnTo>
                <a:lnTo>
                  <a:pt x="142875" y="0"/>
                </a:lnTo>
                <a:lnTo>
                  <a:pt x="188214" y="7238"/>
                </a:lnTo>
                <a:lnTo>
                  <a:pt x="227457" y="27431"/>
                </a:lnTo>
                <a:lnTo>
                  <a:pt x="258318" y="58292"/>
                </a:lnTo>
                <a:lnTo>
                  <a:pt x="278511" y="97535"/>
                </a:lnTo>
                <a:lnTo>
                  <a:pt x="285750" y="142875"/>
                </a:lnTo>
                <a:close/>
              </a:path>
            </a:pathLst>
          </a:custGeom>
          <a:ln w="12700">
            <a:solidFill>
              <a:srgbClr val="001F3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138782" y="1833888"/>
            <a:ext cx="282575" cy="285690"/>
          </a:xfrm>
          <a:custGeom>
            <a:avLst/>
            <a:gdLst/>
            <a:ahLst/>
            <a:cxnLst/>
            <a:rect l="l" t="t" r="r" b="b"/>
            <a:pathLst>
              <a:path w="282575" h="285750">
                <a:moveTo>
                  <a:pt x="282575" y="142875"/>
                </a:moveTo>
                <a:lnTo>
                  <a:pt x="275361" y="188212"/>
                </a:lnTo>
                <a:lnTo>
                  <a:pt x="255346" y="227452"/>
                </a:lnTo>
                <a:lnTo>
                  <a:pt x="224967" y="258309"/>
                </a:lnTo>
                <a:lnTo>
                  <a:pt x="186664" y="278499"/>
                </a:lnTo>
                <a:lnTo>
                  <a:pt x="142875" y="285737"/>
                </a:lnTo>
                <a:lnTo>
                  <a:pt x="97536" y="278499"/>
                </a:lnTo>
                <a:lnTo>
                  <a:pt x="58293" y="258309"/>
                </a:lnTo>
                <a:lnTo>
                  <a:pt x="27432" y="227452"/>
                </a:lnTo>
                <a:lnTo>
                  <a:pt x="7239" y="188212"/>
                </a:lnTo>
                <a:lnTo>
                  <a:pt x="0" y="142875"/>
                </a:lnTo>
                <a:lnTo>
                  <a:pt x="7238" y="97536"/>
                </a:lnTo>
                <a:lnTo>
                  <a:pt x="27431" y="58293"/>
                </a:lnTo>
                <a:lnTo>
                  <a:pt x="58292" y="27432"/>
                </a:lnTo>
                <a:lnTo>
                  <a:pt x="97535" y="7239"/>
                </a:lnTo>
                <a:lnTo>
                  <a:pt x="142875" y="0"/>
                </a:lnTo>
                <a:lnTo>
                  <a:pt x="186664" y="7238"/>
                </a:lnTo>
                <a:lnTo>
                  <a:pt x="224967" y="27431"/>
                </a:lnTo>
                <a:lnTo>
                  <a:pt x="255346" y="58292"/>
                </a:lnTo>
                <a:lnTo>
                  <a:pt x="275361" y="97535"/>
                </a:lnTo>
                <a:lnTo>
                  <a:pt x="282575" y="142875"/>
                </a:lnTo>
                <a:close/>
              </a:path>
            </a:pathLst>
          </a:custGeom>
          <a:ln w="12700">
            <a:solidFill>
              <a:srgbClr val="001F3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65556" y="821314"/>
            <a:ext cx="285750" cy="282516"/>
          </a:xfrm>
          <a:custGeom>
            <a:avLst/>
            <a:gdLst/>
            <a:ahLst/>
            <a:cxnLst/>
            <a:rect l="l" t="t" r="r" b="b"/>
            <a:pathLst>
              <a:path w="285750" h="282575">
                <a:moveTo>
                  <a:pt x="285737" y="142874"/>
                </a:moveTo>
                <a:lnTo>
                  <a:pt x="278498" y="186663"/>
                </a:lnTo>
                <a:lnTo>
                  <a:pt x="258306" y="224963"/>
                </a:lnTo>
                <a:lnTo>
                  <a:pt x="227447" y="255337"/>
                </a:lnTo>
                <a:lnTo>
                  <a:pt x="188207" y="275350"/>
                </a:lnTo>
                <a:lnTo>
                  <a:pt x="142875" y="282562"/>
                </a:lnTo>
                <a:lnTo>
                  <a:pt x="97536" y="275350"/>
                </a:lnTo>
                <a:lnTo>
                  <a:pt x="58293" y="255337"/>
                </a:lnTo>
                <a:lnTo>
                  <a:pt x="27432" y="224963"/>
                </a:lnTo>
                <a:lnTo>
                  <a:pt x="7239" y="186663"/>
                </a:lnTo>
                <a:lnTo>
                  <a:pt x="0" y="142874"/>
                </a:lnTo>
                <a:lnTo>
                  <a:pt x="7238" y="97535"/>
                </a:lnTo>
                <a:lnTo>
                  <a:pt x="27431" y="58292"/>
                </a:lnTo>
                <a:lnTo>
                  <a:pt x="58292" y="27431"/>
                </a:lnTo>
                <a:lnTo>
                  <a:pt x="97535" y="7238"/>
                </a:lnTo>
                <a:lnTo>
                  <a:pt x="142875" y="0"/>
                </a:lnTo>
                <a:lnTo>
                  <a:pt x="188207" y="7238"/>
                </a:lnTo>
                <a:lnTo>
                  <a:pt x="227447" y="27431"/>
                </a:lnTo>
                <a:lnTo>
                  <a:pt x="258306" y="58292"/>
                </a:lnTo>
                <a:lnTo>
                  <a:pt x="278498" y="97535"/>
                </a:lnTo>
                <a:lnTo>
                  <a:pt x="285737" y="142874"/>
                </a:lnTo>
                <a:close/>
              </a:path>
            </a:pathLst>
          </a:custGeom>
          <a:ln w="12700">
            <a:solidFill>
              <a:srgbClr val="001F3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02078" y="2294155"/>
            <a:ext cx="876300" cy="666610"/>
          </a:xfrm>
          <a:custGeom>
            <a:avLst/>
            <a:gdLst/>
            <a:ahLst/>
            <a:cxnLst/>
            <a:rect l="l" t="t" r="r" b="b"/>
            <a:pathLst>
              <a:path w="876300" h="666750">
                <a:moveTo>
                  <a:pt x="0" y="0"/>
                </a:moveTo>
                <a:lnTo>
                  <a:pt x="1673" y="47622"/>
                </a:lnTo>
                <a:lnTo>
                  <a:pt x="6619" y="94340"/>
                </a:lnTo>
                <a:lnTo>
                  <a:pt x="14725" y="140040"/>
                </a:lnTo>
                <a:lnTo>
                  <a:pt x="25877" y="184609"/>
                </a:lnTo>
                <a:lnTo>
                  <a:pt x="39964" y="227935"/>
                </a:lnTo>
                <a:lnTo>
                  <a:pt x="56872" y="269906"/>
                </a:lnTo>
                <a:lnTo>
                  <a:pt x="76489" y="310408"/>
                </a:lnTo>
                <a:lnTo>
                  <a:pt x="98701" y="349328"/>
                </a:lnTo>
                <a:lnTo>
                  <a:pt x="123397" y="386555"/>
                </a:lnTo>
                <a:lnTo>
                  <a:pt x="150463" y="421974"/>
                </a:lnTo>
                <a:lnTo>
                  <a:pt x="179787" y="455474"/>
                </a:lnTo>
                <a:lnTo>
                  <a:pt x="211256" y="486942"/>
                </a:lnTo>
                <a:lnTo>
                  <a:pt x="244757" y="516265"/>
                </a:lnTo>
                <a:lnTo>
                  <a:pt x="280177" y="543331"/>
                </a:lnTo>
                <a:lnTo>
                  <a:pt x="317405" y="568026"/>
                </a:lnTo>
                <a:lnTo>
                  <a:pt x="356326" y="590238"/>
                </a:lnTo>
                <a:lnTo>
                  <a:pt x="396828" y="609854"/>
                </a:lnTo>
                <a:lnTo>
                  <a:pt x="438799" y="626761"/>
                </a:lnTo>
                <a:lnTo>
                  <a:pt x="482126" y="640847"/>
                </a:lnTo>
                <a:lnTo>
                  <a:pt x="526696" y="651999"/>
                </a:lnTo>
                <a:lnTo>
                  <a:pt x="572396" y="660105"/>
                </a:lnTo>
                <a:lnTo>
                  <a:pt x="619114" y="665050"/>
                </a:lnTo>
                <a:lnTo>
                  <a:pt x="666737" y="666724"/>
                </a:lnTo>
                <a:lnTo>
                  <a:pt x="876287" y="666724"/>
                </a:lnTo>
              </a:path>
            </a:pathLst>
          </a:custGeom>
          <a:ln w="6350">
            <a:solidFill>
              <a:srgbClr val="929497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329739" y="5544546"/>
            <a:ext cx="1593850" cy="815804"/>
          </a:xfrm>
          <a:custGeom>
            <a:avLst/>
            <a:gdLst/>
            <a:ahLst/>
            <a:cxnLst/>
            <a:rect l="l" t="t" r="r" b="b"/>
            <a:pathLst>
              <a:path w="1593850" h="815975">
                <a:moveTo>
                  <a:pt x="0" y="0"/>
                </a:moveTo>
                <a:lnTo>
                  <a:pt x="1384" y="47963"/>
                </a:lnTo>
                <a:lnTo>
                  <a:pt x="5486" y="95194"/>
                </a:lnTo>
                <a:lnTo>
                  <a:pt x="12230" y="141616"/>
                </a:lnTo>
                <a:lnTo>
                  <a:pt x="21539" y="187152"/>
                </a:lnTo>
                <a:lnTo>
                  <a:pt x="33337" y="231728"/>
                </a:lnTo>
                <a:lnTo>
                  <a:pt x="47547" y="275265"/>
                </a:lnTo>
                <a:lnTo>
                  <a:pt x="64093" y="317689"/>
                </a:lnTo>
                <a:lnTo>
                  <a:pt x="82899" y="358921"/>
                </a:lnTo>
                <a:lnTo>
                  <a:pt x="103888" y="398887"/>
                </a:lnTo>
                <a:lnTo>
                  <a:pt x="126984" y="437509"/>
                </a:lnTo>
                <a:lnTo>
                  <a:pt x="152111" y="474712"/>
                </a:lnTo>
                <a:lnTo>
                  <a:pt x="179192" y="510419"/>
                </a:lnTo>
                <a:lnTo>
                  <a:pt x="208151" y="544553"/>
                </a:lnTo>
                <a:lnTo>
                  <a:pt x="238912" y="577038"/>
                </a:lnTo>
                <a:lnTo>
                  <a:pt x="271398" y="607799"/>
                </a:lnTo>
                <a:lnTo>
                  <a:pt x="305532" y="636757"/>
                </a:lnTo>
                <a:lnTo>
                  <a:pt x="341239" y="663838"/>
                </a:lnTo>
                <a:lnTo>
                  <a:pt x="378443" y="688965"/>
                </a:lnTo>
                <a:lnTo>
                  <a:pt x="417066" y="712061"/>
                </a:lnTo>
                <a:lnTo>
                  <a:pt x="457032" y="733050"/>
                </a:lnTo>
                <a:lnTo>
                  <a:pt x="498265" y="751856"/>
                </a:lnTo>
                <a:lnTo>
                  <a:pt x="540689" y="768402"/>
                </a:lnTo>
                <a:lnTo>
                  <a:pt x="584228" y="782612"/>
                </a:lnTo>
                <a:lnTo>
                  <a:pt x="628804" y="794410"/>
                </a:lnTo>
                <a:lnTo>
                  <a:pt x="674342" y="803719"/>
                </a:lnTo>
                <a:lnTo>
                  <a:pt x="720765" y="810462"/>
                </a:lnTo>
                <a:lnTo>
                  <a:pt x="767997" y="814565"/>
                </a:lnTo>
                <a:lnTo>
                  <a:pt x="815962" y="815949"/>
                </a:lnTo>
                <a:lnTo>
                  <a:pt x="1593824" y="815949"/>
                </a:lnTo>
              </a:path>
            </a:pathLst>
          </a:custGeom>
          <a:ln w="6350">
            <a:solidFill>
              <a:srgbClr val="929497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987056" y="5176335"/>
            <a:ext cx="282575" cy="282516"/>
          </a:xfrm>
          <a:custGeom>
            <a:avLst/>
            <a:gdLst/>
            <a:ahLst/>
            <a:cxnLst/>
            <a:rect l="l" t="t" r="r" b="b"/>
            <a:pathLst>
              <a:path w="282575" h="282575">
                <a:moveTo>
                  <a:pt x="282575" y="142875"/>
                </a:moveTo>
                <a:lnTo>
                  <a:pt x="275336" y="186664"/>
                </a:lnTo>
                <a:lnTo>
                  <a:pt x="255143" y="224967"/>
                </a:lnTo>
                <a:lnTo>
                  <a:pt x="224282" y="255346"/>
                </a:lnTo>
                <a:lnTo>
                  <a:pt x="185039" y="275361"/>
                </a:lnTo>
                <a:lnTo>
                  <a:pt x="139700" y="282575"/>
                </a:lnTo>
                <a:lnTo>
                  <a:pt x="95910" y="275361"/>
                </a:lnTo>
                <a:lnTo>
                  <a:pt x="57607" y="255346"/>
                </a:lnTo>
                <a:lnTo>
                  <a:pt x="27228" y="224967"/>
                </a:lnTo>
                <a:lnTo>
                  <a:pt x="7213" y="186664"/>
                </a:lnTo>
                <a:lnTo>
                  <a:pt x="0" y="142875"/>
                </a:lnTo>
                <a:lnTo>
                  <a:pt x="7213" y="97536"/>
                </a:lnTo>
                <a:lnTo>
                  <a:pt x="27228" y="58292"/>
                </a:lnTo>
                <a:lnTo>
                  <a:pt x="57607" y="27431"/>
                </a:lnTo>
                <a:lnTo>
                  <a:pt x="95910" y="7238"/>
                </a:lnTo>
                <a:lnTo>
                  <a:pt x="139700" y="0"/>
                </a:lnTo>
                <a:lnTo>
                  <a:pt x="185039" y="7239"/>
                </a:lnTo>
                <a:lnTo>
                  <a:pt x="224282" y="27432"/>
                </a:lnTo>
                <a:lnTo>
                  <a:pt x="255143" y="58293"/>
                </a:lnTo>
                <a:lnTo>
                  <a:pt x="275336" y="97536"/>
                </a:lnTo>
                <a:lnTo>
                  <a:pt x="282575" y="142875"/>
                </a:lnTo>
                <a:close/>
              </a:path>
            </a:pathLst>
          </a:custGeom>
          <a:ln w="12700">
            <a:solidFill>
              <a:srgbClr val="001F3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024819" y="875277"/>
            <a:ext cx="180975" cy="17776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787043" y="2535391"/>
            <a:ext cx="180962" cy="17776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279043" y="875277"/>
            <a:ext cx="177800" cy="17776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640545" y="4462136"/>
            <a:ext cx="66675" cy="34918"/>
          </a:xfrm>
          <a:custGeom>
            <a:avLst/>
            <a:gdLst/>
            <a:ahLst/>
            <a:cxnLst/>
            <a:rect l="l" t="t" r="r" b="b"/>
            <a:pathLst>
              <a:path w="66675" h="34925">
                <a:moveTo>
                  <a:pt x="66675" y="34925"/>
                </a:moveTo>
                <a:lnTo>
                  <a:pt x="31750" y="0"/>
                </a:lnTo>
                <a:lnTo>
                  <a:pt x="0" y="34925"/>
                </a:lnTo>
              </a:path>
            </a:pathLst>
          </a:custGeom>
          <a:ln w="6350">
            <a:solidFill>
              <a:srgbClr val="92949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7580669" y="3205150"/>
            <a:ext cx="180975" cy="17775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586569" y="4220898"/>
            <a:ext cx="177800" cy="17775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5151832" y="4220898"/>
            <a:ext cx="180975" cy="17775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60803" y="5023980"/>
            <a:ext cx="95250" cy="47615"/>
          </a:xfrm>
          <a:custGeom>
            <a:avLst/>
            <a:gdLst/>
            <a:ahLst/>
            <a:cxnLst/>
            <a:rect l="l" t="t" r="r" b="b"/>
            <a:pathLst>
              <a:path w="95250" h="47625">
                <a:moveTo>
                  <a:pt x="0" y="0"/>
                </a:moveTo>
                <a:lnTo>
                  <a:pt x="47625" y="47625"/>
                </a:lnTo>
                <a:lnTo>
                  <a:pt x="95250" y="0"/>
                </a:lnTo>
              </a:path>
            </a:pathLst>
          </a:custGeom>
          <a:ln w="12700">
            <a:solidFill>
              <a:srgbClr val="001F3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5923343" y="5258868"/>
            <a:ext cx="50800" cy="98404"/>
          </a:xfrm>
          <a:custGeom>
            <a:avLst/>
            <a:gdLst/>
            <a:ahLst/>
            <a:cxnLst/>
            <a:rect l="l" t="t" r="r" b="b"/>
            <a:pathLst>
              <a:path w="50800" h="98425">
                <a:moveTo>
                  <a:pt x="0" y="98425"/>
                </a:moveTo>
                <a:lnTo>
                  <a:pt x="50800" y="50800"/>
                </a:lnTo>
                <a:lnTo>
                  <a:pt x="0" y="0"/>
                </a:lnTo>
              </a:path>
            </a:pathLst>
          </a:custGeom>
          <a:ln w="12700">
            <a:solidFill>
              <a:srgbClr val="001F3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5637593" y="5309657"/>
            <a:ext cx="336550" cy="0"/>
          </a:xfrm>
          <a:custGeom>
            <a:avLst/>
            <a:gdLst/>
            <a:ahLst/>
            <a:cxnLst/>
            <a:rect l="l" t="t" r="r" b="b"/>
            <a:pathLst>
              <a:path w="336550">
                <a:moveTo>
                  <a:pt x="33655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001F3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615368" y="5284262"/>
            <a:ext cx="44450" cy="47615"/>
          </a:xfrm>
          <a:custGeom>
            <a:avLst/>
            <a:gdLst/>
            <a:ahLst/>
            <a:cxnLst/>
            <a:rect l="l" t="t" r="r" b="b"/>
            <a:pathLst>
              <a:path w="44450" h="47625">
                <a:moveTo>
                  <a:pt x="22225" y="0"/>
                </a:moveTo>
                <a:lnTo>
                  <a:pt x="13394" y="1736"/>
                </a:lnTo>
                <a:lnTo>
                  <a:pt x="6350" y="6746"/>
                </a:lnTo>
                <a:lnTo>
                  <a:pt x="1686" y="14733"/>
                </a:lnTo>
                <a:lnTo>
                  <a:pt x="0" y="25400"/>
                </a:lnTo>
                <a:lnTo>
                  <a:pt x="1686" y="34230"/>
                </a:lnTo>
                <a:lnTo>
                  <a:pt x="6350" y="41275"/>
                </a:lnTo>
                <a:lnTo>
                  <a:pt x="13394" y="45938"/>
                </a:lnTo>
                <a:lnTo>
                  <a:pt x="22225" y="47625"/>
                </a:lnTo>
                <a:lnTo>
                  <a:pt x="31055" y="45938"/>
                </a:lnTo>
                <a:lnTo>
                  <a:pt x="38100" y="41275"/>
                </a:lnTo>
                <a:lnTo>
                  <a:pt x="42763" y="34230"/>
                </a:lnTo>
                <a:lnTo>
                  <a:pt x="44450" y="25400"/>
                </a:lnTo>
                <a:lnTo>
                  <a:pt x="42763" y="14733"/>
                </a:lnTo>
                <a:lnTo>
                  <a:pt x="38100" y="6746"/>
                </a:lnTo>
                <a:lnTo>
                  <a:pt x="31055" y="1736"/>
                </a:lnTo>
                <a:lnTo>
                  <a:pt x="2222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5615368" y="5284262"/>
            <a:ext cx="44450" cy="47615"/>
          </a:xfrm>
          <a:custGeom>
            <a:avLst/>
            <a:gdLst/>
            <a:ahLst/>
            <a:cxnLst/>
            <a:rect l="l" t="t" r="r" b="b"/>
            <a:pathLst>
              <a:path w="44450" h="47625">
                <a:moveTo>
                  <a:pt x="44450" y="25400"/>
                </a:moveTo>
                <a:lnTo>
                  <a:pt x="42763" y="34230"/>
                </a:lnTo>
                <a:lnTo>
                  <a:pt x="38100" y="41275"/>
                </a:lnTo>
                <a:lnTo>
                  <a:pt x="31055" y="45938"/>
                </a:lnTo>
                <a:lnTo>
                  <a:pt x="22225" y="47625"/>
                </a:lnTo>
                <a:lnTo>
                  <a:pt x="13394" y="45938"/>
                </a:lnTo>
                <a:lnTo>
                  <a:pt x="6350" y="41275"/>
                </a:lnTo>
                <a:lnTo>
                  <a:pt x="1686" y="34230"/>
                </a:lnTo>
                <a:lnTo>
                  <a:pt x="0" y="25400"/>
                </a:lnTo>
                <a:lnTo>
                  <a:pt x="1686" y="14733"/>
                </a:lnTo>
                <a:lnTo>
                  <a:pt x="6350" y="6746"/>
                </a:lnTo>
                <a:lnTo>
                  <a:pt x="13394" y="1736"/>
                </a:lnTo>
                <a:lnTo>
                  <a:pt x="22225" y="0"/>
                </a:lnTo>
                <a:lnTo>
                  <a:pt x="31055" y="1736"/>
                </a:lnTo>
                <a:lnTo>
                  <a:pt x="38100" y="6746"/>
                </a:lnTo>
                <a:lnTo>
                  <a:pt x="42763" y="14733"/>
                </a:lnTo>
                <a:lnTo>
                  <a:pt x="44450" y="25400"/>
                </a:lnTo>
                <a:close/>
              </a:path>
            </a:pathLst>
          </a:custGeom>
          <a:ln w="12700">
            <a:solidFill>
              <a:srgbClr val="001F3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7723544" y="5258868"/>
            <a:ext cx="47625" cy="98404"/>
          </a:xfrm>
          <a:custGeom>
            <a:avLst/>
            <a:gdLst/>
            <a:ahLst/>
            <a:cxnLst/>
            <a:rect l="l" t="t" r="r" b="b"/>
            <a:pathLst>
              <a:path w="47625" h="98425">
                <a:moveTo>
                  <a:pt x="0" y="98425"/>
                </a:moveTo>
                <a:lnTo>
                  <a:pt x="47625" y="50800"/>
                </a:lnTo>
                <a:lnTo>
                  <a:pt x="0" y="0"/>
                </a:lnTo>
              </a:path>
            </a:pathLst>
          </a:custGeom>
          <a:ln w="12700">
            <a:solidFill>
              <a:srgbClr val="001F3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7437793" y="5309657"/>
            <a:ext cx="333375" cy="0"/>
          </a:xfrm>
          <a:custGeom>
            <a:avLst/>
            <a:gdLst/>
            <a:ahLst/>
            <a:cxnLst/>
            <a:rect l="l" t="t" r="r" b="b"/>
            <a:pathLst>
              <a:path w="333375">
                <a:moveTo>
                  <a:pt x="333375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001F3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7412394" y="5284262"/>
            <a:ext cx="47625" cy="47615"/>
          </a:xfrm>
          <a:custGeom>
            <a:avLst/>
            <a:gdLst/>
            <a:ahLst/>
            <a:cxnLst/>
            <a:rect l="l" t="t" r="r" b="b"/>
            <a:pathLst>
              <a:path w="47625" h="47625">
                <a:moveTo>
                  <a:pt x="25400" y="0"/>
                </a:moveTo>
                <a:lnTo>
                  <a:pt x="16073" y="1736"/>
                </a:lnTo>
                <a:lnTo>
                  <a:pt x="7937" y="6746"/>
                </a:lnTo>
                <a:lnTo>
                  <a:pt x="2182" y="14733"/>
                </a:lnTo>
                <a:lnTo>
                  <a:pt x="0" y="25400"/>
                </a:lnTo>
                <a:lnTo>
                  <a:pt x="2182" y="34230"/>
                </a:lnTo>
                <a:lnTo>
                  <a:pt x="7937" y="41275"/>
                </a:lnTo>
                <a:lnTo>
                  <a:pt x="16073" y="45938"/>
                </a:lnTo>
                <a:lnTo>
                  <a:pt x="25400" y="47625"/>
                </a:lnTo>
                <a:lnTo>
                  <a:pt x="34230" y="45938"/>
                </a:lnTo>
                <a:lnTo>
                  <a:pt x="41275" y="41275"/>
                </a:lnTo>
                <a:lnTo>
                  <a:pt x="45938" y="34230"/>
                </a:lnTo>
                <a:lnTo>
                  <a:pt x="47625" y="25400"/>
                </a:lnTo>
                <a:lnTo>
                  <a:pt x="45938" y="14733"/>
                </a:lnTo>
                <a:lnTo>
                  <a:pt x="41275" y="6746"/>
                </a:lnTo>
                <a:lnTo>
                  <a:pt x="34230" y="1736"/>
                </a:lnTo>
                <a:lnTo>
                  <a:pt x="254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7412394" y="5284262"/>
            <a:ext cx="47625" cy="47615"/>
          </a:xfrm>
          <a:custGeom>
            <a:avLst/>
            <a:gdLst/>
            <a:ahLst/>
            <a:cxnLst/>
            <a:rect l="l" t="t" r="r" b="b"/>
            <a:pathLst>
              <a:path w="47625" h="47625">
                <a:moveTo>
                  <a:pt x="47625" y="25400"/>
                </a:moveTo>
                <a:lnTo>
                  <a:pt x="45938" y="34230"/>
                </a:lnTo>
                <a:lnTo>
                  <a:pt x="41275" y="41275"/>
                </a:lnTo>
                <a:lnTo>
                  <a:pt x="34230" y="45938"/>
                </a:lnTo>
                <a:lnTo>
                  <a:pt x="25400" y="47625"/>
                </a:lnTo>
                <a:lnTo>
                  <a:pt x="16073" y="45938"/>
                </a:lnTo>
                <a:lnTo>
                  <a:pt x="7937" y="41275"/>
                </a:lnTo>
                <a:lnTo>
                  <a:pt x="2182" y="34230"/>
                </a:lnTo>
                <a:lnTo>
                  <a:pt x="0" y="25400"/>
                </a:lnTo>
                <a:lnTo>
                  <a:pt x="2182" y="14733"/>
                </a:lnTo>
                <a:lnTo>
                  <a:pt x="7937" y="6746"/>
                </a:lnTo>
                <a:lnTo>
                  <a:pt x="16073" y="1736"/>
                </a:lnTo>
                <a:lnTo>
                  <a:pt x="25400" y="0"/>
                </a:lnTo>
                <a:lnTo>
                  <a:pt x="34230" y="1736"/>
                </a:lnTo>
                <a:lnTo>
                  <a:pt x="41275" y="6746"/>
                </a:lnTo>
                <a:lnTo>
                  <a:pt x="45938" y="14733"/>
                </a:lnTo>
                <a:lnTo>
                  <a:pt x="47625" y="25400"/>
                </a:lnTo>
                <a:close/>
              </a:path>
            </a:pathLst>
          </a:custGeom>
          <a:ln w="12700">
            <a:solidFill>
              <a:srgbClr val="001F3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354453" y="1611698"/>
            <a:ext cx="95250" cy="47615"/>
          </a:xfrm>
          <a:custGeom>
            <a:avLst/>
            <a:gdLst/>
            <a:ahLst/>
            <a:cxnLst/>
            <a:rect l="l" t="t" r="r" b="b"/>
            <a:pathLst>
              <a:path w="95250" h="47625">
                <a:moveTo>
                  <a:pt x="0" y="0"/>
                </a:moveTo>
                <a:lnTo>
                  <a:pt x="47625" y="47625"/>
                </a:lnTo>
                <a:lnTo>
                  <a:pt x="95250" y="0"/>
                </a:lnTo>
              </a:path>
            </a:pathLst>
          </a:custGeom>
          <a:ln w="12700">
            <a:solidFill>
              <a:srgbClr val="001F3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402078" y="1322847"/>
            <a:ext cx="0" cy="336479"/>
          </a:xfrm>
          <a:custGeom>
            <a:avLst/>
            <a:gdLst/>
            <a:ahLst/>
            <a:cxnLst/>
            <a:rect l="l" t="t" r="r" b="b"/>
            <a:pathLst>
              <a:path h="336550">
                <a:moveTo>
                  <a:pt x="0" y="336537"/>
                </a:moveTo>
                <a:lnTo>
                  <a:pt x="0" y="0"/>
                </a:lnTo>
              </a:path>
            </a:pathLst>
          </a:custGeom>
          <a:ln w="12700">
            <a:solidFill>
              <a:srgbClr val="001F3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379853" y="1300627"/>
            <a:ext cx="44450" cy="47615"/>
          </a:xfrm>
          <a:custGeom>
            <a:avLst/>
            <a:gdLst/>
            <a:ahLst/>
            <a:cxnLst/>
            <a:rect l="l" t="t" r="r" b="b"/>
            <a:pathLst>
              <a:path w="44450" h="47625">
                <a:moveTo>
                  <a:pt x="22225" y="0"/>
                </a:moveTo>
                <a:lnTo>
                  <a:pt x="13394" y="1686"/>
                </a:lnTo>
                <a:lnTo>
                  <a:pt x="6350" y="6350"/>
                </a:lnTo>
                <a:lnTo>
                  <a:pt x="1686" y="13394"/>
                </a:lnTo>
                <a:lnTo>
                  <a:pt x="0" y="22225"/>
                </a:lnTo>
                <a:lnTo>
                  <a:pt x="1686" y="31551"/>
                </a:lnTo>
                <a:lnTo>
                  <a:pt x="6350" y="39687"/>
                </a:lnTo>
                <a:lnTo>
                  <a:pt x="13394" y="45442"/>
                </a:lnTo>
                <a:lnTo>
                  <a:pt x="22225" y="47625"/>
                </a:lnTo>
                <a:lnTo>
                  <a:pt x="31055" y="45442"/>
                </a:lnTo>
                <a:lnTo>
                  <a:pt x="38100" y="39687"/>
                </a:lnTo>
                <a:lnTo>
                  <a:pt x="42763" y="31551"/>
                </a:lnTo>
                <a:lnTo>
                  <a:pt x="44450" y="22225"/>
                </a:lnTo>
                <a:lnTo>
                  <a:pt x="42763" y="13394"/>
                </a:lnTo>
                <a:lnTo>
                  <a:pt x="38100" y="6350"/>
                </a:lnTo>
                <a:lnTo>
                  <a:pt x="31055" y="1686"/>
                </a:lnTo>
                <a:lnTo>
                  <a:pt x="2222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379853" y="1300627"/>
            <a:ext cx="44450" cy="47615"/>
          </a:xfrm>
          <a:custGeom>
            <a:avLst/>
            <a:gdLst/>
            <a:ahLst/>
            <a:cxnLst/>
            <a:rect l="l" t="t" r="r" b="b"/>
            <a:pathLst>
              <a:path w="44450" h="47625">
                <a:moveTo>
                  <a:pt x="22225" y="47625"/>
                </a:moveTo>
                <a:lnTo>
                  <a:pt x="13394" y="45442"/>
                </a:lnTo>
                <a:lnTo>
                  <a:pt x="6350" y="39687"/>
                </a:lnTo>
                <a:lnTo>
                  <a:pt x="1686" y="31551"/>
                </a:lnTo>
                <a:lnTo>
                  <a:pt x="0" y="22225"/>
                </a:lnTo>
                <a:lnTo>
                  <a:pt x="1686" y="13394"/>
                </a:lnTo>
                <a:lnTo>
                  <a:pt x="6350" y="6350"/>
                </a:lnTo>
                <a:lnTo>
                  <a:pt x="13394" y="1686"/>
                </a:lnTo>
                <a:lnTo>
                  <a:pt x="22225" y="0"/>
                </a:lnTo>
                <a:lnTo>
                  <a:pt x="31055" y="1686"/>
                </a:lnTo>
                <a:lnTo>
                  <a:pt x="38100" y="6350"/>
                </a:lnTo>
                <a:lnTo>
                  <a:pt x="42763" y="13394"/>
                </a:lnTo>
                <a:lnTo>
                  <a:pt x="44450" y="22225"/>
                </a:lnTo>
                <a:lnTo>
                  <a:pt x="42763" y="31551"/>
                </a:lnTo>
                <a:lnTo>
                  <a:pt x="38100" y="39687"/>
                </a:lnTo>
                <a:lnTo>
                  <a:pt x="31055" y="45442"/>
                </a:lnTo>
                <a:lnTo>
                  <a:pt x="22225" y="47625"/>
                </a:lnTo>
                <a:close/>
              </a:path>
            </a:pathLst>
          </a:custGeom>
          <a:ln w="12700">
            <a:solidFill>
              <a:srgbClr val="001F3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408426" y="3922524"/>
            <a:ext cx="127000" cy="1142760"/>
          </a:xfrm>
          <a:custGeom>
            <a:avLst/>
            <a:gdLst/>
            <a:ahLst/>
            <a:cxnLst/>
            <a:rect l="l" t="t" r="r" b="b"/>
            <a:pathLst>
              <a:path w="127000" h="1143000">
                <a:moveTo>
                  <a:pt x="127000" y="0"/>
                </a:moveTo>
                <a:lnTo>
                  <a:pt x="80873" y="4673"/>
                </a:lnTo>
                <a:lnTo>
                  <a:pt x="45262" y="19100"/>
                </a:lnTo>
                <a:lnTo>
                  <a:pt x="4978" y="79654"/>
                </a:lnTo>
                <a:lnTo>
                  <a:pt x="0" y="127000"/>
                </a:lnTo>
                <a:lnTo>
                  <a:pt x="0" y="1142961"/>
                </a:lnTo>
              </a:path>
            </a:pathLst>
          </a:custGeom>
          <a:ln w="12700">
            <a:solidFill>
              <a:srgbClr val="001F3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535426" y="3798725"/>
            <a:ext cx="9918700" cy="123799"/>
          </a:xfrm>
          <a:custGeom>
            <a:avLst/>
            <a:gdLst/>
            <a:ahLst/>
            <a:cxnLst/>
            <a:rect l="l" t="t" r="r" b="b"/>
            <a:pathLst>
              <a:path w="9918700" h="123825">
                <a:moveTo>
                  <a:pt x="9918585" y="0"/>
                </a:moveTo>
                <a:lnTo>
                  <a:pt x="9913607" y="47015"/>
                </a:lnTo>
                <a:lnTo>
                  <a:pt x="9873322" y="105841"/>
                </a:lnTo>
                <a:lnTo>
                  <a:pt x="9837712" y="119481"/>
                </a:lnTo>
                <a:lnTo>
                  <a:pt x="9791585" y="123825"/>
                </a:lnTo>
                <a:lnTo>
                  <a:pt x="0" y="123825"/>
                </a:lnTo>
              </a:path>
            </a:pathLst>
          </a:custGeom>
          <a:ln w="12700">
            <a:solidFill>
              <a:srgbClr val="001F3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10184138" y="1998954"/>
            <a:ext cx="269875" cy="1799847"/>
          </a:xfrm>
          <a:custGeom>
            <a:avLst/>
            <a:gdLst/>
            <a:ahLst/>
            <a:cxnLst/>
            <a:rect l="l" t="t" r="r" b="b"/>
            <a:pathLst>
              <a:path w="269875" h="1800225">
                <a:moveTo>
                  <a:pt x="269875" y="1800148"/>
                </a:moveTo>
                <a:lnTo>
                  <a:pt x="269875" y="126987"/>
                </a:lnTo>
                <a:lnTo>
                  <a:pt x="264591" y="78428"/>
                </a:lnTo>
                <a:lnTo>
                  <a:pt x="248945" y="42516"/>
                </a:lnTo>
                <a:lnTo>
                  <a:pt x="223240" y="18185"/>
                </a:lnTo>
                <a:lnTo>
                  <a:pt x="187782" y="4368"/>
                </a:lnTo>
                <a:lnTo>
                  <a:pt x="142875" y="0"/>
                </a:lnTo>
                <a:lnTo>
                  <a:pt x="0" y="0"/>
                </a:lnTo>
              </a:path>
            </a:pathLst>
          </a:custGeom>
          <a:ln w="12700">
            <a:solidFill>
              <a:srgbClr val="001F3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3672294" y="4503414"/>
            <a:ext cx="0" cy="590426"/>
          </a:xfrm>
          <a:custGeom>
            <a:avLst/>
            <a:gdLst/>
            <a:ahLst/>
            <a:cxnLst/>
            <a:rect l="l" t="t" r="r" b="b"/>
            <a:pathLst>
              <a:path h="590550">
                <a:moveTo>
                  <a:pt x="0" y="590524"/>
                </a:moveTo>
                <a:lnTo>
                  <a:pt x="0" y="0"/>
                </a:lnTo>
              </a:path>
            </a:pathLst>
          </a:custGeom>
          <a:ln w="6350">
            <a:solidFill>
              <a:srgbClr val="929497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7152056" y="929241"/>
            <a:ext cx="34925" cy="69835"/>
          </a:xfrm>
          <a:custGeom>
            <a:avLst/>
            <a:gdLst/>
            <a:ahLst/>
            <a:cxnLst/>
            <a:rect l="l" t="t" r="r" b="b"/>
            <a:pathLst>
              <a:path w="34925" h="69850">
                <a:moveTo>
                  <a:pt x="0" y="69850"/>
                </a:moveTo>
                <a:lnTo>
                  <a:pt x="34925" y="34925"/>
                </a:lnTo>
                <a:lnTo>
                  <a:pt x="0" y="0"/>
                </a:lnTo>
              </a:path>
            </a:pathLst>
          </a:custGeom>
          <a:ln w="6350">
            <a:solidFill>
              <a:srgbClr val="92949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5085144" y="1138735"/>
            <a:ext cx="66675" cy="31743"/>
          </a:xfrm>
          <a:custGeom>
            <a:avLst/>
            <a:gdLst/>
            <a:ahLst/>
            <a:cxnLst/>
            <a:rect l="l" t="t" r="r" b="b"/>
            <a:pathLst>
              <a:path w="66675" h="31750">
                <a:moveTo>
                  <a:pt x="66675" y="31750"/>
                </a:moveTo>
                <a:lnTo>
                  <a:pt x="34925" y="0"/>
                </a:lnTo>
                <a:lnTo>
                  <a:pt x="0" y="31750"/>
                </a:lnTo>
              </a:path>
            </a:pathLst>
          </a:custGeom>
          <a:ln w="6350">
            <a:solidFill>
              <a:srgbClr val="92949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5120068" y="1160968"/>
            <a:ext cx="0" cy="593600"/>
          </a:xfrm>
          <a:custGeom>
            <a:avLst/>
            <a:gdLst/>
            <a:ahLst/>
            <a:cxnLst/>
            <a:rect l="l" t="t" r="r" b="b"/>
            <a:pathLst>
              <a:path h="593725">
                <a:moveTo>
                  <a:pt x="0" y="593699"/>
                </a:moveTo>
                <a:lnTo>
                  <a:pt x="0" y="0"/>
                </a:lnTo>
              </a:path>
            </a:pathLst>
          </a:custGeom>
          <a:ln w="6350">
            <a:solidFill>
              <a:srgbClr val="929497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1262493" y="2925821"/>
            <a:ext cx="34925" cy="66661"/>
          </a:xfrm>
          <a:custGeom>
            <a:avLst/>
            <a:gdLst/>
            <a:ahLst/>
            <a:cxnLst/>
            <a:rect l="l" t="t" r="r" b="b"/>
            <a:pathLst>
              <a:path w="34925" h="66675">
                <a:moveTo>
                  <a:pt x="0" y="66675"/>
                </a:moveTo>
                <a:lnTo>
                  <a:pt x="34925" y="34925"/>
                </a:lnTo>
                <a:lnTo>
                  <a:pt x="0" y="0"/>
                </a:lnTo>
              </a:path>
            </a:pathLst>
          </a:custGeom>
          <a:ln w="6350">
            <a:solidFill>
              <a:srgbClr val="92949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5021656" y="4278037"/>
            <a:ext cx="34925" cy="66661"/>
          </a:xfrm>
          <a:custGeom>
            <a:avLst/>
            <a:gdLst/>
            <a:ahLst/>
            <a:cxnLst/>
            <a:rect l="l" t="t" r="r" b="b"/>
            <a:pathLst>
              <a:path w="34925" h="66675">
                <a:moveTo>
                  <a:pt x="0" y="66675"/>
                </a:moveTo>
                <a:lnTo>
                  <a:pt x="34925" y="31750"/>
                </a:lnTo>
                <a:lnTo>
                  <a:pt x="0" y="0"/>
                </a:lnTo>
              </a:path>
            </a:pathLst>
          </a:custGeom>
          <a:ln w="6350">
            <a:solidFill>
              <a:srgbClr val="92949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7917219" y="6325402"/>
            <a:ext cx="34925" cy="69835"/>
          </a:xfrm>
          <a:custGeom>
            <a:avLst/>
            <a:gdLst/>
            <a:ahLst/>
            <a:cxnLst/>
            <a:rect l="l" t="t" r="r" b="b"/>
            <a:pathLst>
              <a:path w="34925" h="69850">
                <a:moveTo>
                  <a:pt x="0" y="69849"/>
                </a:moveTo>
                <a:lnTo>
                  <a:pt x="34925" y="34924"/>
                </a:lnTo>
                <a:lnTo>
                  <a:pt x="0" y="0"/>
                </a:lnTo>
              </a:path>
            </a:pathLst>
          </a:custGeom>
          <a:ln w="6350">
            <a:solidFill>
              <a:srgbClr val="92949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3640544" y="6179395"/>
            <a:ext cx="69850" cy="34918"/>
          </a:xfrm>
          <a:custGeom>
            <a:avLst/>
            <a:gdLst/>
            <a:ahLst/>
            <a:cxnLst/>
            <a:rect l="l" t="t" r="r" b="b"/>
            <a:pathLst>
              <a:path w="69850" h="34925">
                <a:moveTo>
                  <a:pt x="0" y="0"/>
                </a:moveTo>
                <a:lnTo>
                  <a:pt x="34925" y="34924"/>
                </a:lnTo>
                <a:lnTo>
                  <a:pt x="69850" y="0"/>
                </a:lnTo>
              </a:path>
            </a:pathLst>
          </a:custGeom>
          <a:ln w="6350">
            <a:solidFill>
              <a:srgbClr val="92949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3675469" y="5544545"/>
            <a:ext cx="0" cy="647564"/>
          </a:xfrm>
          <a:custGeom>
            <a:avLst/>
            <a:gdLst/>
            <a:ahLst/>
            <a:cxnLst/>
            <a:rect l="l" t="t" r="r" b="b"/>
            <a:pathLst>
              <a:path h="647700">
                <a:moveTo>
                  <a:pt x="0" y="0"/>
                </a:moveTo>
                <a:lnTo>
                  <a:pt x="0" y="647674"/>
                </a:lnTo>
              </a:path>
            </a:pathLst>
          </a:custGeom>
          <a:ln w="6350">
            <a:solidFill>
              <a:srgbClr val="929497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10161917" y="1976734"/>
            <a:ext cx="44450" cy="47615"/>
          </a:xfrm>
          <a:custGeom>
            <a:avLst/>
            <a:gdLst/>
            <a:ahLst/>
            <a:cxnLst/>
            <a:rect l="l" t="t" r="r" b="b"/>
            <a:pathLst>
              <a:path w="44450" h="47625">
                <a:moveTo>
                  <a:pt x="22225" y="0"/>
                </a:moveTo>
                <a:lnTo>
                  <a:pt x="13394" y="1686"/>
                </a:lnTo>
                <a:lnTo>
                  <a:pt x="6350" y="6350"/>
                </a:lnTo>
                <a:lnTo>
                  <a:pt x="1686" y="13394"/>
                </a:lnTo>
                <a:lnTo>
                  <a:pt x="0" y="22225"/>
                </a:lnTo>
                <a:lnTo>
                  <a:pt x="1686" y="31551"/>
                </a:lnTo>
                <a:lnTo>
                  <a:pt x="6350" y="39687"/>
                </a:lnTo>
                <a:lnTo>
                  <a:pt x="13394" y="45442"/>
                </a:lnTo>
                <a:lnTo>
                  <a:pt x="22225" y="47625"/>
                </a:lnTo>
                <a:lnTo>
                  <a:pt x="31055" y="45442"/>
                </a:lnTo>
                <a:lnTo>
                  <a:pt x="38100" y="39687"/>
                </a:lnTo>
                <a:lnTo>
                  <a:pt x="42763" y="31551"/>
                </a:lnTo>
                <a:lnTo>
                  <a:pt x="44450" y="22225"/>
                </a:lnTo>
                <a:lnTo>
                  <a:pt x="42763" y="13394"/>
                </a:lnTo>
                <a:lnTo>
                  <a:pt x="38100" y="6350"/>
                </a:lnTo>
                <a:lnTo>
                  <a:pt x="31055" y="1686"/>
                </a:lnTo>
                <a:lnTo>
                  <a:pt x="2222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10161917" y="1976734"/>
            <a:ext cx="44450" cy="47615"/>
          </a:xfrm>
          <a:custGeom>
            <a:avLst/>
            <a:gdLst/>
            <a:ahLst/>
            <a:cxnLst/>
            <a:rect l="l" t="t" r="r" b="b"/>
            <a:pathLst>
              <a:path w="44450" h="47625">
                <a:moveTo>
                  <a:pt x="0" y="22225"/>
                </a:moveTo>
                <a:lnTo>
                  <a:pt x="1686" y="13394"/>
                </a:lnTo>
                <a:lnTo>
                  <a:pt x="6350" y="6350"/>
                </a:lnTo>
                <a:lnTo>
                  <a:pt x="13394" y="1686"/>
                </a:lnTo>
                <a:lnTo>
                  <a:pt x="22225" y="0"/>
                </a:lnTo>
                <a:lnTo>
                  <a:pt x="31055" y="1686"/>
                </a:lnTo>
                <a:lnTo>
                  <a:pt x="38100" y="6350"/>
                </a:lnTo>
                <a:lnTo>
                  <a:pt x="42763" y="13394"/>
                </a:lnTo>
                <a:lnTo>
                  <a:pt x="44450" y="22225"/>
                </a:lnTo>
                <a:lnTo>
                  <a:pt x="42763" y="31551"/>
                </a:lnTo>
                <a:lnTo>
                  <a:pt x="38100" y="39687"/>
                </a:lnTo>
                <a:lnTo>
                  <a:pt x="31055" y="45442"/>
                </a:lnTo>
                <a:lnTo>
                  <a:pt x="22225" y="47625"/>
                </a:lnTo>
                <a:lnTo>
                  <a:pt x="13394" y="45442"/>
                </a:lnTo>
                <a:lnTo>
                  <a:pt x="6350" y="39687"/>
                </a:lnTo>
                <a:lnTo>
                  <a:pt x="1686" y="31551"/>
                </a:lnTo>
                <a:lnTo>
                  <a:pt x="0" y="22225"/>
                </a:lnTo>
                <a:close/>
              </a:path>
            </a:pathLst>
          </a:custGeom>
          <a:ln w="12700">
            <a:solidFill>
              <a:srgbClr val="001F3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7844194" y="2446510"/>
            <a:ext cx="66675" cy="34918"/>
          </a:xfrm>
          <a:custGeom>
            <a:avLst/>
            <a:gdLst/>
            <a:ahLst/>
            <a:cxnLst/>
            <a:rect l="l" t="t" r="r" b="b"/>
            <a:pathLst>
              <a:path w="66675" h="34925">
                <a:moveTo>
                  <a:pt x="0" y="0"/>
                </a:moveTo>
                <a:lnTo>
                  <a:pt x="31750" y="34925"/>
                </a:lnTo>
                <a:lnTo>
                  <a:pt x="66675" y="0"/>
                </a:lnTo>
              </a:path>
            </a:pathLst>
          </a:custGeom>
          <a:ln w="6350">
            <a:solidFill>
              <a:srgbClr val="92949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7875943" y="2160833"/>
            <a:ext cx="0" cy="295213"/>
          </a:xfrm>
          <a:custGeom>
            <a:avLst/>
            <a:gdLst/>
            <a:ahLst/>
            <a:cxnLst/>
            <a:rect l="l" t="t" r="r" b="b"/>
            <a:pathLst>
              <a:path h="295275">
                <a:moveTo>
                  <a:pt x="0" y="0"/>
                </a:moveTo>
                <a:lnTo>
                  <a:pt x="0" y="295262"/>
                </a:lnTo>
              </a:path>
            </a:pathLst>
          </a:custGeom>
          <a:ln w="6350">
            <a:solidFill>
              <a:srgbClr val="929497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7637819" y="3106745"/>
            <a:ext cx="66675" cy="31743"/>
          </a:xfrm>
          <a:custGeom>
            <a:avLst/>
            <a:gdLst/>
            <a:ahLst/>
            <a:cxnLst/>
            <a:rect l="l" t="t" r="r" b="b"/>
            <a:pathLst>
              <a:path w="66675" h="31750">
                <a:moveTo>
                  <a:pt x="0" y="0"/>
                </a:moveTo>
                <a:lnTo>
                  <a:pt x="31750" y="31750"/>
                </a:lnTo>
                <a:lnTo>
                  <a:pt x="66675" y="0"/>
                </a:lnTo>
              </a:path>
            </a:pathLst>
          </a:custGeom>
          <a:ln w="6350">
            <a:solidFill>
              <a:srgbClr val="92949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7669568" y="2160833"/>
            <a:ext cx="0" cy="945951"/>
          </a:xfrm>
          <a:custGeom>
            <a:avLst/>
            <a:gdLst/>
            <a:ahLst/>
            <a:cxnLst/>
            <a:rect l="l" t="t" r="r" b="b"/>
            <a:pathLst>
              <a:path h="946150">
                <a:moveTo>
                  <a:pt x="0" y="0"/>
                </a:moveTo>
                <a:lnTo>
                  <a:pt x="0" y="946111"/>
                </a:lnTo>
              </a:path>
            </a:pathLst>
          </a:custGeom>
          <a:ln w="6350">
            <a:solidFill>
              <a:srgbClr val="929497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7837844" y="2586181"/>
            <a:ext cx="79375" cy="79358"/>
          </a:xfrm>
          <a:custGeom>
            <a:avLst/>
            <a:gdLst/>
            <a:ahLst/>
            <a:cxnLst/>
            <a:rect l="l" t="t" r="r" b="b"/>
            <a:pathLst>
              <a:path w="79375" h="79375">
                <a:moveTo>
                  <a:pt x="79375" y="0"/>
                </a:moveTo>
                <a:lnTo>
                  <a:pt x="0" y="79375"/>
                </a:lnTo>
              </a:path>
            </a:pathLst>
          </a:custGeom>
          <a:ln w="6350">
            <a:solidFill>
              <a:srgbClr val="92949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7837844" y="2586181"/>
            <a:ext cx="79375" cy="79358"/>
          </a:xfrm>
          <a:custGeom>
            <a:avLst/>
            <a:gdLst/>
            <a:ahLst/>
            <a:cxnLst/>
            <a:rect l="l" t="t" r="r" b="b"/>
            <a:pathLst>
              <a:path w="79375" h="79375">
                <a:moveTo>
                  <a:pt x="0" y="0"/>
                </a:moveTo>
                <a:lnTo>
                  <a:pt x="79375" y="79375"/>
                </a:lnTo>
              </a:path>
            </a:pathLst>
          </a:custGeom>
          <a:ln w="6350">
            <a:solidFill>
              <a:srgbClr val="92949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7631469" y="3252764"/>
            <a:ext cx="79375" cy="82533"/>
          </a:xfrm>
          <a:custGeom>
            <a:avLst/>
            <a:gdLst/>
            <a:ahLst/>
            <a:cxnLst/>
            <a:rect l="l" t="t" r="r" b="b"/>
            <a:pathLst>
              <a:path w="79375" h="82550">
                <a:moveTo>
                  <a:pt x="79375" y="0"/>
                </a:moveTo>
                <a:lnTo>
                  <a:pt x="0" y="82550"/>
                </a:lnTo>
              </a:path>
            </a:pathLst>
          </a:custGeom>
          <a:ln w="6350">
            <a:solidFill>
              <a:srgbClr val="92949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7631469" y="3252764"/>
            <a:ext cx="79375" cy="82533"/>
          </a:xfrm>
          <a:custGeom>
            <a:avLst/>
            <a:gdLst/>
            <a:ahLst/>
            <a:cxnLst/>
            <a:rect l="l" t="t" r="r" b="b"/>
            <a:pathLst>
              <a:path w="79375" h="82550">
                <a:moveTo>
                  <a:pt x="0" y="0"/>
                </a:moveTo>
                <a:lnTo>
                  <a:pt x="79375" y="82550"/>
                </a:lnTo>
              </a:path>
            </a:pathLst>
          </a:custGeom>
          <a:ln w="6350">
            <a:solidFill>
              <a:srgbClr val="92949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7326680" y="922892"/>
            <a:ext cx="82550" cy="82533"/>
          </a:xfrm>
          <a:custGeom>
            <a:avLst/>
            <a:gdLst/>
            <a:ahLst/>
            <a:cxnLst/>
            <a:rect l="l" t="t" r="r" b="b"/>
            <a:pathLst>
              <a:path w="82550" h="82550">
                <a:moveTo>
                  <a:pt x="82537" y="0"/>
                </a:moveTo>
                <a:lnTo>
                  <a:pt x="0" y="82549"/>
                </a:lnTo>
              </a:path>
            </a:pathLst>
          </a:custGeom>
          <a:ln w="6350">
            <a:solidFill>
              <a:srgbClr val="92949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7326680" y="922892"/>
            <a:ext cx="82550" cy="82533"/>
          </a:xfrm>
          <a:custGeom>
            <a:avLst/>
            <a:gdLst/>
            <a:ahLst/>
            <a:cxnLst/>
            <a:rect l="l" t="t" r="r" b="b"/>
            <a:pathLst>
              <a:path w="82550" h="82550">
                <a:moveTo>
                  <a:pt x="0" y="0"/>
                </a:moveTo>
                <a:lnTo>
                  <a:pt x="82537" y="82549"/>
                </a:lnTo>
              </a:path>
            </a:pathLst>
          </a:custGeom>
          <a:ln w="6350">
            <a:solidFill>
              <a:srgbClr val="92949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5075632" y="922892"/>
            <a:ext cx="79375" cy="82533"/>
          </a:xfrm>
          <a:custGeom>
            <a:avLst/>
            <a:gdLst/>
            <a:ahLst/>
            <a:cxnLst/>
            <a:rect l="l" t="t" r="r" b="b"/>
            <a:pathLst>
              <a:path w="79375" h="82550">
                <a:moveTo>
                  <a:pt x="79375" y="0"/>
                </a:moveTo>
                <a:lnTo>
                  <a:pt x="0" y="82549"/>
                </a:lnTo>
              </a:path>
            </a:pathLst>
          </a:custGeom>
          <a:ln w="6350">
            <a:solidFill>
              <a:srgbClr val="92949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5075632" y="922892"/>
            <a:ext cx="79375" cy="82533"/>
          </a:xfrm>
          <a:custGeom>
            <a:avLst/>
            <a:gdLst/>
            <a:ahLst/>
            <a:cxnLst/>
            <a:rect l="l" t="t" r="r" b="b"/>
            <a:pathLst>
              <a:path w="79375" h="82550">
                <a:moveTo>
                  <a:pt x="0" y="0"/>
                </a:moveTo>
                <a:lnTo>
                  <a:pt x="79375" y="82549"/>
                </a:lnTo>
              </a:path>
            </a:pathLst>
          </a:custGeom>
          <a:ln w="6350">
            <a:solidFill>
              <a:srgbClr val="92949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1354570" y="2855985"/>
            <a:ext cx="180975" cy="17776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265550" y="5166812"/>
            <a:ext cx="285750" cy="282516"/>
          </a:xfrm>
          <a:custGeom>
            <a:avLst/>
            <a:gdLst/>
            <a:ahLst/>
            <a:cxnLst/>
            <a:rect l="l" t="t" r="r" b="b"/>
            <a:pathLst>
              <a:path w="285750" h="282575">
                <a:moveTo>
                  <a:pt x="285750" y="142875"/>
                </a:moveTo>
                <a:lnTo>
                  <a:pt x="278511" y="186664"/>
                </a:lnTo>
                <a:lnTo>
                  <a:pt x="258318" y="224967"/>
                </a:lnTo>
                <a:lnTo>
                  <a:pt x="227457" y="255346"/>
                </a:lnTo>
                <a:lnTo>
                  <a:pt x="188214" y="275361"/>
                </a:lnTo>
                <a:lnTo>
                  <a:pt x="142875" y="282575"/>
                </a:lnTo>
                <a:lnTo>
                  <a:pt x="97536" y="275361"/>
                </a:lnTo>
                <a:lnTo>
                  <a:pt x="58293" y="255346"/>
                </a:lnTo>
                <a:lnTo>
                  <a:pt x="27432" y="224967"/>
                </a:lnTo>
                <a:lnTo>
                  <a:pt x="7239" y="186664"/>
                </a:lnTo>
                <a:lnTo>
                  <a:pt x="0" y="142875"/>
                </a:lnTo>
                <a:lnTo>
                  <a:pt x="7239" y="97536"/>
                </a:lnTo>
                <a:lnTo>
                  <a:pt x="27432" y="58292"/>
                </a:lnTo>
                <a:lnTo>
                  <a:pt x="58293" y="27431"/>
                </a:lnTo>
                <a:lnTo>
                  <a:pt x="97536" y="7238"/>
                </a:lnTo>
                <a:lnTo>
                  <a:pt x="142875" y="0"/>
                </a:lnTo>
                <a:lnTo>
                  <a:pt x="188214" y="7239"/>
                </a:lnTo>
                <a:lnTo>
                  <a:pt x="227457" y="27432"/>
                </a:lnTo>
                <a:lnTo>
                  <a:pt x="258318" y="58293"/>
                </a:lnTo>
                <a:lnTo>
                  <a:pt x="278511" y="97536"/>
                </a:lnTo>
                <a:lnTo>
                  <a:pt x="285750" y="142875"/>
                </a:lnTo>
                <a:close/>
              </a:path>
            </a:pathLst>
          </a:custGeom>
          <a:ln w="12700">
            <a:solidFill>
              <a:srgbClr val="001F3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376679" y="6169863"/>
            <a:ext cx="66675" cy="34918"/>
          </a:xfrm>
          <a:custGeom>
            <a:avLst/>
            <a:gdLst/>
            <a:ahLst/>
            <a:cxnLst/>
            <a:rect l="l" t="t" r="r" b="b"/>
            <a:pathLst>
              <a:path w="66675" h="34925">
                <a:moveTo>
                  <a:pt x="0" y="0"/>
                </a:moveTo>
                <a:lnTo>
                  <a:pt x="31750" y="34924"/>
                </a:lnTo>
                <a:lnTo>
                  <a:pt x="66675" y="0"/>
                </a:lnTo>
              </a:path>
            </a:pathLst>
          </a:custGeom>
          <a:ln w="6350">
            <a:solidFill>
              <a:srgbClr val="92949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408428" y="5503279"/>
            <a:ext cx="0" cy="672959"/>
          </a:xfrm>
          <a:custGeom>
            <a:avLst/>
            <a:gdLst/>
            <a:ahLst/>
            <a:cxnLst/>
            <a:rect l="l" t="t" r="r" b="b"/>
            <a:pathLst>
              <a:path h="673100">
                <a:moveTo>
                  <a:pt x="0" y="0"/>
                </a:moveTo>
                <a:lnTo>
                  <a:pt x="0" y="673074"/>
                </a:lnTo>
              </a:path>
            </a:pathLst>
          </a:custGeom>
          <a:ln w="6350">
            <a:solidFill>
              <a:srgbClr val="929497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8041030" y="6284138"/>
            <a:ext cx="177800" cy="17776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5202619" y="4268512"/>
            <a:ext cx="79375" cy="82533"/>
          </a:xfrm>
          <a:custGeom>
            <a:avLst/>
            <a:gdLst/>
            <a:ahLst/>
            <a:cxnLst/>
            <a:rect l="l" t="t" r="r" b="b"/>
            <a:pathLst>
              <a:path w="79375" h="82550">
                <a:moveTo>
                  <a:pt x="79375" y="0"/>
                </a:moveTo>
                <a:lnTo>
                  <a:pt x="0" y="82549"/>
                </a:lnTo>
              </a:path>
            </a:pathLst>
          </a:custGeom>
          <a:ln w="6350">
            <a:solidFill>
              <a:srgbClr val="92949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5202619" y="4268512"/>
            <a:ext cx="79375" cy="82533"/>
          </a:xfrm>
          <a:custGeom>
            <a:avLst/>
            <a:gdLst/>
            <a:ahLst/>
            <a:cxnLst/>
            <a:rect l="l" t="t" r="r" b="b"/>
            <a:pathLst>
              <a:path w="79375" h="82550">
                <a:moveTo>
                  <a:pt x="0" y="0"/>
                </a:moveTo>
                <a:lnTo>
                  <a:pt x="79375" y="82549"/>
                </a:lnTo>
              </a:path>
            </a:pathLst>
          </a:custGeom>
          <a:ln w="6350">
            <a:solidFill>
              <a:srgbClr val="92949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3634181" y="4268512"/>
            <a:ext cx="82550" cy="82533"/>
          </a:xfrm>
          <a:custGeom>
            <a:avLst/>
            <a:gdLst/>
            <a:ahLst/>
            <a:cxnLst/>
            <a:rect l="l" t="t" r="r" b="b"/>
            <a:pathLst>
              <a:path w="82550" h="82550">
                <a:moveTo>
                  <a:pt x="82550" y="0"/>
                </a:moveTo>
                <a:lnTo>
                  <a:pt x="0" y="82549"/>
                </a:lnTo>
              </a:path>
            </a:pathLst>
          </a:custGeom>
          <a:ln w="6350">
            <a:solidFill>
              <a:srgbClr val="92949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3634181" y="4268512"/>
            <a:ext cx="82550" cy="82533"/>
          </a:xfrm>
          <a:custGeom>
            <a:avLst/>
            <a:gdLst/>
            <a:ahLst/>
            <a:cxnLst/>
            <a:rect l="l" t="t" r="r" b="b"/>
            <a:pathLst>
              <a:path w="82550" h="82550">
                <a:moveTo>
                  <a:pt x="0" y="0"/>
                </a:moveTo>
                <a:lnTo>
                  <a:pt x="82550" y="82549"/>
                </a:lnTo>
              </a:path>
            </a:pathLst>
          </a:custGeom>
          <a:ln w="6350">
            <a:solidFill>
              <a:srgbClr val="92949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3586556" y="6268267"/>
            <a:ext cx="177800" cy="18093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319520" y="6268267"/>
            <a:ext cx="180975" cy="18093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 txBox="1">
            <a:spLocks noGrp="1"/>
          </p:cNvSpPr>
          <p:nvPr>
            <p:ph type="title"/>
          </p:nvPr>
        </p:nvSpPr>
        <p:spPr>
          <a:xfrm>
            <a:off x="473459" y="169461"/>
            <a:ext cx="5266055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l">
              <a:spcBef>
                <a:spcPts val="100"/>
              </a:spcBef>
            </a:pPr>
            <a:r>
              <a:rPr sz="1600" b="1" dirty="0">
                <a:latin typeface="Arial"/>
                <a:ea typeface="+mn-ea"/>
                <a:cs typeface="Arial"/>
              </a:rPr>
              <a:t>ПРОЦЕСС РАССМОТРЕНИЯ ЗАЯВКИ ФРП</a:t>
            </a:r>
          </a:p>
        </p:txBody>
      </p:sp>
      <p:sp>
        <p:nvSpPr>
          <p:cNvPr id="82" name="object 82"/>
          <p:cNvSpPr txBox="1"/>
          <p:nvPr/>
        </p:nvSpPr>
        <p:spPr>
          <a:xfrm>
            <a:off x="473455" y="439849"/>
            <a:ext cx="4859968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600" dirty="0">
                <a:latin typeface="Arial"/>
                <a:cs typeface="Arial"/>
              </a:rPr>
              <a:t>по программе «Проекты развития»</a:t>
            </a:r>
          </a:p>
        </p:txBody>
      </p:sp>
      <p:sp>
        <p:nvSpPr>
          <p:cNvPr id="83" name="object 83"/>
          <p:cNvSpPr txBox="1"/>
          <p:nvPr/>
        </p:nvSpPr>
        <p:spPr>
          <a:xfrm>
            <a:off x="599301" y="807081"/>
            <a:ext cx="633095" cy="36187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100" b="1" spc="-5" dirty="0">
                <a:latin typeface="Arial"/>
                <a:cs typeface="Arial"/>
              </a:rPr>
              <a:t>П</a:t>
            </a:r>
            <a:r>
              <a:rPr sz="1100" b="1" spc="0" dirty="0">
                <a:latin typeface="Arial"/>
                <a:cs typeface="Arial"/>
              </a:rPr>
              <a:t>О</a:t>
            </a:r>
            <a:r>
              <a:rPr sz="1100" b="1" dirty="0">
                <a:latin typeface="Arial"/>
                <a:cs typeface="Arial"/>
              </a:rPr>
              <a:t>Д</a:t>
            </a:r>
            <a:r>
              <a:rPr sz="1100" b="1" spc="-45" dirty="0">
                <a:latin typeface="Arial"/>
                <a:cs typeface="Arial"/>
              </a:rPr>
              <a:t>А</a:t>
            </a:r>
            <a:r>
              <a:rPr sz="1100" b="1" dirty="0">
                <a:latin typeface="Arial"/>
                <a:cs typeface="Arial"/>
              </a:rPr>
              <a:t>ЧА  </a:t>
            </a:r>
            <a:r>
              <a:rPr sz="1100" b="1" spc="-10" dirty="0">
                <a:latin typeface="Arial"/>
                <a:cs typeface="Arial"/>
              </a:rPr>
              <a:t>ЗАЯВКИ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84" name="object 84"/>
          <p:cNvSpPr txBox="1"/>
          <p:nvPr/>
        </p:nvSpPr>
        <p:spPr>
          <a:xfrm>
            <a:off x="581074" y="1814964"/>
            <a:ext cx="1351915" cy="52947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  <a:tabLst>
                <a:tab pos="1001394" algn="l"/>
                <a:tab pos="1337945" algn="l"/>
              </a:tabLst>
            </a:pPr>
            <a:r>
              <a:rPr sz="1100" b="1" spc="-5" dirty="0">
                <a:latin typeface="Arial"/>
                <a:cs typeface="Arial"/>
              </a:rPr>
              <a:t>ЭКСПРЕСС- 	</a:t>
            </a:r>
            <a:r>
              <a:rPr sz="1100" b="1" dirty="0" smtClean="0">
                <a:latin typeface="Arial"/>
                <a:cs typeface="Arial"/>
              </a:rPr>
              <a:t> </a:t>
            </a:r>
            <a:r>
              <a:rPr sz="1100" b="1" spc="-5" dirty="0">
                <a:latin typeface="Arial"/>
                <a:cs typeface="Arial"/>
              </a:rPr>
              <a:t>ОЦЕНКА</a:t>
            </a: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dirty="0">
                <a:solidFill>
                  <a:srgbClr val="E01C3C"/>
                </a:solidFill>
                <a:latin typeface="Arial"/>
                <a:cs typeface="Arial"/>
              </a:rPr>
              <a:t>≤ 5</a:t>
            </a:r>
            <a:r>
              <a:rPr sz="1100" spc="-35" dirty="0">
                <a:solidFill>
                  <a:srgbClr val="E01C3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E01C3C"/>
                </a:solidFill>
                <a:latin typeface="Arial"/>
                <a:cs typeface="Arial"/>
              </a:rPr>
              <a:t>дней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85" name="object 85"/>
          <p:cNvSpPr txBox="1"/>
          <p:nvPr/>
        </p:nvSpPr>
        <p:spPr>
          <a:xfrm>
            <a:off x="2453271" y="1816226"/>
            <a:ext cx="2352675" cy="3618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339340" algn="l"/>
              </a:tabLst>
            </a:pPr>
            <a:r>
              <a:rPr sz="1100" b="1" spc="-5" dirty="0">
                <a:latin typeface="Arial"/>
                <a:cs typeface="Arial"/>
              </a:rPr>
              <a:t>ПОДГОТОВКА</a:t>
            </a:r>
            <a:r>
              <a:rPr sz="1100" b="1" spc="-35" dirty="0">
                <a:latin typeface="Arial"/>
                <a:cs typeface="Arial"/>
              </a:rPr>
              <a:t> </a:t>
            </a:r>
            <a:r>
              <a:rPr sz="1100" b="1" spc="-5" dirty="0">
                <a:latin typeface="Arial"/>
                <a:cs typeface="Arial"/>
              </a:rPr>
              <a:t>КОМПЛЕКТА  </a:t>
            </a:r>
            <a:r>
              <a:rPr sz="1100" b="1" spc="-125" dirty="0">
                <a:latin typeface="Arial"/>
                <a:cs typeface="Arial"/>
              </a:rPr>
              <a:t> </a:t>
            </a:r>
            <a:r>
              <a:rPr sz="1100" b="1" spc="-5" dirty="0" smtClean="0">
                <a:latin typeface="Arial"/>
                <a:cs typeface="Arial"/>
              </a:rPr>
              <a:t>ДОКУМЕНТОВ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5333423" y="1818889"/>
            <a:ext cx="2129790" cy="69708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1856105" algn="l"/>
                <a:tab pos="2116455" algn="l"/>
              </a:tabLst>
            </a:pPr>
            <a:r>
              <a:rPr sz="1100" b="1" spc="-10" dirty="0">
                <a:latin typeface="Arial"/>
                <a:cs typeface="Arial"/>
              </a:rPr>
              <a:t>ВХОДНАЯ</a:t>
            </a:r>
            <a:r>
              <a:rPr sz="1100" b="1" spc="-20" dirty="0">
                <a:latin typeface="Arial"/>
                <a:cs typeface="Arial"/>
              </a:rPr>
              <a:t> </a:t>
            </a:r>
            <a:r>
              <a:rPr sz="1100" b="1" spc="-5" dirty="0">
                <a:latin typeface="Arial"/>
                <a:cs typeface="Arial"/>
              </a:rPr>
              <a:t>ЭКСПЕРТИЗА	</a:t>
            </a:r>
            <a:endParaRPr sz="1100" dirty="0" smtClean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100" dirty="0" smtClean="0">
                <a:solidFill>
                  <a:srgbClr val="E01C3C"/>
                </a:solidFill>
                <a:latin typeface="Arial"/>
                <a:cs typeface="Arial"/>
              </a:rPr>
              <a:t>≤ 5</a:t>
            </a:r>
            <a:r>
              <a:rPr sz="1100" spc="-30" dirty="0" smtClean="0">
                <a:solidFill>
                  <a:srgbClr val="E01C3C"/>
                </a:solidFill>
                <a:latin typeface="Arial"/>
                <a:cs typeface="Arial"/>
              </a:rPr>
              <a:t> </a:t>
            </a:r>
            <a:r>
              <a:rPr sz="1100" dirty="0" err="1" smtClean="0">
                <a:solidFill>
                  <a:srgbClr val="E01C3C"/>
                </a:solidFill>
                <a:latin typeface="Arial"/>
                <a:cs typeface="Arial"/>
              </a:rPr>
              <a:t>дней</a:t>
            </a:r>
            <a:endParaRPr sz="1100" dirty="0" smtClean="0">
              <a:latin typeface="Arial"/>
              <a:cs typeface="Arial"/>
            </a:endParaRPr>
          </a:p>
          <a:p>
            <a:pPr marL="12700" marR="409575" indent="-635">
              <a:lnSpc>
                <a:spcPct val="100000"/>
              </a:lnSpc>
            </a:pPr>
            <a:r>
              <a:rPr sz="1100" dirty="0" smtClean="0">
                <a:solidFill>
                  <a:srgbClr val="E01C3C"/>
                </a:solidFill>
                <a:latin typeface="Arial"/>
                <a:cs typeface="Arial"/>
              </a:rPr>
              <a:t>+ </a:t>
            </a:r>
            <a:r>
              <a:rPr sz="1100" dirty="0">
                <a:solidFill>
                  <a:srgbClr val="E01C3C"/>
                </a:solidFill>
                <a:latin typeface="Arial"/>
                <a:cs typeface="Arial"/>
              </a:rPr>
              <a:t>2 дня на </a:t>
            </a:r>
            <a:r>
              <a:rPr sz="1100" spc="-5" dirty="0">
                <a:solidFill>
                  <a:srgbClr val="E01C3C"/>
                </a:solidFill>
                <a:latin typeface="Arial"/>
                <a:cs typeface="Arial"/>
              </a:rPr>
              <a:t>акцепт</a:t>
            </a:r>
            <a:r>
              <a:rPr sz="1100" spc="-80" dirty="0">
                <a:solidFill>
                  <a:srgbClr val="E01C3C"/>
                </a:solidFill>
                <a:latin typeface="Arial"/>
                <a:cs typeface="Arial"/>
              </a:rPr>
              <a:t> </a:t>
            </a:r>
            <a:r>
              <a:rPr sz="1100" spc="-5" dirty="0">
                <a:solidFill>
                  <a:srgbClr val="E01C3C"/>
                </a:solidFill>
                <a:latin typeface="Arial"/>
                <a:cs typeface="Arial"/>
              </a:rPr>
              <a:t>каждого  </a:t>
            </a:r>
            <a:r>
              <a:rPr sz="1100" dirty="0">
                <a:solidFill>
                  <a:srgbClr val="E01C3C"/>
                </a:solidFill>
                <a:latin typeface="Arial"/>
                <a:cs typeface="Arial"/>
              </a:rPr>
              <a:t>доп.</a:t>
            </a:r>
            <a:r>
              <a:rPr sz="1100" spc="-30" dirty="0">
                <a:solidFill>
                  <a:srgbClr val="E01C3C"/>
                </a:solidFill>
                <a:latin typeface="Arial"/>
                <a:cs typeface="Arial"/>
              </a:rPr>
              <a:t> </a:t>
            </a:r>
            <a:r>
              <a:rPr sz="1100" spc="-5" dirty="0">
                <a:solidFill>
                  <a:srgbClr val="E01C3C"/>
                </a:solidFill>
                <a:latin typeface="Arial"/>
                <a:cs typeface="Arial"/>
              </a:rPr>
              <a:t>документа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87" name="object 87"/>
          <p:cNvSpPr txBox="1"/>
          <p:nvPr/>
        </p:nvSpPr>
        <p:spPr>
          <a:xfrm>
            <a:off x="7943115" y="1819031"/>
            <a:ext cx="2150110" cy="3468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1320"/>
              </a:lnSpc>
              <a:spcBef>
                <a:spcPts val="105"/>
              </a:spcBef>
            </a:pPr>
            <a:r>
              <a:rPr sz="1100" b="1" spc="-5" dirty="0">
                <a:latin typeface="Arial"/>
                <a:cs typeface="Arial"/>
              </a:rPr>
              <a:t>КОМПЛЕКСНАЯ</a:t>
            </a:r>
            <a:r>
              <a:rPr sz="1100" b="1" spc="0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ЭКСПЕРТИЗА</a:t>
            </a:r>
            <a:r>
              <a:rPr sz="1050" b="1" spc="-15" baseline="27777" dirty="0">
                <a:latin typeface="Arial"/>
                <a:cs typeface="Arial"/>
              </a:rPr>
              <a:t>1</a:t>
            </a:r>
            <a:endParaRPr sz="1050" baseline="27777" dirty="0">
              <a:latin typeface="Arial"/>
              <a:cs typeface="Arial"/>
            </a:endParaRPr>
          </a:p>
          <a:p>
            <a:pPr marL="12700">
              <a:lnSpc>
                <a:spcPts val="1320"/>
              </a:lnSpc>
            </a:pPr>
            <a:r>
              <a:rPr sz="1100" dirty="0">
                <a:solidFill>
                  <a:srgbClr val="E01C3C"/>
                </a:solidFill>
                <a:latin typeface="Arial"/>
                <a:cs typeface="Arial"/>
              </a:rPr>
              <a:t>≤ </a:t>
            </a:r>
            <a:r>
              <a:rPr sz="1100" spc="-5" dirty="0">
                <a:solidFill>
                  <a:srgbClr val="E01C3C"/>
                </a:solidFill>
                <a:latin typeface="Arial"/>
                <a:cs typeface="Arial"/>
              </a:rPr>
              <a:t>40</a:t>
            </a:r>
            <a:r>
              <a:rPr sz="1100" spc="-30" dirty="0">
                <a:solidFill>
                  <a:srgbClr val="E01C3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E01C3C"/>
                </a:solidFill>
                <a:latin typeface="Arial"/>
                <a:cs typeface="Arial"/>
              </a:rPr>
              <a:t>дней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88" name="object 88"/>
          <p:cNvSpPr/>
          <p:nvPr/>
        </p:nvSpPr>
        <p:spPr>
          <a:xfrm>
            <a:off x="2518714" y="3020951"/>
            <a:ext cx="63500" cy="79358"/>
          </a:xfrm>
          <a:custGeom>
            <a:avLst/>
            <a:gdLst/>
            <a:ahLst/>
            <a:cxnLst/>
            <a:rect l="l" t="t" r="r" b="b"/>
            <a:pathLst>
              <a:path w="63500" h="79375">
                <a:moveTo>
                  <a:pt x="63245" y="0"/>
                </a:moveTo>
                <a:lnTo>
                  <a:pt x="0" y="0"/>
                </a:lnTo>
                <a:lnTo>
                  <a:pt x="0" y="79057"/>
                </a:lnTo>
                <a:lnTo>
                  <a:pt x="63245" y="79057"/>
                </a:lnTo>
                <a:lnTo>
                  <a:pt x="63245" y="77088"/>
                </a:lnTo>
                <a:lnTo>
                  <a:pt x="1981" y="77088"/>
                </a:lnTo>
                <a:lnTo>
                  <a:pt x="1981" y="1981"/>
                </a:lnTo>
                <a:lnTo>
                  <a:pt x="63245" y="1981"/>
                </a:lnTo>
                <a:lnTo>
                  <a:pt x="63245" y="0"/>
                </a:lnTo>
                <a:close/>
              </a:path>
              <a:path w="63500" h="79375">
                <a:moveTo>
                  <a:pt x="63245" y="1981"/>
                </a:moveTo>
                <a:lnTo>
                  <a:pt x="61277" y="1981"/>
                </a:lnTo>
                <a:lnTo>
                  <a:pt x="61277" y="77088"/>
                </a:lnTo>
                <a:lnTo>
                  <a:pt x="63245" y="77088"/>
                </a:lnTo>
                <a:lnTo>
                  <a:pt x="63245" y="1981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 txBox="1"/>
          <p:nvPr/>
        </p:nvSpPr>
        <p:spPr>
          <a:xfrm>
            <a:off x="1589582" y="2808446"/>
            <a:ext cx="1484630" cy="33013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7E7E7E"/>
                </a:solidFill>
                <a:latin typeface="Arial"/>
                <a:cs typeface="Arial"/>
              </a:rPr>
              <a:t>Отправлен </a:t>
            </a:r>
            <a:r>
              <a:rPr sz="1000" spc="-5" dirty="0">
                <a:solidFill>
                  <a:srgbClr val="7E7E7E"/>
                </a:solidFill>
                <a:latin typeface="Arial"/>
                <a:cs typeface="Arial"/>
              </a:rPr>
              <a:t>на </a:t>
            </a:r>
            <a:r>
              <a:rPr sz="1000" spc="-10" dirty="0">
                <a:solidFill>
                  <a:srgbClr val="7E7E7E"/>
                </a:solidFill>
                <a:latin typeface="Arial"/>
                <a:cs typeface="Arial"/>
              </a:rPr>
              <a:t>доработку  после </a:t>
            </a:r>
            <a:r>
              <a:rPr sz="1000" spc="-5" dirty="0">
                <a:solidFill>
                  <a:srgbClr val="7E7E7E"/>
                </a:solidFill>
                <a:latin typeface="Arial"/>
                <a:cs typeface="Arial"/>
              </a:rPr>
              <a:t>экспресс</a:t>
            </a:r>
            <a:r>
              <a:rPr sz="1000" spc="35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1000" spc="-5" dirty="0">
                <a:solidFill>
                  <a:srgbClr val="7E7E7E"/>
                </a:solidFill>
                <a:latin typeface="Arial"/>
                <a:cs typeface="Arial"/>
              </a:rPr>
              <a:t>оценки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5261648" y="812445"/>
            <a:ext cx="1916430" cy="33013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715135" algn="l"/>
                <a:tab pos="1902460" algn="l"/>
              </a:tabLst>
            </a:pPr>
            <a:r>
              <a:rPr sz="1000" spc="-10" dirty="0">
                <a:solidFill>
                  <a:srgbClr val="7E7E7E"/>
                </a:solidFill>
                <a:latin typeface="Arial"/>
                <a:cs typeface="Arial"/>
              </a:rPr>
              <a:t>Отправлен </a:t>
            </a:r>
            <a:r>
              <a:rPr sz="1000" spc="-5" dirty="0">
                <a:solidFill>
                  <a:srgbClr val="7E7E7E"/>
                </a:solidFill>
                <a:latin typeface="Arial"/>
                <a:cs typeface="Arial"/>
              </a:rPr>
              <a:t>на</a:t>
            </a:r>
            <a:r>
              <a:rPr sz="1000" spc="-10" dirty="0">
                <a:solidFill>
                  <a:srgbClr val="7E7E7E"/>
                </a:solidFill>
                <a:latin typeface="Arial"/>
                <a:cs typeface="Arial"/>
              </a:rPr>
              <a:t> доработку	</a:t>
            </a:r>
            <a:r>
              <a:rPr sz="1000" u="dash" spc="-15" dirty="0">
                <a:solidFill>
                  <a:srgbClr val="7E7E7E"/>
                </a:solidFill>
                <a:uFill>
                  <a:solidFill>
                    <a:srgbClr val="929497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000" u="dash" spc="-10" dirty="0">
                <a:solidFill>
                  <a:srgbClr val="7E7E7E"/>
                </a:solidFill>
                <a:uFill>
                  <a:solidFill>
                    <a:srgbClr val="929497"/>
                  </a:solidFill>
                </a:uFill>
                <a:latin typeface="Times New Roman"/>
                <a:cs typeface="Times New Roman"/>
              </a:rPr>
              <a:t>	</a:t>
            </a:r>
            <a:endParaRPr sz="10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000" spc="-10" dirty="0">
                <a:solidFill>
                  <a:srgbClr val="7E7E7E"/>
                </a:solidFill>
                <a:latin typeface="Arial"/>
                <a:cs typeface="Arial"/>
              </a:rPr>
              <a:t>после входной</a:t>
            </a:r>
            <a:r>
              <a:rPr sz="1000" spc="10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7E7E7E"/>
                </a:solidFill>
                <a:latin typeface="Arial"/>
                <a:cs typeface="Arial"/>
              </a:rPr>
              <a:t>экспертизы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91" name="object 91"/>
          <p:cNvSpPr txBox="1"/>
          <p:nvPr/>
        </p:nvSpPr>
        <p:spPr>
          <a:xfrm>
            <a:off x="7493853" y="812446"/>
            <a:ext cx="2073910" cy="5440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7E7E7E"/>
                </a:solidFill>
                <a:latin typeface="Arial"/>
                <a:cs typeface="Arial"/>
              </a:rPr>
              <a:t>Прекращена </a:t>
            </a:r>
            <a:r>
              <a:rPr sz="1000" spc="-5" dirty="0">
                <a:solidFill>
                  <a:srgbClr val="7E7E7E"/>
                </a:solidFill>
                <a:latin typeface="Arial"/>
                <a:cs typeface="Arial"/>
              </a:rPr>
              <a:t>работа по</a:t>
            </a:r>
            <a:r>
              <a:rPr sz="1000" spc="-10" dirty="0">
                <a:solidFill>
                  <a:srgbClr val="7E7E7E"/>
                </a:solidFill>
                <a:latin typeface="Arial"/>
                <a:cs typeface="Arial"/>
              </a:rPr>
              <a:t> проекту</a:t>
            </a:r>
            <a:endParaRPr sz="1000" dirty="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  <a:spcBef>
                <a:spcPts val="5"/>
              </a:spcBef>
            </a:pPr>
            <a:r>
              <a:rPr sz="800" dirty="0">
                <a:solidFill>
                  <a:srgbClr val="7E7E7E"/>
                </a:solidFill>
                <a:latin typeface="Arial"/>
                <a:cs typeface="Arial"/>
              </a:rPr>
              <a:t>в </a:t>
            </a:r>
            <a:r>
              <a:rPr sz="800" spc="-5" dirty="0">
                <a:solidFill>
                  <a:srgbClr val="7E7E7E"/>
                </a:solidFill>
                <a:latin typeface="Arial"/>
                <a:cs typeface="Arial"/>
              </a:rPr>
              <a:t>течение </a:t>
            </a:r>
            <a:r>
              <a:rPr sz="800" dirty="0">
                <a:solidFill>
                  <a:srgbClr val="7E7E7E"/>
                </a:solidFill>
                <a:latin typeface="Arial"/>
                <a:cs typeface="Arial"/>
              </a:rPr>
              <a:t>4 </a:t>
            </a:r>
            <a:r>
              <a:rPr sz="800" spc="-5" dirty="0">
                <a:solidFill>
                  <a:srgbClr val="7E7E7E"/>
                </a:solidFill>
                <a:latin typeface="Arial"/>
                <a:cs typeface="Arial"/>
              </a:rPr>
              <a:t>мес. не устранены недостатки,  не предоставлены документы, не  актуализирована</a:t>
            </a:r>
            <a:r>
              <a:rPr sz="800" spc="0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800" spc="-5" dirty="0">
                <a:solidFill>
                  <a:srgbClr val="7E7E7E"/>
                </a:solidFill>
                <a:latin typeface="Arial"/>
                <a:cs typeface="Arial"/>
              </a:rPr>
              <a:t>информация</a:t>
            </a:r>
            <a:endParaRPr sz="800" dirty="0">
              <a:latin typeface="Arial"/>
              <a:cs typeface="Arial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7998193" y="2468222"/>
            <a:ext cx="2162175" cy="5440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7E7E7E"/>
                </a:solidFill>
                <a:latin typeface="Arial"/>
                <a:cs typeface="Arial"/>
              </a:rPr>
              <a:t>Приостановлена </a:t>
            </a:r>
            <a:r>
              <a:rPr sz="1000" spc="-5" dirty="0">
                <a:solidFill>
                  <a:srgbClr val="7E7E7E"/>
                </a:solidFill>
                <a:latin typeface="Arial"/>
                <a:cs typeface="Arial"/>
              </a:rPr>
              <a:t>работа по проекту  </a:t>
            </a:r>
            <a:r>
              <a:rPr sz="800" dirty="0">
                <a:solidFill>
                  <a:srgbClr val="7E7E7E"/>
                </a:solidFill>
                <a:latin typeface="Arial"/>
                <a:cs typeface="Arial"/>
              </a:rPr>
              <a:t>в </a:t>
            </a:r>
            <a:r>
              <a:rPr sz="800" spc="-5" dirty="0">
                <a:solidFill>
                  <a:srgbClr val="7E7E7E"/>
                </a:solidFill>
                <a:latin typeface="Arial"/>
                <a:cs typeface="Arial"/>
              </a:rPr>
              <a:t>течение 30 дней не предоставлены </a:t>
            </a:r>
            <a:r>
              <a:rPr sz="800" dirty="0">
                <a:solidFill>
                  <a:srgbClr val="7E7E7E"/>
                </a:solidFill>
                <a:latin typeface="Arial"/>
                <a:cs typeface="Arial"/>
              </a:rPr>
              <a:t>ответы  </a:t>
            </a:r>
            <a:r>
              <a:rPr sz="800" spc="-5" dirty="0">
                <a:solidFill>
                  <a:srgbClr val="7E7E7E"/>
                </a:solidFill>
                <a:latin typeface="Arial"/>
                <a:cs typeface="Arial"/>
              </a:rPr>
              <a:t>на вопросы экспертов; доп, документы,  требуемые для завершения</a:t>
            </a:r>
            <a:r>
              <a:rPr sz="800" spc="25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800" spc="-5" dirty="0">
                <a:solidFill>
                  <a:srgbClr val="7E7E7E"/>
                </a:solidFill>
                <a:latin typeface="Arial"/>
                <a:cs typeface="Arial"/>
              </a:rPr>
              <a:t>экспертиз</a:t>
            </a:r>
            <a:endParaRPr sz="800" dirty="0">
              <a:latin typeface="Arial"/>
              <a:cs typeface="Arial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7781961" y="3188148"/>
            <a:ext cx="1967864" cy="5440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7E7E7E"/>
                </a:solidFill>
                <a:latin typeface="Arial"/>
                <a:cs typeface="Arial"/>
              </a:rPr>
              <a:t>Прекращена </a:t>
            </a:r>
            <a:r>
              <a:rPr sz="1000" spc="-5" dirty="0">
                <a:solidFill>
                  <a:srgbClr val="7E7E7E"/>
                </a:solidFill>
                <a:latin typeface="Arial"/>
                <a:cs typeface="Arial"/>
              </a:rPr>
              <a:t>работа по </a:t>
            </a:r>
            <a:r>
              <a:rPr sz="1000" spc="-10" dirty="0">
                <a:solidFill>
                  <a:srgbClr val="7E7E7E"/>
                </a:solidFill>
                <a:latin typeface="Arial"/>
                <a:cs typeface="Arial"/>
              </a:rPr>
              <a:t>проекту  </a:t>
            </a:r>
            <a:r>
              <a:rPr sz="800" spc="-5" dirty="0">
                <a:solidFill>
                  <a:srgbClr val="7E7E7E"/>
                </a:solidFill>
                <a:latin typeface="Arial"/>
                <a:cs typeface="Arial"/>
              </a:rPr>
              <a:t>выявлено несоответствие проекта  критериям отбора, имеются критические  замечания</a:t>
            </a:r>
            <a:endParaRPr sz="800" dirty="0">
              <a:latin typeface="Arial"/>
              <a:cs typeface="Arial"/>
            </a:endParaRPr>
          </a:p>
        </p:txBody>
      </p:sp>
      <p:sp>
        <p:nvSpPr>
          <p:cNvPr id="94" name="object 94"/>
          <p:cNvSpPr txBox="1"/>
          <p:nvPr/>
        </p:nvSpPr>
        <p:spPr>
          <a:xfrm>
            <a:off x="653365" y="5130434"/>
            <a:ext cx="2705100" cy="85453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358390" algn="l"/>
                <a:tab pos="2691765" algn="l"/>
              </a:tabLst>
            </a:pPr>
            <a:r>
              <a:rPr sz="1100" b="1" spc="-5" dirty="0">
                <a:latin typeface="Arial"/>
                <a:cs typeface="Arial"/>
              </a:rPr>
              <a:t>ПОДГОТОВКА </a:t>
            </a:r>
            <a:r>
              <a:rPr sz="1100" b="1" dirty="0">
                <a:latin typeface="Arial"/>
                <a:cs typeface="Arial"/>
              </a:rPr>
              <a:t>К</a:t>
            </a:r>
            <a:r>
              <a:rPr sz="1100" b="1" spc="-45" dirty="0">
                <a:latin typeface="Arial"/>
                <a:cs typeface="Arial"/>
              </a:rPr>
              <a:t> </a:t>
            </a:r>
            <a:r>
              <a:rPr sz="1100" b="1" spc="-5" dirty="0">
                <a:latin typeface="Arial"/>
                <a:cs typeface="Arial"/>
              </a:rPr>
              <a:t>ЭКСПЕРТНОМУ	</a:t>
            </a:r>
            <a:endParaRPr sz="11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100" b="1" spc="-5" dirty="0">
                <a:latin typeface="Arial"/>
                <a:cs typeface="Arial"/>
              </a:rPr>
              <a:t>СОВЕТУ</a:t>
            </a: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dirty="0">
                <a:solidFill>
                  <a:srgbClr val="E01C3C"/>
                </a:solidFill>
                <a:latin typeface="Arial"/>
                <a:cs typeface="Arial"/>
              </a:rPr>
              <a:t>≤ 5 дней / </a:t>
            </a:r>
            <a:r>
              <a:rPr sz="1100" spc="-5" dirty="0">
                <a:solidFill>
                  <a:srgbClr val="E01C3C"/>
                </a:solidFill>
                <a:latin typeface="Arial"/>
                <a:cs typeface="Arial"/>
              </a:rPr>
              <a:t>за 15 </a:t>
            </a:r>
            <a:r>
              <a:rPr sz="1100" dirty="0">
                <a:solidFill>
                  <a:srgbClr val="E01C3C"/>
                </a:solidFill>
                <a:latin typeface="Arial"/>
                <a:cs typeface="Arial"/>
              </a:rPr>
              <a:t>дней до </a:t>
            </a:r>
            <a:r>
              <a:rPr sz="1100" spc="-5" dirty="0">
                <a:solidFill>
                  <a:srgbClr val="E01C3C"/>
                </a:solidFill>
                <a:latin typeface="Arial"/>
                <a:cs typeface="Arial"/>
              </a:rPr>
              <a:t>даты</a:t>
            </a:r>
            <a:r>
              <a:rPr sz="1100" spc="-160" dirty="0">
                <a:solidFill>
                  <a:srgbClr val="E01C3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E01C3C"/>
                </a:solidFill>
                <a:latin typeface="Arial"/>
                <a:cs typeface="Arial"/>
              </a:rPr>
              <a:t>ЭС</a:t>
            </a:r>
            <a:endParaRPr sz="1100" dirty="0">
              <a:latin typeface="Arial"/>
              <a:cs typeface="Arial"/>
            </a:endParaRPr>
          </a:p>
          <a:p>
            <a:pPr marL="12700" marR="114935">
              <a:lnSpc>
                <a:spcPct val="100000"/>
              </a:lnSpc>
              <a:spcBef>
                <a:spcPts val="400"/>
              </a:spcBef>
            </a:pPr>
            <a:r>
              <a:rPr sz="900" dirty="0">
                <a:latin typeface="Arial"/>
                <a:cs typeface="Arial"/>
              </a:rPr>
              <a:t>в </a:t>
            </a:r>
            <a:r>
              <a:rPr sz="900" spc="-5" dirty="0">
                <a:latin typeface="Arial"/>
                <a:cs typeface="Arial"/>
              </a:rPr>
              <a:t>течение </a:t>
            </a:r>
            <a:r>
              <a:rPr sz="900" dirty="0">
                <a:latin typeface="Arial"/>
                <a:cs typeface="Arial"/>
              </a:rPr>
              <a:t>5 </a:t>
            </a:r>
            <a:r>
              <a:rPr sz="900" spc="-5" dirty="0">
                <a:latin typeface="Arial"/>
                <a:cs typeface="Arial"/>
              </a:rPr>
              <a:t>дней Заявитель готовит документы,  требуемые </a:t>
            </a:r>
            <a:r>
              <a:rPr sz="900" dirty="0">
                <a:latin typeface="Arial"/>
                <a:cs typeface="Arial"/>
              </a:rPr>
              <a:t>для </a:t>
            </a:r>
            <a:r>
              <a:rPr sz="900" spc="-5" dirty="0">
                <a:latin typeface="Arial"/>
                <a:cs typeface="Arial"/>
              </a:rPr>
              <a:t>проведения Экспертного</a:t>
            </a:r>
            <a:r>
              <a:rPr sz="900" spc="5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совета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95" name="object 95"/>
          <p:cNvSpPr txBox="1"/>
          <p:nvPr/>
        </p:nvSpPr>
        <p:spPr>
          <a:xfrm>
            <a:off x="563175" y="6211855"/>
            <a:ext cx="1099820" cy="33013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7E7E7E"/>
                </a:solidFill>
                <a:latin typeface="Arial"/>
                <a:cs typeface="Arial"/>
              </a:rPr>
              <a:t>Приостановлена  </a:t>
            </a:r>
            <a:r>
              <a:rPr sz="1000" spc="-5" dirty="0">
                <a:solidFill>
                  <a:srgbClr val="7E7E7E"/>
                </a:solidFill>
                <a:latin typeface="Arial"/>
                <a:cs typeface="Arial"/>
              </a:rPr>
              <a:t>работа по</a:t>
            </a:r>
            <a:r>
              <a:rPr sz="1000" spc="-105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1000" spc="-5" dirty="0">
                <a:solidFill>
                  <a:srgbClr val="7E7E7E"/>
                </a:solidFill>
                <a:latin typeface="Arial"/>
                <a:cs typeface="Arial"/>
              </a:rPr>
              <a:t>проекту</a:t>
            </a:r>
            <a:endParaRPr sz="1000">
              <a:latin typeface="Arial"/>
              <a:cs typeface="Arial"/>
            </a:endParaRPr>
          </a:p>
        </p:txBody>
      </p:sp>
      <p:sp>
        <p:nvSpPr>
          <p:cNvPr id="96" name="object 96"/>
          <p:cNvSpPr txBox="1"/>
          <p:nvPr/>
        </p:nvSpPr>
        <p:spPr>
          <a:xfrm>
            <a:off x="3821862" y="6283815"/>
            <a:ext cx="590550" cy="16607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7E7E7E"/>
                </a:solidFill>
                <a:latin typeface="Arial"/>
                <a:cs typeface="Arial"/>
              </a:rPr>
              <a:t>Отклонен</a:t>
            </a:r>
            <a:endParaRPr sz="1000">
              <a:latin typeface="Arial"/>
              <a:cs typeface="Arial"/>
            </a:endParaRPr>
          </a:p>
        </p:txBody>
      </p:sp>
      <p:sp>
        <p:nvSpPr>
          <p:cNvPr id="97" name="object 97"/>
          <p:cNvSpPr txBox="1"/>
          <p:nvPr/>
        </p:nvSpPr>
        <p:spPr>
          <a:xfrm>
            <a:off x="3821863" y="4176268"/>
            <a:ext cx="1209675" cy="33013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843915" algn="l"/>
                <a:tab pos="1196340" algn="l"/>
              </a:tabLst>
            </a:pPr>
            <a:r>
              <a:rPr sz="1000" spc="-10" dirty="0">
                <a:solidFill>
                  <a:srgbClr val="7E7E7E"/>
                </a:solidFill>
                <a:latin typeface="Arial"/>
                <a:cs typeface="Arial"/>
              </a:rPr>
              <a:t>Отправлен	</a:t>
            </a:r>
            <a:r>
              <a:rPr sz="1000" u="dash" spc="-15" dirty="0">
                <a:solidFill>
                  <a:srgbClr val="7E7E7E"/>
                </a:solidFill>
                <a:uFill>
                  <a:solidFill>
                    <a:srgbClr val="929497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000" u="dash" spc="-10" dirty="0">
                <a:solidFill>
                  <a:srgbClr val="7E7E7E"/>
                </a:solidFill>
                <a:uFill>
                  <a:solidFill>
                    <a:srgbClr val="929497"/>
                  </a:solidFill>
                </a:uFill>
                <a:latin typeface="Times New Roman"/>
                <a:cs typeface="Times New Roman"/>
              </a:rPr>
              <a:t>	</a:t>
            </a:r>
            <a:endParaRPr sz="10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000" spc="-5" dirty="0">
                <a:solidFill>
                  <a:srgbClr val="7E7E7E"/>
                </a:solidFill>
                <a:latin typeface="Arial"/>
                <a:cs typeface="Arial"/>
              </a:rPr>
              <a:t>на</a:t>
            </a:r>
            <a:r>
              <a:rPr sz="1000" spc="-10" dirty="0">
                <a:solidFill>
                  <a:srgbClr val="7E7E7E"/>
                </a:solidFill>
                <a:latin typeface="Arial"/>
                <a:cs typeface="Arial"/>
              </a:rPr>
              <a:t> доработку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98" name="object 98"/>
          <p:cNvSpPr txBox="1"/>
          <p:nvPr/>
        </p:nvSpPr>
        <p:spPr>
          <a:xfrm>
            <a:off x="5405669" y="4195996"/>
            <a:ext cx="2121535" cy="54471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-635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7E7E7E"/>
                </a:solidFill>
                <a:latin typeface="Arial"/>
                <a:cs typeface="Arial"/>
              </a:rPr>
              <a:t>Приостановлена </a:t>
            </a:r>
            <a:r>
              <a:rPr sz="1000" spc="-5" dirty="0">
                <a:solidFill>
                  <a:srgbClr val="7E7E7E"/>
                </a:solidFill>
                <a:latin typeface="Arial"/>
                <a:cs typeface="Arial"/>
              </a:rPr>
              <a:t>работа по проекту  </a:t>
            </a:r>
            <a:r>
              <a:rPr sz="800" spc="-5" dirty="0">
                <a:solidFill>
                  <a:srgbClr val="7E7E7E"/>
                </a:solidFill>
                <a:latin typeface="Arial"/>
                <a:cs typeface="Arial"/>
              </a:rPr>
              <a:t>не предоставлена доп. информация, не  устранены выявленные недостатки </a:t>
            </a:r>
            <a:r>
              <a:rPr sz="800" dirty="0">
                <a:solidFill>
                  <a:srgbClr val="7E7E7E"/>
                </a:solidFill>
                <a:latin typeface="Arial"/>
                <a:cs typeface="Arial"/>
              </a:rPr>
              <a:t>в  </a:t>
            </a:r>
            <a:r>
              <a:rPr sz="800" spc="-5" dirty="0">
                <a:solidFill>
                  <a:srgbClr val="7E7E7E"/>
                </a:solidFill>
                <a:latin typeface="Arial"/>
                <a:cs typeface="Arial"/>
              </a:rPr>
              <a:t>определенные </a:t>
            </a:r>
            <a:r>
              <a:rPr sz="800" dirty="0">
                <a:solidFill>
                  <a:srgbClr val="7E7E7E"/>
                </a:solidFill>
                <a:latin typeface="Arial"/>
                <a:cs typeface="Arial"/>
              </a:rPr>
              <a:t>ЭС</a:t>
            </a:r>
            <a:r>
              <a:rPr sz="800" spc="10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800" spc="-5" dirty="0">
                <a:solidFill>
                  <a:srgbClr val="7E7E7E"/>
                </a:solidFill>
                <a:latin typeface="Arial"/>
                <a:cs typeface="Arial"/>
              </a:rPr>
              <a:t>сроки</a:t>
            </a:r>
            <a:endParaRPr sz="800" dirty="0">
              <a:latin typeface="Arial"/>
              <a:cs typeface="Arial"/>
            </a:endParaRPr>
          </a:p>
        </p:txBody>
      </p:sp>
      <p:sp>
        <p:nvSpPr>
          <p:cNvPr id="99" name="object 99"/>
          <p:cNvSpPr txBox="1"/>
          <p:nvPr/>
        </p:nvSpPr>
        <p:spPr>
          <a:xfrm>
            <a:off x="8286078" y="6211856"/>
            <a:ext cx="1673225" cy="57455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45085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7E7E7E"/>
                </a:solidFill>
                <a:latin typeface="Arial"/>
                <a:cs typeface="Arial"/>
              </a:rPr>
              <a:t>Приостановлена </a:t>
            </a:r>
            <a:r>
              <a:rPr sz="1000" spc="-5" dirty="0">
                <a:solidFill>
                  <a:srgbClr val="7E7E7E"/>
                </a:solidFill>
                <a:latin typeface="Arial"/>
                <a:cs typeface="Arial"/>
              </a:rPr>
              <a:t>работа по  проекту</a:t>
            </a:r>
            <a:endParaRPr sz="1000" dirty="0">
              <a:latin typeface="Arial"/>
              <a:cs typeface="Arial"/>
            </a:endParaRPr>
          </a:p>
          <a:p>
            <a:pPr marL="12700" marR="5080" indent="-635">
              <a:lnSpc>
                <a:spcPct val="100000"/>
              </a:lnSpc>
              <a:spcBef>
                <a:spcPts val="5"/>
              </a:spcBef>
            </a:pPr>
            <a:r>
              <a:rPr sz="800" spc="-5" dirty="0">
                <a:solidFill>
                  <a:srgbClr val="7E7E7E"/>
                </a:solidFill>
                <a:latin typeface="Arial"/>
                <a:cs typeface="Arial"/>
              </a:rPr>
              <a:t>если не заключен договор </a:t>
            </a:r>
            <a:r>
              <a:rPr sz="800" dirty="0">
                <a:solidFill>
                  <a:srgbClr val="7E7E7E"/>
                </a:solidFill>
                <a:latin typeface="Arial"/>
                <a:cs typeface="Arial"/>
              </a:rPr>
              <a:t>займа в  </a:t>
            </a:r>
            <a:r>
              <a:rPr sz="800" spc="-5" dirty="0">
                <a:solidFill>
                  <a:srgbClr val="7E7E7E"/>
                </a:solidFill>
                <a:latin typeface="Arial"/>
                <a:cs typeface="Arial"/>
              </a:rPr>
              <a:t>установленные</a:t>
            </a:r>
            <a:r>
              <a:rPr sz="800" spc="-30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800" spc="-5" dirty="0">
                <a:solidFill>
                  <a:srgbClr val="7E7E7E"/>
                </a:solidFill>
                <a:latin typeface="Arial"/>
                <a:cs typeface="Arial"/>
              </a:rPr>
              <a:t>сроки</a:t>
            </a:r>
            <a:endParaRPr sz="800" dirty="0">
              <a:latin typeface="Arial"/>
              <a:cs typeface="Arial"/>
            </a:endParaRPr>
          </a:p>
        </p:txBody>
      </p:sp>
      <p:sp>
        <p:nvSpPr>
          <p:cNvPr id="100" name="object 100"/>
          <p:cNvSpPr txBox="1"/>
          <p:nvPr/>
        </p:nvSpPr>
        <p:spPr>
          <a:xfrm>
            <a:off x="3893845" y="5249168"/>
            <a:ext cx="1551940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spc="-5" dirty="0">
                <a:latin typeface="Arial"/>
                <a:cs typeface="Arial"/>
              </a:rPr>
              <a:t>ЭКСПЕРТНЫЙ</a:t>
            </a:r>
            <a:r>
              <a:rPr sz="1100" b="1" spc="-30" dirty="0">
                <a:latin typeface="Arial"/>
                <a:cs typeface="Arial"/>
              </a:rPr>
              <a:t> </a:t>
            </a:r>
            <a:r>
              <a:rPr sz="1100" b="1" spc="-5" dirty="0">
                <a:latin typeface="Arial"/>
                <a:cs typeface="Arial"/>
              </a:rPr>
              <a:t>СОВЕТ</a:t>
            </a:r>
            <a:endParaRPr sz="1100">
              <a:latin typeface="Arial"/>
              <a:cs typeface="Arial"/>
            </a:endParaRPr>
          </a:p>
        </p:txBody>
      </p:sp>
      <p:sp>
        <p:nvSpPr>
          <p:cNvPr id="101" name="object 101"/>
          <p:cNvSpPr txBox="1"/>
          <p:nvPr/>
        </p:nvSpPr>
        <p:spPr>
          <a:xfrm>
            <a:off x="6558218" y="5249168"/>
            <a:ext cx="734060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spc="0" dirty="0">
                <a:latin typeface="Arial"/>
                <a:cs typeface="Arial"/>
              </a:rPr>
              <a:t>О</a:t>
            </a:r>
            <a:r>
              <a:rPr sz="1100" b="1" dirty="0">
                <a:latin typeface="Arial"/>
                <a:cs typeface="Arial"/>
              </a:rPr>
              <a:t>Д</a:t>
            </a:r>
            <a:r>
              <a:rPr sz="1100" b="1" spc="0" dirty="0">
                <a:latin typeface="Arial"/>
                <a:cs typeface="Arial"/>
              </a:rPr>
              <a:t>О</a:t>
            </a:r>
            <a:r>
              <a:rPr sz="1100" b="1" spc="-5" dirty="0">
                <a:latin typeface="Arial"/>
                <a:cs typeface="Arial"/>
              </a:rPr>
              <a:t>БРЕ</a:t>
            </a:r>
            <a:r>
              <a:rPr sz="1100" b="1" dirty="0">
                <a:latin typeface="Arial"/>
                <a:cs typeface="Arial"/>
              </a:rPr>
              <a:t>Н</a:t>
            </a:r>
            <a:endParaRPr sz="1100">
              <a:latin typeface="Arial"/>
              <a:cs typeface="Arial"/>
            </a:endParaRPr>
          </a:p>
        </p:txBody>
      </p:sp>
      <p:sp>
        <p:nvSpPr>
          <p:cNvPr id="102" name="object 102"/>
          <p:cNvSpPr txBox="1"/>
          <p:nvPr/>
        </p:nvSpPr>
        <p:spPr>
          <a:xfrm>
            <a:off x="8358348" y="5130435"/>
            <a:ext cx="2117090" cy="8646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spc="-10" dirty="0">
                <a:latin typeface="Arial"/>
                <a:cs typeface="Arial"/>
              </a:rPr>
              <a:t>ПОДПИСАН </a:t>
            </a:r>
            <a:r>
              <a:rPr sz="1100" b="1" dirty="0">
                <a:latin typeface="Arial"/>
                <a:cs typeface="Arial"/>
              </a:rPr>
              <a:t>ДОГОВОР</a:t>
            </a:r>
            <a:r>
              <a:rPr sz="1100" b="1" spc="-3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ЗАЙМА</a:t>
            </a:r>
            <a:endParaRPr sz="1100">
              <a:latin typeface="Arial"/>
              <a:cs typeface="Arial"/>
            </a:endParaRPr>
          </a:p>
          <a:p>
            <a:pPr marL="12700" marR="144145" indent="-635">
              <a:lnSpc>
                <a:spcPct val="100000"/>
              </a:lnSpc>
              <a:spcBef>
                <a:spcPts val="5"/>
              </a:spcBef>
            </a:pPr>
            <a:r>
              <a:rPr sz="1100" dirty="0">
                <a:solidFill>
                  <a:srgbClr val="E01C3C"/>
                </a:solidFill>
                <a:latin typeface="Arial"/>
                <a:cs typeface="Arial"/>
              </a:rPr>
              <a:t>≤ </a:t>
            </a:r>
            <a:r>
              <a:rPr sz="1100" spc="-5" dirty="0">
                <a:solidFill>
                  <a:srgbClr val="E01C3C"/>
                </a:solidFill>
                <a:latin typeface="Arial"/>
                <a:cs typeface="Arial"/>
              </a:rPr>
              <a:t>60 </a:t>
            </a:r>
            <a:r>
              <a:rPr sz="1100" dirty="0">
                <a:solidFill>
                  <a:srgbClr val="E01C3C"/>
                </a:solidFill>
                <a:latin typeface="Arial"/>
                <a:cs typeface="Arial"/>
              </a:rPr>
              <a:t>дней с </a:t>
            </a:r>
            <a:r>
              <a:rPr sz="1100" spc="-5" dirty="0">
                <a:solidFill>
                  <a:srgbClr val="E01C3C"/>
                </a:solidFill>
                <a:latin typeface="Arial"/>
                <a:cs typeface="Arial"/>
              </a:rPr>
              <a:t>момента</a:t>
            </a:r>
            <a:r>
              <a:rPr sz="1100" spc="-75" dirty="0">
                <a:solidFill>
                  <a:srgbClr val="E01C3C"/>
                </a:solidFill>
                <a:latin typeface="Arial"/>
                <a:cs typeface="Arial"/>
              </a:rPr>
              <a:t> </a:t>
            </a:r>
            <a:r>
              <a:rPr sz="1100" spc="-5" dirty="0">
                <a:solidFill>
                  <a:srgbClr val="E01C3C"/>
                </a:solidFill>
                <a:latin typeface="Arial"/>
                <a:cs typeface="Arial"/>
              </a:rPr>
              <a:t>решения  </a:t>
            </a:r>
            <a:r>
              <a:rPr sz="1100" dirty="0">
                <a:solidFill>
                  <a:srgbClr val="E01C3C"/>
                </a:solidFill>
                <a:latin typeface="Arial"/>
                <a:cs typeface="Arial"/>
              </a:rPr>
              <a:t>ЭС (≤ </a:t>
            </a:r>
            <a:r>
              <a:rPr sz="1100" spc="-5" dirty="0">
                <a:solidFill>
                  <a:srgbClr val="E01C3C"/>
                </a:solidFill>
                <a:latin typeface="Arial"/>
                <a:cs typeface="Arial"/>
              </a:rPr>
              <a:t>90 </a:t>
            </a:r>
            <a:r>
              <a:rPr sz="1100" dirty="0">
                <a:solidFill>
                  <a:srgbClr val="E01C3C"/>
                </a:solidFill>
                <a:latin typeface="Arial"/>
                <a:cs typeface="Arial"/>
              </a:rPr>
              <a:t>дней для </a:t>
            </a:r>
            <a:r>
              <a:rPr sz="1100" spc="-5" dirty="0">
                <a:solidFill>
                  <a:srgbClr val="E01C3C"/>
                </a:solidFill>
                <a:latin typeface="Arial"/>
                <a:cs typeface="Arial"/>
              </a:rPr>
              <a:t>сделок,  требующих корпоративного  одобрения)</a:t>
            </a:r>
            <a:endParaRPr sz="1100">
              <a:latin typeface="Arial"/>
              <a:cs typeface="Arial"/>
            </a:endParaRPr>
          </a:p>
        </p:txBody>
      </p:sp>
      <p:sp>
        <p:nvSpPr>
          <p:cNvPr id="103" name="object 103"/>
          <p:cNvSpPr txBox="1"/>
          <p:nvPr/>
        </p:nvSpPr>
        <p:spPr>
          <a:xfrm>
            <a:off x="293440" y="7006817"/>
            <a:ext cx="67945" cy="10515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dirty="0">
                <a:latin typeface="Arial"/>
                <a:cs typeface="Arial"/>
              </a:rPr>
              <a:t>1</a:t>
            </a:r>
            <a:endParaRPr sz="600">
              <a:latin typeface="Arial"/>
              <a:cs typeface="Arial"/>
            </a:endParaRPr>
          </a:p>
        </p:txBody>
      </p:sp>
      <p:sp>
        <p:nvSpPr>
          <p:cNvPr id="104" name="object 104"/>
          <p:cNvSpPr txBox="1"/>
          <p:nvPr/>
        </p:nvSpPr>
        <p:spPr>
          <a:xfrm>
            <a:off x="438180" y="7003765"/>
            <a:ext cx="9236075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dirty="0">
                <a:latin typeface="Arial"/>
                <a:cs typeface="Arial"/>
              </a:rPr>
              <a:t>при </a:t>
            </a:r>
            <a:r>
              <a:rPr sz="900" spc="-5" dirty="0">
                <a:latin typeface="Arial"/>
                <a:cs typeface="Arial"/>
              </a:rPr>
              <a:t>наличии замечаний </a:t>
            </a:r>
            <a:r>
              <a:rPr sz="900" dirty="0">
                <a:latin typeface="Arial"/>
                <a:cs typeface="Arial"/>
              </a:rPr>
              <a:t>по </a:t>
            </a:r>
            <a:r>
              <a:rPr sz="900" spc="-5" dirty="0">
                <a:latin typeface="Arial"/>
                <a:cs typeface="Arial"/>
              </a:rPr>
              <a:t>материалам проекта отсчет </a:t>
            </a:r>
            <a:r>
              <a:rPr sz="900" dirty="0">
                <a:latin typeface="Arial"/>
                <a:cs typeface="Arial"/>
              </a:rPr>
              <a:t>срока </a:t>
            </a:r>
            <a:r>
              <a:rPr sz="900" spc="-5" dirty="0">
                <a:latin typeface="Arial"/>
                <a:cs typeface="Arial"/>
              </a:rPr>
              <a:t>проведения комплексной экспертизы приостанавливается </a:t>
            </a:r>
            <a:r>
              <a:rPr sz="900" dirty="0">
                <a:latin typeface="Arial"/>
                <a:cs typeface="Arial"/>
              </a:rPr>
              <a:t>и возобновляется после их </a:t>
            </a:r>
            <a:r>
              <a:rPr sz="900" spc="-5" dirty="0">
                <a:latin typeface="Arial"/>
                <a:cs typeface="Arial"/>
              </a:rPr>
              <a:t>устранения</a:t>
            </a:r>
            <a:r>
              <a:rPr sz="900" spc="175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заявителем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105" name="object 105"/>
          <p:cNvSpPr txBox="1"/>
          <p:nvPr/>
        </p:nvSpPr>
        <p:spPr>
          <a:xfrm>
            <a:off x="362111" y="871050"/>
            <a:ext cx="103505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latin typeface="Arial"/>
                <a:cs typeface="Arial"/>
              </a:rPr>
              <a:t>1</a:t>
            </a:r>
            <a:endParaRPr sz="1100">
              <a:latin typeface="Arial"/>
              <a:cs typeface="Arial"/>
            </a:endParaRPr>
          </a:p>
        </p:txBody>
      </p:sp>
      <p:sp>
        <p:nvSpPr>
          <p:cNvPr id="106" name="object 106"/>
          <p:cNvSpPr txBox="1"/>
          <p:nvPr/>
        </p:nvSpPr>
        <p:spPr>
          <a:xfrm>
            <a:off x="362111" y="1878934"/>
            <a:ext cx="103505" cy="1827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b="1" dirty="0">
                <a:latin typeface="Arial"/>
                <a:cs typeface="Arial"/>
              </a:rPr>
              <a:t>2</a:t>
            </a:r>
            <a:endParaRPr sz="1100">
              <a:latin typeface="Arial"/>
              <a:cs typeface="Arial"/>
            </a:endParaRPr>
          </a:p>
        </p:txBody>
      </p:sp>
      <p:sp>
        <p:nvSpPr>
          <p:cNvPr id="107" name="object 107"/>
          <p:cNvSpPr txBox="1"/>
          <p:nvPr/>
        </p:nvSpPr>
        <p:spPr>
          <a:xfrm>
            <a:off x="2234309" y="1878934"/>
            <a:ext cx="103505" cy="1827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b="1" dirty="0">
                <a:latin typeface="Arial"/>
                <a:cs typeface="Arial"/>
              </a:rPr>
              <a:t>3</a:t>
            </a:r>
            <a:endParaRPr sz="1100">
              <a:latin typeface="Arial"/>
              <a:cs typeface="Arial"/>
            </a:endParaRPr>
          </a:p>
        </p:txBody>
      </p:sp>
      <p:sp>
        <p:nvSpPr>
          <p:cNvPr id="108" name="object 108"/>
          <p:cNvSpPr txBox="1"/>
          <p:nvPr/>
        </p:nvSpPr>
        <p:spPr>
          <a:xfrm>
            <a:off x="5079270" y="1878934"/>
            <a:ext cx="103505" cy="1827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b="1" dirty="0">
                <a:latin typeface="Arial"/>
                <a:cs typeface="Arial"/>
              </a:rPr>
              <a:t>4</a:t>
            </a:r>
            <a:endParaRPr sz="1100">
              <a:latin typeface="Arial"/>
              <a:cs typeface="Arial"/>
            </a:endParaRPr>
          </a:p>
        </p:txBody>
      </p:sp>
      <p:sp>
        <p:nvSpPr>
          <p:cNvPr id="109" name="object 109"/>
          <p:cNvSpPr txBox="1"/>
          <p:nvPr/>
        </p:nvSpPr>
        <p:spPr>
          <a:xfrm>
            <a:off x="7724574" y="1878934"/>
            <a:ext cx="103505" cy="1827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b="1" dirty="0">
                <a:latin typeface="Arial"/>
                <a:cs typeface="Arial"/>
              </a:rPr>
              <a:t>5</a:t>
            </a:r>
            <a:endParaRPr sz="1100">
              <a:latin typeface="Arial"/>
              <a:cs typeface="Arial"/>
            </a:endParaRPr>
          </a:p>
        </p:txBody>
      </p:sp>
      <p:sp>
        <p:nvSpPr>
          <p:cNvPr id="110" name="object 110"/>
          <p:cNvSpPr txBox="1"/>
          <p:nvPr/>
        </p:nvSpPr>
        <p:spPr>
          <a:xfrm>
            <a:off x="362532" y="5225838"/>
            <a:ext cx="103505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latin typeface="Arial"/>
                <a:cs typeface="Arial"/>
              </a:rPr>
              <a:t>6</a:t>
            </a:r>
            <a:endParaRPr sz="1100">
              <a:latin typeface="Arial"/>
              <a:cs typeface="Arial"/>
            </a:endParaRPr>
          </a:p>
        </p:txBody>
      </p:sp>
      <p:sp>
        <p:nvSpPr>
          <p:cNvPr id="111" name="object 111"/>
          <p:cNvSpPr txBox="1"/>
          <p:nvPr/>
        </p:nvSpPr>
        <p:spPr>
          <a:xfrm>
            <a:off x="3620546" y="5243781"/>
            <a:ext cx="103505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latin typeface="Arial"/>
                <a:cs typeface="Arial"/>
              </a:rPr>
              <a:t>7</a:t>
            </a:r>
            <a:endParaRPr sz="1100">
              <a:latin typeface="Arial"/>
              <a:cs typeface="Arial"/>
            </a:endParaRPr>
          </a:p>
        </p:txBody>
      </p:sp>
      <p:sp>
        <p:nvSpPr>
          <p:cNvPr id="112" name="object 112"/>
          <p:cNvSpPr txBox="1"/>
          <p:nvPr/>
        </p:nvSpPr>
        <p:spPr>
          <a:xfrm>
            <a:off x="6277347" y="5236632"/>
            <a:ext cx="103505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latin typeface="Arial"/>
                <a:cs typeface="Arial"/>
              </a:rPr>
              <a:t>8</a:t>
            </a:r>
            <a:endParaRPr sz="1100">
              <a:latin typeface="Arial"/>
              <a:cs typeface="Arial"/>
            </a:endParaRPr>
          </a:p>
        </p:txBody>
      </p:sp>
      <p:sp>
        <p:nvSpPr>
          <p:cNvPr id="113" name="object 113"/>
          <p:cNvSpPr txBox="1"/>
          <p:nvPr/>
        </p:nvSpPr>
        <p:spPr>
          <a:xfrm>
            <a:off x="8084488" y="5225838"/>
            <a:ext cx="103505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latin typeface="Arial"/>
                <a:cs typeface="Arial"/>
              </a:rPr>
              <a:t>9</a:t>
            </a:r>
            <a:endParaRPr sz="1100">
              <a:latin typeface="Arial"/>
              <a:cs typeface="Arial"/>
            </a:endParaRPr>
          </a:p>
        </p:txBody>
      </p:sp>
      <p:sp>
        <p:nvSpPr>
          <p:cNvPr id="114" name="object 23"/>
          <p:cNvSpPr/>
          <p:nvPr/>
        </p:nvSpPr>
        <p:spPr>
          <a:xfrm>
            <a:off x="3302648" y="5258868"/>
            <a:ext cx="50800" cy="98404"/>
          </a:xfrm>
          <a:custGeom>
            <a:avLst/>
            <a:gdLst/>
            <a:ahLst/>
            <a:cxnLst/>
            <a:rect l="l" t="t" r="r" b="b"/>
            <a:pathLst>
              <a:path w="50800" h="98425">
                <a:moveTo>
                  <a:pt x="0" y="98425"/>
                </a:moveTo>
                <a:lnTo>
                  <a:pt x="50800" y="50800"/>
                </a:lnTo>
                <a:lnTo>
                  <a:pt x="0" y="0"/>
                </a:lnTo>
              </a:path>
            </a:pathLst>
          </a:custGeom>
          <a:ln w="12700">
            <a:solidFill>
              <a:srgbClr val="001F3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24"/>
          <p:cNvSpPr/>
          <p:nvPr/>
        </p:nvSpPr>
        <p:spPr>
          <a:xfrm>
            <a:off x="3016898" y="5309657"/>
            <a:ext cx="336550" cy="0"/>
          </a:xfrm>
          <a:custGeom>
            <a:avLst/>
            <a:gdLst/>
            <a:ahLst/>
            <a:cxnLst/>
            <a:rect l="l" t="t" r="r" b="b"/>
            <a:pathLst>
              <a:path w="336550">
                <a:moveTo>
                  <a:pt x="33655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001F3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25"/>
          <p:cNvSpPr/>
          <p:nvPr/>
        </p:nvSpPr>
        <p:spPr>
          <a:xfrm>
            <a:off x="2994673" y="5284262"/>
            <a:ext cx="44450" cy="47615"/>
          </a:xfrm>
          <a:custGeom>
            <a:avLst/>
            <a:gdLst/>
            <a:ahLst/>
            <a:cxnLst/>
            <a:rect l="l" t="t" r="r" b="b"/>
            <a:pathLst>
              <a:path w="44450" h="47625">
                <a:moveTo>
                  <a:pt x="22225" y="0"/>
                </a:moveTo>
                <a:lnTo>
                  <a:pt x="13394" y="1736"/>
                </a:lnTo>
                <a:lnTo>
                  <a:pt x="6350" y="6746"/>
                </a:lnTo>
                <a:lnTo>
                  <a:pt x="1686" y="14733"/>
                </a:lnTo>
                <a:lnTo>
                  <a:pt x="0" y="25400"/>
                </a:lnTo>
                <a:lnTo>
                  <a:pt x="1686" y="34230"/>
                </a:lnTo>
                <a:lnTo>
                  <a:pt x="6350" y="41275"/>
                </a:lnTo>
                <a:lnTo>
                  <a:pt x="13394" y="45938"/>
                </a:lnTo>
                <a:lnTo>
                  <a:pt x="22225" y="47625"/>
                </a:lnTo>
                <a:lnTo>
                  <a:pt x="31055" y="45938"/>
                </a:lnTo>
                <a:lnTo>
                  <a:pt x="38100" y="41275"/>
                </a:lnTo>
                <a:lnTo>
                  <a:pt x="42763" y="34230"/>
                </a:lnTo>
                <a:lnTo>
                  <a:pt x="44450" y="25400"/>
                </a:lnTo>
                <a:lnTo>
                  <a:pt x="42763" y="14733"/>
                </a:lnTo>
                <a:lnTo>
                  <a:pt x="38100" y="6746"/>
                </a:lnTo>
                <a:lnTo>
                  <a:pt x="31055" y="1736"/>
                </a:lnTo>
                <a:lnTo>
                  <a:pt x="2222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26"/>
          <p:cNvSpPr/>
          <p:nvPr/>
        </p:nvSpPr>
        <p:spPr>
          <a:xfrm>
            <a:off x="2994673" y="5284262"/>
            <a:ext cx="44450" cy="47615"/>
          </a:xfrm>
          <a:custGeom>
            <a:avLst/>
            <a:gdLst/>
            <a:ahLst/>
            <a:cxnLst/>
            <a:rect l="l" t="t" r="r" b="b"/>
            <a:pathLst>
              <a:path w="44450" h="47625">
                <a:moveTo>
                  <a:pt x="44450" y="25400"/>
                </a:moveTo>
                <a:lnTo>
                  <a:pt x="42763" y="34230"/>
                </a:lnTo>
                <a:lnTo>
                  <a:pt x="38100" y="41275"/>
                </a:lnTo>
                <a:lnTo>
                  <a:pt x="31055" y="45938"/>
                </a:lnTo>
                <a:lnTo>
                  <a:pt x="22225" y="47625"/>
                </a:lnTo>
                <a:lnTo>
                  <a:pt x="13394" y="45938"/>
                </a:lnTo>
                <a:lnTo>
                  <a:pt x="6350" y="41275"/>
                </a:lnTo>
                <a:lnTo>
                  <a:pt x="1686" y="34230"/>
                </a:lnTo>
                <a:lnTo>
                  <a:pt x="0" y="25400"/>
                </a:lnTo>
                <a:lnTo>
                  <a:pt x="1686" y="14733"/>
                </a:lnTo>
                <a:lnTo>
                  <a:pt x="6350" y="6746"/>
                </a:lnTo>
                <a:lnTo>
                  <a:pt x="13394" y="1736"/>
                </a:lnTo>
                <a:lnTo>
                  <a:pt x="22225" y="0"/>
                </a:lnTo>
                <a:lnTo>
                  <a:pt x="31055" y="1736"/>
                </a:lnTo>
                <a:lnTo>
                  <a:pt x="38100" y="6746"/>
                </a:lnTo>
                <a:lnTo>
                  <a:pt x="42763" y="14733"/>
                </a:lnTo>
                <a:lnTo>
                  <a:pt x="44450" y="25400"/>
                </a:lnTo>
                <a:close/>
              </a:path>
            </a:pathLst>
          </a:custGeom>
          <a:ln w="12700">
            <a:solidFill>
              <a:srgbClr val="001F3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23"/>
          <p:cNvSpPr/>
          <p:nvPr/>
        </p:nvSpPr>
        <p:spPr>
          <a:xfrm>
            <a:off x="1909585" y="1882356"/>
            <a:ext cx="50800" cy="98404"/>
          </a:xfrm>
          <a:custGeom>
            <a:avLst/>
            <a:gdLst/>
            <a:ahLst/>
            <a:cxnLst/>
            <a:rect l="l" t="t" r="r" b="b"/>
            <a:pathLst>
              <a:path w="50800" h="98425">
                <a:moveTo>
                  <a:pt x="0" y="98425"/>
                </a:moveTo>
                <a:lnTo>
                  <a:pt x="50800" y="50800"/>
                </a:lnTo>
                <a:lnTo>
                  <a:pt x="0" y="0"/>
                </a:lnTo>
              </a:path>
            </a:pathLst>
          </a:custGeom>
          <a:ln w="12700">
            <a:solidFill>
              <a:srgbClr val="001F3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24"/>
          <p:cNvSpPr/>
          <p:nvPr/>
        </p:nvSpPr>
        <p:spPr>
          <a:xfrm>
            <a:off x="1623835" y="1933145"/>
            <a:ext cx="336550" cy="0"/>
          </a:xfrm>
          <a:custGeom>
            <a:avLst/>
            <a:gdLst/>
            <a:ahLst/>
            <a:cxnLst/>
            <a:rect l="l" t="t" r="r" b="b"/>
            <a:pathLst>
              <a:path w="336550">
                <a:moveTo>
                  <a:pt x="33655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001F3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25"/>
          <p:cNvSpPr/>
          <p:nvPr/>
        </p:nvSpPr>
        <p:spPr>
          <a:xfrm>
            <a:off x="1601610" y="1907750"/>
            <a:ext cx="44450" cy="47615"/>
          </a:xfrm>
          <a:custGeom>
            <a:avLst/>
            <a:gdLst/>
            <a:ahLst/>
            <a:cxnLst/>
            <a:rect l="l" t="t" r="r" b="b"/>
            <a:pathLst>
              <a:path w="44450" h="47625">
                <a:moveTo>
                  <a:pt x="22225" y="0"/>
                </a:moveTo>
                <a:lnTo>
                  <a:pt x="13394" y="1736"/>
                </a:lnTo>
                <a:lnTo>
                  <a:pt x="6350" y="6746"/>
                </a:lnTo>
                <a:lnTo>
                  <a:pt x="1686" y="14733"/>
                </a:lnTo>
                <a:lnTo>
                  <a:pt x="0" y="25400"/>
                </a:lnTo>
                <a:lnTo>
                  <a:pt x="1686" y="34230"/>
                </a:lnTo>
                <a:lnTo>
                  <a:pt x="6350" y="41275"/>
                </a:lnTo>
                <a:lnTo>
                  <a:pt x="13394" y="45938"/>
                </a:lnTo>
                <a:lnTo>
                  <a:pt x="22225" y="47625"/>
                </a:lnTo>
                <a:lnTo>
                  <a:pt x="31055" y="45938"/>
                </a:lnTo>
                <a:lnTo>
                  <a:pt x="38100" y="41275"/>
                </a:lnTo>
                <a:lnTo>
                  <a:pt x="42763" y="34230"/>
                </a:lnTo>
                <a:lnTo>
                  <a:pt x="44450" y="25400"/>
                </a:lnTo>
                <a:lnTo>
                  <a:pt x="42763" y="14733"/>
                </a:lnTo>
                <a:lnTo>
                  <a:pt x="38100" y="6746"/>
                </a:lnTo>
                <a:lnTo>
                  <a:pt x="31055" y="1736"/>
                </a:lnTo>
                <a:lnTo>
                  <a:pt x="2222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26"/>
          <p:cNvSpPr/>
          <p:nvPr/>
        </p:nvSpPr>
        <p:spPr>
          <a:xfrm>
            <a:off x="1601610" y="1907750"/>
            <a:ext cx="44450" cy="47615"/>
          </a:xfrm>
          <a:custGeom>
            <a:avLst/>
            <a:gdLst/>
            <a:ahLst/>
            <a:cxnLst/>
            <a:rect l="l" t="t" r="r" b="b"/>
            <a:pathLst>
              <a:path w="44450" h="47625">
                <a:moveTo>
                  <a:pt x="44450" y="25400"/>
                </a:moveTo>
                <a:lnTo>
                  <a:pt x="42763" y="34230"/>
                </a:lnTo>
                <a:lnTo>
                  <a:pt x="38100" y="41275"/>
                </a:lnTo>
                <a:lnTo>
                  <a:pt x="31055" y="45938"/>
                </a:lnTo>
                <a:lnTo>
                  <a:pt x="22225" y="47625"/>
                </a:lnTo>
                <a:lnTo>
                  <a:pt x="13394" y="45938"/>
                </a:lnTo>
                <a:lnTo>
                  <a:pt x="6350" y="41275"/>
                </a:lnTo>
                <a:lnTo>
                  <a:pt x="1686" y="34230"/>
                </a:lnTo>
                <a:lnTo>
                  <a:pt x="0" y="25400"/>
                </a:lnTo>
                <a:lnTo>
                  <a:pt x="1686" y="14733"/>
                </a:lnTo>
                <a:lnTo>
                  <a:pt x="6350" y="6746"/>
                </a:lnTo>
                <a:lnTo>
                  <a:pt x="13394" y="1736"/>
                </a:lnTo>
                <a:lnTo>
                  <a:pt x="22225" y="0"/>
                </a:lnTo>
                <a:lnTo>
                  <a:pt x="31055" y="1736"/>
                </a:lnTo>
                <a:lnTo>
                  <a:pt x="38100" y="6746"/>
                </a:lnTo>
                <a:lnTo>
                  <a:pt x="42763" y="14733"/>
                </a:lnTo>
                <a:lnTo>
                  <a:pt x="44450" y="25400"/>
                </a:lnTo>
                <a:close/>
              </a:path>
            </a:pathLst>
          </a:custGeom>
          <a:ln w="12700">
            <a:solidFill>
              <a:srgbClr val="001F3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23"/>
          <p:cNvSpPr/>
          <p:nvPr/>
        </p:nvSpPr>
        <p:spPr>
          <a:xfrm>
            <a:off x="4765065" y="1871138"/>
            <a:ext cx="50800" cy="98404"/>
          </a:xfrm>
          <a:custGeom>
            <a:avLst/>
            <a:gdLst/>
            <a:ahLst/>
            <a:cxnLst/>
            <a:rect l="l" t="t" r="r" b="b"/>
            <a:pathLst>
              <a:path w="50800" h="98425">
                <a:moveTo>
                  <a:pt x="0" y="98425"/>
                </a:moveTo>
                <a:lnTo>
                  <a:pt x="50800" y="50800"/>
                </a:lnTo>
                <a:lnTo>
                  <a:pt x="0" y="0"/>
                </a:lnTo>
              </a:path>
            </a:pathLst>
          </a:custGeom>
          <a:ln w="12700">
            <a:solidFill>
              <a:srgbClr val="001F3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24"/>
          <p:cNvSpPr/>
          <p:nvPr/>
        </p:nvSpPr>
        <p:spPr>
          <a:xfrm>
            <a:off x="4479315" y="1921927"/>
            <a:ext cx="336550" cy="0"/>
          </a:xfrm>
          <a:custGeom>
            <a:avLst/>
            <a:gdLst/>
            <a:ahLst/>
            <a:cxnLst/>
            <a:rect l="l" t="t" r="r" b="b"/>
            <a:pathLst>
              <a:path w="336550">
                <a:moveTo>
                  <a:pt x="33655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001F3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25"/>
          <p:cNvSpPr/>
          <p:nvPr/>
        </p:nvSpPr>
        <p:spPr>
          <a:xfrm>
            <a:off x="4457090" y="1896532"/>
            <a:ext cx="44450" cy="47615"/>
          </a:xfrm>
          <a:custGeom>
            <a:avLst/>
            <a:gdLst/>
            <a:ahLst/>
            <a:cxnLst/>
            <a:rect l="l" t="t" r="r" b="b"/>
            <a:pathLst>
              <a:path w="44450" h="47625">
                <a:moveTo>
                  <a:pt x="22225" y="0"/>
                </a:moveTo>
                <a:lnTo>
                  <a:pt x="13394" y="1736"/>
                </a:lnTo>
                <a:lnTo>
                  <a:pt x="6350" y="6746"/>
                </a:lnTo>
                <a:lnTo>
                  <a:pt x="1686" y="14733"/>
                </a:lnTo>
                <a:lnTo>
                  <a:pt x="0" y="25400"/>
                </a:lnTo>
                <a:lnTo>
                  <a:pt x="1686" y="34230"/>
                </a:lnTo>
                <a:lnTo>
                  <a:pt x="6350" y="41275"/>
                </a:lnTo>
                <a:lnTo>
                  <a:pt x="13394" y="45938"/>
                </a:lnTo>
                <a:lnTo>
                  <a:pt x="22225" y="47625"/>
                </a:lnTo>
                <a:lnTo>
                  <a:pt x="31055" y="45938"/>
                </a:lnTo>
                <a:lnTo>
                  <a:pt x="38100" y="41275"/>
                </a:lnTo>
                <a:lnTo>
                  <a:pt x="42763" y="34230"/>
                </a:lnTo>
                <a:lnTo>
                  <a:pt x="44450" y="25400"/>
                </a:lnTo>
                <a:lnTo>
                  <a:pt x="42763" y="14733"/>
                </a:lnTo>
                <a:lnTo>
                  <a:pt x="38100" y="6746"/>
                </a:lnTo>
                <a:lnTo>
                  <a:pt x="31055" y="1736"/>
                </a:lnTo>
                <a:lnTo>
                  <a:pt x="2222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26"/>
          <p:cNvSpPr/>
          <p:nvPr/>
        </p:nvSpPr>
        <p:spPr>
          <a:xfrm>
            <a:off x="4457090" y="1896532"/>
            <a:ext cx="44450" cy="47615"/>
          </a:xfrm>
          <a:custGeom>
            <a:avLst/>
            <a:gdLst/>
            <a:ahLst/>
            <a:cxnLst/>
            <a:rect l="l" t="t" r="r" b="b"/>
            <a:pathLst>
              <a:path w="44450" h="47625">
                <a:moveTo>
                  <a:pt x="44450" y="25400"/>
                </a:moveTo>
                <a:lnTo>
                  <a:pt x="42763" y="34230"/>
                </a:lnTo>
                <a:lnTo>
                  <a:pt x="38100" y="41275"/>
                </a:lnTo>
                <a:lnTo>
                  <a:pt x="31055" y="45938"/>
                </a:lnTo>
                <a:lnTo>
                  <a:pt x="22225" y="47625"/>
                </a:lnTo>
                <a:lnTo>
                  <a:pt x="13394" y="45938"/>
                </a:lnTo>
                <a:lnTo>
                  <a:pt x="6350" y="41275"/>
                </a:lnTo>
                <a:lnTo>
                  <a:pt x="1686" y="34230"/>
                </a:lnTo>
                <a:lnTo>
                  <a:pt x="0" y="25400"/>
                </a:lnTo>
                <a:lnTo>
                  <a:pt x="1686" y="14733"/>
                </a:lnTo>
                <a:lnTo>
                  <a:pt x="6350" y="6746"/>
                </a:lnTo>
                <a:lnTo>
                  <a:pt x="13394" y="1736"/>
                </a:lnTo>
                <a:lnTo>
                  <a:pt x="22225" y="0"/>
                </a:lnTo>
                <a:lnTo>
                  <a:pt x="31055" y="1736"/>
                </a:lnTo>
                <a:lnTo>
                  <a:pt x="38100" y="6746"/>
                </a:lnTo>
                <a:lnTo>
                  <a:pt x="42763" y="14733"/>
                </a:lnTo>
                <a:lnTo>
                  <a:pt x="44450" y="25400"/>
                </a:lnTo>
                <a:close/>
              </a:path>
            </a:pathLst>
          </a:custGeom>
          <a:ln w="12700">
            <a:solidFill>
              <a:srgbClr val="001F3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23"/>
          <p:cNvSpPr/>
          <p:nvPr/>
        </p:nvSpPr>
        <p:spPr>
          <a:xfrm>
            <a:off x="7422598" y="1893358"/>
            <a:ext cx="50800" cy="98404"/>
          </a:xfrm>
          <a:custGeom>
            <a:avLst/>
            <a:gdLst/>
            <a:ahLst/>
            <a:cxnLst/>
            <a:rect l="l" t="t" r="r" b="b"/>
            <a:pathLst>
              <a:path w="50800" h="98425">
                <a:moveTo>
                  <a:pt x="0" y="98425"/>
                </a:moveTo>
                <a:lnTo>
                  <a:pt x="50800" y="50800"/>
                </a:lnTo>
                <a:lnTo>
                  <a:pt x="0" y="0"/>
                </a:lnTo>
              </a:path>
            </a:pathLst>
          </a:custGeom>
          <a:ln w="12700">
            <a:solidFill>
              <a:srgbClr val="001F3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24"/>
          <p:cNvSpPr/>
          <p:nvPr/>
        </p:nvSpPr>
        <p:spPr>
          <a:xfrm>
            <a:off x="7136848" y="1944147"/>
            <a:ext cx="336550" cy="0"/>
          </a:xfrm>
          <a:custGeom>
            <a:avLst/>
            <a:gdLst/>
            <a:ahLst/>
            <a:cxnLst/>
            <a:rect l="l" t="t" r="r" b="b"/>
            <a:pathLst>
              <a:path w="336550">
                <a:moveTo>
                  <a:pt x="33655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001F3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25"/>
          <p:cNvSpPr/>
          <p:nvPr/>
        </p:nvSpPr>
        <p:spPr>
          <a:xfrm>
            <a:off x="7114623" y="1918752"/>
            <a:ext cx="44450" cy="47615"/>
          </a:xfrm>
          <a:custGeom>
            <a:avLst/>
            <a:gdLst/>
            <a:ahLst/>
            <a:cxnLst/>
            <a:rect l="l" t="t" r="r" b="b"/>
            <a:pathLst>
              <a:path w="44450" h="47625">
                <a:moveTo>
                  <a:pt x="22225" y="0"/>
                </a:moveTo>
                <a:lnTo>
                  <a:pt x="13394" y="1736"/>
                </a:lnTo>
                <a:lnTo>
                  <a:pt x="6350" y="6746"/>
                </a:lnTo>
                <a:lnTo>
                  <a:pt x="1686" y="14733"/>
                </a:lnTo>
                <a:lnTo>
                  <a:pt x="0" y="25400"/>
                </a:lnTo>
                <a:lnTo>
                  <a:pt x="1686" y="34230"/>
                </a:lnTo>
                <a:lnTo>
                  <a:pt x="6350" y="41275"/>
                </a:lnTo>
                <a:lnTo>
                  <a:pt x="13394" y="45938"/>
                </a:lnTo>
                <a:lnTo>
                  <a:pt x="22225" y="47625"/>
                </a:lnTo>
                <a:lnTo>
                  <a:pt x="31055" y="45938"/>
                </a:lnTo>
                <a:lnTo>
                  <a:pt x="38100" y="41275"/>
                </a:lnTo>
                <a:lnTo>
                  <a:pt x="42763" y="34230"/>
                </a:lnTo>
                <a:lnTo>
                  <a:pt x="44450" y="25400"/>
                </a:lnTo>
                <a:lnTo>
                  <a:pt x="42763" y="14733"/>
                </a:lnTo>
                <a:lnTo>
                  <a:pt x="38100" y="6746"/>
                </a:lnTo>
                <a:lnTo>
                  <a:pt x="31055" y="1736"/>
                </a:lnTo>
                <a:lnTo>
                  <a:pt x="2222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26"/>
          <p:cNvSpPr/>
          <p:nvPr/>
        </p:nvSpPr>
        <p:spPr>
          <a:xfrm>
            <a:off x="7114623" y="1918752"/>
            <a:ext cx="44450" cy="47615"/>
          </a:xfrm>
          <a:custGeom>
            <a:avLst/>
            <a:gdLst/>
            <a:ahLst/>
            <a:cxnLst/>
            <a:rect l="l" t="t" r="r" b="b"/>
            <a:pathLst>
              <a:path w="44450" h="47625">
                <a:moveTo>
                  <a:pt x="44450" y="25400"/>
                </a:moveTo>
                <a:lnTo>
                  <a:pt x="42763" y="34230"/>
                </a:lnTo>
                <a:lnTo>
                  <a:pt x="38100" y="41275"/>
                </a:lnTo>
                <a:lnTo>
                  <a:pt x="31055" y="45938"/>
                </a:lnTo>
                <a:lnTo>
                  <a:pt x="22225" y="47625"/>
                </a:lnTo>
                <a:lnTo>
                  <a:pt x="13394" y="45938"/>
                </a:lnTo>
                <a:lnTo>
                  <a:pt x="6350" y="41275"/>
                </a:lnTo>
                <a:lnTo>
                  <a:pt x="1686" y="34230"/>
                </a:lnTo>
                <a:lnTo>
                  <a:pt x="0" y="25400"/>
                </a:lnTo>
                <a:lnTo>
                  <a:pt x="1686" y="14733"/>
                </a:lnTo>
                <a:lnTo>
                  <a:pt x="6350" y="6746"/>
                </a:lnTo>
                <a:lnTo>
                  <a:pt x="13394" y="1736"/>
                </a:lnTo>
                <a:lnTo>
                  <a:pt x="22225" y="0"/>
                </a:lnTo>
                <a:lnTo>
                  <a:pt x="31055" y="1736"/>
                </a:lnTo>
                <a:lnTo>
                  <a:pt x="38100" y="6746"/>
                </a:lnTo>
                <a:lnTo>
                  <a:pt x="42763" y="14733"/>
                </a:lnTo>
                <a:lnTo>
                  <a:pt x="44450" y="25400"/>
                </a:lnTo>
                <a:close/>
              </a:path>
            </a:pathLst>
          </a:custGeom>
          <a:ln w="12700">
            <a:solidFill>
              <a:srgbClr val="001F3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31"/>
          <p:cNvSpPr/>
          <p:nvPr/>
        </p:nvSpPr>
        <p:spPr>
          <a:xfrm>
            <a:off x="89970" y="7244972"/>
            <a:ext cx="700926" cy="20816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449BE-5A67-4541-A88B-986E5A7DFE68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867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8148" y="684201"/>
            <a:ext cx="9001112" cy="33855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ru-RU" sz="1600" dirty="0" smtClean="0">
                <a:solidFill>
                  <a:srgbClr val="001E31"/>
                </a:solidFill>
                <a:latin typeface="Arial" pitchFamily="34" charset="0"/>
                <a:cs typeface="Arial" pitchFamily="34" charset="0"/>
              </a:rPr>
              <a:t>В РАМКАХ ПРОГРАММ «ПРОЕКТЫ РАЗВИТИЯ» И «КОМПЛЕКТУЮЩИЕ ИЗДЕЛИЯ»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8148" y="1857857"/>
            <a:ext cx="7416824" cy="33855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ru-RU" sz="1600" dirty="0" smtClean="0">
                <a:solidFill>
                  <a:srgbClr val="001E31"/>
                </a:solidFill>
                <a:latin typeface="Arial" pitchFamily="34" charset="0"/>
                <a:cs typeface="Arial" pitchFamily="34" charset="0"/>
              </a:rPr>
              <a:t>ТРЕБОВАНИЯ К ПРОЕКТАМ РЕГИОНАЛЬНЫХ ФРП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26316" y="1044251"/>
            <a:ext cx="7776864" cy="720080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>
              <a:spcBef>
                <a:spcPts val="300"/>
              </a:spcBef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Фонд может осуществлять финансирование проектов совместно с региональными фондами развития промышленности, с которыми заключены соглашения</a:t>
            </a:r>
            <a:endParaRPr lang="ru-RU" sz="11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59038" y="2916511"/>
            <a:ext cx="3744392" cy="1173054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 marL="144000" indent="-144000">
              <a:spcAft>
                <a:spcPts val="600"/>
              </a:spcAft>
              <a:buClr>
                <a:srgbClr val="C00000"/>
              </a:buClr>
              <a:buSzPct val="85000"/>
              <a:buFont typeface="Wingdings" pitchFamily="2" charset="2"/>
              <a:buChar char=""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требования к Заявителю и основным участникам проекта </a:t>
            </a:r>
          </a:p>
          <a:p>
            <a:pPr marL="144000" indent="-144000">
              <a:spcAft>
                <a:spcPts val="600"/>
              </a:spcAft>
              <a:buClr>
                <a:srgbClr val="C00000"/>
              </a:buClr>
              <a:buSzPct val="85000"/>
              <a:buFont typeface="Wingdings" pitchFamily="2" charset="2"/>
              <a:buChar char=""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инструменты финансирования</a:t>
            </a:r>
          </a:p>
          <a:p>
            <a:pPr marL="144000" indent="-144000">
              <a:spcAft>
                <a:spcPts val="600"/>
              </a:spcAft>
              <a:buClr>
                <a:srgbClr val="C00000"/>
              </a:buClr>
              <a:buSzPct val="85000"/>
              <a:buFont typeface="Wingdings" pitchFamily="2" charset="2"/>
              <a:buChar char=""/>
            </a:pPr>
            <a:r>
              <a:rPr lang="ru-RU" sz="1000" dirty="0">
                <a:latin typeface="Arial" pitchFamily="34" charset="0"/>
                <a:cs typeface="Arial" pitchFamily="34" charset="0"/>
              </a:rPr>
              <a:t>критерии отбора проектов для финансирования</a:t>
            </a:r>
          </a:p>
          <a:p>
            <a:pPr marL="144000" indent="-144000">
              <a:spcAft>
                <a:spcPts val="600"/>
              </a:spcAft>
              <a:buClr>
                <a:srgbClr val="C00000"/>
              </a:buClr>
              <a:buSzPct val="85000"/>
              <a:buFont typeface="Wingdings" pitchFamily="2" charset="2"/>
              <a:buChar char=""/>
            </a:pPr>
            <a:r>
              <a:rPr lang="ru-RU" sz="1000" dirty="0">
                <a:latin typeface="Arial" pitchFamily="34" charset="0"/>
                <a:cs typeface="Arial" pitchFamily="34" charset="0"/>
              </a:rPr>
              <a:t>направления целевого использования средств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1000" dirty="0" smtClean="0">
                <a:latin typeface="Arial" pitchFamily="34" charset="0"/>
                <a:cs typeface="Arial" pitchFamily="34" charset="0"/>
              </a:rPr>
            </a:br>
            <a:r>
              <a:rPr lang="ru-RU" sz="1000" dirty="0" smtClean="0">
                <a:latin typeface="Arial" pitchFamily="34" charset="0"/>
                <a:cs typeface="Arial" pitchFamily="34" charset="0"/>
              </a:rPr>
              <a:t>финансирования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проекта</a:t>
            </a:r>
          </a:p>
          <a:p>
            <a:pPr marL="144000" indent="-144000">
              <a:spcAft>
                <a:spcPts val="600"/>
              </a:spcAft>
              <a:buClr>
                <a:srgbClr val="C00000"/>
              </a:buClr>
              <a:buSzPct val="85000"/>
              <a:buFont typeface="Wingdings" pitchFamily="2" charset="2"/>
              <a:buChar char=""/>
            </a:pPr>
            <a:endParaRPr lang="ru-RU" sz="1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50058" y="3060531"/>
            <a:ext cx="2016242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sz="1400" dirty="0" smtClean="0">
                <a:solidFill>
                  <a:srgbClr val="1A171B"/>
                </a:solidFill>
                <a:latin typeface="Arial"/>
                <a:ea typeface="Times New Roman"/>
                <a:cs typeface="Times New Roman"/>
              </a:rPr>
              <a:t>Общая сумма займов </a:t>
            </a:r>
          </a:p>
          <a:p>
            <a:r>
              <a:rPr lang="ru-RU" sz="1400" dirty="0" smtClean="0">
                <a:solidFill>
                  <a:srgbClr val="1A171B"/>
                </a:solidFill>
                <a:latin typeface="Arial"/>
                <a:ea typeface="Times New Roman"/>
                <a:cs typeface="Times New Roman"/>
              </a:rPr>
              <a:t>(у двух Фондов)</a:t>
            </a:r>
            <a:endParaRPr lang="ru-RU" sz="1000" dirty="0">
              <a:latin typeface="Arial"/>
              <a:ea typeface="Times New Roman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690470" y="2269007"/>
            <a:ext cx="216024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sz="1400" dirty="0" smtClean="0">
                <a:solidFill>
                  <a:srgbClr val="1A171B"/>
                </a:solidFill>
                <a:latin typeface="Arial"/>
                <a:ea typeface="Times New Roman"/>
                <a:cs typeface="Times New Roman"/>
              </a:rPr>
              <a:t>Общий бюджет проекта</a:t>
            </a:r>
            <a:endParaRPr lang="ru-RU" sz="1000" dirty="0">
              <a:latin typeface="Arial"/>
              <a:ea typeface="Times New Roman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238869" y="2052391"/>
            <a:ext cx="2952410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sz="1400" dirty="0" smtClean="0">
                <a:solidFill>
                  <a:srgbClr val="1A171B"/>
                </a:solidFill>
                <a:latin typeface="Arial"/>
                <a:ea typeface="Times New Roman"/>
                <a:cs typeface="Times New Roman"/>
              </a:rPr>
              <a:t>Соответствие основным требованиям «Проекты развития»</a:t>
            </a:r>
            <a:r>
              <a:rPr lang="en-US" sz="1400" dirty="0" smtClean="0">
                <a:solidFill>
                  <a:srgbClr val="1A171B"/>
                </a:solidFill>
                <a:latin typeface="Arial"/>
                <a:ea typeface="Times New Roman"/>
                <a:cs typeface="Times New Roman"/>
              </a:rPr>
              <a:t>/</a:t>
            </a:r>
            <a:r>
              <a:rPr lang="ru-RU" sz="1400" dirty="0">
                <a:solidFill>
                  <a:srgbClr val="1A171B"/>
                </a:solidFill>
                <a:latin typeface="Arial"/>
                <a:ea typeface="Times New Roman"/>
                <a:cs typeface="Times New Roman"/>
              </a:rPr>
              <a:t> </a:t>
            </a:r>
            <a:r>
              <a:rPr lang="ru-RU" sz="1400" dirty="0" smtClean="0">
                <a:solidFill>
                  <a:srgbClr val="1A171B"/>
                </a:solidFill>
                <a:latin typeface="Arial"/>
                <a:ea typeface="Times New Roman"/>
                <a:cs typeface="Times New Roman"/>
              </a:rPr>
              <a:t>«Комплектующие изделия»</a:t>
            </a:r>
            <a:endParaRPr lang="ru-RU" sz="1000" dirty="0">
              <a:latin typeface="Arial"/>
              <a:ea typeface="Times New Roman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46487" y="2628471"/>
            <a:ext cx="2088232" cy="52322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ru-RU" sz="2800" b="1" dirty="0" smtClean="0">
                <a:solidFill>
                  <a:srgbClr val="001E31"/>
                </a:solidFill>
                <a:latin typeface="Arial" pitchFamily="34" charset="0"/>
                <a:cs typeface="Arial" pitchFamily="34" charset="0"/>
              </a:rPr>
              <a:t>20 - 100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914640" y="2753341"/>
            <a:ext cx="2088232" cy="52322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ru-RU" sz="2800" b="1" dirty="0" smtClean="0">
                <a:solidFill>
                  <a:srgbClr val="001E31"/>
                </a:solidFill>
                <a:latin typeface="Arial" pitchFamily="34" charset="0"/>
                <a:cs typeface="Arial" pitchFamily="34" charset="0"/>
              </a:rPr>
              <a:t>≥40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886626" y="2856602"/>
            <a:ext cx="936104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sz="1400" dirty="0" smtClean="0">
                <a:solidFill>
                  <a:srgbClr val="1A171B"/>
                </a:solidFill>
                <a:latin typeface="Arial"/>
                <a:ea typeface="Times New Roman"/>
                <a:cs typeface="Times New Roman"/>
              </a:rPr>
              <a:t>млн руб.</a:t>
            </a:r>
            <a:endParaRPr lang="ru-RU" sz="1000" dirty="0">
              <a:latin typeface="Arial"/>
              <a:ea typeface="Times New Roman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562856" y="2964324"/>
            <a:ext cx="936104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sz="1400" dirty="0" smtClean="0">
                <a:solidFill>
                  <a:srgbClr val="1A171B"/>
                </a:solidFill>
                <a:latin typeface="Arial"/>
                <a:ea typeface="Times New Roman"/>
                <a:cs typeface="Times New Roman"/>
              </a:rPr>
              <a:t>млн руб.</a:t>
            </a:r>
            <a:endParaRPr lang="ru-RU" sz="1000" dirty="0">
              <a:latin typeface="Arial"/>
              <a:ea typeface="Times New Roman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55129" y="4234187"/>
            <a:ext cx="8208912" cy="33855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ru-RU" sz="1600" dirty="0" smtClean="0">
                <a:solidFill>
                  <a:srgbClr val="001E31"/>
                </a:solidFill>
                <a:latin typeface="Arial" pitchFamily="34" charset="0"/>
                <a:cs typeface="Arial" pitchFamily="34" charset="0"/>
              </a:rPr>
              <a:t>ПАРАМЕТРЫ УЧАСТИЯ КАЖДОГО ИЗ ФОНДОВ В СОФИНАНСИРОВАНИИ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26316" y="4644751"/>
            <a:ext cx="7776864" cy="720080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>
              <a:spcBef>
                <a:spcPts val="300"/>
              </a:spcBef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Определяются соглашениями, заключаемыми между Фондом и региональными фондами развития промышленности (70/30)</a:t>
            </a:r>
            <a:endParaRPr lang="ru-RU" sz="11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object 24"/>
          <p:cNvSpPr txBox="1"/>
          <p:nvPr/>
        </p:nvSpPr>
        <p:spPr>
          <a:xfrm>
            <a:off x="0" y="275318"/>
            <a:ext cx="10693399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6700">
              <a:lnSpc>
                <a:spcPct val="100000"/>
              </a:lnSpc>
              <a:spcBef>
                <a:spcPts val="100"/>
              </a:spcBef>
            </a:pPr>
            <a:r>
              <a:rPr lang="ru-RU" sz="1600" b="1" dirty="0">
                <a:latin typeface="Arial"/>
                <a:cs typeface="Arial"/>
              </a:rPr>
              <a:t>ФИНАНСИРОВАНИЕ СОВМЕСТНО С РЕГИОНАЛЬНЫМИ ФРП</a:t>
            </a:r>
          </a:p>
        </p:txBody>
      </p:sp>
      <p:grpSp>
        <p:nvGrpSpPr>
          <p:cNvPr id="30" name="Группа 29"/>
          <p:cNvGrpSpPr/>
          <p:nvPr/>
        </p:nvGrpSpPr>
        <p:grpSpPr>
          <a:xfrm>
            <a:off x="359549" y="1128340"/>
            <a:ext cx="395549" cy="346320"/>
            <a:chOff x="109289" y="99537"/>
            <a:chExt cx="835418" cy="731444"/>
          </a:xfrm>
        </p:grpSpPr>
        <p:sp>
          <p:nvSpPr>
            <p:cNvPr id="31" name="object 2"/>
            <p:cNvSpPr/>
            <p:nvPr/>
          </p:nvSpPr>
          <p:spPr>
            <a:xfrm>
              <a:off x="109293" y="559789"/>
              <a:ext cx="258445" cy="125095"/>
            </a:xfrm>
            <a:custGeom>
              <a:avLst/>
              <a:gdLst/>
              <a:ahLst/>
              <a:cxnLst/>
              <a:rect l="l" t="t" r="r" b="b"/>
              <a:pathLst>
                <a:path w="258445" h="125095">
                  <a:moveTo>
                    <a:pt x="128917" y="0"/>
                  </a:moveTo>
                  <a:lnTo>
                    <a:pt x="80031" y="4955"/>
                  </a:lnTo>
                  <a:lnTo>
                    <a:pt x="39398" y="18400"/>
                  </a:lnTo>
                  <a:lnTo>
                    <a:pt x="11295" y="38206"/>
                  </a:lnTo>
                  <a:lnTo>
                    <a:pt x="0" y="62242"/>
                  </a:lnTo>
                  <a:lnTo>
                    <a:pt x="11295" y="86280"/>
                  </a:lnTo>
                  <a:lnTo>
                    <a:pt x="39398" y="106091"/>
                  </a:lnTo>
                  <a:lnTo>
                    <a:pt x="80031" y="119540"/>
                  </a:lnTo>
                  <a:lnTo>
                    <a:pt x="128917" y="124498"/>
                  </a:lnTo>
                  <a:lnTo>
                    <a:pt x="177809" y="119539"/>
                  </a:lnTo>
                  <a:lnTo>
                    <a:pt x="218441" y="106086"/>
                  </a:lnTo>
                  <a:lnTo>
                    <a:pt x="246541" y="86275"/>
                  </a:lnTo>
                  <a:lnTo>
                    <a:pt x="257835" y="62242"/>
                  </a:lnTo>
                  <a:lnTo>
                    <a:pt x="246541" y="38206"/>
                  </a:lnTo>
                  <a:lnTo>
                    <a:pt x="218441" y="18400"/>
                  </a:lnTo>
                  <a:lnTo>
                    <a:pt x="177809" y="4955"/>
                  </a:lnTo>
                  <a:lnTo>
                    <a:pt x="128917" y="0"/>
                  </a:lnTo>
                  <a:close/>
                </a:path>
              </a:pathLst>
            </a:custGeom>
            <a:solidFill>
              <a:srgbClr val="DB09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"/>
            <p:cNvSpPr/>
            <p:nvPr/>
          </p:nvSpPr>
          <p:spPr>
            <a:xfrm>
              <a:off x="109532" y="664564"/>
              <a:ext cx="257810" cy="92710"/>
            </a:xfrm>
            <a:custGeom>
              <a:avLst/>
              <a:gdLst/>
              <a:ahLst/>
              <a:cxnLst/>
              <a:rect l="l" t="t" r="r" b="b"/>
              <a:pathLst>
                <a:path w="257810" h="92709">
                  <a:moveTo>
                    <a:pt x="0" y="0"/>
                  </a:moveTo>
                  <a:lnTo>
                    <a:pt x="0" y="28028"/>
                  </a:lnTo>
                  <a:lnTo>
                    <a:pt x="7146" y="48669"/>
                  </a:lnTo>
                  <a:lnTo>
                    <a:pt x="56653" y="80660"/>
                  </a:lnTo>
                  <a:lnTo>
                    <a:pt x="93916" y="89484"/>
                  </a:lnTo>
                  <a:lnTo>
                    <a:pt x="116141" y="91744"/>
                  </a:lnTo>
                  <a:lnTo>
                    <a:pt x="120484" y="91998"/>
                  </a:lnTo>
                  <a:lnTo>
                    <a:pt x="124815" y="92087"/>
                  </a:lnTo>
                  <a:lnTo>
                    <a:pt x="133248" y="92087"/>
                  </a:lnTo>
                  <a:lnTo>
                    <a:pt x="137236" y="91998"/>
                  </a:lnTo>
                  <a:lnTo>
                    <a:pt x="141211" y="91744"/>
                  </a:lnTo>
                  <a:lnTo>
                    <a:pt x="145465" y="91566"/>
                  </a:lnTo>
                  <a:lnTo>
                    <a:pt x="149720" y="91224"/>
                  </a:lnTo>
                  <a:lnTo>
                    <a:pt x="153898" y="90779"/>
                  </a:lnTo>
                  <a:lnTo>
                    <a:pt x="154241" y="90779"/>
                  </a:lnTo>
                  <a:lnTo>
                    <a:pt x="154584" y="90703"/>
                  </a:lnTo>
                  <a:lnTo>
                    <a:pt x="154940" y="90703"/>
                  </a:lnTo>
                  <a:lnTo>
                    <a:pt x="160578" y="90004"/>
                  </a:lnTo>
                  <a:lnTo>
                    <a:pt x="200597" y="80697"/>
                  </a:lnTo>
                  <a:lnTo>
                    <a:pt x="250195" y="48668"/>
                  </a:lnTo>
                  <a:lnTo>
                    <a:pt x="251631" y="44526"/>
                  </a:lnTo>
                  <a:lnTo>
                    <a:pt x="124561" y="44526"/>
                  </a:lnTo>
                  <a:lnTo>
                    <a:pt x="120129" y="44437"/>
                  </a:lnTo>
                  <a:lnTo>
                    <a:pt x="115709" y="44183"/>
                  </a:lnTo>
                  <a:lnTo>
                    <a:pt x="113017" y="44094"/>
                  </a:lnTo>
                  <a:lnTo>
                    <a:pt x="110413" y="43916"/>
                  </a:lnTo>
                  <a:lnTo>
                    <a:pt x="107810" y="43662"/>
                  </a:lnTo>
                  <a:lnTo>
                    <a:pt x="104330" y="43484"/>
                  </a:lnTo>
                  <a:lnTo>
                    <a:pt x="100952" y="43129"/>
                  </a:lnTo>
                  <a:lnTo>
                    <a:pt x="97561" y="42697"/>
                  </a:lnTo>
                  <a:lnTo>
                    <a:pt x="66317" y="36854"/>
                  </a:lnTo>
                  <a:lnTo>
                    <a:pt x="39050" y="27463"/>
                  </a:lnTo>
                  <a:lnTo>
                    <a:pt x="16649" y="15015"/>
                  </a:lnTo>
                  <a:lnTo>
                    <a:pt x="0" y="0"/>
                  </a:lnTo>
                  <a:close/>
                </a:path>
                <a:path w="257810" h="92709">
                  <a:moveTo>
                    <a:pt x="257352" y="0"/>
                  </a:moveTo>
                  <a:lnTo>
                    <a:pt x="218301" y="27463"/>
                  </a:lnTo>
                  <a:lnTo>
                    <a:pt x="159791" y="42697"/>
                  </a:lnTo>
                  <a:lnTo>
                    <a:pt x="149555" y="43662"/>
                  </a:lnTo>
                  <a:lnTo>
                    <a:pt x="146951" y="43916"/>
                  </a:lnTo>
                  <a:lnTo>
                    <a:pt x="144348" y="44094"/>
                  </a:lnTo>
                  <a:lnTo>
                    <a:pt x="141655" y="44183"/>
                  </a:lnTo>
                  <a:lnTo>
                    <a:pt x="137579" y="44437"/>
                  </a:lnTo>
                  <a:lnTo>
                    <a:pt x="133413" y="44526"/>
                  </a:lnTo>
                  <a:lnTo>
                    <a:pt x="251631" y="44526"/>
                  </a:lnTo>
                  <a:lnTo>
                    <a:pt x="257352" y="28028"/>
                  </a:lnTo>
                  <a:lnTo>
                    <a:pt x="257352" y="0"/>
                  </a:lnTo>
                  <a:close/>
                </a:path>
              </a:pathLst>
            </a:custGeom>
            <a:solidFill>
              <a:srgbClr val="DB09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4"/>
            <p:cNvSpPr/>
            <p:nvPr/>
          </p:nvSpPr>
          <p:spPr>
            <a:xfrm>
              <a:off x="109532" y="738271"/>
              <a:ext cx="257810" cy="92710"/>
            </a:xfrm>
            <a:custGeom>
              <a:avLst/>
              <a:gdLst/>
              <a:ahLst/>
              <a:cxnLst/>
              <a:rect l="l" t="t" r="r" b="b"/>
              <a:pathLst>
                <a:path w="257810" h="92709">
                  <a:moveTo>
                    <a:pt x="0" y="0"/>
                  </a:moveTo>
                  <a:lnTo>
                    <a:pt x="0" y="28028"/>
                  </a:lnTo>
                  <a:lnTo>
                    <a:pt x="7146" y="48669"/>
                  </a:lnTo>
                  <a:lnTo>
                    <a:pt x="56653" y="80660"/>
                  </a:lnTo>
                  <a:lnTo>
                    <a:pt x="93916" y="89484"/>
                  </a:lnTo>
                  <a:lnTo>
                    <a:pt x="116141" y="91744"/>
                  </a:lnTo>
                  <a:lnTo>
                    <a:pt x="120484" y="91998"/>
                  </a:lnTo>
                  <a:lnTo>
                    <a:pt x="124815" y="92087"/>
                  </a:lnTo>
                  <a:lnTo>
                    <a:pt x="133248" y="92087"/>
                  </a:lnTo>
                  <a:lnTo>
                    <a:pt x="137236" y="91998"/>
                  </a:lnTo>
                  <a:lnTo>
                    <a:pt x="141211" y="91744"/>
                  </a:lnTo>
                  <a:lnTo>
                    <a:pt x="145465" y="91567"/>
                  </a:lnTo>
                  <a:lnTo>
                    <a:pt x="149720" y="91224"/>
                  </a:lnTo>
                  <a:lnTo>
                    <a:pt x="153898" y="90779"/>
                  </a:lnTo>
                  <a:lnTo>
                    <a:pt x="154241" y="90779"/>
                  </a:lnTo>
                  <a:lnTo>
                    <a:pt x="154584" y="90703"/>
                  </a:lnTo>
                  <a:lnTo>
                    <a:pt x="154940" y="90703"/>
                  </a:lnTo>
                  <a:lnTo>
                    <a:pt x="160578" y="90004"/>
                  </a:lnTo>
                  <a:lnTo>
                    <a:pt x="200597" y="80697"/>
                  </a:lnTo>
                  <a:lnTo>
                    <a:pt x="250195" y="48668"/>
                  </a:lnTo>
                  <a:lnTo>
                    <a:pt x="251631" y="44526"/>
                  </a:lnTo>
                  <a:lnTo>
                    <a:pt x="124561" y="44526"/>
                  </a:lnTo>
                  <a:lnTo>
                    <a:pt x="120129" y="44437"/>
                  </a:lnTo>
                  <a:lnTo>
                    <a:pt x="115709" y="44183"/>
                  </a:lnTo>
                  <a:lnTo>
                    <a:pt x="113017" y="44094"/>
                  </a:lnTo>
                  <a:lnTo>
                    <a:pt x="110413" y="43916"/>
                  </a:lnTo>
                  <a:lnTo>
                    <a:pt x="107810" y="43662"/>
                  </a:lnTo>
                  <a:lnTo>
                    <a:pt x="104330" y="43484"/>
                  </a:lnTo>
                  <a:lnTo>
                    <a:pt x="100952" y="43129"/>
                  </a:lnTo>
                  <a:lnTo>
                    <a:pt x="97561" y="42697"/>
                  </a:lnTo>
                  <a:lnTo>
                    <a:pt x="66317" y="36854"/>
                  </a:lnTo>
                  <a:lnTo>
                    <a:pt x="39050" y="27463"/>
                  </a:lnTo>
                  <a:lnTo>
                    <a:pt x="16649" y="15015"/>
                  </a:lnTo>
                  <a:lnTo>
                    <a:pt x="0" y="0"/>
                  </a:lnTo>
                  <a:close/>
                </a:path>
                <a:path w="257810" h="92709">
                  <a:moveTo>
                    <a:pt x="257352" y="0"/>
                  </a:moveTo>
                  <a:lnTo>
                    <a:pt x="218301" y="27463"/>
                  </a:lnTo>
                  <a:lnTo>
                    <a:pt x="159791" y="42697"/>
                  </a:lnTo>
                  <a:lnTo>
                    <a:pt x="149555" y="43662"/>
                  </a:lnTo>
                  <a:lnTo>
                    <a:pt x="146951" y="43916"/>
                  </a:lnTo>
                  <a:lnTo>
                    <a:pt x="144348" y="44094"/>
                  </a:lnTo>
                  <a:lnTo>
                    <a:pt x="141655" y="44183"/>
                  </a:lnTo>
                  <a:lnTo>
                    <a:pt x="137579" y="44437"/>
                  </a:lnTo>
                  <a:lnTo>
                    <a:pt x="133413" y="44526"/>
                  </a:lnTo>
                  <a:lnTo>
                    <a:pt x="251631" y="44526"/>
                  </a:lnTo>
                  <a:lnTo>
                    <a:pt x="257352" y="28028"/>
                  </a:lnTo>
                  <a:lnTo>
                    <a:pt x="257352" y="0"/>
                  </a:lnTo>
                  <a:close/>
                </a:path>
              </a:pathLst>
            </a:custGeom>
            <a:solidFill>
              <a:srgbClr val="DB09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5"/>
            <p:cNvSpPr/>
            <p:nvPr/>
          </p:nvSpPr>
          <p:spPr>
            <a:xfrm>
              <a:off x="399335" y="485077"/>
              <a:ext cx="258445" cy="125095"/>
            </a:xfrm>
            <a:custGeom>
              <a:avLst/>
              <a:gdLst/>
              <a:ahLst/>
              <a:cxnLst/>
              <a:rect l="l" t="t" r="r" b="b"/>
              <a:pathLst>
                <a:path w="258445" h="125095">
                  <a:moveTo>
                    <a:pt x="128904" y="0"/>
                  </a:moveTo>
                  <a:lnTo>
                    <a:pt x="80020" y="4955"/>
                  </a:lnTo>
                  <a:lnTo>
                    <a:pt x="39392" y="18400"/>
                  </a:lnTo>
                  <a:lnTo>
                    <a:pt x="11293" y="38206"/>
                  </a:lnTo>
                  <a:lnTo>
                    <a:pt x="0" y="62242"/>
                  </a:lnTo>
                  <a:lnTo>
                    <a:pt x="11293" y="86280"/>
                  </a:lnTo>
                  <a:lnTo>
                    <a:pt x="39392" y="106091"/>
                  </a:lnTo>
                  <a:lnTo>
                    <a:pt x="80020" y="119540"/>
                  </a:lnTo>
                  <a:lnTo>
                    <a:pt x="128904" y="124498"/>
                  </a:lnTo>
                  <a:lnTo>
                    <a:pt x="177796" y="119539"/>
                  </a:lnTo>
                  <a:lnTo>
                    <a:pt x="218428" y="106086"/>
                  </a:lnTo>
                  <a:lnTo>
                    <a:pt x="246528" y="86275"/>
                  </a:lnTo>
                  <a:lnTo>
                    <a:pt x="257822" y="62242"/>
                  </a:lnTo>
                  <a:lnTo>
                    <a:pt x="246528" y="38206"/>
                  </a:lnTo>
                  <a:lnTo>
                    <a:pt x="218428" y="18400"/>
                  </a:lnTo>
                  <a:lnTo>
                    <a:pt x="177796" y="4955"/>
                  </a:lnTo>
                  <a:lnTo>
                    <a:pt x="128904" y="0"/>
                  </a:lnTo>
                  <a:close/>
                </a:path>
              </a:pathLst>
            </a:custGeom>
            <a:solidFill>
              <a:srgbClr val="DB09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6"/>
            <p:cNvSpPr/>
            <p:nvPr/>
          </p:nvSpPr>
          <p:spPr>
            <a:xfrm>
              <a:off x="399573" y="592195"/>
              <a:ext cx="257810" cy="92710"/>
            </a:xfrm>
            <a:custGeom>
              <a:avLst/>
              <a:gdLst/>
              <a:ahLst/>
              <a:cxnLst/>
              <a:rect l="l" t="t" r="r" b="b"/>
              <a:pathLst>
                <a:path w="257809" h="92709">
                  <a:moveTo>
                    <a:pt x="0" y="0"/>
                  </a:moveTo>
                  <a:lnTo>
                    <a:pt x="0" y="28041"/>
                  </a:lnTo>
                  <a:lnTo>
                    <a:pt x="7144" y="48675"/>
                  </a:lnTo>
                  <a:lnTo>
                    <a:pt x="56648" y="80660"/>
                  </a:lnTo>
                  <a:lnTo>
                    <a:pt x="93916" y="89484"/>
                  </a:lnTo>
                  <a:lnTo>
                    <a:pt x="116128" y="91744"/>
                  </a:lnTo>
                  <a:lnTo>
                    <a:pt x="120472" y="91998"/>
                  </a:lnTo>
                  <a:lnTo>
                    <a:pt x="124802" y="92087"/>
                  </a:lnTo>
                  <a:lnTo>
                    <a:pt x="133235" y="92087"/>
                  </a:lnTo>
                  <a:lnTo>
                    <a:pt x="137223" y="91998"/>
                  </a:lnTo>
                  <a:lnTo>
                    <a:pt x="141211" y="91744"/>
                  </a:lnTo>
                  <a:lnTo>
                    <a:pt x="145465" y="91567"/>
                  </a:lnTo>
                  <a:lnTo>
                    <a:pt x="149720" y="91224"/>
                  </a:lnTo>
                  <a:lnTo>
                    <a:pt x="153885" y="90779"/>
                  </a:lnTo>
                  <a:lnTo>
                    <a:pt x="154228" y="90779"/>
                  </a:lnTo>
                  <a:lnTo>
                    <a:pt x="154571" y="90703"/>
                  </a:lnTo>
                  <a:lnTo>
                    <a:pt x="154927" y="90703"/>
                  </a:lnTo>
                  <a:lnTo>
                    <a:pt x="160566" y="90004"/>
                  </a:lnTo>
                  <a:lnTo>
                    <a:pt x="200584" y="80698"/>
                  </a:lnTo>
                  <a:lnTo>
                    <a:pt x="250182" y="48673"/>
                  </a:lnTo>
                  <a:lnTo>
                    <a:pt x="251621" y="44526"/>
                  </a:lnTo>
                  <a:lnTo>
                    <a:pt x="124548" y="44526"/>
                  </a:lnTo>
                  <a:lnTo>
                    <a:pt x="120116" y="44437"/>
                  </a:lnTo>
                  <a:lnTo>
                    <a:pt x="115697" y="44183"/>
                  </a:lnTo>
                  <a:lnTo>
                    <a:pt x="113004" y="44094"/>
                  </a:lnTo>
                  <a:lnTo>
                    <a:pt x="110401" y="43916"/>
                  </a:lnTo>
                  <a:lnTo>
                    <a:pt x="107797" y="43662"/>
                  </a:lnTo>
                  <a:lnTo>
                    <a:pt x="104330" y="43484"/>
                  </a:lnTo>
                  <a:lnTo>
                    <a:pt x="100952" y="43129"/>
                  </a:lnTo>
                  <a:lnTo>
                    <a:pt x="97561" y="42697"/>
                  </a:lnTo>
                  <a:lnTo>
                    <a:pt x="66315" y="36856"/>
                  </a:lnTo>
                  <a:lnTo>
                    <a:pt x="39046" y="27468"/>
                  </a:lnTo>
                  <a:lnTo>
                    <a:pt x="16644" y="15020"/>
                  </a:lnTo>
                  <a:lnTo>
                    <a:pt x="0" y="0"/>
                  </a:lnTo>
                  <a:close/>
                </a:path>
                <a:path w="257809" h="92709">
                  <a:moveTo>
                    <a:pt x="257340" y="0"/>
                  </a:moveTo>
                  <a:lnTo>
                    <a:pt x="218293" y="27468"/>
                  </a:lnTo>
                  <a:lnTo>
                    <a:pt x="159778" y="42697"/>
                  </a:lnTo>
                  <a:lnTo>
                    <a:pt x="149555" y="43662"/>
                  </a:lnTo>
                  <a:lnTo>
                    <a:pt x="146951" y="43916"/>
                  </a:lnTo>
                  <a:lnTo>
                    <a:pt x="144348" y="44094"/>
                  </a:lnTo>
                  <a:lnTo>
                    <a:pt x="141655" y="44183"/>
                  </a:lnTo>
                  <a:lnTo>
                    <a:pt x="137566" y="44437"/>
                  </a:lnTo>
                  <a:lnTo>
                    <a:pt x="133400" y="44526"/>
                  </a:lnTo>
                  <a:lnTo>
                    <a:pt x="251621" y="44526"/>
                  </a:lnTo>
                  <a:lnTo>
                    <a:pt x="257340" y="28041"/>
                  </a:lnTo>
                  <a:lnTo>
                    <a:pt x="257340" y="0"/>
                  </a:lnTo>
                  <a:close/>
                </a:path>
              </a:pathLst>
            </a:custGeom>
            <a:solidFill>
              <a:srgbClr val="DB09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7"/>
            <p:cNvSpPr/>
            <p:nvPr/>
          </p:nvSpPr>
          <p:spPr>
            <a:xfrm>
              <a:off x="399573" y="664564"/>
              <a:ext cx="257810" cy="92710"/>
            </a:xfrm>
            <a:custGeom>
              <a:avLst/>
              <a:gdLst/>
              <a:ahLst/>
              <a:cxnLst/>
              <a:rect l="l" t="t" r="r" b="b"/>
              <a:pathLst>
                <a:path w="257809" h="92709">
                  <a:moveTo>
                    <a:pt x="0" y="0"/>
                  </a:moveTo>
                  <a:lnTo>
                    <a:pt x="0" y="28028"/>
                  </a:lnTo>
                  <a:lnTo>
                    <a:pt x="7144" y="48669"/>
                  </a:lnTo>
                  <a:lnTo>
                    <a:pt x="56648" y="80660"/>
                  </a:lnTo>
                  <a:lnTo>
                    <a:pt x="93916" y="89484"/>
                  </a:lnTo>
                  <a:lnTo>
                    <a:pt x="116128" y="91744"/>
                  </a:lnTo>
                  <a:lnTo>
                    <a:pt x="120472" y="91998"/>
                  </a:lnTo>
                  <a:lnTo>
                    <a:pt x="124802" y="92087"/>
                  </a:lnTo>
                  <a:lnTo>
                    <a:pt x="133235" y="92087"/>
                  </a:lnTo>
                  <a:lnTo>
                    <a:pt x="137223" y="91998"/>
                  </a:lnTo>
                  <a:lnTo>
                    <a:pt x="141211" y="91744"/>
                  </a:lnTo>
                  <a:lnTo>
                    <a:pt x="145465" y="91566"/>
                  </a:lnTo>
                  <a:lnTo>
                    <a:pt x="149720" y="91224"/>
                  </a:lnTo>
                  <a:lnTo>
                    <a:pt x="153885" y="90779"/>
                  </a:lnTo>
                  <a:lnTo>
                    <a:pt x="154228" y="90779"/>
                  </a:lnTo>
                  <a:lnTo>
                    <a:pt x="154571" y="90703"/>
                  </a:lnTo>
                  <a:lnTo>
                    <a:pt x="154927" y="90703"/>
                  </a:lnTo>
                  <a:lnTo>
                    <a:pt x="160566" y="90004"/>
                  </a:lnTo>
                  <a:lnTo>
                    <a:pt x="200584" y="80697"/>
                  </a:lnTo>
                  <a:lnTo>
                    <a:pt x="250182" y="48668"/>
                  </a:lnTo>
                  <a:lnTo>
                    <a:pt x="251618" y="44526"/>
                  </a:lnTo>
                  <a:lnTo>
                    <a:pt x="124548" y="44526"/>
                  </a:lnTo>
                  <a:lnTo>
                    <a:pt x="120116" y="44437"/>
                  </a:lnTo>
                  <a:lnTo>
                    <a:pt x="115697" y="44183"/>
                  </a:lnTo>
                  <a:lnTo>
                    <a:pt x="113004" y="44094"/>
                  </a:lnTo>
                  <a:lnTo>
                    <a:pt x="110401" y="43916"/>
                  </a:lnTo>
                  <a:lnTo>
                    <a:pt x="107797" y="43662"/>
                  </a:lnTo>
                  <a:lnTo>
                    <a:pt x="104330" y="43484"/>
                  </a:lnTo>
                  <a:lnTo>
                    <a:pt x="100952" y="43129"/>
                  </a:lnTo>
                  <a:lnTo>
                    <a:pt x="97561" y="42697"/>
                  </a:lnTo>
                  <a:lnTo>
                    <a:pt x="66315" y="36854"/>
                  </a:lnTo>
                  <a:lnTo>
                    <a:pt x="39046" y="27463"/>
                  </a:lnTo>
                  <a:lnTo>
                    <a:pt x="16644" y="15015"/>
                  </a:lnTo>
                  <a:lnTo>
                    <a:pt x="0" y="0"/>
                  </a:lnTo>
                  <a:close/>
                </a:path>
                <a:path w="257809" h="92709">
                  <a:moveTo>
                    <a:pt x="257340" y="0"/>
                  </a:moveTo>
                  <a:lnTo>
                    <a:pt x="218293" y="27463"/>
                  </a:lnTo>
                  <a:lnTo>
                    <a:pt x="159778" y="42697"/>
                  </a:lnTo>
                  <a:lnTo>
                    <a:pt x="149555" y="43662"/>
                  </a:lnTo>
                  <a:lnTo>
                    <a:pt x="146951" y="43916"/>
                  </a:lnTo>
                  <a:lnTo>
                    <a:pt x="144348" y="44094"/>
                  </a:lnTo>
                  <a:lnTo>
                    <a:pt x="141655" y="44183"/>
                  </a:lnTo>
                  <a:lnTo>
                    <a:pt x="137566" y="44437"/>
                  </a:lnTo>
                  <a:lnTo>
                    <a:pt x="133400" y="44526"/>
                  </a:lnTo>
                  <a:lnTo>
                    <a:pt x="251618" y="44526"/>
                  </a:lnTo>
                  <a:lnTo>
                    <a:pt x="257340" y="28028"/>
                  </a:lnTo>
                  <a:lnTo>
                    <a:pt x="257340" y="0"/>
                  </a:lnTo>
                  <a:close/>
                </a:path>
              </a:pathLst>
            </a:custGeom>
            <a:solidFill>
              <a:srgbClr val="DB09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8"/>
            <p:cNvSpPr/>
            <p:nvPr/>
          </p:nvSpPr>
          <p:spPr>
            <a:xfrm>
              <a:off x="399573" y="738271"/>
              <a:ext cx="257810" cy="92710"/>
            </a:xfrm>
            <a:custGeom>
              <a:avLst/>
              <a:gdLst/>
              <a:ahLst/>
              <a:cxnLst/>
              <a:rect l="l" t="t" r="r" b="b"/>
              <a:pathLst>
                <a:path w="257809" h="92709">
                  <a:moveTo>
                    <a:pt x="0" y="0"/>
                  </a:moveTo>
                  <a:lnTo>
                    <a:pt x="0" y="28028"/>
                  </a:lnTo>
                  <a:lnTo>
                    <a:pt x="7144" y="48669"/>
                  </a:lnTo>
                  <a:lnTo>
                    <a:pt x="56648" y="80660"/>
                  </a:lnTo>
                  <a:lnTo>
                    <a:pt x="93916" y="89484"/>
                  </a:lnTo>
                  <a:lnTo>
                    <a:pt x="116128" y="91744"/>
                  </a:lnTo>
                  <a:lnTo>
                    <a:pt x="120472" y="91998"/>
                  </a:lnTo>
                  <a:lnTo>
                    <a:pt x="124802" y="92087"/>
                  </a:lnTo>
                  <a:lnTo>
                    <a:pt x="133235" y="92087"/>
                  </a:lnTo>
                  <a:lnTo>
                    <a:pt x="137223" y="91998"/>
                  </a:lnTo>
                  <a:lnTo>
                    <a:pt x="141211" y="91744"/>
                  </a:lnTo>
                  <a:lnTo>
                    <a:pt x="145465" y="91567"/>
                  </a:lnTo>
                  <a:lnTo>
                    <a:pt x="149720" y="91224"/>
                  </a:lnTo>
                  <a:lnTo>
                    <a:pt x="153885" y="90779"/>
                  </a:lnTo>
                  <a:lnTo>
                    <a:pt x="154228" y="90779"/>
                  </a:lnTo>
                  <a:lnTo>
                    <a:pt x="154571" y="90703"/>
                  </a:lnTo>
                  <a:lnTo>
                    <a:pt x="154927" y="90703"/>
                  </a:lnTo>
                  <a:lnTo>
                    <a:pt x="160566" y="90004"/>
                  </a:lnTo>
                  <a:lnTo>
                    <a:pt x="200584" y="80697"/>
                  </a:lnTo>
                  <a:lnTo>
                    <a:pt x="250182" y="48668"/>
                  </a:lnTo>
                  <a:lnTo>
                    <a:pt x="251618" y="44526"/>
                  </a:lnTo>
                  <a:lnTo>
                    <a:pt x="124548" y="44526"/>
                  </a:lnTo>
                  <a:lnTo>
                    <a:pt x="120116" y="44437"/>
                  </a:lnTo>
                  <a:lnTo>
                    <a:pt x="115697" y="44183"/>
                  </a:lnTo>
                  <a:lnTo>
                    <a:pt x="113004" y="44094"/>
                  </a:lnTo>
                  <a:lnTo>
                    <a:pt x="110401" y="43916"/>
                  </a:lnTo>
                  <a:lnTo>
                    <a:pt x="107797" y="43662"/>
                  </a:lnTo>
                  <a:lnTo>
                    <a:pt x="104330" y="43484"/>
                  </a:lnTo>
                  <a:lnTo>
                    <a:pt x="100952" y="43129"/>
                  </a:lnTo>
                  <a:lnTo>
                    <a:pt x="97561" y="42697"/>
                  </a:lnTo>
                  <a:lnTo>
                    <a:pt x="66315" y="36854"/>
                  </a:lnTo>
                  <a:lnTo>
                    <a:pt x="39046" y="27463"/>
                  </a:lnTo>
                  <a:lnTo>
                    <a:pt x="16644" y="15015"/>
                  </a:lnTo>
                  <a:lnTo>
                    <a:pt x="0" y="0"/>
                  </a:lnTo>
                  <a:close/>
                </a:path>
                <a:path w="257809" h="92709">
                  <a:moveTo>
                    <a:pt x="257340" y="0"/>
                  </a:moveTo>
                  <a:lnTo>
                    <a:pt x="218293" y="27463"/>
                  </a:lnTo>
                  <a:lnTo>
                    <a:pt x="159778" y="42697"/>
                  </a:lnTo>
                  <a:lnTo>
                    <a:pt x="149555" y="43662"/>
                  </a:lnTo>
                  <a:lnTo>
                    <a:pt x="146951" y="43916"/>
                  </a:lnTo>
                  <a:lnTo>
                    <a:pt x="144348" y="44094"/>
                  </a:lnTo>
                  <a:lnTo>
                    <a:pt x="141655" y="44183"/>
                  </a:lnTo>
                  <a:lnTo>
                    <a:pt x="137566" y="44437"/>
                  </a:lnTo>
                  <a:lnTo>
                    <a:pt x="133400" y="44526"/>
                  </a:lnTo>
                  <a:lnTo>
                    <a:pt x="251618" y="44526"/>
                  </a:lnTo>
                  <a:lnTo>
                    <a:pt x="257340" y="28028"/>
                  </a:lnTo>
                  <a:lnTo>
                    <a:pt x="257340" y="0"/>
                  </a:lnTo>
                  <a:close/>
                </a:path>
              </a:pathLst>
            </a:custGeom>
            <a:solidFill>
              <a:srgbClr val="DB09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9"/>
            <p:cNvSpPr/>
            <p:nvPr/>
          </p:nvSpPr>
          <p:spPr>
            <a:xfrm>
              <a:off x="686262" y="413713"/>
              <a:ext cx="258445" cy="125095"/>
            </a:xfrm>
            <a:custGeom>
              <a:avLst/>
              <a:gdLst/>
              <a:ahLst/>
              <a:cxnLst/>
              <a:rect l="l" t="t" r="r" b="b"/>
              <a:pathLst>
                <a:path w="258444" h="125095">
                  <a:moveTo>
                    <a:pt x="128917" y="0"/>
                  </a:moveTo>
                  <a:lnTo>
                    <a:pt x="80026" y="4955"/>
                  </a:lnTo>
                  <a:lnTo>
                    <a:pt x="39393" y="18400"/>
                  </a:lnTo>
                  <a:lnTo>
                    <a:pt x="11294" y="38206"/>
                  </a:lnTo>
                  <a:lnTo>
                    <a:pt x="0" y="62242"/>
                  </a:lnTo>
                  <a:lnTo>
                    <a:pt x="11294" y="86282"/>
                  </a:lnTo>
                  <a:lnTo>
                    <a:pt x="39393" y="106097"/>
                  </a:lnTo>
                  <a:lnTo>
                    <a:pt x="80026" y="119551"/>
                  </a:lnTo>
                  <a:lnTo>
                    <a:pt x="128917" y="124510"/>
                  </a:lnTo>
                  <a:lnTo>
                    <a:pt x="177802" y="119549"/>
                  </a:lnTo>
                  <a:lnTo>
                    <a:pt x="218432" y="106092"/>
                  </a:lnTo>
                  <a:lnTo>
                    <a:pt x="246534" y="86277"/>
                  </a:lnTo>
                  <a:lnTo>
                    <a:pt x="257835" y="62242"/>
                  </a:lnTo>
                  <a:lnTo>
                    <a:pt x="246534" y="38206"/>
                  </a:lnTo>
                  <a:lnTo>
                    <a:pt x="218432" y="18400"/>
                  </a:lnTo>
                  <a:lnTo>
                    <a:pt x="177802" y="4955"/>
                  </a:lnTo>
                  <a:lnTo>
                    <a:pt x="128917" y="0"/>
                  </a:lnTo>
                  <a:close/>
                </a:path>
              </a:pathLst>
            </a:custGeom>
            <a:solidFill>
              <a:srgbClr val="DB09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10"/>
            <p:cNvSpPr/>
            <p:nvPr/>
          </p:nvSpPr>
          <p:spPr>
            <a:xfrm>
              <a:off x="686502" y="517484"/>
              <a:ext cx="257810" cy="92710"/>
            </a:xfrm>
            <a:custGeom>
              <a:avLst/>
              <a:gdLst/>
              <a:ahLst/>
              <a:cxnLst/>
              <a:rect l="l" t="t" r="r" b="b"/>
              <a:pathLst>
                <a:path w="257809" h="92709">
                  <a:moveTo>
                    <a:pt x="0" y="0"/>
                  </a:moveTo>
                  <a:lnTo>
                    <a:pt x="0" y="28041"/>
                  </a:lnTo>
                  <a:lnTo>
                    <a:pt x="7144" y="48677"/>
                  </a:lnTo>
                  <a:lnTo>
                    <a:pt x="56648" y="80671"/>
                  </a:lnTo>
                  <a:lnTo>
                    <a:pt x="93916" y="89496"/>
                  </a:lnTo>
                  <a:lnTo>
                    <a:pt x="116141" y="91744"/>
                  </a:lnTo>
                  <a:lnTo>
                    <a:pt x="120472" y="91998"/>
                  </a:lnTo>
                  <a:lnTo>
                    <a:pt x="124802" y="92087"/>
                  </a:lnTo>
                  <a:lnTo>
                    <a:pt x="133235" y="92087"/>
                  </a:lnTo>
                  <a:lnTo>
                    <a:pt x="137223" y="91998"/>
                  </a:lnTo>
                  <a:lnTo>
                    <a:pt x="141211" y="91744"/>
                  </a:lnTo>
                  <a:lnTo>
                    <a:pt x="145465" y="91567"/>
                  </a:lnTo>
                  <a:lnTo>
                    <a:pt x="149720" y="91224"/>
                  </a:lnTo>
                  <a:lnTo>
                    <a:pt x="153885" y="90792"/>
                  </a:lnTo>
                  <a:lnTo>
                    <a:pt x="154241" y="90792"/>
                  </a:lnTo>
                  <a:lnTo>
                    <a:pt x="154584" y="90703"/>
                  </a:lnTo>
                  <a:lnTo>
                    <a:pt x="154940" y="90703"/>
                  </a:lnTo>
                  <a:lnTo>
                    <a:pt x="160578" y="90004"/>
                  </a:lnTo>
                  <a:lnTo>
                    <a:pt x="200590" y="80708"/>
                  </a:lnTo>
                  <a:lnTo>
                    <a:pt x="250182" y="48675"/>
                  </a:lnTo>
                  <a:lnTo>
                    <a:pt x="251621" y="44526"/>
                  </a:lnTo>
                  <a:lnTo>
                    <a:pt x="124548" y="44526"/>
                  </a:lnTo>
                  <a:lnTo>
                    <a:pt x="120116" y="44437"/>
                  </a:lnTo>
                  <a:lnTo>
                    <a:pt x="115709" y="44183"/>
                  </a:lnTo>
                  <a:lnTo>
                    <a:pt x="113017" y="44107"/>
                  </a:lnTo>
                  <a:lnTo>
                    <a:pt x="110413" y="43916"/>
                  </a:lnTo>
                  <a:lnTo>
                    <a:pt x="107810" y="43662"/>
                  </a:lnTo>
                  <a:lnTo>
                    <a:pt x="104330" y="43497"/>
                  </a:lnTo>
                  <a:lnTo>
                    <a:pt x="100952" y="43141"/>
                  </a:lnTo>
                  <a:lnTo>
                    <a:pt x="97561" y="42710"/>
                  </a:lnTo>
                  <a:lnTo>
                    <a:pt x="66317" y="36867"/>
                  </a:lnTo>
                  <a:lnTo>
                    <a:pt x="39050" y="27474"/>
                  </a:lnTo>
                  <a:lnTo>
                    <a:pt x="16649" y="15022"/>
                  </a:lnTo>
                  <a:lnTo>
                    <a:pt x="0" y="0"/>
                  </a:lnTo>
                  <a:close/>
                </a:path>
                <a:path w="257809" h="92709">
                  <a:moveTo>
                    <a:pt x="257340" y="0"/>
                  </a:moveTo>
                  <a:lnTo>
                    <a:pt x="218300" y="27474"/>
                  </a:lnTo>
                  <a:lnTo>
                    <a:pt x="159791" y="42710"/>
                  </a:lnTo>
                  <a:lnTo>
                    <a:pt x="149555" y="43662"/>
                  </a:lnTo>
                  <a:lnTo>
                    <a:pt x="146951" y="43916"/>
                  </a:lnTo>
                  <a:lnTo>
                    <a:pt x="144348" y="44107"/>
                  </a:lnTo>
                  <a:lnTo>
                    <a:pt x="141655" y="44183"/>
                  </a:lnTo>
                  <a:lnTo>
                    <a:pt x="137566" y="44437"/>
                  </a:lnTo>
                  <a:lnTo>
                    <a:pt x="133400" y="44526"/>
                  </a:lnTo>
                  <a:lnTo>
                    <a:pt x="251621" y="44526"/>
                  </a:lnTo>
                  <a:lnTo>
                    <a:pt x="257340" y="28041"/>
                  </a:lnTo>
                  <a:lnTo>
                    <a:pt x="257340" y="0"/>
                  </a:lnTo>
                  <a:close/>
                </a:path>
              </a:pathLst>
            </a:custGeom>
            <a:solidFill>
              <a:srgbClr val="DB09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11"/>
            <p:cNvSpPr/>
            <p:nvPr/>
          </p:nvSpPr>
          <p:spPr>
            <a:xfrm>
              <a:off x="686502" y="592195"/>
              <a:ext cx="257810" cy="92710"/>
            </a:xfrm>
            <a:custGeom>
              <a:avLst/>
              <a:gdLst/>
              <a:ahLst/>
              <a:cxnLst/>
              <a:rect l="l" t="t" r="r" b="b"/>
              <a:pathLst>
                <a:path w="257809" h="92709">
                  <a:moveTo>
                    <a:pt x="0" y="0"/>
                  </a:moveTo>
                  <a:lnTo>
                    <a:pt x="0" y="28041"/>
                  </a:lnTo>
                  <a:lnTo>
                    <a:pt x="7144" y="48675"/>
                  </a:lnTo>
                  <a:lnTo>
                    <a:pt x="56648" y="80660"/>
                  </a:lnTo>
                  <a:lnTo>
                    <a:pt x="93916" y="89484"/>
                  </a:lnTo>
                  <a:lnTo>
                    <a:pt x="116141" y="91744"/>
                  </a:lnTo>
                  <a:lnTo>
                    <a:pt x="120472" y="91998"/>
                  </a:lnTo>
                  <a:lnTo>
                    <a:pt x="124802" y="92087"/>
                  </a:lnTo>
                  <a:lnTo>
                    <a:pt x="133235" y="92087"/>
                  </a:lnTo>
                  <a:lnTo>
                    <a:pt x="137223" y="91998"/>
                  </a:lnTo>
                  <a:lnTo>
                    <a:pt x="141211" y="91744"/>
                  </a:lnTo>
                  <a:lnTo>
                    <a:pt x="145465" y="91567"/>
                  </a:lnTo>
                  <a:lnTo>
                    <a:pt x="149720" y="91224"/>
                  </a:lnTo>
                  <a:lnTo>
                    <a:pt x="153885" y="90779"/>
                  </a:lnTo>
                  <a:lnTo>
                    <a:pt x="154241" y="90779"/>
                  </a:lnTo>
                  <a:lnTo>
                    <a:pt x="154584" y="90703"/>
                  </a:lnTo>
                  <a:lnTo>
                    <a:pt x="154940" y="90703"/>
                  </a:lnTo>
                  <a:lnTo>
                    <a:pt x="160578" y="90004"/>
                  </a:lnTo>
                  <a:lnTo>
                    <a:pt x="200590" y="80698"/>
                  </a:lnTo>
                  <a:lnTo>
                    <a:pt x="250182" y="48673"/>
                  </a:lnTo>
                  <a:lnTo>
                    <a:pt x="251621" y="44526"/>
                  </a:lnTo>
                  <a:lnTo>
                    <a:pt x="124548" y="44526"/>
                  </a:lnTo>
                  <a:lnTo>
                    <a:pt x="120116" y="44437"/>
                  </a:lnTo>
                  <a:lnTo>
                    <a:pt x="115709" y="44183"/>
                  </a:lnTo>
                  <a:lnTo>
                    <a:pt x="113017" y="44094"/>
                  </a:lnTo>
                  <a:lnTo>
                    <a:pt x="110413" y="43916"/>
                  </a:lnTo>
                  <a:lnTo>
                    <a:pt x="107810" y="43662"/>
                  </a:lnTo>
                  <a:lnTo>
                    <a:pt x="104330" y="43484"/>
                  </a:lnTo>
                  <a:lnTo>
                    <a:pt x="100952" y="43129"/>
                  </a:lnTo>
                  <a:lnTo>
                    <a:pt x="97561" y="42697"/>
                  </a:lnTo>
                  <a:lnTo>
                    <a:pt x="66317" y="36856"/>
                  </a:lnTo>
                  <a:lnTo>
                    <a:pt x="39050" y="27468"/>
                  </a:lnTo>
                  <a:lnTo>
                    <a:pt x="16649" y="15020"/>
                  </a:lnTo>
                  <a:lnTo>
                    <a:pt x="0" y="0"/>
                  </a:lnTo>
                  <a:close/>
                </a:path>
                <a:path w="257809" h="92709">
                  <a:moveTo>
                    <a:pt x="257340" y="0"/>
                  </a:moveTo>
                  <a:lnTo>
                    <a:pt x="218300" y="27468"/>
                  </a:lnTo>
                  <a:lnTo>
                    <a:pt x="159791" y="42697"/>
                  </a:lnTo>
                  <a:lnTo>
                    <a:pt x="149555" y="43662"/>
                  </a:lnTo>
                  <a:lnTo>
                    <a:pt x="146951" y="43916"/>
                  </a:lnTo>
                  <a:lnTo>
                    <a:pt x="144348" y="44094"/>
                  </a:lnTo>
                  <a:lnTo>
                    <a:pt x="141655" y="44183"/>
                  </a:lnTo>
                  <a:lnTo>
                    <a:pt x="137566" y="44437"/>
                  </a:lnTo>
                  <a:lnTo>
                    <a:pt x="133400" y="44526"/>
                  </a:lnTo>
                  <a:lnTo>
                    <a:pt x="251621" y="44526"/>
                  </a:lnTo>
                  <a:lnTo>
                    <a:pt x="257340" y="28041"/>
                  </a:lnTo>
                  <a:lnTo>
                    <a:pt x="257340" y="0"/>
                  </a:lnTo>
                  <a:close/>
                </a:path>
              </a:pathLst>
            </a:custGeom>
            <a:solidFill>
              <a:srgbClr val="DB09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12"/>
            <p:cNvSpPr/>
            <p:nvPr/>
          </p:nvSpPr>
          <p:spPr>
            <a:xfrm>
              <a:off x="686502" y="664564"/>
              <a:ext cx="257810" cy="92710"/>
            </a:xfrm>
            <a:custGeom>
              <a:avLst/>
              <a:gdLst/>
              <a:ahLst/>
              <a:cxnLst/>
              <a:rect l="l" t="t" r="r" b="b"/>
              <a:pathLst>
                <a:path w="257809" h="92709">
                  <a:moveTo>
                    <a:pt x="0" y="0"/>
                  </a:moveTo>
                  <a:lnTo>
                    <a:pt x="0" y="28028"/>
                  </a:lnTo>
                  <a:lnTo>
                    <a:pt x="7144" y="48669"/>
                  </a:lnTo>
                  <a:lnTo>
                    <a:pt x="56648" y="80660"/>
                  </a:lnTo>
                  <a:lnTo>
                    <a:pt x="93916" y="89484"/>
                  </a:lnTo>
                  <a:lnTo>
                    <a:pt x="116141" y="91744"/>
                  </a:lnTo>
                  <a:lnTo>
                    <a:pt x="120472" y="91998"/>
                  </a:lnTo>
                  <a:lnTo>
                    <a:pt x="124802" y="92087"/>
                  </a:lnTo>
                  <a:lnTo>
                    <a:pt x="133235" y="92087"/>
                  </a:lnTo>
                  <a:lnTo>
                    <a:pt x="137223" y="91998"/>
                  </a:lnTo>
                  <a:lnTo>
                    <a:pt x="141211" y="91744"/>
                  </a:lnTo>
                  <a:lnTo>
                    <a:pt x="145465" y="91566"/>
                  </a:lnTo>
                  <a:lnTo>
                    <a:pt x="149720" y="91224"/>
                  </a:lnTo>
                  <a:lnTo>
                    <a:pt x="153885" y="90779"/>
                  </a:lnTo>
                  <a:lnTo>
                    <a:pt x="154241" y="90779"/>
                  </a:lnTo>
                  <a:lnTo>
                    <a:pt x="154584" y="90703"/>
                  </a:lnTo>
                  <a:lnTo>
                    <a:pt x="154940" y="90703"/>
                  </a:lnTo>
                  <a:lnTo>
                    <a:pt x="160578" y="90004"/>
                  </a:lnTo>
                  <a:lnTo>
                    <a:pt x="200590" y="80697"/>
                  </a:lnTo>
                  <a:lnTo>
                    <a:pt x="250182" y="48668"/>
                  </a:lnTo>
                  <a:lnTo>
                    <a:pt x="251619" y="44526"/>
                  </a:lnTo>
                  <a:lnTo>
                    <a:pt x="124548" y="44526"/>
                  </a:lnTo>
                  <a:lnTo>
                    <a:pt x="120116" y="44437"/>
                  </a:lnTo>
                  <a:lnTo>
                    <a:pt x="115709" y="44183"/>
                  </a:lnTo>
                  <a:lnTo>
                    <a:pt x="113017" y="44094"/>
                  </a:lnTo>
                  <a:lnTo>
                    <a:pt x="110413" y="43916"/>
                  </a:lnTo>
                  <a:lnTo>
                    <a:pt x="107810" y="43662"/>
                  </a:lnTo>
                  <a:lnTo>
                    <a:pt x="104330" y="43484"/>
                  </a:lnTo>
                  <a:lnTo>
                    <a:pt x="100952" y="43129"/>
                  </a:lnTo>
                  <a:lnTo>
                    <a:pt x="97561" y="42697"/>
                  </a:lnTo>
                  <a:lnTo>
                    <a:pt x="66317" y="36854"/>
                  </a:lnTo>
                  <a:lnTo>
                    <a:pt x="39050" y="27463"/>
                  </a:lnTo>
                  <a:lnTo>
                    <a:pt x="16649" y="15015"/>
                  </a:lnTo>
                  <a:lnTo>
                    <a:pt x="0" y="0"/>
                  </a:lnTo>
                  <a:close/>
                </a:path>
                <a:path w="257809" h="92709">
                  <a:moveTo>
                    <a:pt x="257340" y="0"/>
                  </a:moveTo>
                  <a:lnTo>
                    <a:pt x="218300" y="27463"/>
                  </a:lnTo>
                  <a:lnTo>
                    <a:pt x="159791" y="42697"/>
                  </a:lnTo>
                  <a:lnTo>
                    <a:pt x="149555" y="43662"/>
                  </a:lnTo>
                  <a:lnTo>
                    <a:pt x="146951" y="43916"/>
                  </a:lnTo>
                  <a:lnTo>
                    <a:pt x="144348" y="44094"/>
                  </a:lnTo>
                  <a:lnTo>
                    <a:pt x="141655" y="44183"/>
                  </a:lnTo>
                  <a:lnTo>
                    <a:pt x="137566" y="44437"/>
                  </a:lnTo>
                  <a:lnTo>
                    <a:pt x="133400" y="44526"/>
                  </a:lnTo>
                  <a:lnTo>
                    <a:pt x="251619" y="44526"/>
                  </a:lnTo>
                  <a:lnTo>
                    <a:pt x="257340" y="28028"/>
                  </a:lnTo>
                  <a:lnTo>
                    <a:pt x="257340" y="0"/>
                  </a:lnTo>
                  <a:close/>
                </a:path>
              </a:pathLst>
            </a:custGeom>
            <a:solidFill>
              <a:srgbClr val="DB09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13"/>
            <p:cNvSpPr/>
            <p:nvPr/>
          </p:nvSpPr>
          <p:spPr>
            <a:xfrm>
              <a:off x="686502" y="738271"/>
              <a:ext cx="257810" cy="92710"/>
            </a:xfrm>
            <a:custGeom>
              <a:avLst/>
              <a:gdLst/>
              <a:ahLst/>
              <a:cxnLst/>
              <a:rect l="l" t="t" r="r" b="b"/>
              <a:pathLst>
                <a:path w="257809" h="92709">
                  <a:moveTo>
                    <a:pt x="0" y="0"/>
                  </a:moveTo>
                  <a:lnTo>
                    <a:pt x="0" y="28028"/>
                  </a:lnTo>
                  <a:lnTo>
                    <a:pt x="7144" y="48669"/>
                  </a:lnTo>
                  <a:lnTo>
                    <a:pt x="56648" y="80660"/>
                  </a:lnTo>
                  <a:lnTo>
                    <a:pt x="93916" y="89484"/>
                  </a:lnTo>
                  <a:lnTo>
                    <a:pt x="116141" y="91744"/>
                  </a:lnTo>
                  <a:lnTo>
                    <a:pt x="120472" y="91998"/>
                  </a:lnTo>
                  <a:lnTo>
                    <a:pt x="124802" y="92087"/>
                  </a:lnTo>
                  <a:lnTo>
                    <a:pt x="133235" y="92087"/>
                  </a:lnTo>
                  <a:lnTo>
                    <a:pt x="137223" y="91998"/>
                  </a:lnTo>
                  <a:lnTo>
                    <a:pt x="141211" y="91744"/>
                  </a:lnTo>
                  <a:lnTo>
                    <a:pt x="145465" y="91567"/>
                  </a:lnTo>
                  <a:lnTo>
                    <a:pt x="149720" y="91224"/>
                  </a:lnTo>
                  <a:lnTo>
                    <a:pt x="153885" y="90779"/>
                  </a:lnTo>
                  <a:lnTo>
                    <a:pt x="154241" y="90779"/>
                  </a:lnTo>
                  <a:lnTo>
                    <a:pt x="154584" y="90703"/>
                  </a:lnTo>
                  <a:lnTo>
                    <a:pt x="154940" y="90703"/>
                  </a:lnTo>
                  <a:lnTo>
                    <a:pt x="160578" y="90004"/>
                  </a:lnTo>
                  <a:lnTo>
                    <a:pt x="200590" y="80697"/>
                  </a:lnTo>
                  <a:lnTo>
                    <a:pt x="250182" y="48668"/>
                  </a:lnTo>
                  <a:lnTo>
                    <a:pt x="251619" y="44526"/>
                  </a:lnTo>
                  <a:lnTo>
                    <a:pt x="124548" y="44526"/>
                  </a:lnTo>
                  <a:lnTo>
                    <a:pt x="120116" y="44437"/>
                  </a:lnTo>
                  <a:lnTo>
                    <a:pt x="115709" y="44183"/>
                  </a:lnTo>
                  <a:lnTo>
                    <a:pt x="113017" y="44094"/>
                  </a:lnTo>
                  <a:lnTo>
                    <a:pt x="110413" y="43916"/>
                  </a:lnTo>
                  <a:lnTo>
                    <a:pt x="107810" y="43662"/>
                  </a:lnTo>
                  <a:lnTo>
                    <a:pt x="104330" y="43484"/>
                  </a:lnTo>
                  <a:lnTo>
                    <a:pt x="100952" y="43129"/>
                  </a:lnTo>
                  <a:lnTo>
                    <a:pt x="97561" y="42697"/>
                  </a:lnTo>
                  <a:lnTo>
                    <a:pt x="66317" y="36854"/>
                  </a:lnTo>
                  <a:lnTo>
                    <a:pt x="39050" y="27463"/>
                  </a:lnTo>
                  <a:lnTo>
                    <a:pt x="16649" y="15015"/>
                  </a:lnTo>
                  <a:lnTo>
                    <a:pt x="0" y="0"/>
                  </a:lnTo>
                  <a:close/>
                </a:path>
                <a:path w="257809" h="92709">
                  <a:moveTo>
                    <a:pt x="257340" y="0"/>
                  </a:moveTo>
                  <a:lnTo>
                    <a:pt x="218300" y="27463"/>
                  </a:lnTo>
                  <a:lnTo>
                    <a:pt x="159791" y="42697"/>
                  </a:lnTo>
                  <a:lnTo>
                    <a:pt x="149555" y="43662"/>
                  </a:lnTo>
                  <a:lnTo>
                    <a:pt x="146951" y="43916"/>
                  </a:lnTo>
                  <a:lnTo>
                    <a:pt x="144348" y="44094"/>
                  </a:lnTo>
                  <a:lnTo>
                    <a:pt x="141655" y="44183"/>
                  </a:lnTo>
                  <a:lnTo>
                    <a:pt x="137566" y="44437"/>
                  </a:lnTo>
                  <a:lnTo>
                    <a:pt x="133400" y="44526"/>
                  </a:lnTo>
                  <a:lnTo>
                    <a:pt x="251619" y="44526"/>
                  </a:lnTo>
                  <a:lnTo>
                    <a:pt x="257340" y="28028"/>
                  </a:lnTo>
                  <a:lnTo>
                    <a:pt x="257340" y="0"/>
                  </a:lnTo>
                  <a:close/>
                </a:path>
              </a:pathLst>
            </a:custGeom>
            <a:solidFill>
              <a:srgbClr val="DB09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14"/>
            <p:cNvSpPr/>
            <p:nvPr/>
          </p:nvSpPr>
          <p:spPr>
            <a:xfrm>
              <a:off x="109289" y="99537"/>
              <a:ext cx="461009" cy="359410"/>
            </a:xfrm>
            <a:custGeom>
              <a:avLst/>
              <a:gdLst/>
              <a:ahLst/>
              <a:cxnLst/>
              <a:rect l="l" t="t" r="r" b="b"/>
              <a:pathLst>
                <a:path w="461009" h="359409">
                  <a:moveTo>
                    <a:pt x="320065" y="0"/>
                  </a:moveTo>
                  <a:lnTo>
                    <a:pt x="263080" y="40614"/>
                  </a:lnTo>
                  <a:lnTo>
                    <a:pt x="370928" y="93154"/>
                  </a:lnTo>
                  <a:lnTo>
                    <a:pt x="0" y="304139"/>
                  </a:lnTo>
                  <a:lnTo>
                    <a:pt x="2628" y="308952"/>
                  </a:lnTo>
                  <a:lnTo>
                    <a:pt x="5194" y="313778"/>
                  </a:lnTo>
                  <a:lnTo>
                    <a:pt x="7670" y="318668"/>
                  </a:lnTo>
                  <a:lnTo>
                    <a:pt x="13973" y="328459"/>
                  </a:lnTo>
                  <a:lnTo>
                    <a:pt x="19870" y="338481"/>
                  </a:lnTo>
                  <a:lnTo>
                    <a:pt x="25417" y="348716"/>
                  </a:lnTo>
                  <a:lnTo>
                    <a:pt x="30670" y="359143"/>
                  </a:lnTo>
                  <a:lnTo>
                    <a:pt x="394093" y="150228"/>
                  </a:lnTo>
                  <a:lnTo>
                    <a:pt x="460984" y="150228"/>
                  </a:lnTo>
                  <a:lnTo>
                    <a:pt x="460984" y="63627"/>
                  </a:lnTo>
                  <a:lnTo>
                    <a:pt x="320065" y="0"/>
                  </a:lnTo>
                  <a:close/>
                </a:path>
                <a:path w="461009" h="359409">
                  <a:moveTo>
                    <a:pt x="460984" y="150228"/>
                  </a:moveTo>
                  <a:lnTo>
                    <a:pt x="394093" y="150228"/>
                  </a:lnTo>
                  <a:lnTo>
                    <a:pt x="394093" y="264172"/>
                  </a:lnTo>
                  <a:lnTo>
                    <a:pt x="460984" y="228765"/>
                  </a:lnTo>
                  <a:lnTo>
                    <a:pt x="460984" y="150228"/>
                  </a:lnTo>
                  <a:close/>
                </a:path>
              </a:pathLst>
            </a:custGeom>
            <a:solidFill>
              <a:srgbClr val="0B20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4" name="Группа 73"/>
          <p:cNvGrpSpPr/>
          <p:nvPr/>
        </p:nvGrpSpPr>
        <p:grpSpPr>
          <a:xfrm>
            <a:off x="450020" y="2270301"/>
            <a:ext cx="555576" cy="287285"/>
            <a:chOff x="118784" y="1474470"/>
            <a:chExt cx="869437" cy="449580"/>
          </a:xfrm>
        </p:grpSpPr>
        <p:sp>
          <p:nvSpPr>
            <p:cNvPr id="75" name="object 2"/>
            <p:cNvSpPr/>
            <p:nvPr/>
          </p:nvSpPr>
          <p:spPr>
            <a:xfrm>
              <a:off x="454901" y="1585973"/>
              <a:ext cx="252729" cy="121920"/>
            </a:xfrm>
            <a:custGeom>
              <a:avLst/>
              <a:gdLst/>
              <a:ahLst/>
              <a:cxnLst/>
              <a:rect l="l" t="t" r="r" b="b"/>
              <a:pathLst>
                <a:path w="252729" h="121920">
                  <a:moveTo>
                    <a:pt x="126072" y="0"/>
                  </a:moveTo>
                  <a:lnTo>
                    <a:pt x="78270" y="4848"/>
                  </a:lnTo>
                  <a:lnTo>
                    <a:pt x="38538" y="18000"/>
                  </a:lnTo>
                  <a:lnTo>
                    <a:pt x="11054" y="37370"/>
                  </a:lnTo>
                  <a:lnTo>
                    <a:pt x="0" y="60871"/>
                  </a:lnTo>
                  <a:lnTo>
                    <a:pt x="11054" y="84378"/>
                  </a:lnTo>
                  <a:lnTo>
                    <a:pt x="38538" y="103752"/>
                  </a:lnTo>
                  <a:lnTo>
                    <a:pt x="78270" y="116906"/>
                  </a:lnTo>
                  <a:lnTo>
                    <a:pt x="126072" y="121754"/>
                  </a:lnTo>
                  <a:lnTo>
                    <a:pt x="173882" y="116904"/>
                  </a:lnTo>
                  <a:lnTo>
                    <a:pt x="213618" y="103747"/>
                  </a:lnTo>
                  <a:lnTo>
                    <a:pt x="241103" y="84373"/>
                  </a:lnTo>
                  <a:lnTo>
                    <a:pt x="252158" y="60871"/>
                  </a:lnTo>
                  <a:lnTo>
                    <a:pt x="241103" y="37370"/>
                  </a:lnTo>
                  <a:lnTo>
                    <a:pt x="213618" y="18000"/>
                  </a:lnTo>
                  <a:lnTo>
                    <a:pt x="173882" y="4848"/>
                  </a:lnTo>
                  <a:lnTo>
                    <a:pt x="126072" y="0"/>
                  </a:lnTo>
                  <a:close/>
                </a:path>
              </a:pathLst>
            </a:custGeom>
            <a:solidFill>
              <a:srgbClr val="DB09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3"/>
            <p:cNvSpPr/>
            <p:nvPr/>
          </p:nvSpPr>
          <p:spPr>
            <a:xfrm>
              <a:off x="455157" y="1690735"/>
              <a:ext cx="252095" cy="90170"/>
            </a:xfrm>
            <a:custGeom>
              <a:avLst/>
              <a:gdLst/>
              <a:ahLst/>
              <a:cxnLst/>
              <a:rect l="l" t="t" r="r" b="b"/>
              <a:pathLst>
                <a:path w="252095" h="90170">
                  <a:moveTo>
                    <a:pt x="0" y="0"/>
                  </a:moveTo>
                  <a:lnTo>
                    <a:pt x="0" y="27406"/>
                  </a:lnTo>
                  <a:lnTo>
                    <a:pt x="6985" y="47586"/>
                  </a:lnTo>
                  <a:lnTo>
                    <a:pt x="55389" y="78875"/>
                  </a:lnTo>
                  <a:lnTo>
                    <a:pt x="94970" y="88011"/>
                  </a:lnTo>
                  <a:lnTo>
                    <a:pt x="113563" y="89700"/>
                  </a:lnTo>
                  <a:lnTo>
                    <a:pt x="117805" y="89966"/>
                  </a:lnTo>
                  <a:lnTo>
                    <a:pt x="122046" y="90043"/>
                  </a:lnTo>
                  <a:lnTo>
                    <a:pt x="130276" y="90043"/>
                  </a:lnTo>
                  <a:lnTo>
                    <a:pt x="134188" y="89966"/>
                  </a:lnTo>
                  <a:lnTo>
                    <a:pt x="138087" y="89700"/>
                  </a:lnTo>
                  <a:lnTo>
                    <a:pt x="142252" y="89535"/>
                  </a:lnTo>
                  <a:lnTo>
                    <a:pt x="146405" y="89192"/>
                  </a:lnTo>
                  <a:lnTo>
                    <a:pt x="150482" y="88773"/>
                  </a:lnTo>
                  <a:lnTo>
                    <a:pt x="150825" y="88773"/>
                  </a:lnTo>
                  <a:lnTo>
                    <a:pt x="151155" y="88684"/>
                  </a:lnTo>
                  <a:lnTo>
                    <a:pt x="151498" y="88684"/>
                  </a:lnTo>
                  <a:lnTo>
                    <a:pt x="157010" y="88011"/>
                  </a:lnTo>
                  <a:lnTo>
                    <a:pt x="196154" y="78907"/>
                  </a:lnTo>
                  <a:lnTo>
                    <a:pt x="244652" y="47585"/>
                  </a:lnTo>
                  <a:lnTo>
                    <a:pt x="246056" y="43535"/>
                  </a:lnTo>
                  <a:lnTo>
                    <a:pt x="121792" y="43535"/>
                  </a:lnTo>
                  <a:lnTo>
                    <a:pt x="117462" y="43446"/>
                  </a:lnTo>
                  <a:lnTo>
                    <a:pt x="113131" y="43192"/>
                  </a:lnTo>
                  <a:lnTo>
                    <a:pt x="110502" y="43116"/>
                  </a:lnTo>
                  <a:lnTo>
                    <a:pt x="107962" y="42938"/>
                  </a:lnTo>
                  <a:lnTo>
                    <a:pt x="105409" y="42684"/>
                  </a:lnTo>
                  <a:lnTo>
                    <a:pt x="102019" y="42519"/>
                  </a:lnTo>
                  <a:lnTo>
                    <a:pt x="98704" y="42176"/>
                  </a:lnTo>
                  <a:lnTo>
                    <a:pt x="95389" y="41757"/>
                  </a:lnTo>
                  <a:lnTo>
                    <a:pt x="64834" y="36043"/>
                  </a:lnTo>
                  <a:lnTo>
                    <a:pt x="38174" y="26860"/>
                  </a:lnTo>
                  <a:lnTo>
                    <a:pt x="16274" y="14686"/>
                  </a:lnTo>
                  <a:lnTo>
                    <a:pt x="0" y="0"/>
                  </a:lnTo>
                  <a:close/>
                </a:path>
                <a:path w="252095" h="90170">
                  <a:moveTo>
                    <a:pt x="251650" y="0"/>
                  </a:moveTo>
                  <a:lnTo>
                    <a:pt x="213464" y="26860"/>
                  </a:lnTo>
                  <a:lnTo>
                    <a:pt x="156248" y="41757"/>
                  </a:lnTo>
                  <a:lnTo>
                    <a:pt x="146227" y="42684"/>
                  </a:lnTo>
                  <a:lnTo>
                    <a:pt x="143687" y="42938"/>
                  </a:lnTo>
                  <a:lnTo>
                    <a:pt x="141147" y="43116"/>
                  </a:lnTo>
                  <a:lnTo>
                    <a:pt x="138518" y="43192"/>
                  </a:lnTo>
                  <a:lnTo>
                    <a:pt x="134518" y="43446"/>
                  </a:lnTo>
                  <a:lnTo>
                    <a:pt x="130441" y="43535"/>
                  </a:lnTo>
                  <a:lnTo>
                    <a:pt x="246056" y="43535"/>
                  </a:lnTo>
                  <a:lnTo>
                    <a:pt x="251650" y="27406"/>
                  </a:lnTo>
                  <a:lnTo>
                    <a:pt x="251650" y="0"/>
                  </a:lnTo>
                  <a:close/>
                </a:path>
              </a:pathLst>
            </a:custGeom>
            <a:solidFill>
              <a:srgbClr val="DB09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4"/>
            <p:cNvSpPr/>
            <p:nvPr/>
          </p:nvSpPr>
          <p:spPr>
            <a:xfrm>
              <a:off x="455157" y="1761490"/>
              <a:ext cx="252095" cy="90170"/>
            </a:xfrm>
            <a:custGeom>
              <a:avLst/>
              <a:gdLst/>
              <a:ahLst/>
              <a:cxnLst/>
              <a:rect l="l" t="t" r="r" b="b"/>
              <a:pathLst>
                <a:path w="252095" h="90170">
                  <a:moveTo>
                    <a:pt x="0" y="0"/>
                  </a:moveTo>
                  <a:lnTo>
                    <a:pt x="0" y="27419"/>
                  </a:lnTo>
                  <a:lnTo>
                    <a:pt x="6985" y="47599"/>
                  </a:lnTo>
                  <a:lnTo>
                    <a:pt x="55389" y="78888"/>
                  </a:lnTo>
                  <a:lnTo>
                    <a:pt x="94970" y="88023"/>
                  </a:lnTo>
                  <a:lnTo>
                    <a:pt x="113563" y="89712"/>
                  </a:lnTo>
                  <a:lnTo>
                    <a:pt x="117805" y="89966"/>
                  </a:lnTo>
                  <a:lnTo>
                    <a:pt x="122046" y="90055"/>
                  </a:lnTo>
                  <a:lnTo>
                    <a:pt x="130276" y="90055"/>
                  </a:lnTo>
                  <a:lnTo>
                    <a:pt x="134188" y="89966"/>
                  </a:lnTo>
                  <a:lnTo>
                    <a:pt x="138087" y="89712"/>
                  </a:lnTo>
                  <a:lnTo>
                    <a:pt x="142252" y="89547"/>
                  </a:lnTo>
                  <a:lnTo>
                    <a:pt x="146405" y="89204"/>
                  </a:lnTo>
                  <a:lnTo>
                    <a:pt x="150482" y="88773"/>
                  </a:lnTo>
                  <a:lnTo>
                    <a:pt x="150825" y="88773"/>
                  </a:lnTo>
                  <a:lnTo>
                    <a:pt x="151155" y="88696"/>
                  </a:lnTo>
                  <a:lnTo>
                    <a:pt x="151498" y="88696"/>
                  </a:lnTo>
                  <a:lnTo>
                    <a:pt x="157010" y="88023"/>
                  </a:lnTo>
                  <a:lnTo>
                    <a:pt x="196154" y="78920"/>
                  </a:lnTo>
                  <a:lnTo>
                    <a:pt x="244652" y="47598"/>
                  </a:lnTo>
                  <a:lnTo>
                    <a:pt x="246056" y="43548"/>
                  </a:lnTo>
                  <a:lnTo>
                    <a:pt x="121792" y="43548"/>
                  </a:lnTo>
                  <a:lnTo>
                    <a:pt x="117462" y="43459"/>
                  </a:lnTo>
                  <a:lnTo>
                    <a:pt x="113131" y="43192"/>
                  </a:lnTo>
                  <a:lnTo>
                    <a:pt x="110502" y="43129"/>
                  </a:lnTo>
                  <a:lnTo>
                    <a:pt x="107962" y="42951"/>
                  </a:lnTo>
                  <a:lnTo>
                    <a:pt x="105409" y="42684"/>
                  </a:lnTo>
                  <a:lnTo>
                    <a:pt x="102019" y="42532"/>
                  </a:lnTo>
                  <a:lnTo>
                    <a:pt x="98704" y="42176"/>
                  </a:lnTo>
                  <a:lnTo>
                    <a:pt x="95389" y="41757"/>
                  </a:lnTo>
                  <a:lnTo>
                    <a:pt x="64834" y="36049"/>
                  </a:lnTo>
                  <a:lnTo>
                    <a:pt x="38174" y="26865"/>
                  </a:lnTo>
                  <a:lnTo>
                    <a:pt x="16274" y="14688"/>
                  </a:lnTo>
                  <a:lnTo>
                    <a:pt x="0" y="0"/>
                  </a:lnTo>
                  <a:close/>
                </a:path>
                <a:path w="252095" h="90170">
                  <a:moveTo>
                    <a:pt x="251650" y="0"/>
                  </a:moveTo>
                  <a:lnTo>
                    <a:pt x="213464" y="26865"/>
                  </a:lnTo>
                  <a:lnTo>
                    <a:pt x="156248" y="41757"/>
                  </a:lnTo>
                  <a:lnTo>
                    <a:pt x="146227" y="42684"/>
                  </a:lnTo>
                  <a:lnTo>
                    <a:pt x="143687" y="42951"/>
                  </a:lnTo>
                  <a:lnTo>
                    <a:pt x="141147" y="43129"/>
                  </a:lnTo>
                  <a:lnTo>
                    <a:pt x="138518" y="43192"/>
                  </a:lnTo>
                  <a:lnTo>
                    <a:pt x="134518" y="43459"/>
                  </a:lnTo>
                  <a:lnTo>
                    <a:pt x="130441" y="43548"/>
                  </a:lnTo>
                  <a:lnTo>
                    <a:pt x="246056" y="43548"/>
                  </a:lnTo>
                  <a:lnTo>
                    <a:pt x="251650" y="27419"/>
                  </a:lnTo>
                  <a:lnTo>
                    <a:pt x="251650" y="0"/>
                  </a:lnTo>
                  <a:close/>
                </a:path>
              </a:pathLst>
            </a:custGeom>
            <a:solidFill>
              <a:srgbClr val="DB09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5"/>
            <p:cNvSpPr/>
            <p:nvPr/>
          </p:nvSpPr>
          <p:spPr>
            <a:xfrm>
              <a:off x="455157" y="1833573"/>
              <a:ext cx="252095" cy="90170"/>
            </a:xfrm>
            <a:custGeom>
              <a:avLst/>
              <a:gdLst/>
              <a:ahLst/>
              <a:cxnLst/>
              <a:rect l="l" t="t" r="r" b="b"/>
              <a:pathLst>
                <a:path w="252095" h="90169">
                  <a:moveTo>
                    <a:pt x="0" y="0"/>
                  </a:moveTo>
                  <a:lnTo>
                    <a:pt x="0" y="27406"/>
                  </a:lnTo>
                  <a:lnTo>
                    <a:pt x="6985" y="47586"/>
                  </a:lnTo>
                  <a:lnTo>
                    <a:pt x="55389" y="78875"/>
                  </a:lnTo>
                  <a:lnTo>
                    <a:pt x="94970" y="88011"/>
                  </a:lnTo>
                  <a:lnTo>
                    <a:pt x="113563" y="89700"/>
                  </a:lnTo>
                  <a:lnTo>
                    <a:pt x="117805" y="89966"/>
                  </a:lnTo>
                  <a:lnTo>
                    <a:pt x="122046" y="90055"/>
                  </a:lnTo>
                  <a:lnTo>
                    <a:pt x="130276" y="90055"/>
                  </a:lnTo>
                  <a:lnTo>
                    <a:pt x="134188" y="89966"/>
                  </a:lnTo>
                  <a:lnTo>
                    <a:pt x="138087" y="89700"/>
                  </a:lnTo>
                  <a:lnTo>
                    <a:pt x="142252" y="89547"/>
                  </a:lnTo>
                  <a:lnTo>
                    <a:pt x="146405" y="89192"/>
                  </a:lnTo>
                  <a:lnTo>
                    <a:pt x="150482" y="88773"/>
                  </a:lnTo>
                  <a:lnTo>
                    <a:pt x="150825" y="88773"/>
                  </a:lnTo>
                  <a:lnTo>
                    <a:pt x="151155" y="88684"/>
                  </a:lnTo>
                  <a:lnTo>
                    <a:pt x="151498" y="88684"/>
                  </a:lnTo>
                  <a:lnTo>
                    <a:pt x="157010" y="88011"/>
                  </a:lnTo>
                  <a:lnTo>
                    <a:pt x="196154" y="78907"/>
                  </a:lnTo>
                  <a:lnTo>
                    <a:pt x="244652" y="47585"/>
                  </a:lnTo>
                  <a:lnTo>
                    <a:pt x="246056" y="43535"/>
                  </a:lnTo>
                  <a:lnTo>
                    <a:pt x="121792" y="43535"/>
                  </a:lnTo>
                  <a:lnTo>
                    <a:pt x="117462" y="43459"/>
                  </a:lnTo>
                  <a:lnTo>
                    <a:pt x="113131" y="43192"/>
                  </a:lnTo>
                  <a:lnTo>
                    <a:pt x="110502" y="43116"/>
                  </a:lnTo>
                  <a:lnTo>
                    <a:pt x="107962" y="42951"/>
                  </a:lnTo>
                  <a:lnTo>
                    <a:pt x="105409" y="42684"/>
                  </a:lnTo>
                  <a:lnTo>
                    <a:pt x="102019" y="42519"/>
                  </a:lnTo>
                  <a:lnTo>
                    <a:pt x="98704" y="42176"/>
                  </a:lnTo>
                  <a:lnTo>
                    <a:pt x="95389" y="41757"/>
                  </a:lnTo>
                  <a:lnTo>
                    <a:pt x="64834" y="36043"/>
                  </a:lnTo>
                  <a:lnTo>
                    <a:pt x="38174" y="26860"/>
                  </a:lnTo>
                  <a:lnTo>
                    <a:pt x="16274" y="14686"/>
                  </a:lnTo>
                  <a:lnTo>
                    <a:pt x="0" y="0"/>
                  </a:lnTo>
                  <a:close/>
                </a:path>
                <a:path w="252095" h="90169">
                  <a:moveTo>
                    <a:pt x="251650" y="0"/>
                  </a:moveTo>
                  <a:lnTo>
                    <a:pt x="213464" y="26860"/>
                  </a:lnTo>
                  <a:lnTo>
                    <a:pt x="156248" y="41757"/>
                  </a:lnTo>
                  <a:lnTo>
                    <a:pt x="146227" y="42684"/>
                  </a:lnTo>
                  <a:lnTo>
                    <a:pt x="143687" y="42951"/>
                  </a:lnTo>
                  <a:lnTo>
                    <a:pt x="141147" y="43116"/>
                  </a:lnTo>
                  <a:lnTo>
                    <a:pt x="138518" y="43192"/>
                  </a:lnTo>
                  <a:lnTo>
                    <a:pt x="134518" y="43459"/>
                  </a:lnTo>
                  <a:lnTo>
                    <a:pt x="130441" y="43535"/>
                  </a:lnTo>
                  <a:lnTo>
                    <a:pt x="246056" y="43535"/>
                  </a:lnTo>
                  <a:lnTo>
                    <a:pt x="251650" y="27406"/>
                  </a:lnTo>
                  <a:lnTo>
                    <a:pt x="251650" y="0"/>
                  </a:lnTo>
                  <a:close/>
                </a:path>
              </a:pathLst>
            </a:custGeom>
            <a:solidFill>
              <a:srgbClr val="DB09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6"/>
            <p:cNvSpPr/>
            <p:nvPr/>
          </p:nvSpPr>
          <p:spPr>
            <a:xfrm>
              <a:off x="735492" y="1516185"/>
              <a:ext cx="252729" cy="121920"/>
            </a:xfrm>
            <a:custGeom>
              <a:avLst/>
              <a:gdLst/>
              <a:ahLst/>
              <a:cxnLst/>
              <a:rect l="l" t="t" r="r" b="b"/>
              <a:pathLst>
                <a:path w="252730" h="121920">
                  <a:moveTo>
                    <a:pt x="126072" y="0"/>
                  </a:moveTo>
                  <a:lnTo>
                    <a:pt x="78270" y="4848"/>
                  </a:lnTo>
                  <a:lnTo>
                    <a:pt x="38538" y="18002"/>
                  </a:lnTo>
                  <a:lnTo>
                    <a:pt x="11054" y="37376"/>
                  </a:lnTo>
                  <a:lnTo>
                    <a:pt x="0" y="60883"/>
                  </a:lnTo>
                  <a:lnTo>
                    <a:pt x="11054" y="84384"/>
                  </a:lnTo>
                  <a:lnTo>
                    <a:pt x="38538" y="103754"/>
                  </a:lnTo>
                  <a:lnTo>
                    <a:pt x="78270" y="116906"/>
                  </a:lnTo>
                  <a:lnTo>
                    <a:pt x="126072" y="121754"/>
                  </a:lnTo>
                  <a:lnTo>
                    <a:pt x="173880" y="116906"/>
                  </a:lnTo>
                  <a:lnTo>
                    <a:pt x="213612" y="103754"/>
                  </a:lnTo>
                  <a:lnTo>
                    <a:pt x="241092" y="84384"/>
                  </a:lnTo>
                  <a:lnTo>
                    <a:pt x="252145" y="60883"/>
                  </a:lnTo>
                  <a:lnTo>
                    <a:pt x="241092" y="37376"/>
                  </a:lnTo>
                  <a:lnTo>
                    <a:pt x="213612" y="18002"/>
                  </a:lnTo>
                  <a:lnTo>
                    <a:pt x="173880" y="4848"/>
                  </a:lnTo>
                  <a:lnTo>
                    <a:pt x="126072" y="0"/>
                  </a:lnTo>
                  <a:close/>
                </a:path>
              </a:pathLst>
            </a:custGeom>
            <a:solidFill>
              <a:srgbClr val="DB09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7"/>
            <p:cNvSpPr/>
            <p:nvPr/>
          </p:nvSpPr>
          <p:spPr>
            <a:xfrm>
              <a:off x="735749" y="1617673"/>
              <a:ext cx="252095" cy="90170"/>
            </a:xfrm>
            <a:custGeom>
              <a:avLst/>
              <a:gdLst/>
              <a:ahLst/>
              <a:cxnLst/>
              <a:rect l="l" t="t" r="r" b="b"/>
              <a:pathLst>
                <a:path w="252094" h="90170">
                  <a:moveTo>
                    <a:pt x="0" y="0"/>
                  </a:moveTo>
                  <a:lnTo>
                    <a:pt x="0" y="27406"/>
                  </a:lnTo>
                  <a:lnTo>
                    <a:pt x="6984" y="47592"/>
                  </a:lnTo>
                  <a:lnTo>
                    <a:pt x="55383" y="78882"/>
                  </a:lnTo>
                  <a:lnTo>
                    <a:pt x="94970" y="88023"/>
                  </a:lnTo>
                  <a:lnTo>
                    <a:pt x="113550" y="89700"/>
                  </a:lnTo>
                  <a:lnTo>
                    <a:pt x="117805" y="89966"/>
                  </a:lnTo>
                  <a:lnTo>
                    <a:pt x="122046" y="90055"/>
                  </a:lnTo>
                  <a:lnTo>
                    <a:pt x="130276" y="90055"/>
                  </a:lnTo>
                  <a:lnTo>
                    <a:pt x="134175" y="89966"/>
                  </a:lnTo>
                  <a:lnTo>
                    <a:pt x="138087" y="89700"/>
                  </a:lnTo>
                  <a:lnTo>
                    <a:pt x="142239" y="89547"/>
                  </a:lnTo>
                  <a:lnTo>
                    <a:pt x="146405" y="89192"/>
                  </a:lnTo>
                  <a:lnTo>
                    <a:pt x="150469" y="88773"/>
                  </a:lnTo>
                  <a:lnTo>
                    <a:pt x="150825" y="88773"/>
                  </a:lnTo>
                  <a:lnTo>
                    <a:pt x="151155" y="88684"/>
                  </a:lnTo>
                  <a:lnTo>
                    <a:pt x="151485" y="88684"/>
                  </a:lnTo>
                  <a:lnTo>
                    <a:pt x="157010" y="88023"/>
                  </a:lnTo>
                  <a:lnTo>
                    <a:pt x="196148" y="78909"/>
                  </a:lnTo>
                  <a:lnTo>
                    <a:pt x="244651" y="47591"/>
                  </a:lnTo>
                  <a:lnTo>
                    <a:pt x="246053" y="43548"/>
                  </a:lnTo>
                  <a:lnTo>
                    <a:pt x="121780" y="43548"/>
                  </a:lnTo>
                  <a:lnTo>
                    <a:pt x="117462" y="43459"/>
                  </a:lnTo>
                  <a:lnTo>
                    <a:pt x="113131" y="43192"/>
                  </a:lnTo>
                  <a:lnTo>
                    <a:pt x="110502" y="43116"/>
                  </a:lnTo>
                  <a:lnTo>
                    <a:pt x="107962" y="42951"/>
                  </a:lnTo>
                  <a:lnTo>
                    <a:pt x="105397" y="42684"/>
                  </a:lnTo>
                  <a:lnTo>
                    <a:pt x="102019" y="42532"/>
                  </a:lnTo>
                  <a:lnTo>
                    <a:pt x="98704" y="42176"/>
                  </a:lnTo>
                  <a:lnTo>
                    <a:pt x="95389" y="41757"/>
                  </a:lnTo>
                  <a:lnTo>
                    <a:pt x="64833" y="36043"/>
                  </a:lnTo>
                  <a:lnTo>
                    <a:pt x="38169" y="26860"/>
                  </a:lnTo>
                  <a:lnTo>
                    <a:pt x="16269" y="14686"/>
                  </a:lnTo>
                  <a:lnTo>
                    <a:pt x="0" y="0"/>
                  </a:lnTo>
                  <a:close/>
                </a:path>
                <a:path w="252094" h="90170">
                  <a:moveTo>
                    <a:pt x="251650" y="0"/>
                  </a:moveTo>
                  <a:lnTo>
                    <a:pt x="213460" y="26860"/>
                  </a:lnTo>
                  <a:lnTo>
                    <a:pt x="156248" y="41757"/>
                  </a:lnTo>
                  <a:lnTo>
                    <a:pt x="146227" y="42684"/>
                  </a:lnTo>
                  <a:lnTo>
                    <a:pt x="143687" y="42951"/>
                  </a:lnTo>
                  <a:lnTo>
                    <a:pt x="141135" y="43116"/>
                  </a:lnTo>
                  <a:lnTo>
                    <a:pt x="138506" y="43192"/>
                  </a:lnTo>
                  <a:lnTo>
                    <a:pt x="134518" y="43459"/>
                  </a:lnTo>
                  <a:lnTo>
                    <a:pt x="130441" y="43548"/>
                  </a:lnTo>
                  <a:lnTo>
                    <a:pt x="246053" y="43548"/>
                  </a:lnTo>
                  <a:lnTo>
                    <a:pt x="251650" y="27406"/>
                  </a:lnTo>
                  <a:lnTo>
                    <a:pt x="251650" y="0"/>
                  </a:lnTo>
                  <a:close/>
                </a:path>
              </a:pathLst>
            </a:custGeom>
            <a:solidFill>
              <a:srgbClr val="DB09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"/>
            <p:cNvSpPr/>
            <p:nvPr/>
          </p:nvSpPr>
          <p:spPr>
            <a:xfrm>
              <a:off x="735749" y="1690735"/>
              <a:ext cx="252095" cy="90170"/>
            </a:xfrm>
            <a:custGeom>
              <a:avLst/>
              <a:gdLst/>
              <a:ahLst/>
              <a:cxnLst/>
              <a:rect l="l" t="t" r="r" b="b"/>
              <a:pathLst>
                <a:path w="252094" h="90170">
                  <a:moveTo>
                    <a:pt x="0" y="0"/>
                  </a:moveTo>
                  <a:lnTo>
                    <a:pt x="0" y="27406"/>
                  </a:lnTo>
                  <a:lnTo>
                    <a:pt x="6984" y="47586"/>
                  </a:lnTo>
                  <a:lnTo>
                    <a:pt x="55383" y="78875"/>
                  </a:lnTo>
                  <a:lnTo>
                    <a:pt x="94970" y="88011"/>
                  </a:lnTo>
                  <a:lnTo>
                    <a:pt x="113550" y="89700"/>
                  </a:lnTo>
                  <a:lnTo>
                    <a:pt x="117805" y="89966"/>
                  </a:lnTo>
                  <a:lnTo>
                    <a:pt x="122046" y="90043"/>
                  </a:lnTo>
                  <a:lnTo>
                    <a:pt x="130276" y="90043"/>
                  </a:lnTo>
                  <a:lnTo>
                    <a:pt x="134175" y="89966"/>
                  </a:lnTo>
                  <a:lnTo>
                    <a:pt x="138087" y="89700"/>
                  </a:lnTo>
                  <a:lnTo>
                    <a:pt x="142239" y="89535"/>
                  </a:lnTo>
                  <a:lnTo>
                    <a:pt x="146405" y="89192"/>
                  </a:lnTo>
                  <a:lnTo>
                    <a:pt x="150469" y="88773"/>
                  </a:lnTo>
                  <a:lnTo>
                    <a:pt x="150825" y="88773"/>
                  </a:lnTo>
                  <a:lnTo>
                    <a:pt x="151155" y="88684"/>
                  </a:lnTo>
                  <a:lnTo>
                    <a:pt x="151485" y="88684"/>
                  </a:lnTo>
                  <a:lnTo>
                    <a:pt x="157010" y="88011"/>
                  </a:lnTo>
                  <a:lnTo>
                    <a:pt x="196148" y="78907"/>
                  </a:lnTo>
                  <a:lnTo>
                    <a:pt x="244651" y="47585"/>
                  </a:lnTo>
                  <a:lnTo>
                    <a:pt x="246056" y="43535"/>
                  </a:lnTo>
                  <a:lnTo>
                    <a:pt x="121780" y="43535"/>
                  </a:lnTo>
                  <a:lnTo>
                    <a:pt x="117462" y="43446"/>
                  </a:lnTo>
                  <a:lnTo>
                    <a:pt x="113131" y="43192"/>
                  </a:lnTo>
                  <a:lnTo>
                    <a:pt x="110502" y="43116"/>
                  </a:lnTo>
                  <a:lnTo>
                    <a:pt x="107962" y="42938"/>
                  </a:lnTo>
                  <a:lnTo>
                    <a:pt x="105397" y="42684"/>
                  </a:lnTo>
                  <a:lnTo>
                    <a:pt x="102019" y="42519"/>
                  </a:lnTo>
                  <a:lnTo>
                    <a:pt x="98704" y="42176"/>
                  </a:lnTo>
                  <a:lnTo>
                    <a:pt x="95389" y="41757"/>
                  </a:lnTo>
                  <a:lnTo>
                    <a:pt x="64833" y="36043"/>
                  </a:lnTo>
                  <a:lnTo>
                    <a:pt x="38169" y="26860"/>
                  </a:lnTo>
                  <a:lnTo>
                    <a:pt x="16269" y="14686"/>
                  </a:lnTo>
                  <a:lnTo>
                    <a:pt x="0" y="0"/>
                  </a:lnTo>
                  <a:close/>
                </a:path>
                <a:path w="252094" h="90170">
                  <a:moveTo>
                    <a:pt x="251650" y="0"/>
                  </a:moveTo>
                  <a:lnTo>
                    <a:pt x="213460" y="26860"/>
                  </a:lnTo>
                  <a:lnTo>
                    <a:pt x="156248" y="41757"/>
                  </a:lnTo>
                  <a:lnTo>
                    <a:pt x="146227" y="42684"/>
                  </a:lnTo>
                  <a:lnTo>
                    <a:pt x="143687" y="42938"/>
                  </a:lnTo>
                  <a:lnTo>
                    <a:pt x="141135" y="43116"/>
                  </a:lnTo>
                  <a:lnTo>
                    <a:pt x="138506" y="43192"/>
                  </a:lnTo>
                  <a:lnTo>
                    <a:pt x="134518" y="43446"/>
                  </a:lnTo>
                  <a:lnTo>
                    <a:pt x="130441" y="43535"/>
                  </a:lnTo>
                  <a:lnTo>
                    <a:pt x="246056" y="43535"/>
                  </a:lnTo>
                  <a:lnTo>
                    <a:pt x="251650" y="27406"/>
                  </a:lnTo>
                  <a:lnTo>
                    <a:pt x="251650" y="0"/>
                  </a:lnTo>
                  <a:close/>
                </a:path>
              </a:pathLst>
            </a:custGeom>
            <a:solidFill>
              <a:srgbClr val="DB09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9"/>
            <p:cNvSpPr/>
            <p:nvPr/>
          </p:nvSpPr>
          <p:spPr>
            <a:xfrm>
              <a:off x="735749" y="1761490"/>
              <a:ext cx="252095" cy="90170"/>
            </a:xfrm>
            <a:custGeom>
              <a:avLst/>
              <a:gdLst/>
              <a:ahLst/>
              <a:cxnLst/>
              <a:rect l="l" t="t" r="r" b="b"/>
              <a:pathLst>
                <a:path w="252094" h="90170">
                  <a:moveTo>
                    <a:pt x="0" y="0"/>
                  </a:moveTo>
                  <a:lnTo>
                    <a:pt x="0" y="27419"/>
                  </a:lnTo>
                  <a:lnTo>
                    <a:pt x="6984" y="47599"/>
                  </a:lnTo>
                  <a:lnTo>
                    <a:pt x="55383" y="78888"/>
                  </a:lnTo>
                  <a:lnTo>
                    <a:pt x="94970" y="88023"/>
                  </a:lnTo>
                  <a:lnTo>
                    <a:pt x="113550" y="89712"/>
                  </a:lnTo>
                  <a:lnTo>
                    <a:pt x="117805" y="89966"/>
                  </a:lnTo>
                  <a:lnTo>
                    <a:pt x="122046" y="90055"/>
                  </a:lnTo>
                  <a:lnTo>
                    <a:pt x="130276" y="90055"/>
                  </a:lnTo>
                  <a:lnTo>
                    <a:pt x="134175" y="89966"/>
                  </a:lnTo>
                  <a:lnTo>
                    <a:pt x="138087" y="89712"/>
                  </a:lnTo>
                  <a:lnTo>
                    <a:pt x="142239" y="89547"/>
                  </a:lnTo>
                  <a:lnTo>
                    <a:pt x="146405" y="89204"/>
                  </a:lnTo>
                  <a:lnTo>
                    <a:pt x="150469" y="88773"/>
                  </a:lnTo>
                  <a:lnTo>
                    <a:pt x="150825" y="88773"/>
                  </a:lnTo>
                  <a:lnTo>
                    <a:pt x="151155" y="88696"/>
                  </a:lnTo>
                  <a:lnTo>
                    <a:pt x="151485" y="88696"/>
                  </a:lnTo>
                  <a:lnTo>
                    <a:pt x="157010" y="88023"/>
                  </a:lnTo>
                  <a:lnTo>
                    <a:pt x="196148" y="78920"/>
                  </a:lnTo>
                  <a:lnTo>
                    <a:pt x="244651" y="47598"/>
                  </a:lnTo>
                  <a:lnTo>
                    <a:pt x="246056" y="43548"/>
                  </a:lnTo>
                  <a:lnTo>
                    <a:pt x="121780" y="43548"/>
                  </a:lnTo>
                  <a:lnTo>
                    <a:pt x="117462" y="43459"/>
                  </a:lnTo>
                  <a:lnTo>
                    <a:pt x="113131" y="43192"/>
                  </a:lnTo>
                  <a:lnTo>
                    <a:pt x="110502" y="43129"/>
                  </a:lnTo>
                  <a:lnTo>
                    <a:pt x="107962" y="42951"/>
                  </a:lnTo>
                  <a:lnTo>
                    <a:pt x="105397" y="42684"/>
                  </a:lnTo>
                  <a:lnTo>
                    <a:pt x="102019" y="42532"/>
                  </a:lnTo>
                  <a:lnTo>
                    <a:pt x="98704" y="42176"/>
                  </a:lnTo>
                  <a:lnTo>
                    <a:pt x="95389" y="41757"/>
                  </a:lnTo>
                  <a:lnTo>
                    <a:pt x="64833" y="36049"/>
                  </a:lnTo>
                  <a:lnTo>
                    <a:pt x="38169" y="26865"/>
                  </a:lnTo>
                  <a:lnTo>
                    <a:pt x="16269" y="14688"/>
                  </a:lnTo>
                  <a:lnTo>
                    <a:pt x="0" y="0"/>
                  </a:lnTo>
                  <a:close/>
                </a:path>
                <a:path w="252094" h="90170">
                  <a:moveTo>
                    <a:pt x="251650" y="0"/>
                  </a:moveTo>
                  <a:lnTo>
                    <a:pt x="213460" y="26865"/>
                  </a:lnTo>
                  <a:lnTo>
                    <a:pt x="156248" y="41757"/>
                  </a:lnTo>
                  <a:lnTo>
                    <a:pt x="146227" y="42684"/>
                  </a:lnTo>
                  <a:lnTo>
                    <a:pt x="143687" y="42951"/>
                  </a:lnTo>
                  <a:lnTo>
                    <a:pt x="141135" y="43129"/>
                  </a:lnTo>
                  <a:lnTo>
                    <a:pt x="138506" y="43192"/>
                  </a:lnTo>
                  <a:lnTo>
                    <a:pt x="134518" y="43459"/>
                  </a:lnTo>
                  <a:lnTo>
                    <a:pt x="130441" y="43548"/>
                  </a:lnTo>
                  <a:lnTo>
                    <a:pt x="246056" y="43548"/>
                  </a:lnTo>
                  <a:lnTo>
                    <a:pt x="251650" y="27419"/>
                  </a:lnTo>
                  <a:lnTo>
                    <a:pt x="251650" y="0"/>
                  </a:lnTo>
                  <a:close/>
                </a:path>
              </a:pathLst>
            </a:custGeom>
            <a:solidFill>
              <a:srgbClr val="DB09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10"/>
            <p:cNvSpPr/>
            <p:nvPr/>
          </p:nvSpPr>
          <p:spPr>
            <a:xfrm>
              <a:off x="735749" y="1833573"/>
              <a:ext cx="252095" cy="90170"/>
            </a:xfrm>
            <a:custGeom>
              <a:avLst/>
              <a:gdLst/>
              <a:ahLst/>
              <a:cxnLst/>
              <a:rect l="l" t="t" r="r" b="b"/>
              <a:pathLst>
                <a:path w="252094" h="90169">
                  <a:moveTo>
                    <a:pt x="0" y="0"/>
                  </a:moveTo>
                  <a:lnTo>
                    <a:pt x="0" y="27406"/>
                  </a:lnTo>
                  <a:lnTo>
                    <a:pt x="6984" y="47586"/>
                  </a:lnTo>
                  <a:lnTo>
                    <a:pt x="55383" y="78875"/>
                  </a:lnTo>
                  <a:lnTo>
                    <a:pt x="94970" y="88011"/>
                  </a:lnTo>
                  <a:lnTo>
                    <a:pt x="113550" y="89700"/>
                  </a:lnTo>
                  <a:lnTo>
                    <a:pt x="117805" y="89966"/>
                  </a:lnTo>
                  <a:lnTo>
                    <a:pt x="122046" y="90055"/>
                  </a:lnTo>
                  <a:lnTo>
                    <a:pt x="130276" y="90055"/>
                  </a:lnTo>
                  <a:lnTo>
                    <a:pt x="134175" y="89966"/>
                  </a:lnTo>
                  <a:lnTo>
                    <a:pt x="138087" y="89700"/>
                  </a:lnTo>
                  <a:lnTo>
                    <a:pt x="142239" y="89547"/>
                  </a:lnTo>
                  <a:lnTo>
                    <a:pt x="146405" y="89192"/>
                  </a:lnTo>
                  <a:lnTo>
                    <a:pt x="150469" y="88773"/>
                  </a:lnTo>
                  <a:lnTo>
                    <a:pt x="150825" y="88773"/>
                  </a:lnTo>
                  <a:lnTo>
                    <a:pt x="151155" y="88684"/>
                  </a:lnTo>
                  <a:lnTo>
                    <a:pt x="151485" y="88684"/>
                  </a:lnTo>
                  <a:lnTo>
                    <a:pt x="157010" y="88011"/>
                  </a:lnTo>
                  <a:lnTo>
                    <a:pt x="196148" y="78907"/>
                  </a:lnTo>
                  <a:lnTo>
                    <a:pt x="244651" y="47585"/>
                  </a:lnTo>
                  <a:lnTo>
                    <a:pt x="246056" y="43535"/>
                  </a:lnTo>
                  <a:lnTo>
                    <a:pt x="121780" y="43535"/>
                  </a:lnTo>
                  <a:lnTo>
                    <a:pt x="117462" y="43459"/>
                  </a:lnTo>
                  <a:lnTo>
                    <a:pt x="113131" y="43192"/>
                  </a:lnTo>
                  <a:lnTo>
                    <a:pt x="110502" y="43116"/>
                  </a:lnTo>
                  <a:lnTo>
                    <a:pt x="107962" y="42951"/>
                  </a:lnTo>
                  <a:lnTo>
                    <a:pt x="105397" y="42684"/>
                  </a:lnTo>
                  <a:lnTo>
                    <a:pt x="102019" y="42519"/>
                  </a:lnTo>
                  <a:lnTo>
                    <a:pt x="98704" y="42176"/>
                  </a:lnTo>
                  <a:lnTo>
                    <a:pt x="95389" y="41757"/>
                  </a:lnTo>
                  <a:lnTo>
                    <a:pt x="64833" y="36043"/>
                  </a:lnTo>
                  <a:lnTo>
                    <a:pt x="38169" y="26860"/>
                  </a:lnTo>
                  <a:lnTo>
                    <a:pt x="16269" y="14686"/>
                  </a:lnTo>
                  <a:lnTo>
                    <a:pt x="0" y="0"/>
                  </a:lnTo>
                  <a:close/>
                </a:path>
                <a:path w="252094" h="90169">
                  <a:moveTo>
                    <a:pt x="251650" y="0"/>
                  </a:moveTo>
                  <a:lnTo>
                    <a:pt x="213460" y="26860"/>
                  </a:lnTo>
                  <a:lnTo>
                    <a:pt x="156248" y="41757"/>
                  </a:lnTo>
                  <a:lnTo>
                    <a:pt x="146227" y="42684"/>
                  </a:lnTo>
                  <a:lnTo>
                    <a:pt x="143687" y="42951"/>
                  </a:lnTo>
                  <a:lnTo>
                    <a:pt x="141135" y="43116"/>
                  </a:lnTo>
                  <a:lnTo>
                    <a:pt x="138506" y="43192"/>
                  </a:lnTo>
                  <a:lnTo>
                    <a:pt x="134518" y="43459"/>
                  </a:lnTo>
                  <a:lnTo>
                    <a:pt x="130441" y="43535"/>
                  </a:lnTo>
                  <a:lnTo>
                    <a:pt x="246056" y="43535"/>
                  </a:lnTo>
                  <a:lnTo>
                    <a:pt x="251650" y="27406"/>
                  </a:lnTo>
                  <a:lnTo>
                    <a:pt x="251650" y="0"/>
                  </a:lnTo>
                  <a:close/>
                </a:path>
              </a:pathLst>
            </a:custGeom>
            <a:solidFill>
              <a:srgbClr val="DB09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11"/>
            <p:cNvSpPr/>
            <p:nvPr/>
          </p:nvSpPr>
          <p:spPr>
            <a:xfrm>
              <a:off x="118784" y="1474470"/>
              <a:ext cx="274320" cy="449580"/>
            </a:xfrm>
            <a:custGeom>
              <a:avLst/>
              <a:gdLst/>
              <a:ahLst/>
              <a:cxnLst/>
              <a:rect l="l" t="t" r="r" b="b"/>
              <a:pathLst>
                <a:path w="274320" h="449580">
                  <a:moveTo>
                    <a:pt x="103641" y="0"/>
                  </a:moveTo>
                  <a:lnTo>
                    <a:pt x="774" y="233"/>
                  </a:lnTo>
                  <a:lnTo>
                    <a:pt x="641" y="34775"/>
                  </a:lnTo>
                  <a:lnTo>
                    <a:pt x="622" y="53992"/>
                  </a:lnTo>
                  <a:lnTo>
                    <a:pt x="34698" y="97138"/>
                  </a:lnTo>
                  <a:lnTo>
                    <a:pt x="103788" y="182463"/>
                  </a:lnTo>
                  <a:lnTo>
                    <a:pt x="138150" y="225302"/>
                  </a:lnTo>
                  <a:lnTo>
                    <a:pt x="103405" y="267062"/>
                  </a:lnTo>
                  <a:lnTo>
                    <a:pt x="34287" y="350954"/>
                  </a:lnTo>
                  <a:lnTo>
                    <a:pt x="0" y="393171"/>
                  </a:lnTo>
                  <a:lnTo>
                    <a:pt x="0" y="449152"/>
                  </a:lnTo>
                  <a:lnTo>
                    <a:pt x="273735" y="449152"/>
                  </a:lnTo>
                  <a:lnTo>
                    <a:pt x="273735" y="379329"/>
                  </a:lnTo>
                  <a:lnTo>
                    <a:pt x="187561" y="379329"/>
                  </a:lnTo>
                  <a:lnTo>
                    <a:pt x="144985" y="378970"/>
                  </a:lnTo>
                  <a:lnTo>
                    <a:pt x="103149" y="377880"/>
                  </a:lnTo>
                  <a:lnTo>
                    <a:pt x="135862" y="336984"/>
                  </a:lnTo>
                  <a:lnTo>
                    <a:pt x="178285" y="285078"/>
                  </a:lnTo>
                  <a:lnTo>
                    <a:pt x="230695" y="221556"/>
                  </a:lnTo>
                  <a:lnTo>
                    <a:pt x="178866" y="158275"/>
                  </a:lnTo>
                  <a:lnTo>
                    <a:pt x="149347" y="121550"/>
                  </a:lnTo>
                  <a:lnTo>
                    <a:pt x="130996" y="97138"/>
                  </a:lnTo>
                  <a:lnTo>
                    <a:pt x="113156" y="71493"/>
                  </a:lnTo>
                  <a:lnTo>
                    <a:pt x="273735" y="71324"/>
                  </a:lnTo>
                  <a:lnTo>
                    <a:pt x="273735" y="614"/>
                  </a:lnTo>
                  <a:lnTo>
                    <a:pt x="103641" y="0"/>
                  </a:lnTo>
                  <a:close/>
                </a:path>
                <a:path w="274320" h="449580">
                  <a:moveTo>
                    <a:pt x="273735" y="379036"/>
                  </a:moveTo>
                  <a:lnTo>
                    <a:pt x="187561" y="379329"/>
                  </a:lnTo>
                  <a:lnTo>
                    <a:pt x="273735" y="379329"/>
                  </a:lnTo>
                  <a:lnTo>
                    <a:pt x="273735" y="379036"/>
                  </a:lnTo>
                  <a:close/>
                </a:path>
                <a:path w="274320" h="449580">
                  <a:moveTo>
                    <a:pt x="273735" y="71324"/>
                  </a:moveTo>
                  <a:lnTo>
                    <a:pt x="153108" y="71324"/>
                  </a:lnTo>
                  <a:lnTo>
                    <a:pt x="233734" y="71702"/>
                  </a:lnTo>
                  <a:lnTo>
                    <a:pt x="273735" y="71569"/>
                  </a:lnTo>
                  <a:lnTo>
                    <a:pt x="273735" y="71324"/>
                  </a:lnTo>
                  <a:close/>
                </a:path>
              </a:pathLst>
            </a:custGeom>
            <a:solidFill>
              <a:srgbClr val="0922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5" name="Группа 84"/>
          <p:cNvGrpSpPr/>
          <p:nvPr/>
        </p:nvGrpSpPr>
        <p:grpSpPr>
          <a:xfrm>
            <a:off x="359549" y="4725341"/>
            <a:ext cx="379028" cy="375575"/>
            <a:chOff x="87287" y="77464"/>
            <a:chExt cx="392833" cy="389255"/>
          </a:xfrm>
        </p:grpSpPr>
        <p:sp>
          <p:nvSpPr>
            <p:cNvPr id="86" name="object 2"/>
            <p:cNvSpPr/>
            <p:nvPr/>
          </p:nvSpPr>
          <p:spPr>
            <a:xfrm>
              <a:off x="353335" y="166523"/>
              <a:ext cx="122555" cy="122555"/>
            </a:xfrm>
            <a:custGeom>
              <a:avLst/>
              <a:gdLst/>
              <a:ahLst/>
              <a:cxnLst/>
              <a:rect l="l" t="t" r="r" b="b"/>
              <a:pathLst>
                <a:path w="122554" h="122554">
                  <a:moveTo>
                    <a:pt x="122237" y="61112"/>
                  </a:moveTo>
                  <a:lnTo>
                    <a:pt x="117435" y="84896"/>
                  </a:lnTo>
                  <a:lnTo>
                    <a:pt x="104340" y="104322"/>
                  </a:lnTo>
                  <a:lnTo>
                    <a:pt x="84914" y="117421"/>
                  </a:lnTo>
                  <a:lnTo>
                    <a:pt x="61125" y="122224"/>
                  </a:lnTo>
                  <a:lnTo>
                    <a:pt x="37333" y="117421"/>
                  </a:lnTo>
                  <a:lnTo>
                    <a:pt x="17903" y="104322"/>
                  </a:lnTo>
                  <a:lnTo>
                    <a:pt x="4803" y="84896"/>
                  </a:lnTo>
                  <a:lnTo>
                    <a:pt x="0" y="61112"/>
                  </a:lnTo>
                  <a:lnTo>
                    <a:pt x="4803" y="37322"/>
                  </a:lnTo>
                  <a:lnTo>
                    <a:pt x="17903" y="17897"/>
                  </a:lnTo>
                  <a:lnTo>
                    <a:pt x="37333" y="4801"/>
                  </a:lnTo>
                  <a:lnTo>
                    <a:pt x="61125" y="0"/>
                  </a:lnTo>
                  <a:lnTo>
                    <a:pt x="84914" y="4801"/>
                  </a:lnTo>
                  <a:lnTo>
                    <a:pt x="104340" y="17897"/>
                  </a:lnTo>
                  <a:lnTo>
                    <a:pt x="117435" y="37322"/>
                  </a:lnTo>
                  <a:lnTo>
                    <a:pt x="122237" y="61112"/>
                  </a:lnTo>
                  <a:close/>
                </a:path>
              </a:pathLst>
            </a:custGeom>
            <a:ln w="12179">
              <a:solidFill>
                <a:srgbClr val="09223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3"/>
            <p:cNvSpPr/>
            <p:nvPr/>
          </p:nvSpPr>
          <p:spPr>
            <a:xfrm>
              <a:off x="367725" y="182946"/>
              <a:ext cx="112395" cy="89535"/>
            </a:xfrm>
            <a:custGeom>
              <a:avLst/>
              <a:gdLst/>
              <a:ahLst/>
              <a:cxnLst/>
              <a:rect l="l" t="t" r="r" b="b"/>
              <a:pathLst>
                <a:path w="112395" h="89535">
                  <a:moveTo>
                    <a:pt x="52818" y="55384"/>
                  </a:moveTo>
                  <a:lnTo>
                    <a:pt x="21487" y="79095"/>
                  </a:lnTo>
                  <a:lnTo>
                    <a:pt x="18859" y="87045"/>
                  </a:lnTo>
                  <a:lnTo>
                    <a:pt x="19214" y="88315"/>
                  </a:lnTo>
                  <a:lnTo>
                    <a:pt x="20789" y="89319"/>
                  </a:lnTo>
                  <a:lnTo>
                    <a:pt x="21716" y="88836"/>
                  </a:lnTo>
                  <a:lnTo>
                    <a:pt x="24040" y="81788"/>
                  </a:lnTo>
                  <a:lnTo>
                    <a:pt x="29019" y="76098"/>
                  </a:lnTo>
                  <a:lnTo>
                    <a:pt x="40626" y="66916"/>
                  </a:lnTo>
                  <a:lnTo>
                    <a:pt x="46557" y="63271"/>
                  </a:lnTo>
                  <a:lnTo>
                    <a:pt x="52818" y="59994"/>
                  </a:lnTo>
                  <a:lnTo>
                    <a:pt x="52818" y="55384"/>
                  </a:lnTo>
                  <a:close/>
                </a:path>
                <a:path w="112395" h="89535">
                  <a:moveTo>
                    <a:pt x="31536" y="11353"/>
                  </a:moveTo>
                  <a:lnTo>
                    <a:pt x="28345" y="11353"/>
                  </a:lnTo>
                  <a:lnTo>
                    <a:pt x="22403" y="57912"/>
                  </a:lnTo>
                  <a:lnTo>
                    <a:pt x="20834" y="72339"/>
                  </a:lnTo>
                  <a:lnTo>
                    <a:pt x="20725" y="73469"/>
                  </a:lnTo>
                  <a:lnTo>
                    <a:pt x="21208" y="74307"/>
                  </a:lnTo>
                  <a:lnTo>
                    <a:pt x="23113" y="74612"/>
                  </a:lnTo>
                  <a:lnTo>
                    <a:pt x="23900" y="73761"/>
                  </a:lnTo>
                  <a:lnTo>
                    <a:pt x="23989" y="72339"/>
                  </a:lnTo>
                  <a:lnTo>
                    <a:pt x="24396" y="71120"/>
                  </a:lnTo>
                  <a:lnTo>
                    <a:pt x="27253" y="57912"/>
                  </a:lnTo>
                  <a:lnTo>
                    <a:pt x="28637" y="51727"/>
                  </a:lnTo>
                  <a:lnTo>
                    <a:pt x="30319" y="44640"/>
                  </a:lnTo>
                  <a:lnTo>
                    <a:pt x="27190" y="44640"/>
                  </a:lnTo>
                  <a:lnTo>
                    <a:pt x="31536" y="11353"/>
                  </a:lnTo>
                  <a:close/>
                </a:path>
                <a:path w="112395" h="89535">
                  <a:moveTo>
                    <a:pt x="108485" y="35623"/>
                  </a:moveTo>
                  <a:lnTo>
                    <a:pt x="89509" y="35623"/>
                  </a:lnTo>
                  <a:lnTo>
                    <a:pt x="96036" y="35864"/>
                  </a:lnTo>
                  <a:lnTo>
                    <a:pt x="103072" y="37896"/>
                  </a:lnTo>
                  <a:lnTo>
                    <a:pt x="104545" y="38455"/>
                  </a:lnTo>
                  <a:lnTo>
                    <a:pt x="105790" y="39128"/>
                  </a:lnTo>
                  <a:lnTo>
                    <a:pt x="97966" y="40455"/>
                  </a:lnTo>
                  <a:lnTo>
                    <a:pt x="87481" y="42672"/>
                  </a:lnTo>
                  <a:lnTo>
                    <a:pt x="52818" y="55384"/>
                  </a:lnTo>
                  <a:lnTo>
                    <a:pt x="52818" y="59994"/>
                  </a:lnTo>
                  <a:lnTo>
                    <a:pt x="56793" y="57912"/>
                  </a:lnTo>
                  <a:lnTo>
                    <a:pt x="60921" y="55981"/>
                  </a:lnTo>
                  <a:lnTo>
                    <a:pt x="102833" y="43943"/>
                  </a:lnTo>
                  <a:lnTo>
                    <a:pt x="109702" y="42900"/>
                  </a:lnTo>
                  <a:lnTo>
                    <a:pt x="110235" y="42799"/>
                  </a:lnTo>
                  <a:lnTo>
                    <a:pt x="110540" y="42799"/>
                  </a:lnTo>
                  <a:lnTo>
                    <a:pt x="110831" y="42648"/>
                  </a:lnTo>
                  <a:lnTo>
                    <a:pt x="111378" y="42125"/>
                  </a:lnTo>
                  <a:lnTo>
                    <a:pt x="111532" y="41827"/>
                  </a:lnTo>
                  <a:lnTo>
                    <a:pt x="111763" y="40932"/>
                  </a:lnTo>
                  <a:lnTo>
                    <a:pt x="111772" y="39941"/>
                  </a:lnTo>
                  <a:lnTo>
                    <a:pt x="109752" y="36309"/>
                  </a:lnTo>
                  <a:lnTo>
                    <a:pt x="108485" y="35623"/>
                  </a:lnTo>
                  <a:close/>
                </a:path>
                <a:path w="112395" h="89535">
                  <a:moveTo>
                    <a:pt x="35133" y="38544"/>
                  </a:moveTo>
                  <a:lnTo>
                    <a:pt x="31978" y="38544"/>
                  </a:lnTo>
                  <a:lnTo>
                    <a:pt x="31228" y="52400"/>
                  </a:lnTo>
                  <a:lnTo>
                    <a:pt x="34378" y="54775"/>
                  </a:lnTo>
                  <a:lnTo>
                    <a:pt x="36131" y="53340"/>
                  </a:lnTo>
                  <a:lnTo>
                    <a:pt x="37380" y="50177"/>
                  </a:lnTo>
                  <a:lnTo>
                    <a:pt x="34784" y="50177"/>
                  </a:lnTo>
                  <a:lnTo>
                    <a:pt x="34492" y="49949"/>
                  </a:lnTo>
                  <a:lnTo>
                    <a:pt x="35133" y="38544"/>
                  </a:lnTo>
                  <a:close/>
                </a:path>
                <a:path w="112395" h="89535">
                  <a:moveTo>
                    <a:pt x="41777" y="45440"/>
                  </a:moveTo>
                  <a:lnTo>
                    <a:pt x="39064" y="45440"/>
                  </a:lnTo>
                  <a:lnTo>
                    <a:pt x="39102" y="46202"/>
                  </a:lnTo>
                  <a:lnTo>
                    <a:pt x="39228" y="47548"/>
                  </a:lnTo>
                  <a:lnTo>
                    <a:pt x="39344" y="48323"/>
                  </a:lnTo>
                  <a:lnTo>
                    <a:pt x="40766" y="51739"/>
                  </a:lnTo>
                  <a:lnTo>
                    <a:pt x="42417" y="52565"/>
                  </a:lnTo>
                  <a:lnTo>
                    <a:pt x="45795" y="49923"/>
                  </a:lnTo>
                  <a:lnTo>
                    <a:pt x="46663" y="48615"/>
                  </a:lnTo>
                  <a:lnTo>
                    <a:pt x="47351" y="47358"/>
                  </a:lnTo>
                  <a:lnTo>
                    <a:pt x="42557" y="47358"/>
                  </a:lnTo>
                  <a:lnTo>
                    <a:pt x="41777" y="45440"/>
                  </a:lnTo>
                  <a:close/>
                </a:path>
                <a:path w="112395" h="89535">
                  <a:moveTo>
                    <a:pt x="41122" y="29603"/>
                  </a:moveTo>
                  <a:lnTo>
                    <a:pt x="40283" y="30480"/>
                  </a:lnTo>
                  <a:lnTo>
                    <a:pt x="35673" y="45453"/>
                  </a:lnTo>
                  <a:lnTo>
                    <a:pt x="34687" y="47955"/>
                  </a:lnTo>
                  <a:lnTo>
                    <a:pt x="34610" y="49263"/>
                  </a:lnTo>
                  <a:lnTo>
                    <a:pt x="34784" y="50177"/>
                  </a:lnTo>
                  <a:lnTo>
                    <a:pt x="37380" y="50177"/>
                  </a:lnTo>
                  <a:lnTo>
                    <a:pt x="38419" y="47548"/>
                  </a:lnTo>
                  <a:lnTo>
                    <a:pt x="39064" y="45440"/>
                  </a:lnTo>
                  <a:lnTo>
                    <a:pt x="41777" y="45440"/>
                  </a:lnTo>
                  <a:lnTo>
                    <a:pt x="41890" y="43268"/>
                  </a:lnTo>
                  <a:lnTo>
                    <a:pt x="43433" y="30937"/>
                  </a:lnTo>
                  <a:lnTo>
                    <a:pt x="41122" y="29603"/>
                  </a:lnTo>
                  <a:close/>
                </a:path>
                <a:path w="112395" h="89535">
                  <a:moveTo>
                    <a:pt x="31051" y="0"/>
                  </a:moveTo>
                  <a:lnTo>
                    <a:pt x="30098" y="241"/>
                  </a:lnTo>
                  <a:lnTo>
                    <a:pt x="29628" y="1778"/>
                  </a:lnTo>
                  <a:lnTo>
                    <a:pt x="27759" y="5493"/>
                  </a:lnTo>
                  <a:lnTo>
                    <a:pt x="7236" y="38011"/>
                  </a:lnTo>
                  <a:lnTo>
                    <a:pt x="418" y="45110"/>
                  </a:lnTo>
                  <a:lnTo>
                    <a:pt x="49" y="46034"/>
                  </a:lnTo>
                  <a:lnTo>
                    <a:pt x="0" y="46621"/>
                  </a:lnTo>
                  <a:lnTo>
                    <a:pt x="418" y="48615"/>
                  </a:lnTo>
                  <a:lnTo>
                    <a:pt x="1282" y="49263"/>
                  </a:lnTo>
                  <a:lnTo>
                    <a:pt x="4279" y="48094"/>
                  </a:lnTo>
                  <a:lnTo>
                    <a:pt x="9600" y="40932"/>
                  </a:lnTo>
                  <a:lnTo>
                    <a:pt x="19923" y="25358"/>
                  </a:lnTo>
                  <a:lnTo>
                    <a:pt x="24929" y="17259"/>
                  </a:lnTo>
                  <a:lnTo>
                    <a:pt x="28345" y="11353"/>
                  </a:lnTo>
                  <a:lnTo>
                    <a:pt x="31536" y="11353"/>
                  </a:lnTo>
                  <a:lnTo>
                    <a:pt x="32244" y="5969"/>
                  </a:lnTo>
                  <a:lnTo>
                    <a:pt x="32333" y="3937"/>
                  </a:lnTo>
                  <a:lnTo>
                    <a:pt x="32854" y="2768"/>
                  </a:lnTo>
                  <a:lnTo>
                    <a:pt x="32651" y="1473"/>
                  </a:lnTo>
                  <a:lnTo>
                    <a:pt x="31051" y="0"/>
                  </a:lnTo>
                  <a:close/>
                </a:path>
                <a:path w="112395" h="89535">
                  <a:moveTo>
                    <a:pt x="50572" y="47091"/>
                  </a:moveTo>
                  <a:lnTo>
                    <a:pt x="47497" y="47091"/>
                  </a:lnTo>
                  <a:lnTo>
                    <a:pt x="47551" y="47459"/>
                  </a:lnTo>
                  <a:lnTo>
                    <a:pt x="47672" y="48006"/>
                  </a:lnTo>
                  <a:lnTo>
                    <a:pt x="48056" y="48412"/>
                  </a:lnTo>
                  <a:lnTo>
                    <a:pt x="50101" y="48818"/>
                  </a:lnTo>
                  <a:lnTo>
                    <a:pt x="50572" y="47091"/>
                  </a:lnTo>
                  <a:close/>
                </a:path>
                <a:path w="112395" h="89535">
                  <a:moveTo>
                    <a:pt x="52818" y="37109"/>
                  </a:moveTo>
                  <a:lnTo>
                    <a:pt x="52818" y="41427"/>
                  </a:lnTo>
                  <a:lnTo>
                    <a:pt x="53339" y="41516"/>
                  </a:lnTo>
                  <a:lnTo>
                    <a:pt x="52818" y="41617"/>
                  </a:lnTo>
                  <a:lnTo>
                    <a:pt x="52818" y="47548"/>
                  </a:lnTo>
                  <a:lnTo>
                    <a:pt x="53288" y="47955"/>
                  </a:lnTo>
                  <a:lnTo>
                    <a:pt x="53911" y="48006"/>
                  </a:lnTo>
                  <a:lnTo>
                    <a:pt x="55451" y="47205"/>
                  </a:lnTo>
                  <a:lnTo>
                    <a:pt x="57771" y="41821"/>
                  </a:lnTo>
                  <a:lnTo>
                    <a:pt x="61658" y="40589"/>
                  </a:lnTo>
                  <a:lnTo>
                    <a:pt x="63579" y="40106"/>
                  </a:lnTo>
                  <a:lnTo>
                    <a:pt x="54965" y="40106"/>
                  </a:lnTo>
                  <a:lnTo>
                    <a:pt x="54881" y="38455"/>
                  </a:lnTo>
                  <a:lnTo>
                    <a:pt x="54571" y="37388"/>
                  </a:lnTo>
                  <a:lnTo>
                    <a:pt x="53250" y="37147"/>
                  </a:lnTo>
                  <a:lnTo>
                    <a:pt x="52818" y="37109"/>
                  </a:lnTo>
                  <a:close/>
                </a:path>
                <a:path w="112395" h="89535">
                  <a:moveTo>
                    <a:pt x="52818" y="43268"/>
                  </a:moveTo>
                  <a:lnTo>
                    <a:pt x="51726" y="43268"/>
                  </a:lnTo>
                  <a:lnTo>
                    <a:pt x="51828" y="45440"/>
                  </a:lnTo>
                  <a:lnTo>
                    <a:pt x="52145" y="46621"/>
                  </a:lnTo>
                  <a:lnTo>
                    <a:pt x="52412" y="47155"/>
                  </a:lnTo>
                  <a:lnTo>
                    <a:pt x="52818" y="47548"/>
                  </a:lnTo>
                  <a:lnTo>
                    <a:pt x="52818" y="43268"/>
                  </a:lnTo>
                  <a:close/>
                </a:path>
                <a:path w="112395" h="89535">
                  <a:moveTo>
                    <a:pt x="48742" y="37084"/>
                  </a:moveTo>
                  <a:lnTo>
                    <a:pt x="44220" y="46202"/>
                  </a:lnTo>
                  <a:lnTo>
                    <a:pt x="42849" y="47269"/>
                  </a:lnTo>
                  <a:lnTo>
                    <a:pt x="42557" y="47358"/>
                  </a:lnTo>
                  <a:lnTo>
                    <a:pt x="47351" y="47358"/>
                  </a:lnTo>
                  <a:lnTo>
                    <a:pt x="47497" y="47091"/>
                  </a:lnTo>
                  <a:lnTo>
                    <a:pt x="50572" y="47091"/>
                  </a:lnTo>
                  <a:lnTo>
                    <a:pt x="51315" y="44377"/>
                  </a:lnTo>
                  <a:lnTo>
                    <a:pt x="51726" y="43268"/>
                  </a:lnTo>
                  <a:lnTo>
                    <a:pt x="52818" y="43268"/>
                  </a:lnTo>
                  <a:lnTo>
                    <a:pt x="52818" y="41681"/>
                  </a:lnTo>
                  <a:lnTo>
                    <a:pt x="52488" y="41681"/>
                  </a:lnTo>
                  <a:lnTo>
                    <a:pt x="52602" y="41516"/>
                  </a:lnTo>
                  <a:lnTo>
                    <a:pt x="52818" y="41427"/>
                  </a:lnTo>
                  <a:lnTo>
                    <a:pt x="52818" y="38011"/>
                  </a:lnTo>
                  <a:lnTo>
                    <a:pt x="50964" y="38011"/>
                  </a:lnTo>
                  <a:lnTo>
                    <a:pt x="50736" y="37592"/>
                  </a:lnTo>
                  <a:lnTo>
                    <a:pt x="50355" y="37363"/>
                  </a:lnTo>
                  <a:lnTo>
                    <a:pt x="48742" y="37084"/>
                  </a:lnTo>
                  <a:close/>
                </a:path>
                <a:path w="112395" h="89535">
                  <a:moveTo>
                    <a:pt x="33679" y="31559"/>
                  </a:moveTo>
                  <a:lnTo>
                    <a:pt x="30885" y="32435"/>
                  </a:lnTo>
                  <a:lnTo>
                    <a:pt x="28975" y="38011"/>
                  </a:lnTo>
                  <a:lnTo>
                    <a:pt x="27190" y="44640"/>
                  </a:lnTo>
                  <a:lnTo>
                    <a:pt x="30319" y="44640"/>
                  </a:lnTo>
                  <a:lnTo>
                    <a:pt x="31978" y="38544"/>
                  </a:lnTo>
                  <a:lnTo>
                    <a:pt x="35133" y="38544"/>
                  </a:lnTo>
                  <a:lnTo>
                    <a:pt x="35231" y="36944"/>
                  </a:lnTo>
                  <a:lnTo>
                    <a:pt x="35145" y="35623"/>
                  </a:lnTo>
                  <a:lnTo>
                    <a:pt x="34647" y="32651"/>
                  </a:lnTo>
                  <a:lnTo>
                    <a:pt x="34568" y="32435"/>
                  </a:lnTo>
                  <a:lnTo>
                    <a:pt x="33679" y="31559"/>
                  </a:lnTo>
                  <a:close/>
                </a:path>
                <a:path w="112395" h="89535">
                  <a:moveTo>
                    <a:pt x="52818" y="41617"/>
                  </a:moveTo>
                  <a:lnTo>
                    <a:pt x="52488" y="41681"/>
                  </a:lnTo>
                  <a:lnTo>
                    <a:pt x="52818" y="41681"/>
                  </a:lnTo>
                  <a:close/>
                </a:path>
                <a:path w="112395" h="89535">
                  <a:moveTo>
                    <a:pt x="89521" y="31305"/>
                  </a:moveTo>
                  <a:lnTo>
                    <a:pt x="54965" y="40106"/>
                  </a:lnTo>
                  <a:lnTo>
                    <a:pt x="63579" y="40106"/>
                  </a:lnTo>
                  <a:lnTo>
                    <a:pt x="67485" y="39128"/>
                  </a:lnTo>
                  <a:lnTo>
                    <a:pt x="78104" y="36944"/>
                  </a:lnTo>
                  <a:lnTo>
                    <a:pt x="82981" y="36106"/>
                  </a:lnTo>
                  <a:lnTo>
                    <a:pt x="89509" y="35623"/>
                  </a:lnTo>
                  <a:lnTo>
                    <a:pt x="108485" y="35623"/>
                  </a:lnTo>
                  <a:lnTo>
                    <a:pt x="106184" y="34378"/>
                  </a:lnTo>
                  <a:lnTo>
                    <a:pt x="96392" y="31559"/>
                  </a:lnTo>
                  <a:lnTo>
                    <a:pt x="89521" y="31305"/>
                  </a:lnTo>
                  <a:close/>
                </a:path>
                <a:path w="112395" h="89535">
                  <a:moveTo>
                    <a:pt x="52818" y="37109"/>
                  </a:moveTo>
                  <a:lnTo>
                    <a:pt x="52120" y="37122"/>
                  </a:lnTo>
                  <a:lnTo>
                    <a:pt x="51510" y="37477"/>
                  </a:lnTo>
                  <a:lnTo>
                    <a:pt x="50964" y="38011"/>
                  </a:lnTo>
                  <a:lnTo>
                    <a:pt x="52818" y="38011"/>
                  </a:lnTo>
                  <a:lnTo>
                    <a:pt x="52818" y="37109"/>
                  </a:lnTo>
                  <a:close/>
                </a:path>
              </a:pathLst>
            </a:custGeom>
            <a:solidFill>
              <a:srgbClr val="0922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4"/>
            <p:cNvSpPr/>
            <p:nvPr/>
          </p:nvSpPr>
          <p:spPr>
            <a:xfrm>
              <a:off x="87287" y="77464"/>
              <a:ext cx="312420" cy="389255"/>
            </a:xfrm>
            <a:custGeom>
              <a:avLst/>
              <a:gdLst/>
              <a:ahLst/>
              <a:cxnLst/>
              <a:rect l="l" t="t" r="r" b="b"/>
              <a:pathLst>
                <a:path w="312420" h="389255">
                  <a:moveTo>
                    <a:pt x="311886" y="0"/>
                  </a:moveTo>
                  <a:lnTo>
                    <a:pt x="133946" y="0"/>
                  </a:lnTo>
                  <a:lnTo>
                    <a:pt x="133946" y="120370"/>
                  </a:lnTo>
                  <a:lnTo>
                    <a:pt x="0" y="120370"/>
                  </a:lnTo>
                  <a:lnTo>
                    <a:pt x="0" y="389039"/>
                  </a:lnTo>
                  <a:lnTo>
                    <a:pt x="311886" y="389039"/>
                  </a:lnTo>
                  <a:lnTo>
                    <a:pt x="311886" y="225310"/>
                  </a:lnTo>
                  <a:lnTo>
                    <a:pt x="301909" y="223172"/>
                  </a:lnTo>
                  <a:lnTo>
                    <a:pt x="292211" y="219673"/>
                  </a:lnTo>
                  <a:lnTo>
                    <a:pt x="282936" y="214786"/>
                  </a:lnTo>
                  <a:lnTo>
                    <a:pt x="274231" y="208483"/>
                  </a:lnTo>
                  <a:lnTo>
                    <a:pt x="255452" y="184981"/>
                  </a:lnTo>
                  <a:lnTo>
                    <a:pt x="247421" y="157073"/>
                  </a:lnTo>
                  <a:lnTo>
                    <a:pt x="250438" y="128194"/>
                  </a:lnTo>
                  <a:lnTo>
                    <a:pt x="274914" y="91788"/>
                  </a:lnTo>
                  <a:lnTo>
                    <a:pt x="311886" y="75552"/>
                  </a:lnTo>
                  <a:lnTo>
                    <a:pt x="311886" y="0"/>
                  </a:lnTo>
                  <a:close/>
                </a:path>
              </a:pathLst>
            </a:custGeom>
            <a:solidFill>
              <a:srgbClr val="DB09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5"/>
            <p:cNvSpPr/>
            <p:nvPr/>
          </p:nvSpPr>
          <p:spPr>
            <a:xfrm>
              <a:off x="334410" y="391003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>
                  <a:moveTo>
                    <a:pt x="18910" y="0"/>
                  </a:moveTo>
                  <a:lnTo>
                    <a:pt x="11551" y="1484"/>
                  </a:lnTo>
                  <a:lnTo>
                    <a:pt x="5540" y="5535"/>
                  </a:lnTo>
                  <a:lnTo>
                    <a:pt x="1486" y="11546"/>
                  </a:lnTo>
                  <a:lnTo>
                    <a:pt x="0" y="18910"/>
                  </a:lnTo>
                  <a:lnTo>
                    <a:pt x="1486" y="26269"/>
                  </a:lnTo>
                  <a:lnTo>
                    <a:pt x="5540" y="32280"/>
                  </a:lnTo>
                  <a:lnTo>
                    <a:pt x="11551" y="36333"/>
                  </a:lnTo>
                  <a:lnTo>
                    <a:pt x="18910" y="37820"/>
                  </a:lnTo>
                  <a:lnTo>
                    <a:pt x="26281" y="36333"/>
                  </a:lnTo>
                  <a:lnTo>
                    <a:pt x="32296" y="32280"/>
                  </a:lnTo>
                  <a:lnTo>
                    <a:pt x="36348" y="26269"/>
                  </a:lnTo>
                  <a:lnTo>
                    <a:pt x="37833" y="18910"/>
                  </a:lnTo>
                  <a:lnTo>
                    <a:pt x="36348" y="11546"/>
                  </a:lnTo>
                  <a:lnTo>
                    <a:pt x="32296" y="5535"/>
                  </a:lnTo>
                  <a:lnTo>
                    <a:pt x="26281" y="1484"/>
                  </a:lnTo>
                  <a:lnTo>
                    <a:pt x="1891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6"/>
            <p:cNvSpPr/>
            <p:nvPr/>
          </p:nvSpPr>
          <p:spPr>
            <a:xfrm>
              <a:off x="334410" y="321909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>
                  <a:moveTo>
                    <a:pt x="18910" y="0"/>
                  </a:moveTo>
                  <a:lnTo>
                    <a:pt x="11551" y="1486"/>
                  </a:lnTo>
                  <a:lnTo>
                    <a:pt x="5540" y="5540"/>
                  </a:lnTo>
                  <a:lnTo>
                    <a:pt x="1486" y="11551"/>
                  </a:lnTo>
                  <a:lnTo>
                    <a:pt x="0" y="18910"/>
                  </a:lnTo>
                  <a:lnTo>
                    <a:pt x="1486" y="26269"/>
                  </a:lnTo>
                  <a:lnTo>
                    <a:pt x="5540" y="32280"/>
                  </a:lnTo>
                  <a:lnTo>
                    <a:pt x="11551" y="36333"/>
                  </a:lnTo>
                  <a:lnTo>
                    <a:pt x="18910" y="37820"/>
                  </a:lnTo>
                  <a:lnTo>
                    <a:pt x="26281" y="36333"/>
                  </a:lnTo>
                  <a:lnTo>
                    <a:pt x="32296" y="32280"/>
                  </a:lnTo>
                  <a:lnTo>
                    <a:pt x="36348" y="26269"/>
                  </a:lnTo>
                  <a:lnTo>
                    <a:pt x="37833" y="18910"/>
                  </a:lnTo>
                  <a:lnTo>
                    <a:pt x="36348" y="11551"/>
                  </a:lnTo>
                  <a:lnTo>
                    <a:pt x="32296" y="5540"/>
                  </a:lnTo>
                  <a:lnTo>
                    <a:pt x="26281" y="1486"/>
                  </a:lnTo>
                  <a:lnTo>
                    <a:pt x="1891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7"/>
            <p:cNvSpPr/>
            <p:nvPr/>
          </p:nvSpPr>
          <p:spPr>
            <a:xfrm>
              <a:off x="334410" y="106381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>
                  <a:moveTo>
                    <a:pt x="18910" y="0"/>
                  </a:moveTo>
                  <a:lnTo>
                    <a:pt x="11551" y="1486"/>
                  </a:lnTo>
                  <a:lnTo>
                    <a:pt x="5540" y="5540"/>
                  </a:lnTo>
                  <a:lnTo>
                    <a:pt x="1486" y="11551"/>
                  </a:lnTo>
                  <a:lnTo>
                    <a:pt x="0" y="18910"/>
                  </a:lnTo>
                  <a:lnTo>
                    <a:pt x="1486" y="26269"/>
                  </a:lnTo>
                  <a:lnTo>
                    <a:pt x="5540" y="32280"/>
                  </a:lnTo>
                  <a:lnTo>
                    <a:pt x="11551" y="36333"/>
                  </a:lnTo>
                  <a:lnTo>
                    <a:pt x="18910" y="37820"/>
                  </a:lnTo>
                  <a:lnTo>
                    <a:pt x="26281" y="36333"/>
                  </a:lnTo>
                  <a:lnTo>
                    <a:pt x="32296" y="32280"/>
                  </a:lnTo>
                  <a:lnTo>
                    <a:pt x="36348" y="26269"/>
                  </a:lnTo>
                  <a:lnTo>
                    <a:pt x="37833" y="18910"/>
                  </a:lnTo>
                  <a:lnTo>
                    <a:pt x="36348" y="11551"/>
                  </a:lnTo>
                  <a:lnTo>
                    <a:pt x="32296" y="5540"/>
                  </a:lnTo>
                  <a:lnTo>
                    <a:pt x="26281" y="1486"/>
                  </a:lnTo>
                  <a:lnTo>
                    <a:pt x="1891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8"/>
            <p:cNvSpPr/>
            <p:nvPr/>
          </p:nvSpPr>
          <p:spPr>
            <a:xfrm>
              <a:off x="248716" y="196447"/>
              <a:ext cx="55244" cy="0"/>
            </a:xfrm>
            <a:custGeom>
              <a:avLst/>
              <a:gdLst/>
              <a:ahLst/>
              <a:cxnLst/>
              <a:rect l="l" t="t" r="r" b="b"/>
              <a:pathLst>
                <a:path w="55245">
                  <a:moveTo>
                    <a:pt x="0" y="0"/>
                  </a:moveTo>
                  <a:lnTo>
                    <a:pt x="55054" y="0"/>
                  </a:lnTo>
                </a:path>
              </a:pathLst>
            </a:custGeom>
            <a:ln w="3162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9"/>
            <p:cNvSpPr/>
            <p:nvPr/>
          </p:nvSpPr>
          <p:spPr>
            <a:xfrm>
              <a:off x="248716" y="124260"/>
              <a:ext cx="55244" cy="0"/>
            </a:xfrm>
            <a:custGeom>
              <a:avLst/>
              <a:gdLst/>
              <a:ahLst/>
              <a:cxnLst/>
              <a:rect l="l" t="t" r="r" b="b"/>
              <a:pathLst>
                <a:path w="55245">
                  <a:moveTo>
                    <a:pt x="0" y="0"/>
                  </a:moveTo>
                  <a:lnTo>
                    <a:pt x="55054" y="0"/>
                  </a:lnTo>
                </a:path>
              </a:pathLst>
            </a:custGeom>
            <a:ln w="3162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10"/>
            <p:cNvSpPr/>
            <p:nvPr/>
          </p:nvSpPr>
          <p:spPr>
            <a:xfrm>
              <a:off x="116370" y="413001"/>
              <a:ext cx="187960" cy="0"/>
            </a:xfrm>
            <a:custGeom>
              <a:avLst/>
              <a:gdLst/>
              <a:ahLst/>
              <a:cxnLst/>
              <a:rect l="l" t="t" r="r" b="b"/>
              <a:pathLst>
                <a:path w="187960">
                  <a:moveTo>
                    <a:pt x="0" y="0"/>
                  </a:moveTo>
                  <a:lnTo>
                    <a:pt x="187413" y="0"/>
                  </a:lnTo>
                </a:path>
              </a:pathLst>
            </a:custGeom>
            <a:ln w="316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11"/>
            <p:cNvSpPr/>
            <p:nvPr/>
          </p:nvSpPr>
          <p:spPr>
            <a:xfrm>
              <a:off x="116370" y="340821"/>
              <a:ext cx="187960" cy="0"/>
            </a:xfrm>
            <a:custGeom>
              <a:avLst/>
              <a:gdLst/>
              <a:ahLst/>
              <a:cxnLst/>
              <a:rect l="l" t="t" r="r" b="b"/>
              <a:pathLst>
                <a:path w="187960">
                  <a:moveTo>
                    <a:pt x="0" y="0"/>
                  </a:moveTo>
                  <a:lnTo>
                    <a:pt x="187413" y="0"/>
                  </a:lnTo>
                </a:path>
              </a:pathLst>
            </a:custGeom>
            <a:ln w="3162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12"/>
            <p:cNvSpPr/>
            <p:nvPr/>
          </p:nvSpPr>
          <p:spPr>
            <a:xfrm>
              <a:off x="116370" y="268627"/>
              <a:ext cx="187960" cy="0"/>
            </a:xfrm>
            <a:custGeom>
              <a:avLst/>
              <a:gdLst/>
              <a:ahLst/>
              <a:cxnLst/>
              <a:rect l="l" t="t" r="r" b="b"/>
              <a:pathLst>
                <a:path w="187960">
                  <a:moveTo>
                    <a:pt x="0" y="0"/>
                  </a:moveTo>
                  <a:lnTo>
                    <a:pt x="187413" y="0"/>
                  </a:lnTo>
                </a:path>
              </a:pathLst>
            </a:custGeom>
            <a:ln w="316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" name="object 13"/>
            <p:cNvSpPr/>
            <p:nvPr/>
          </p:nvSpPr>
          <p:spPr>
            <a:xfrm>
              <a:off x="87288" y="77468"/>
              <a:ext cx="99060" cy="89535"/>
            </a:xfrm>
            <a:custGeom>
              <a:avLst/>
              <a:gdLst/>
              <a:ahLst/>
              <a:cxnLst/>
              <a:rect l="l" t="t" r="r" b="b"/>
              <a:pathLst>
                <a:path w="99060" h="89535">
                  <a:moveTo>
                    <a:pt x="98615" y="0"/>
                  </a:moveTo>
                  <a:lnTo>
                    <a:pt x="0" y="89052"/>
                  </a:lnTo>
                  <a:lnTo>
                    <a:pt x="98615" y="89052"/>
                  </a:lnTo>
                  <a:lnTo>
                    <a:pt x="98615" y="0"/>
                  </a:lnTo>
                  <a:close/>
                </a:path>
              </a:pathLst>
            </a:custGeom>
            <a:solidFill>
              <a:srgbClr val="DB09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2" name="Группа 111"/>
          <p:cNvGrpSpPr/>
          <p:nvPr/>
        </p:nvGrpSpPr>
        <p:grpSpPr>
          <a:xfrm>
            <a:off x="6806809" y="2124401"/>
            <a:ext cx="330019" cy="411802"/>
            <a:chOff x="212284" y="179757"/>
            <a:chExt cx="682104" cy="851137"/>
          </a:xfrm>
        </p:grpSpPr>
        <p:sp>
          <p:nvSpPr>
            <p:cNvPr id="113" name="object 2"/>
            <p:cNvSpPr/>
            <p:nvPr/>
          </p:nvSpPr>
          <p:spPr>
            <a:xfrm>
              <a:off x="212284" y="442884"/>
              <a:ext cx="681990" cy="588010"/>
            </a:xfrm>
            <a:custGeom>
              <a:avLst/>
              <a:gdLst/>
              <a:ahLst/>
              <a:cxnLst/>
              <a:rect l="l" t="t" r="r" b="b"/>
              <a:pathLst>
                <a:path w="681990" h="588010">
                  <a:moveTo>
                    <a:pt x="0" y="588010"/>
                  </a:moveTo>
                  <a:lnTo>
                    <a:pt x="681850" y="588010"/>
                  </a:lnTo>
                  <a:lnTo>
                    <a:pt x="681850" y="0"/>
                  </a:lnTo>
                  <a:lnTo>
                    <a:pt x="0" y="0"/>
                  </a:lnTo>
                  <a:lnTo>
                    <a:pt x="0" y="588010"/>
                  </a:lnTo>
                  <a:close/>
                </a:path>
              </a:pathLst>
            </a:custGeom>
            <a:solidFill>
              <a:srgbClr val="DB09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114" name="Группа 113"/>
            <p:cNvGrpSpPr/>
            <p:nvPr/>
          </p:nvGrpSpPr>
          <p:grpSpPr>
            <a:xfrm>
              <a:off x="212284" y="179757"/>
              <a:ext cx="682104" cy="784458"/>
              <a:chOff x="212284" y="179757"/>
              <a:chExt cx="682104" cy="784458"/>
            </a:xfrm>
          </p:grpSpPr>
          <p:sp>
            <p:nvSpPr>
              <p:cNvPr id="115" name="object 3"/>
              <p:cNvSpPr/>
              <p:nvPr/>
            </p:nvSpPr>
            <p:spPr>
              <a:xfrm>
                <a:off x="505133" y="179994"/>
                <a:ext cx="389255" cy="262890"/>
              </a:xfrm>
              <a:custGeom>
                <a:avLst/>
                <a:gdLst/>
                <a:ahLst/>
                <a:cxnLst/>
                <a:rect l="l" t="t" r="r" b="b"/>
                <a:pathLst>
                  <a:path w="389255" h="262890">
                    <a:moveTo>
                      <a:pt x="0" y="262890"/>
                    </a:moveTo>
                    <a:lnTo>
                      <a:pt x="389001" y="262890"/>
                    </a:lnTo>
                    <a:lnTo>
                      <a:pt x="389001" y="0"/>
                    </a:lnTo>
                    <a:lnTo>
                      <a:pt x="0" y="0"/>
                    </a:lnTo>
                    <a:lnTo>
                      <a:pt x="0" y="262890"/>
                    </a:lnTo>
                    <a:close/>
                  </a:path>
                </a:pathLst>
              </a:custGeom>
              <a:solidFill>
                <a:srgbClr val="DB0933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16" name="object 4"/>
              <p:cNvSpPr/>
              <p:nvPr/>
            </p:nvSpPr>
            <p:spPr>
              <a:xfrm>
                <a:off x="212284" y="179757"/>
                <a:ext cx="215900" cy="194945"/>
              </a:xfrm>
              <a:custGeom>
                <a:avLst/>
                <a:gdLst/>
                <a:ahLst/>
                <a:cxnLst/>
                <a:rect l="l" t="t" r="r" b="b"/>
                <a:pathLst>
                  <a:path w="215900" h="194945">
                    <a:moveTo>
                      <a:pt x="215595" y="0"/>
                    </a:moveTo>
                    <a:lnTo>
                      <a:pt x="0" y="194665"/>
                    </a:lnTo>
                    <a:lnTo>
                      <a:pt x="215595" y="194665"/>
                    </a:lnTo>
                    <a:lnTo>
                      <a:pt x="215595" y="0"/>
                    </a:lnTo>
                    <a:close/>
                  </a:path>
                </a:pathLst>
              </a:custGeom>
              <a:solidFill>
                <a:srgbClr val="DB0933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17" name="object 5"/>
              <p:cNvSpPr/>
              <p:nvPr/>
            </p:nvSpPr>
            <p:spPr>
              <a:xfrm>
                <a:off x="520946" y="634015"/>
                <a:ext cx="330200" cy="330200"/>
              </a:xfrm>
              <a:custGeom>
                <a:avLst/>
                <a:gdLst/>
                <a:ahLst/>
                <a:cxnLst/>
                <a:rect l="l" t="t" r="r" b="b"/>
                <a:pathLst>
                  <a:path w="330200" h="330200">
                    <a:moveTo>
                      <a:pt x="224637" y="267017"/>
                    </a:moveTo>
                    <a:lnTo>
                      <a:pt x="105359" y="267017"/>
                    </a:lnTo>
                    <a:lnTo>
                      <a:pt x="112395" y="270800"/>
                    </a:lnTo>
                    <a:lnTo>
                      <a:pt x="119702" y="274118"/>
                    </a:lnTo>
                    <a:lnTo>
                      <a:pt x="127263" y="276952"/>
                    </a:lnTo>
                    <a:lnTo>
                      <a:pt x="134979" y="279260"/>
                    </a:lnTo>
                    <a:lnTo>
                      <a:pt x="135064" y="330009"/>
                    </a:lnTo>
                    <a:lnTo>
                      <a:pt x="194983" y="330009"/>
                    </a:lnTo>
                    <a:lnTo>
                      <a:pt x="194983" y="279260"/>
                    </a:lnTo>
                    <a:lnTo>
                      <a:pt x="202761" y="276941"/>
                    </a:lnTo>
                    <a:lnTo>
                      <a:pt x="210310" y="274115"/>
                    </a:lnTo>
                    <a:lnTo>
                      <a:pt x="217609" y="270800"/>
                    </a:lnTo>
                    <a:lnTo>
                      <a:pt x="224637" y="267017"/>
                    </a:lnTo>
                    <a:close/>
                  </a:path>
                  <a:path w="330200" h="330200">
                    <a:moveTo>
                      <a:pt x="279285" y="194932"/>
                    </a:moveTo>
                    <a:lnTo>
                      <a:pt x="50723" y="194932"/>
                    </a:lnTo>
                    <a:lnTo>
                      <a:pt x="53051" y="202738"/>
                    </a:lnTo>
                    <a:lnTo>
                      <a:pt x="55887" y="210299"/>
                    </a:lnTo>
                    <a:lnTo>
                      <a:pt x="59212" y="217602"/>
                    </a:lnTo>
                    <a:lnTo>
                      <a:pt x="63004" y="224637"/>
                    </a:lnTo>
                    <a:lnTo>
                      <a:pt x="27139" y="260515"/>
                    </a:lnTo>
                    <a:lnTo>
                      <a:pt x="69519" y="302856"/>
                    </a:lnTo>
                    <a:lnTo>
                      <a:pt x="105359" y="267017"/>
                    </a:lnTo>
                    <a:lnTo>
                      <a:pt x="296363" y="267017"/>
                    </a:lnTo>
                    <a:lnTo>
                      <a:pt x="302869" y="260515"/>
                    </a:lnTo>
                    <a:lnTo>
                      <a:pt x="266992" y="224637"/>
                    </a:lnTo>
                    <a:lnTo>
                      <a:pt x="270789" y="217597"/>
                    </a:lnTo>
                    <a:lnTo>
                      <a:pt x="274115" y="210294"/>
                    </a:lnTo>
                    <a:lnTo>
                      <a:pt x="276952" y="202736"/>
                    </a:lnTo>
                    <a:lnTo>
                      <a:pt x="279285" y="194932"/>
                    </a:lnTo>
                    <a:close/>
                  </a:path>
                  <a:path w="330200" h="330200">
                    <a:moveTo>
                      <a:pt x="296363" y="267017"/>
                    </a:moveTo>
                    <a:lnTo>
                      <a:pt x="224637" y="267017"/>
                    </a:lnTo>
                    <a:lnTo>
                      <a:pt x="260502" y="302856"/>
                    </a:lnTo>
                    <a:lnTo>
                      <a:pt x="296363" y="267017"/>
                    </a:lnTo>
                    <a:close/>
                  </a:path>
                  <a:path w="330200" h="330200">
                    <a:moveTo>
                      <a:pt x="330009" y="135039"/>
                    </a:moveTo>
                    <a:lnTo>
                      <a:pt x="0" y="135039"/>
                    </a:lnTo>
                    <a:lnTo>
                      <a:pt x="0" y="194932"/>
                    </a:lnTo>
                    <a:lnTo>
                      <a:pt x="330009" y="194932"/>
                    </a:lnTo>
                    <a:lnTo>
                      <a:pt x="330009" y="135039"/>
                    </a:lnTo>
                    <a:close/>
                  </a:path>
                  <a:path w="330200" h="330200">
                    <a:moveTo>
                      <a:pt x="69519" y="27127"/>
                    </a:moveTo>
                    <a:lnTo>
                      <a:pt x="27139" y="69494"/>
                    </a:lnTo>
                    <a:lnTo>
                      <a:pt x="63004" y="105346"/>
                    </a:lnTo>
                    <a:lnTo>
                      <a:pt x="59207" y="112391"/>
                    </a:lnTo>
                    <a:lnTo>
                      <a:pt x="55886" y="119686"/>
                    </a:lnTo>
                    <a:lnTo>
                      <a:pt x="53051" y="127240"/>
                    </a:lnTo>
                    <a:lnTo>
                      <a:pt x="50723" y="135039"/>
                    </a:lnTo>
                    <a:lnTo>
                      <a:pt x="279285" y="135039"/>
                    </a:lnTo>
                    <a:lnTo>
                      <a:pt x="276952" y="127240"/>
                    </a:lnTo>
                    <a:lnTo>
                      <a:pt x="274113" y="119683"/>
                    </a:lnTo>
                    <a:lnTo>
                      <a:pt x="270784" y="112380"/>
                    </a:lnTo>
                    <a:lnTo>
                      <a:pt x="266992" y="105371"/>
                    </a:lnTo>
                    <a:lnTo>
                      <a:pt x="302869" y="69494"/>
                    </a:lnTo>
                    <a:lnTo>
                      <a:pt x="296379" y="63004"/>
                    </a:lnTo>
                    <a:lnTo>
                      <a:pt x="105359" y="63004"/>
                    </a:lnTo>
                    <a:lnTo>
                      <a:pt x="69519" y="27127"/>
                    </a:lnTo>
                    <a:close/>
                  </a:path>
                  <a:path w="330200" h="330200">
                    <a:moveTo>
                      <a:pt x="194983" y="0"/>
                    </a:moveTo>
                    <a:lnTo>
                      <a:pt x="135064" y="0"/>
                    </a:lnTo>
                    <a:lnTo>
                      <a:pt x="135064" y="50711"/>
                    </a:lnTo>
                    <a:lnTo>
                      <a:pt x="127263" y="53048"/>
                    </a:lnTo>
                    <a:lnTo>
                      <a:pt x="119702" y="55881"/>
                    </a:lnTo>
                    <a:lnTo>
                      <a:pt x="112395" y="59203"/>
                    </a:lnTo>
                    <a:lnTo>
                      <a:pt x="105359" y="63004"/>
                    </a:lnTo>
                    <a:lnTo>
                      <a:pt x="224637" y="63004"/>
                    </a:lnTo>
                    <a:lnTo>
                      <a:pt x="217609" y="59203"/>
                    </a:lnTo>
                    <a:lnTo>
                      <a:pt x="210310" y="55881"/>
                    </a:lnTo>
                    <a:lnTo>
                      <a:pt x="202761" y="53048"/>
                    </a:lnTo>
                    <a:lnTo>
                      <a:pt x="194983" y="50711"/>
                    </a:lnTo>
                    <a:lnTo>
                      <a:pt x="194983" y="0"/>
                    </a:lnTo>
                    <a:close/>
                  </a:path>
                  <a:path w="330200" h="330200">
                    <a:moveTo>
                      <a:pt x="260502" y="27127"/>
                    </a:moveTo>
                    <a:lnTo>
                      <a:pt x="224637" y="63004"/>
                    </a:lnTo>
                    <a:lnTo>
                      <a:pt x="296379" y="63004"/>
                    </a:lnTo>
                    <a:lnTo>
                      <a:pt x="260502" y="27127"/>
                    </a:lnTo>
                    <a:close/>
                  </a:path>
                </a:pathLst>
              </a:custGeom>
              <a:solidFill>
                <a:srgbClr val="0B2030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18" name="object 6"/>
              <p:cNvSpPr/>
              <p:nvPr/>
            </p:nvSpPr>
            <p:spPr>
              <a:xfrm>
                <a:off x="635878" y="748930"/>
                <a:ext cx="100330" cy="100330"/>
              </a:xfrm>
              <a:custGeom>
                <a:avLst/>
                <a:gdLst/>
                <a:ahLst/>
                <a:cxnLst/>
                <a:rect l="l" t="t" r="r" b="b"/>
                <a:pathLst>
                  <a:path w="100329" h="100330">
                    <a:moveTo>
                      <a:pt x="50076" y="0"/>
                    </a:moveTo>
                    <a:lnTo>
                      <a:pt x="30577" y="3936"/>
                    </a:lnTo>
                    <a:lnTo>
                      <a:pt x="14660" y="14670"/>
                    </a:lnTo>
                    <a:lnTo>
                      <a:pt x="3932" y="30587"/>
                    </a:lnTo>
                    <a:lnTo>
                      <a:pt x="0" y="50076"/>
                    </a:lnTo>
                    <a:lnTo>
                      <a:pt x="3932" y="69577"/>
                    </a:lnTo>
                    <a:lnTo>
                      <a:pt x="14660" y="85497"/>
                    </a:lnTo>
                    <a:lnTo>
                      <a:pt x="30577" y="96230"/>
                    </a:lnTo>
                    <a:lnTo>
                      <a:pt x="50076" y="100164"/>
                    </a:lnTo>
                    <a:lnTo>
                      <a:pt x="69563" y="96230"/>
                    </a:lnTo>
                    <a:lnTo>
                      <a:pt x="85490" y="85497"/>
                    </a:lnTo>
                    <a:lnTo>
                      <a:pt x="96235" y="69577"/>
                    </a:lnTo>
                    <a:lnTo>
                      <a:pt x="100177" y="50076"/>
                    </a:lnTo>
                    <a:lnTo>
                      <a:pt x="96235" y="30587"/>
                    </a:lnTo>
                    <a:lnTo>
                      <a:pt x="85490" y="14670"/>
                    </a:lnTo>
                    <a:lnTo>
                      <a:pt x="69563" y="3936"/>
                    </a:lnTo>
                    <a:lnTo>
                      <a:pt x="50076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19" name="object 7"/>
              <p:cNvSpPr/>
              <p:nvPr/>
            </p:nvSpPr>
            <p:spPr>
              <a:xfrm>
                <a:off x="577253" y="444652"/>
                <a:ext cx="245110" cy="69215"/>
              </a:xfrm>
              <a:custGeom>
                <a:avLst/>
                <a:gdLst/>
                <a:ahLst/>
                <a:cxnLst/>
                <a:rect l="l" t="t" r="r" b="b"/>
                <a:pathLst>
                  <a:path w="245109" h="69215">
                    <a:moveTo>
                      <a:pt x="0" y="0"/>
                    </a:moveTo>
                    <a:lnTo>
                      <a:pt x="244487" y="0"/>
                    </a:lnTo>
                    <a:lnTo>
                      <a:pt x="244487" y="69126"/>
                    </a:lnTo>
                    <a:lnTo>
                      <a:pt x="0" y="691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20" name="object 8"/>
              <p:cNvSpPr/>
              <p:nvPr/>
            </p:nvSpPr>
            <p:spPr>
              <a:xfrm>
                <a:off x="577253" y="288975"/>
                <a:ext cx="245110" cy="69215"/>
              </a:xfrm>
              <a:custGeom>
                <a:avLst/>
                <a:gdLst/>
                <a:ahLst/>
                <a:cxnLst/>
                <a:rect l="l" t="t" r="r" b="b"/>
                <a:pathLst>
                  <a:path w="245109" h="69214">
                    <a:moveTo>
                      <a:pt x="0" y="0"/>
                    </a:moveTo>
                    <a:lnTo>
                      <a:pt x="244487" y="0"/>
                    </a:lnTo>
                    <a:lnTo>
                      <a:pt x="244487" y="69126"/>
                    </a:lnTo>
                    <a:lnTo>
                      <a:pt x="0" y="691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21" name="object 9"/>
              <p:cNvSpPr/>
              <p:nvPr/>
            </p:nvSpPr>
            <p:spPr>
              <a:xfrm>
                <a:off x="256133" y="860704"/>
                <a:ext cx="186690" cy="69215"/>
              </a:xfrm>
              <a:custGeom>
                <a:avLst/>
                <a:gdLst/>
                <a:ahLst/>
                <a:cxnLst/>
                <a:rect l="l" t="t" r="r" b="b"/>
                <a:pathLst>
                  <a:path w="186690" h="69215">
                    <a:moveTo>
                      <a:pt x="0" y="0"/>
                    </a:moveTo>
                    <a:lnTo>
                      <a:pt x="186385" y="0"/>
                    </a:lnTo>
                    <a:lnTo>
                      <a:pt x="186385" y="69151"/>
                    </a:lnTo>
                    <a:lnTo>
                      <a:pt x="0" y="6915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22" name="object 10"/>
              <p:cNvSpPr/>
              <p:nvPr/>
            </p:nvSpPr>
            <p:spPr>
              <a:xfrm>
                <a:off x="256133" y="705002"/>
                <a:ext cx="186690" cy="69215"/>
              </a:xfrm>
              <a:custGeom>
                <a:avLst/>
                <a:gdLst/>
                <a:ahLst/>
                <a:cxnLst/>
                <a:rect l="l" t="t" r="r" b="b"/>
                <a:pathLst>
                  <a:path w="186690" h="69215">
                    <a:moveTo>
                      <a:pt x="0" y="0"/>
                    </a:moveTo>
                    <a:lnTo>
                      <a:pt x="186385" y="0"/>
                    </a:lnTo>
                    <a:lnTo>
                      <a:pt x="186385" y="69151"/>
                    </a:lnTo>
                    <a:lnTo>
                      <a:pt x="0" y="6915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  <p:sp>
        <p:nvSpPr>
          <p:cNvPr id="123" name="object 2"/>
          <p:cNvSpPr/>
          <p:nvPr/>
        </p:nvSpPr>
        <p:spPr>
          <a:xfrm>
            <a:off x="3042380" y="2178071"/>
            <a:ext cx="506213" cy="37839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Прямоугольник 101"/>
          <p:cNvSpPr/>
          <p:nvPr/>
        </p:nvSpPr>
        <p:spPr>
          <a:xfrm>
            <a:off x="3042380" y="2845674"/>
            <a:ext cx="338447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sz="1400" dirty="0" smtClean="0">
                <a:solidFill>
                  <a:srgbClr val="1A171B"/>
                </a:solidFill>
                <a:latin typeface="Arial"/>
                <a:ea typeface="Times New Roman"/>
                <a:cs typeface="Times New Roman"/>
              </a:rPr>
              <a:t>По программе </a:t>
            </a:r>
          </a:p>
          <a:p>
            <a:r>
              <a:rPr lang="ru-RU" sz="1400" dirty="0" smtClean="0">
                <a:solidFill>
                  <a:srgbClr val="1A171B"/>
                </a:solidFill>
                <a:latin typeface="Arial"/>
                <a:ea typeface="Times New Roman"/>
                <a:cs typeface="Times New Roman"/>
              </a:rPr>
              <a:t>«Проекты развития»</a:t>
            </a:r>
            <a:endParaRPr lang="ru-RU" sz="1000" dirty="0">
              <a:latin typeface="Arial"/>
              <a:ea typeface="Times New Roman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4947793" y="3549545"/>
            <a:ext cx="2088232" cy="52322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ru-RU" sz="2800" b="1" dirty="0" smtClean="0">
                <a:solidFill>
                  <a:srgbClr val="001E31"/>
                </a:solidFill>
                <a:latin typeface="Arial" pitchFamily="34" charset="0"/>
                <a:cs typeface="Arial" pitchFamily="34" charset="0"/>
              </a:rPr>
              <a:t>≥28,6</a:t>
            </a:r>
          </a:p>
        </p:txBody>
      </p:sp>
      <p:sp>
        <p:nvSpPr>
          <p:cNvPr id="104" name="Прямоугольник 103"/>
          <p:cNvSpPr/>
          <p:nvPr/>
        </p:nvSpPr>
        <p:spPr>
          <a:xfrm>
            <a:off x="5922934" y="3735068"/>
            <a:ext cx="936104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sz="1400" dirty="0" smtClean="0">
                <a:solidFill>
                  <a:srgbClr val="1A171B"/>
                </a:solidFill>
                <a:latin typeface="Arial"/>
                <a:ea typeface="Times New Roman"/>
                <a:cs typeface="Times New Roman"/>
              </a:rPr>
              <a:t>млн руб.</a:t>
            </a:r>
            <a:endParaRPr lang="ru-RU" sz="1000" dirty="0">
              <a:latin typeface="Arial"/>
              <a:ea typeface="Times New Roman"/>
            </a:endParaRPr>
          </a:p>
        </p:txBody>
      </p:sp>
      <p:sp>
        <p:nvSpPr>
          <p:cNvPr id="105" name="Прямоугольник 104"/>
          <p:cNvSpPr/>
          <p:nvPr/>
        </p:nvSpPr>
        <p:spPr>
          <a:xfrm>
            <a:off x="3042380" y="3494350"/>
            <a:ext cx="3096502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sz="1400" dirty="0" smtClean="0">
                <a:solidFill>
                  <a:srgbClr val="1A171B"/>
                </a:solidFill>
                <a:latin typeface="Arial"/>
                <a:ea typeface="Times New Roman"/>
                <a:cs typeface="Times New Roman"/>
              </a:rPr>
              <a:t>По программе </a:t>
            </a:r>
          </a:p>
          <a:p>
            <a:r>
              <a:rPr lang="ru-RU" sz="1400" dirty="0" smtClean="0">
                <a:solidFill>
                  <a:srgbClr val="1A171B"/>
                </a:solidFill>
                <a:latin typeface="Arial"/>
                <a:ea typeface="Times New Roman"/>
                <a:cs typeface="Times New Roman"/>
              </a:rPr>
              <a:t>«Комплектующие</a:t>
            </a:r>
            <a:endParaRPr lang="en-US" sz="1400" dirty="0" smtClean="0">
              <a:solidFill>
                <a:srgbClr val="1A171B"/>
              </a:solidFill>
              <a:latin typeface="Arial"/>
              <a:ea typeface="Times New Roman"/>
              <a:cs typeface="Times New Roman"/>
            </a:endParaRPr>
          </a:p>
          <a:p>
            <a:r>
              <a:rPr lang="ru-RU" sz="1400" dirty="0" smtClean="0">
                <a:solidFill>
                  <a:srgbClr val="1A171B"/>
                </a:solidFill>
                <a:latin typeface="Arial"/>
                <a:ea typeface="Times New Roman"/>
                <a:cs typeface="Times New Roman"/>
              </a:rPr>
              <a:t>изделия»</a:t>
            </a:r>
            <a:endParaRPr lang="ru-RU" sz="1000" dirty="0">
              <a:latin typeface="Arial"/>
              <a:ea typeface="Times New Roman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55117" y="5220831"/>
            <a:ext cx="7776864" cy="360040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>
              <a:spcBef>
                <a:spcPts val="300"/>
              </a:spcBef>
            </a:pPr>
            <a:r>
              <a:rPr lang="ru-RU" sz="1600" dirty="0">
                <a:solidFill>
                  <a:srgbClr val="001E31"/>
                </a:solidFill>
                <a:latin typeface="Arial" pitchFamily="34" charset="0"/>
                <a:cs typeface="Arial" pitchFamily="34" charset="0"/>
              </a:rPr>
              <a:t>На текущий момент </a:t>
            </a:r>
            <a:r>
              <a:rPr lang="ru-RU" sz="1600" dirty="0" smtClean="0">
                <a:solidFill>
                  <a:srgbClr val="001E31"/>
                </a:solidFill>
                <a:latin typeface="Arial" pitchFamily="34" charset="0"/>
                <a:cs typeface="Arial" pitchFamily="34" charset="0"/>
              </a:rPr>
              <a:t>создано </a:t>
            </a:r>
            <a:r>
              <a:rPr lang="en-US" sz="1600" dirty="0" smtClean="0">
                <a:solidFill>
                  <a:srgbClr val="001E31"/>
                </a:solidFill>
                <a:latin typeface="Arial" pitchFamily="34" charset="0"/>
                <a:cs typeface="Arial" pitchFamily="34" charset="0"/>
              </a:rPr>
              <a:t>48</a:t>
            </a:r>
            <a:r>
              <a:rPr lang="ru-RU" sz="1600" dirty="0" smtClean="0">
                <a:solidFill>
                  <a:srgbClr val="001E31"/>
                </a:solidFill>
                <a:latin typeface="Arial" pitchFamily="34" charset="0"/>
                <a:cs typeface="Arial" pitchFamily="34" charset="0"/>
              </a:rPr>
              <a:t> региональных ФРП </a:t>
            </a:r>
            <a:endParaRPr lang="ru-RU" sz="1600" dirty="0">
              <a:solidFill>
                <a:srgbClr val="001E3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354207" y="6025683"/>
            <a:ext cx="7777774" cy="1098870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>
              <a:spcBef>
                <a:spcPts val="300"/>
              </a:spcBef>
            </a:pPr>
            <a:endParaRPr lang="ru-RU" sz="1600" dirty="0">
              <a:solidFill>
                <a:srgbClr val="001E3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322389" y="5580881"/>
            <a:ext cx="2071901" cy="1930670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 marL="144000" indent="-144000">
              <a:buClr>
                <a:srgbClr val="C00000"/>
              </a:buClr>
              <a:buSzPct val="85000"/>
              <a:buFont typeface="Wingdings" pitchFamily="2" charset="2"/>
              <a:buChar char=""/>
            </a:pPr>
            <a:r>
              <a:rPr lang="ru-RU" sz="1000" dirty="0">
                <a:latin typeface="Arial" pitchFamily="34" charset="0"/>
                <a:cs typeface="Arial" pitchFamily="34" charset="0"/>
              </a:rPr>
              <a:t>Санкт-Петербург</a:t>
            </a:r>
          </a:p>
          <a:p>
            <a:pPr marL="144000" indent="-144000">
              <a:buClr>
                <a:srgbClr val="C00000"/>
              </a:buClr>
              <a:buSzPct val="85000"/>
              <a:buFont typeface="Wingdings" pitchFamily="2" charset="2"/>
              <a:buChar char=""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Челябинская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область</a:t>
            </a:r>
          </a:p>
          <a:p>
            <a:pPr marL="144000" indent="-144000">
              <a:buClr>
                <a:srgbClr val="C00000"/>
              </a:buClr>
              <a:buSzPct val="85000"/>
              <a:buFont typeface="Wingdings" pitchFamily="2" charset="2"/>
              <a:buChar char=""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Пермский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край</a:t>
            </a:r>
          </a:p>
          <a:p>
            <a:pPr marL="144000" indent="-144000">
              <a:buClr>
                <a:srgbClr val="C00000"/>
              </a:buClr>
              <a:buSzPct val="85000"/>
              <a:buFont typeface="Wingdings" pitchFamily="2" charset="2"/>
              <a:buChar char=""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Ярославская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область</a:t>
            </a:r>
          </a:p>
          <a:p>
            <a:pPr marL="144000" indent="-144000">
              <a:buClr>
                <a:srgbClr val="C00000"/>
              </a:buClr>
              <a:buSzPct val="85000"/>
              <a:buFont typeface="Wingdings" pitchFamily="2" charset="2"/>
              <a:buChar char=""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Владимирская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область</a:t>
            </a:r>
          </a:p>
          <a:p>
            <a:pPr marL="144000" indent="-144000">
              <a:buClr>
                <a:srgbClr val="C00000"/>
              </a:buClr>
              <a:buSzPct val="85000"/>
              <a:buFont typeface="Wingdings" pitchFamily="2" charset="2"/>
              <a:buChar char=""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Нижегородская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область</a:t>
            </a:r>
          </a:p>
          <a:p>
            <a:pPr marL="144000" indent="-144000">
              <a:buClr>
                <a:srgbClr val="C00000"/>
              </a:buClr>
              <a:buSzPct val="85000"/>
              <a:buFont typeface="Wingdings" pitchFamily="2" charset="2"/>
              <a:buChar char=""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Белгородская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область</a:t>
            </a:r>
          </a:p>
          <a:p>
            <a:pPr marL="144000" indent="-144000">
              <a:buClr>
                <a:srgbClr val="C00000"/>
              </a:buClr>
              <a:buSzPct val="85000"/>
              <a:buFont typeface="Wingdings" pitchFamily="2" charset="2"/>
              <a:buChar char=""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Калининградская область</a:t>
            </a:r>
          </a:p>
          <a:p>
            <a:pPr marL="144000" indent="-144000">
              <a:buClr>
                <a:srgbClr val="C00000"/>
              </a:buClr>
              <a:buSzPct val="85000"/>
              <a:buFont typeface="Wingdings" pitchFamily="2" charset="2"/>
              <a:buChar char=""/>
            </a:pPr>
            <a:r>
              <a:rPr lang="ru-RU" sz="1000" dirty="0">
                <a:latin typeface="Arial" pitchFamily="34" charset="0"/>
                <a:cs typeface="Arial" pitchFamily="34" charset="0"/>
              </a:rPr>
              <a:t>Ульяновская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область</a:t>
            </a:r>
            <a:endParaRPr lang="en-US" sz="1000" dirty="0" smtClean="0">
              <a:latin typeface="Arial" pitchFamily="34" charset="0"/>
              <a:cs typeface="Arial" pitchFamily="34" charset="0"/>
            </a:endParaRPr>
          </a:p>
          <a:p>
            <a:pPr marL="144000" indent="-144000">
              <a:buClr>
                <a:srgbClr val="C00000"/>
              </a:buClr>
              <a:buSzPct val="85000"/>
              <a:buFont typeface="Wingdings" pitchFamily="2" charset="2"/>
              <a:buChar char=""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Новосибирская область</a:t>
            </a:r>
            <a:endParaRPr lang="en-US" sz="1000" dirty="0" smtClean="0">
              <a:latin typeface="Arial" pitchFamily="34" charset="0"/>
              <a:cs typeface="Arial" pitchFamily="34" charset="0"/>
            </a:endParaRPr>
          </a:p>
          <a:p>
            <a:pPr marL="144000" indent="-144000">
              <a:buClr>
                <a:srgbClr val="C00000"/>
              </a:buClr>
              <a:buSzPct val="85000"/>
              <a:buFont typeface="Wingdings" pitchFamily="2" charset="2"/>
              <a:buChar char=""/>
            </a:pPr>
            <a:r>
              <a:rPr lang="ru-RU" sz="1000" dirty="0">
                <a:latin typeface="Arial" pitchFamily="34" charset="0"/>
                <a:cs typeface="Arial" pitchFamily="34" charset="0"/>
              </a:rPr>
              <a:t>Пензенская область</a:t>
            </a:r>
          </a:p>
          <a:p>
            <a:pPr marL="144000" indent="-144000">
              <a:buClr>
                <a:srgbClr val="C00000"/>
              </a:buClr>
              <a:buSzPct val="85000"/>
              <a:buFont typeface="Wingdings" pitchFamily="2" charset="2"/>
              <a:buChar char=""/>
            </a:pPr>
            <a:r>
              <a:rPr lang="ru-RU" sz="1000" dirty="0">
                <a:latin typeface="Arial" pitchFamily="34" charset="0"/>
                <a:cs typeface="Arial" pitchFamily="34" charset="0"/>
              </a:rPr>
              <a:t>Омская область</a:t>
            </a:r>
          </a:p>
          <a:p>
            <a:pPr marL="144000" indent="-144000">
              <a:buClr>
                <a:srgbClr val="C00000"/>
              </a:buClr>
              <a:buSzPct val="85000"/>
              <a:buFont typeface="Wingdings" pitchFamily="2" charset="2"/>
              <a:buChar char=""/>
            </a:pPr>
            <a:endParaRPr lang="ru-RU" sz="1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2682330" y="5580881"/>
            <a:ext cx="2071901" cy="1799681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>
            <a:defPPr>
              <a:defRPr lang="ru-RU"/>
            </a:defPPr>
            <a:lvl1pPr marL="144000" indent="-144000">
              <a:buClr>
                <a:srgbClr val="C00000"/>
              </a:buClr>
              <a:buSzPct val="85000"/>
              <a:buFont typeface="Wingdings" pitchFamily="2" charset="2"/>
              <a:buChar char=""/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Республика </a:t>
            </a:r>
            <a:r>
              <a:rPr lang="ru-RU" dirty="0"/>
              <a:t>Татарстан </a:t>
            </a:r>
          </a:p>
          <a:p>
            <a:r>
              <a:rPr lang="ru-RU" dirty="0"/>
              <a:t>Псковская область </a:t>
            </a:r>
          </a:p>
          <a:p>
            <a:r>
              <a:rPr lang="ru-RU" dirty="0"/>
              <a:t>Тюменская область </a:t>
            </a:r>
          </a:p>
          <a:p>
            <a:r>
              <a:rPr lang="ru-RU" dirty="0"/>
              <a:t>Свердловская область </a:t>
            </a:r>
          </a:p>
          <a:p>
            <a:r>
              <a:rPr lang="ru-RU" dirty="0"/>
              <a:t>Московская область </a:t>
            </a:r>
          </a:p>
          <a:p>
            <a:r>
              <a:rPr lang="ru-RU" dirty="0"/>
              <a:t>Волгоградская область </a:t>
            </a:r>
          </a:p>
          <a:p>
            <a:r>
              <a:rPr lang="ru-RU" dirty="0"/>
              <a:t>Курская </a:t>
            </a:r>
            <a:r>
              <a:rPr lang="ru-RU" dirty="0" smtClean="0"/>
              <a:t>область</a:t>
            </a:r>
          </a:p>
          <a:p>
            <a:r>
              <a:rPr lang="ru-RU" dirty="0"/>
              <a:t>Ставропольский </a:t>
            </a:r>
            <a:r>
              <a:rPr lang="ru-RU" dirty="0" smtClean="0"/>
              <a:t>край</a:t>
            </a:r>
          </a:p>
          <a:p>
            <a:r>
              <a:rPr lang="ru-RU" dirty="0"/>
              <a:t>Тульская </a:t>
            </a:r>
            <a:r>
              <a:rPr lang="ru-RU" dirty="0" smtClean="0"/>
              <a:t>область</a:t>
            </a:r>
          </a:p>
          <a:p>
            <a:r>
              <a:rPr lang="ru-RU" dirty="0" smtClean="0"/>
              <a:t>Краснодарский край</a:t>
            </a:r>
            <a:endParaRPr lang="en-US" dirty="0" smtClean="0"/>
          </a:p>
          <a:p>
            <a:r>
              <a:rPr lang="ru-RU" dirty="0"/>
              <a:t>Ростовская область </a:t>
            </a:r>
            <a:endParaRPr lang="ru-RU" dirty="0" smtClean="0"/>
          </a:p>
          <a:p>
            <a:r>
              <a:rPr lang="ru-RU" dirty="0"/>
              <a:t>Орловская </a:t>
            </a:r>
            <a:r>
              <a:rPr lang="ru-RU" dirty="0" smtClean="0"/>
              <a:t>область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100" name="TextBox 99"/>
          <p:cNvSpPr txBox="1"/>
          <p:nvPr/>
        </p:nvSpPr>
        <p:spPr>
          <a:xfrm>
            <a:off x="4900211" y="5580881"/>
            <a:ext cx="3038849" cy="1803532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>
            <a:defPPr>
              <a:defRPr lang="ru-RU"/>
            </a:defPPr>
            <a:lvl1pPr marL="144000" indent="-144000">
              <a:buClr>
                <a:srgbClr val="C00000"/>
              </a:buClr>
              <a:buSzPct val="85000"/>
              <a:buFont typeface="Wingdings" pitchFamily="2" charset="2"/>
              <a:buChar char=""/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Иркутская </a:t>
            </a:r>
            <a:r>
              <a:rPr lang="ru-RU" dirty="0"/>
              <a:t>область</a:t>
            </a:r>
          </a:p>
          <a:p>
            <a:r>
              <a:rPr lang="ru-RU" dirty="0"/>
              <a:t>Республика Мордовия</a:t>
            </a:r>
          </a:p>
          <a:p>
            <a:r>
              <a:rPr lang="ru-RU" dirty="0"/>
              <a:t>Удмуртская Республика</a:t>
            </a:r>
          </a:p>
          <a:p>
            <a:r>
              <a:rPr lang="ru-RU" dirty="0"/>
              <a:t>Чувашская Республика</a:t>
            </a:r>
          </a:p>
          <a:p>
            <a:r>
              <a:rPr lang="ru-RU" dirty="0"/>
              <a:t>Забайкальский край</a:t>
            </a:r>
          </a:p>
          <a:p>
            <a:r>
              <a:rPr lang="ru-RU" dirty="0"/>
              <a:t>Тамбовская область</a:t>
            </a:r>
          </a:p>
          <a:p>
            <a:r>
              <a:rPr lang="ru-RU" dirty="0" smtClean="0"/>
              <a:t>Липецкая область</a:t>
            </a:r>
          </a:p>
          <a:p>
            <a:r>
              <a:rPr lang="ru-RU" dirty="0"/>
              <a:t>Ханты-Мансийский автономный округ — Югра</a:t>
            </a:r>
          </a:p>
          <a:p>
            <a:r>
              <a:rPr lang="ru-RU" dirty="0"/>
              <a:t>Республика Бурятия </a:t>
            </a:r>
            <a:endParaRPr lang="ru-RU" dirty="0" smtClean="0"/>
          </a:p>
          <a:p>
            <a:r>
              <a:rPr lang="ru-RU" dirty="0"/>
              <a:t>Республика </a:t>
            </a:r>
            <a:r>
              <a:rPr lang="ru-RU" dirty="0" smtClean="0"/>
              <a:t>Башкортостан</a:t>
            </a:r>
            <a:endParaRPr lang="en-US" dirty="0" smtClean="0"/>
          </a:p>
          <a:p>
            <a:r>
              <a:rPr lang="ru-RU" dirty="0"/>
              <a:t>Республика Северная Осетия - </a:t>
            </a:r>
            <a:r>
              <a:rPr lang="ru-RU" dirty="0" smtClean="0"/>
              <a:t>Алания </a:t>
            </a:r>
          </a:p>
          <a:p>
            <a:r>
              <a:rPr lang="ru-RU" dirty="0" smtClean="0"/>
              <a:t>Алтайский край</a:t>
            </a:r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101" name="TextBox 100"/>
          <p:cNvSpPr txBox="1"/>
          <p:nvPr/>
        </p:nvSpPr>
        <p:spPr>
          <a:xfrm>
            <a:off x="8099956" y="5580881"/>
            <a:ext cx="2558608" cy="1908372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>
            <a:defPPr>
              <a:defRPr lang="ru-RU"/>
            </a:defPPr>
            <a:lvl1pPr marL="144000" indent="-144000">
              <a:buClr>
                <a:srgbClr val="C00000"/>
              </a:buClr>
              <a:buSzPct val="85000"/>
              <a:buFont typeface="Wingdings" pitchFamily="2" charset="2"/>
              <a:buChar char=""/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Вологодская </a:t>
            </a:r>
            <a:r>
              <a:rPr lang="ru-RU" dirty="0"/>
              <a:t>область</a:t>
            </a:r>
          </a:p>
          <a:p>
            <a:r>
              <a:rPr lang="ru-RU" dirty="0" smtClean="0"/>
              <a:t>Курганская </a:t>
            </a:r>
            <a:r>
              <a:rPr lang="ru-RU" dirty="0"/>
              <a:t>область </a:t>
            </a:r>
          </a:p>
          <a:p>
            <a:r>
              <a:rPr lang="ru-RU" dirty="0"/>
              <a:t>г. </a:t>
            </a:r>
            <a:r>
              <a:rPr lang="ru-RU" dirty="0" smtClean="0"/>
              <a:t>Москва</a:t>
            </a:r>
          </a:p>
          <a:p>
            <a:r>
              <a:rPr lang="ru-RU" dirty="0" smtClean="0"/>
              <a:t>Хабаровский край </a:t>
            </a:r>
          </a:p>
          <a:p>
            <a:r>
              <a:rPr lang="ru-RU" dirty="0" smtClean="0"/>
              <a:t>Республика Дагестан </a:t>
            </a:r>
            <a:endParaRPr lang="en-US" dirty="0" smtClean="0"/>
          </a:p>
          <a:p>
            <a:r>
              <a:rPr lang="ru-RU" dirty="0" smtClean="0"/>
              <a:t>Республика Адыгея</a:t>
            </a:r>
          </a:p>
          <a:p>
            <a:r>
              <a:rPr lang="ru-RU" dirty="0" smtClean="0"/>
              <a:t>Тверская область</a:t>
            </a:r>
          </a:p>
          <a:p>
            <a:r>
              <a:rPr lang="ru-RU" dirty="0"/>
              <a:t>Рязанская </a:t>
            </a:r>
            <a:r>
              <a:rPr lang="ru-RU" dirty="0" smtClean="0"/>
              <a:t>область</a:t>
            </a:r>
            <a:endParaRPr lang="en-US" dirty="0" smtClean="0"/>
          </a:p>
          <a:p>
            <a:r>
              <a:rPr lang="ru-RU" dirty="0" smtClean="0"/>
              <a:t>Архангельская область</a:t>
            </a:r>
            <a:endParaRPr lang="ru-RU" dirty="0"/>
          </a:p>
          <a:p>
            <a:r>
              <a:rPr lang="ru-RU" dirty="0"/>
              <a:t>Смоленская </a:t>
            </a:r>
            <a:r>
              <a:rPr lang="ru-RU" dirty="0" smtClean="0"/>
              <a:t>область</a:t>
            </a:r>
          </a:p>
          <a:p>
            <a:r>
              <a:rPr lang="ru-RU" dirty="0" smtClean="0"/>
              <a:t>Саратовская область</a:t>
            </a:r>
            <a:endParaRPr lang="en-US" dirty="0" smtClean="0"/>
          </a:p>
          <a:p>
            <a:r>
              <a:rPr lang="ru-RU" dirty="0" smtClean="0"/>
              <a:t>Республика Коми</a:t>
            </a:r>
            <a:endParaRPr lang="en-US" dirty="0" smtClean="0"/>
          </a:p>
        </p:txBody>
      </p:sp>
      <p:sp>
        <p:nvSpPr>
          <p:cNvPr id="106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9595290" y="7008172"/>
            <a:ext cx="563440" cy="402567"/>
          </a:xfrm>
          <a:prstGeom prst="rect">
            <a:avLst/>
          </a:prstGeom>
        </p:spPr>
        <p:txBody>
          <a:bodyPr vert="horz" lIns="99569" tIns="49785" rIns="99569" bIns="49785" rtlCol="0" anchor="ctr"/>
          <a:lstStyle/>
          <a:p>
            <a:pPr algn="r"/>
            <a:fld id="{B6F15528-21DE-4FAA-801E-634DDDAF4B2B}" type="slidenum">
              <a:rPr lang="ru-RU" sz="1300">
                <a:solidFill>
                  <a:schemeClr val="tx1">
                    <a:tint val="75000"/>
                  </a:schemeClr>
                </a:solidFill>
              </a:rPr>
              <a:pPr algn="r"/>
              <a:t>12</a:t>
            </a:fld>
            <a:endParaRPr lang="ru-RU" sz="1300" dirty="0">
              <a:solidFill>
                <a:schemeClr val="tx1">
                  <a:tint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242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45173" y="3994147"/>
            <a:ext cx="9446260" cy="29965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5" dirty="0">
                <a:latin typeface="Arial"/>
                <a:cs typeface="Arial"/>
              </a:rPr>
              <a:t>Центр </a:t>
            </a:r>
            <a:r>
              <a:rPr sz="1800" b="1" spc="-10" dirty="0">
                <a:latin typeface="Arial"/>
                <a:cs typeface="Arial"/>
              </a:rPr>
              <a:t>ежедневно </a:t>
            </a:r>
            <a:r>
              <a:rPr sz="1800" b="1" spc="-30" dirty="0">
                <a:latin typeface="Arial"/>
                <a:cs typeface="Arial"/>
              </a:rPr>
              <a:t>консультирует </a:t>
            </a:r>
            <a:r>
              <a:rPr sz="1800" b="1" spc="-5" dirty="0">
                <a:latin typeface="Arial"/>
                <a:cs typeface="Arial"/>
              </a:rPr>
              <a:t>промпредприятия </a:t>
            </a:r>
            <a:r>
              <a:rPr sz="1800" b="1" dirty="0">
                <a:latin typeface="Arial"/>
                <a:cs typeface="Arial"/>
              </a:rPr>
              <a:t>по </a:t>
            </a:r>
            <a:r>
              <a:rPr sz="1800" b="1" spc="-10" dirty="0">
                <a:latin typeface="Arial"/>
                <a:cs typeface="Arial"/>
              </a:rPr>
              <a:t>следующим</a:t>
            </a:r>
            <a:r>
              <a:rPr sz="1800" b="1" spc="290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направлениям:</a:t>
            </a:r>
            <a:endParaRPr sz="18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56897" y="3771248"/>
            <a:ext cx="623123" cy="52904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524998" y="4541244"/>
            <a:ext cx="184467" cy="20345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177104" y="4555691"/>
            <a:ext cx="403860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10" dirty="0">
                <a:latin typeface="Arial"/>
                <a:cs typeface="Arial"/>
              </a:rPr>
              <a:t>№</a:t>
            </a:r>
            <a:r>
              <a:rPr sz="900" dirty="0">
                <a:latin typeface="Arial"/>
                <a:cs typeface="Arial"/>
              </a:rPr>
              <a:t>1</a:t>
            </a:r>
            <a:r>
              <a:rPr sz="900" spc="-5" dirty="0">
                <a:latin typeface="Arial"/>
                <a:cs typeface="Arial"/>
              </a:rPr>
              <a:t>388</a:t>
            </a:r>
            <a:endParaRPr sz="9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294947" y="6502307"/>
            <a:ext cx="461009" cy="238075"/>
          </a:xfrm>
          <a:custGeom>
            <a:avLst/>
            <a:gdLst/>
            <a:ahLst/>
            <a:cxnLst/>
            <a:rect l="l" t="t" r="r" b="b"/>
            <a:pathLst>
              <a:path w="461010" h="238125">
                <a:moveTo>
                  <a:pt x="27457" y="0"/>
                </a:moveTo>
                <a:lnTo>
                  <a:pt x="26517" y="1143"/>
                </a:lnTo>
                <a:lnTo>
                  <a:pt x="13601" y="23507"/>
                </a:lnTo>
                <a:lnTo>
                  <a:pt x="4635" y="47967"/>
                </a:lnTo>
                <a:lnTo>
                  <a:pt x="0" y="74041"/>
                </a:lnTo>
                <a:lnTo>
                  <a:pt x="76" y="101269"/>
                </a:lnTo>
                <a:lnTo>
                  <a:pt x="14363" y="152819"/>
                </a:lnTo>
                <a:lnTo>
                  <a:pt x="44475" y="194830"/>
                </a:lnTo>
                <a:lnTo>
                  <a:pt x="86677" y="224193"/>
                </a:lnTo>
                <a:lnTo>
                  <a:pt x="137210" y="237794"/>
                </a:lnTo>
                <a:lnTo>
                  <a:pt x="164426" y="237718"/>
                </a:lnTo>
                <a:lnTo>
                  <a:pt x="185648" y="233337"/>
                </a:lnTo>
                <a:lnTo>
                  <a:pt x="210680" y="224320"/>
                </a:lnTo>
                <a:lnTo>
                  <a:pt x="238556" y="211556"/>
                </a:lnTo>
                <a:lnTo>
                  <a:pt x="258151" y="201256"/>
                </a:lnTo>
                <a:lnTo>
                  <a:pt x="161048" y="201256"/>
                </a:lnTo>
                <a:lnTo>
                  <a:pt x="134683" y="200672"/>
                </a:lnTo>
                <a:lnTo>
                  <a:pt x="87503" y="182803"/>
                </a:lnTo>
                <a:lnTo>
                  <a:pt x="52781" y="146875"/>
                </a:lnTo>
                <a:lnTo>
                  <a:pt x="36537" y="97891"/>
                </a:lnTo>
                <a:lnTo>
                  <a:pt x="27457" y="0"/>
                </a:lnTo>
                <a:close/>
              </a:path>
              <a:path w="461010" h="238125">
                <a:moveTo>
                  <a:pt x="402729" y="21513"/>
                </a:moveTo>
                <a:lnTo>
                  <a:pt x="406628" y="63563"/>
                </a:lnTo>
                <a:lnTo>
                  <a:pt x="359371" y="96164"/>
                </a:lnTo>
                <a:lnTo>
                  <a:pt x="304546" y="131787"/>
                </a:lnTo>
                <a:lnTo>
                  <a:pt x="248793" y="164871"/>
                </a:lnTo>
                <a:lnTo>
                  <a:pt x="198742" y="189877"/>
                </a:lnTo>
                <a:lnTo>
                  <a:pt x="161048" y="201256"/>
                </a:lnTo>
                <a:lnTo>
                  <a:pt x="258151" y="201256"/>
                </a:lnTo>
                <a:lnTo>
                  <a:pt x="298843" y="178333"/>
                </a:lnTo>
                <a:lnTo>
                  <a:pt x="358571" y="140817"/>
                </a:lnTo>
                <a:lnTo>
                  <a:pt x="409803" y="106121"/>
                </a:lnTo>
                <a:lnTo>
                  <a:pt x="453390" y="74968"/>
                </a:lnTo>
                <a:lnTo>
                  <a:pt x="460743" y="58534"/>
                </a:lnTo>
                <a:lnTo>
                  <a:pt x="459701" y="53924"/>
                </a:lnTo>
                <a:lnTo>
                  <a:pt x="440690" y="39065"/>
                </a:lnTo>
                <a:lnTo>
                  <a:pt x="402729" y="21513"/>
                </a:lnTo>
                <a:close/>
              </a:path>
            </a:pathLst>
          </a:custGeom>
          <a:solidFill>
            <a:srgbClr val="DB09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322406" y="6439235"/>
            <a:ext cx="379730" cy="161256"/>
          </a:xfrm>
          <a:custGeom>
            <a:avLst/>
            <a:gdLst/>
            <a:ahLst/>
            <a:cxnLst/>
            <a:rect l="l" t="t" r="r" b="b"/>
            <a:pathLst>
              <a:path w="379730" h="161290">
                <a:moveTo>
                  <a:pt x="109067" y="0"/>
                </a:moveTo>
                <a:lnTo>
                  <a:pt x="57518" y="14287"/>
                </a:lnTo>
                <a:lnTo>
                  <a:pt x="15506" y="44399"/>
                </a:lnTo>
                <a:lnTo>
                  <a:pt x="0" y="63080"/>
                </a:lnTo>
                <a:lnTo>
                  <a:pt x="9080" y="160972"/>
                </a:lnTo>
                <a:lnTo>
                  <a:pt x="9677" y="134594"/>
                </a:lnTo>
                <a:lnTo>
                  <a:pt x="16040" y="109829"/>
                </a:lnTo>
                <a:lnTo>
                  <a:pt x="43561" y="68135"/>
                </a:lnTo>
                <a:lnTo>
                  <a:pt x="86639" y="41897"/>
                </a:lnTo>
                <a:lnTo>
                  <a:pt x="112458" y="36461"/>
                </a:lnTo>
                <a:lnTo>
                  <a:pt x="259479" y="36461"/>
                </a:lnTo>
                <a:lnTo>
                  <a:pt x="252107" y="33642"/>
                </a:lnTo>
                <a:lnTo>
                  <a:pt x="218821" y="21971"/>
                </a:lnTo>
                <a:lnTo>
                  <a:pt x="186740" y="12077"/>
                </a:lnTo>
                <a:lnTo>
                  <a:pt x="156997" y="4660"/>
                </a:lnTo>
                <a:lnTo>
                  <a:pt x="130721" y="393"/>
                </a:lnTo>
                <a:lnTo>
                  <a:pt x="109067" y="0"/>
                </a:lnTo>
                <a:close/>
              </a:path>
              <a:path w="379730" h="161290">
                <a:moveTo>
                  <a:pt x="259479" y="36461"/>
                </a:moveTo>
                <a:lnTo>
                  <a:pt x="112458" y="36461"/>
                </a:lnTo>
                <a:lnTo>
                  <a:pt x="129730" y="36931"/>
                </a:lnTo>
                <a:lnTo>
                  <a:pt x="151599" y="40716"/>
                </a:lnTo>
                <a:lnTo>
                  <a:pt x="205397" y="56095"/>
                </a:lnTo>
                <a:lnTo>
                  <a:pt x="266293" y="78371"/>
                </a:lnTo>
                <a:lnTo>
                  <a:pt x="326720" y="103289"/>
                </a:lnTo>
                <a:lnTo>
                  <a:pt x="379158" y="126644"/>
                </a:lnTo>
                <a:lnTo>
                  <a:pt x="375259" y="84594"/>
                </a:lnTo>
                <a:lnTo>
                  <a:pt x="347764" y="72377"/>
                </a:lnTo>
                <a:lnTo>
                  <a:pt x="317715" y="59537"/>
                </a:lnTo>
                <a:lnTo>
                  <a:pt x="285445" y="46393"/>
                </a:lnTo>
                <a:lnTo>
                  <a:pt x="259479" y="36461"/>
                </a:lnTo>
                <a:close/>
              </a:path>
            </a:pathLst>
          </a:custGeom>
          <a:solidFill>
            <a:srgbClr val="DB09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358826" y="6503018"/>
            <a:ext cx="173202" cy="1731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518474" y="5043908"/>
            <a:ext cx="194908" cy="20383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375562" y="5075481"/>
            <a:ext cx="210820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10" dirty="0">
                <a:latin typeface="Arial"/>
                <a:cs typeface="Arial"/>
              </a:rPr>
              <a:t>№3</a:t>
            </a:r>
            <a:endParaRPr sz="9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546492" y="5705354"/>
            <a:ext cx="194904" cy="20383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292685" y="5719987"/>
            <a:ext cx="339725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10" dirty="0">
                <a:latin typeface="Arial"/>
                <a:cs typeface="Arial"/>
              </a:rPr>
              <a:t>№</a:t>
            </a:r>
            <a:r>
              <a:rPr sz="900" dirty="0">
                <a:latin typeface="Arial"/>
                <a:cs typeface="Arial"/>
              </a:rPr>
              <a:t>708</a:t>
            </a:r>
            <a:endParaRPr sz="90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180372" y="4475771"/>
            <a:ext cx="4345305" cy="22204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00990" indent="-288290">
              <a:lnSpc>
                <a:spcPct val="100000"/>
              </a:lnSpc>
              <a:spcBef>
                <a:spcPts val="95"/>
              </a:spcBef>
              <a:buChar char="•"/>
              <a:tabLst>
                <a:tab pos="299085" algn="l"/>
                <a:tab pos="299720" algn="l"/>
              </a:tabLst>
            </a:pPr>
            <a:r>
              <a:rPr sz="1600" spc="-10" dirty="0">
                <a:latin typeface="Arial"/>
                <a:cs typeface="Arial"/>
              </a:rPr>
              <a:t>Программы </a:t>
            </a:r>
            <a:r>
              <a:rPr sz="1600" spc="-15" dirty="0">
                <a:latin typeface="Arial"/>
                <a:cs typeface="Arial"/>
              </a:rPr>
              <a:t>льготных </a:t>
            </a:r>
            <a:r>
              <a:rPr sz="1600" spc="-10" dirty="0">
                <a:latin typeface="Arial"/>
                <a:cs typeface="Arial"/>
              </a:rPr>
              <a:t>займов</a:t>
            </a:r>
            <a:r>
              <a:rPr sz="1600" spc="90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ФРП</a:t>
            </a:r>
            <a:endParaRPr sz="16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Font typeface="Arial"/>
              <a:buChar char="•"/>
            </a:pPr>
            <a:endParaRPr sz="1900" dirty="0">
              <a:latin typeface="Times New Roman"/>
              <a:cs typeface="Times New Roman"/>
            </a:endParaRPr>
          </a:p>
          <a:p>
            <a:pPr marL="300990" marR="11430" indent="-287020">
              <a:lnSpc>
                <a:spcPct val="100000"/>
              </a:lnSpc>
              <a:buChar char="•"/>
              <a:tabLst>
                <a:tab pos="300990" algn="l"/>
                <a:tab pos="301625" algn="l"/>
              </a:tabLst>
            </a:pPr>
            <a:r>
              <a:rPr sz="1600" spc="-10" dirty="0">
                <a:latin typeface="Arial"/>
                <a:cs typeface="Arial"/>
              </a:rPr>
              <a:t>Субсидии промпредприятиям на </a:t>
            </a:r>
            <a:r>
              <a:rPr sz="1600" spc="-15" dirty="0">
                <a:latin typeface="Arial"/>
                <a:cs typeface="Arial"/>
              </a:rPr>
              <a:t>уплату </a:t>
            </a:r>
            <a:r>
              <a:rPr sz="1600" spc="-5" dirty="0">
                <a:latin typeface="Arial"/>
                <a:cs typeface="Arial"/>
              </a:rPr>
              <a:t>%  по </a:t>
            </a:r>
            <a:r>
              <a:rPr sz="1600" spc="-15" dirty="0">
                <a:latin typeface="Arial"/>
                <a:cs typeface="Arial"/>
              </a:rPr>
              <a:t>кредитам </a:t>
            </a:r>
            <a:r>
              <a:rPr sz="1600" spc="-5" dirty="0">
                <a:latin typeface="Arial"/>
                <a:cs typeface="Arial"/>
              </a:rPr>
              <a:t>(ПП </a:t>
            </a:r>
            <a:r>
              <a:rPr sz="1600" spc="-10" dirty="0">
                <a:latin typeface="Arial"/>
                <a:cs typeface="Arial"/>
              </a:rPr>
              <a:t>РФ</a:t>
            </a:r>
            <a:r>
              <a:rPr sz="1600" spc="40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№3)</a:t>
            </a:r>
            <a:endParaRPr sz="16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Font typeface="Arial"/>
              <a:buChar char="•"/>
            </a:pPr>
            <a:endParaRPr sz="1400" dirty="0">
              <a:latin typeface="Times New Roman"/>
              <a:cs typeface="Times New Roman"/>
            </a:endParaRPr>
          </a:p>
          <a:p>
            <a:pPr marL="301625" marR="1092200" indent="-286385">
              <a:lnSpc>
                <a:spcPct val="100000"/>
              </a:lnSpc>
              <a:buChar char="•"/>
              <a:tabLst>
                <a:tab pos="301625" algn="l"/>
                <a:tab pos="302260" algn="l"/>
              </a:tabLst>
            </a:pPr>
            <a:r>
              <a:rPr sz="1600" spc="-10" dirty="0">
                <a:latin typeface="Arial"/>
                <a:cs typeface="Arial"/>
              </a:rPr>
              <a:t>Специальный инвестиционный  контракт</a:t>
            </a:r>
            <a:r>
              <a:rPr sz="1600" spc="3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(СПИК)</a:t>
            </a:r>
            <a:endParaRPr sz="16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5"/>
              </a:spcBef>
              <a:buFont typeface="Arial"/>
              <a:buChar char="•"/>
            </a:pPr>
            <a:endParaRPr sz="1450" dirty="0">
              <a:latin typeface="Times New Roman"/>
              <a:cs typeface="Times New Roman"/>
            </a:endParaRPr>
          </a:p>
          <a:p>
            <a:pPr marL="300990" indent="-288290">
              <a:lnSpc>
                <a:spcPct val="100000"/>
              </a:lnSpc>
              <a:buChar char="•"/>
              <a:tabLst>
                <a:tab pos="299085" algn="l"/>
                <a:tab pos="299720" algn="l"/>
              </a:tabLst>
            </a:pPr>
            <a:r>
              <a:rPr sz="1600" spc="-10" dirty="0">
                <a:latin typeface="Arial"/>
                <a:cs typeface="Arial"/>
              </a:rPr>
              <a:t>Федеральные меры </a:t>
            </a:r>
            <a:r>
              <a:rPr sz="1600" spc="-5" dirty="0">
                <a:latin typeface="Arial"/>
                <a:cs typeface="Arial"/>
              </a:rPr>
              <a:t>для</a:t>
            </a:r>
            <a:r>
              <a:rPr sz="1600" spc="1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промпредприятий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946188" y="4856938"/>
            <a:ext cx="2815232" cy="175758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6577600" y="6828777"/>
            <a:ext cx="3844290" cy="64692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5" dirty="0">
                <a:solidFill>
                  <a:srgbClr val="A6715C"/>
                </a:solidFill>
                <a:latin typeface="Arial"/>
                <a:cs typeface="Arial"/>
                <a:hlinkClick r:id="rId8"/>
              </a:rPr>
              <a:t>www.gisp.gov.ru/support-measures</a:t>
            </a:r>
            <a:endParaRPr sz="1600" dirty="0">
              <a:latin typeface="Arial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1295"/>
              </a:spcBef>
            </a:pPr>
            <a:endParaRPr sz="1400" dirty="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89896" y="199441"/>
            <a:ext cx="8631555" cy="10355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30" dirty="0">
                <a:latin typeface="Arial"/>
                <a:cs typeface="Arial"/>
              </a:rPr>
              <a:t>КОНСУЛЬТАЦИОННЫЙ </a:t>
            </a:r>
            <a:r>
              <a:rPr sz="1600" b="1" spc="-10" dirty="0">
                <a:latin typeface="Arial"/>
                <a:cs typeface="Arial"/>
              </a:rPr>
              <a:t>ЦЕНТР </a:t>
            </a:r>
            <a:r>
              <a:rPr sz="1600" b="1" spc="-5" dirty="0">
                <a:latin typeface="Arial"/>
                <a:cs typeface="Arial"/>
              </a:rPr>
              <a:t>ПО </a:t>
            </a:r>
            <a:r>
              <a:rPr sz="1600" b="1" spc="-45" dirty="0">
                <a:latin typeface="Arial"/>
                <a:cs typeface="Arial"/>
              </a:rPr>
              <a:t>МЕРАМ </a:t>
            </a:r>
            <a:r>
              <a:rPr sz="1600" b="1" spc="-15" dirty="0">
                <a:latin typeface="Arial"/>
                <a:cs typeface="Arial"/>
              </a:rPr>
              <a:t>ГОСПОДДЕРЖКИ</a:t>
            </a:r>
            <a:r>
              <a:rPr sz="1600" b="1" spc="305" dirty="0">
                <a:latin typeface="Arial"/>
                <a:cs typeface="Arial"/>
              </a:rPr>
              <a:t> </a:t>
            </a:r>
            <a:r>
              <a:rPr sz="1600" b="1" spc="-10" dirty="0">
                <a:latin typeface="Arial"/>
                <a:cs typeface="Arial"/>
              </a:rPr>
              <a:t>ПРОМПРЕДПРИЯТИЙ</a:t>
            </a:r>
            <a:endParaRPr sz="1600" dirty="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8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650" dirty="0">
              <a:latin typeface="Times New Roman"/>
              <a:cs typeface="Times New Roman"/>
            </a:endParaRPr>
          </a:p>
          <a:p>
            <a:pPr marL="1265555">
              <a:lnSpc>
                <a:spcPct val="100000"/>
              </a:lnSpc>
            </a:pPr>
            <a:r>
              <a:rPr sz="1600" spc="-10" dirty="0">
                <a:latin typeface="Arial"/>
                <a:cs typeface="Arial"/>
              </a:rPr>
              <a:t>Система </a:t>
            </a:r>
            <a:r>
              <a:rPr sz="1600" spc="-20" dirty="0">
                <a:latin typeface="Arial"/>
                <a:cs typeface="Arial"/>
              </a:rPr>
              <a:t>«одного </a:t>
            </a:r>
            <a:r>
              <a:rPr sz="1600" spc="-10" dirty="0">
                <a:latin typeface="Arial"/>
                <a:cs typeface="Arial"/>
              </a:rPr>
              <a:t>окна» </a:t>
            </a:r>
            <a:r>
              <a:rPr sz="1600" spc="-5" dirty="0">
                <a:latin typeface="Arial"/>
                <a:cs typeface="Arial"/>
              </a:rPr>
              <a:t>по </a:t>
            </a:r>
            <a:r>
              <a:rPr sz="1600" spc="-10" dirty="0">
                <a:latin typeface="Arial"/>
                <a:cs typeface="Arial"/>
              </a:rPr>
              <a:t>мерам </a:t>
            </a:r>
            <a:r>
              <a:rPr sz="1600" spc="-15" dirty="0">
                <a:latin typeface="Arial"/>
                <a:cs typeface="Arial"/>
              </a:rPr>
              <a:t>господдержки </a:t>
            </a:r>
            <a:r>
              <a:rPr sz="1600" spc="-10" dirty="0">
                <a:latin typeface="Arial"/>
                <a:cs typeface="Arial"/>
              </a:rPr>
              <a:t>промышленных</a:t>
            </a:r>
            <a:r>
              <a:rPr sz="1600" spc="260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предприятий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204623" y="1490423"/>
            <a:ext cx="6709409" cy="1790959"/>
          </a:xfrm>
          <a:prstGeom prst="rect">
            <a:avLst/>
          </a:prstGeom>
        </p:spPr>
        <p:txBody>
          <a:bodyPr vert="horz" wrap="square" lIns="0" tIns="152400" rIns="0" bIns="0" rtlCol="0">
            <a:spAutoFit/>
          </a:bodyPr>
          <a:lstStyle/>
          <a:p>
            <a:pPr marL="323850" indent="-286385">
              <a:lnSpc>
                <a:spcPct val="100000"/>
              </a:lnSpc>
              <a:spcBef>
                <a:spcPts val="1200"/>
              </a:spcBef>
              <a:buChar char="●"/>
              <a:tabLst>
                <a:tab pos="323850" algn="l"/>
                <a:tab pos="324485" algn="l"/>
              </a:tabLst>
            </a:pPr>
            <a:r>
              <a:rPr sz="1600" spc="-15" dirty="0">
                <a:solidFill>
                  <a:srgbClr val="050505"/>
                </a:solidFill>
                <a:latin typeface="Arial"/>
                <a:cs typeface="Arial"/>
              </a:rPr>
              <a:t>телефоны </a:t>
            </a:r>
            <a:r>
              <a:rPr sz="1600" spc="-5" dirty="0">
                <a:solidFill>
                  <a:srgbClr val="050505"/>
                </a:solidFill>
                <a:latin typeface="Arial"/>
                <a:cs typeface="Arial"/>
              </a:rPr>
              <a:t>8 (495)120-24-16 по Москве, 8 (800) 500-71-29 по</a:t>
            </a:r>
            <a:r>
              <a:rPr sz="1600" spc="160" dirty="0">
                <a:solidFill>
                  <a:srgbClr val="050505"/>
                </a:solidFill>
                <a:latin typeface="Arial"/>
                <a:cs typeface="Arial"/>
              </a:rPr>
              <a:t> </a:t>
            </a:r>
            <a:r>
              <a:rPr sz="1600" spc="-20" dirty="0">
                <a:solidFill>
                  <a:srgbClr val="050505"/>
                </a:solidFill>
                <a:latin typeface="Arial"/>
                <a:cs typeface="Arial"/>
              </a:rPr>
              <a:t>России</a:t>
            </a:r>
            <a:endParaRPr sz="1600" dirty="0">
              <a:latin typeface="Arial"/>
              <a:cs typeface="Arial"/>
            </a:endParaRPr>
          </a:p>
          <a:p>
            <a:pPr marL="299085" indent="-286385">
              <a:lnSpc>
                <a:spcPct val="100000"/>
              </a:lnSpc>
              <a:spcBef>
                <a:spcPts val="1100"/>
              </a:spcBef>
              <a:buChar char="●"/>
              <a:tabLst>
                <a:tab pos="299085" algn="l"/>
                <a:tab pos="299720" algn="l"/>
              </a:tabLst>
            </a:pPr>
            <a:r>
              <a:rPr sz="1600" spc="-5" dirty="0">
                <a:solidFill>
                  <a:srgbClr val="050505"/>
                </a:solidFill>
                <a:latin typeface="Arial"/>
                <a:cs typeface="Arial"/>
              </a:rPr>
              <a:t>сайт</a:t>
            </a:r>
            <a:r>
              <a:rPr sz="1600" spc="15" dirty="0">
                <a:solidFill>
                  <a:srgbClr val="050505"/>
                </a:solidFill>
                <a:latin typeface="Arial"/>
                <a:cs typeface="Arial"/>
              </a:rPr>
              <a:t> </a:t>
            </a:r>
            <a:r>
              <a:rPr sz="1600" spc="-5" dirty="0">
                <a:solidFill>
                  <a:srgbClr val="050505"/>
                </a:solidFill>
                <a:latin typeface="Arial"/>
                <a:cs typeface="Arial"/>
              </a:rPr>
              <a:t>frprf.ru</a:t>
            </a:r>
            <a:endParaRPr sz="1600" dirty="0">
              <a:latin typeface="Arial"/>
              <a:cs typeface="Arial"/>
            </a:endParaRPr>
          </a:p>
          <a:p>
            <a:pPr marL="328295" indent="-286385">
              <a:lnSpc>
                <a:spcPct val="100000"/>
              </a:lnSpc>
              <a:spcBef>
                <a:spcPts val="525"/>
              </a:spcBef>
              <a:buChar char="●"/>
              <a:tabLst>
                <a:tab pos="328295" algn="l"/>
                <a:tab pos="328930" algn="l"/>
              </a:tabLst>
            </a:pPr>
            <a:r>
              <a:rPr sz="1600" spc="-20" dirty="0">
                <a:solidFill>
                  <a:srgbClr val="3E3E3E"/>
                </a:solidFill>
                <a:latin typeface="Arial"/>
                <a:cs typeface="Arial"/>
              </a:rPr>
              <a:t>почта</a:t>
            </a:r>
            <a:r>
              <a:rPr sz="1600" spc="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600" spc="-5" dirty="0">
                <a:solidFill>
                  <a:srgbClr val="225A99"/>
                </a:solidFill>
                <a:latin typeface="Arial"/>
                <a:cs typeface="Arial"/>
                <a:hlinkClick r:id="rId9"/>
              </a:rPr>
              <a:t>ask@frprf.ru</a:t>
            </a:r>
            <a:endParaRPr sz="1600" dirty="0">
              <a:latin typeface="Arial"/>
              <a:cs typeface="Arial"/>
            </a:endParaRPr>
          </a:p>
          <a:p>
            <a:pPr marL="323850" indent="-286385">
              <a:lnSpc>
                <a:spcPct val="100000"/>
              </a:lnSpc>
              <a:spcBef>
                <a:spcPts val="595"/>
              </a:spcBef>
              <a:buChar char="●"/>
              <a:tabLst>
                <a:tab pos="323850" algn="l"/>
                <a:tab pos="324485" algn="l"/>
              </a:tabLst>
            </a:pPr>
            <a:r>
              <a:rPr sz="1600" spc="-15" dirty="0">
                <a:solidFill>
                  <a:srgbClr val="050505"/>
                </a:solidFill>
                <a:latin typeface="Arial"/>
                <a:cs typeface="Arial"/>
              </a:rPr>
              <a:t>онлайн-чат </a:t>
            </a:r>
            <a:r>
              <a:rPr sz="1600" spc="-5" dirty="0">
                <a:solidFill>
                  <a:srgbClr val="050505"/>
                </a:solidFill>
                <a:latin typeface="Arial"/>
                <a:cs typeface="Arial"/>
              </a:rPr>
              <a:t>«Открытые </a:t>
            </a:r>
            <a:r>
              <a:rPr sz="1600" spc="-10" dirty="0">
                <a:solidFill>
                  <a:srgbClr val="050505"/>
                </a:solidFill>
                <a:latin typeface="Arial"/>
                <a:cs typeface="Arial"/>
              </a:rPr>
              <a:t>Линии» на сайте</a:t>
            </a:r>
            <a:r>
              <a:rPr sz="1600" spc="200" dirty="0">
                <a:solidFill>
                  <a:srgbClr val="050505"/>
                </a:solidFill>
                <a:latin typeface="Arial"/>
                <a:cs typeface="Arial"/>
              </a:rPr>
              <a:t> </a:t>
            </a:r>
            <a:r>
              <a:rPr sz="1600" spc="-5" dirty="0">
                <a:solidFill>
                  <a:srgbClr val="050505"/>
                </a:solidFill>
                <a:latin typeface="Arial"/>
                <a:cs typeface="Arial"/>
              </a:rPr>
              <a:t>frprf.ru)</a:t>
            </a:r>
            <a:endParaRPr sz="1600" dirty="0">
              <a:latin typeface="Arial"/>
              <a:cs typeface="Arial"/>
            </a:endParaRPr>
          </a:p>
          <a:p>
            <a:pPr marL="323850" indent="-286385">
              <a:lnSpc>
                <a:spcPct val="100000"/>
              </a:lnSpc>
              <a:spcBef>
                <a:spcPts val="980"/>
              </a:spcBef>
              <a:buChar char="●"/>
              <a:tabLst>
                <a:tab pos="323850" algn="l"/>
                <a:tab pos="324485" algn="l"/>
              </a:tabLst>
            </a:pPr>
            <a:r>
              <a:rPr sz="1600" spc="-10" dirty="0">
                <a:solidFill>
                  <a:srgbClr val="050505"/>
                </a:solidFill>
                <a:latin typeface="Arial"/>
                <a:cs typeface="Arial"/>
              </a:rPr>
              <a:t>мессенджеры </a:t>
            </a:r>
            <a:r>
              <a:rPr sz="1600" spc="-30" dirty="0">
                <a:solidFill>
                  <a:srgbClr val="050505"/>
                </a:solidFill>
                <a:latin typeface="Arial"/>
                <a:cs typeface="Arial"/>
              </a:rPr>
              <a:t>Telegram </a:t>
            </a:r>
            <a:r>
              <a:rPr sz="1600" spc="-5" dirty="0">
                <a:solidFill>
                  <a:srgbClr val="225A99"/>
                </a:solidFill>
                <a:latin typeface="Arial"/>
                <a:cs typeface="Arial"/>
              </a:rPr>
              <a:t>(t.me/frp_bot) </a:t>
            </a:r>
            <a:r>
              <a:rPr sz="1600" spc="-5" dirty="0">
                <a:solidFill>
                  <a:srgbClr val="050505"/>
                </a:solidFill>
                <a:latin typeface="Arial"/>
                <a:cs typeface="Arial"/>
              </a:rPr>
              <a:t>и Facebook</a:t>
            </a:r>
            <a:r>
              <a:rPr sz="1600" spc="175" dirty="0">
                <a:solidFill>
                  <a:srgbClr val="050505"/>
                </a:solidFill>
                <a:latin typeface="Arial"/>
                <a:cs typeface="Arial"/>
              </a:rPr>
              <a:t> </a:t>
            </a:r>
            <a:r>
              <a:rPr sz="1600" spc="-5" dirty="0">
                <a:solidFill>
                  <a:srgbClr val="225A99"/>
                </a:solidFill>
                <a:latin typeface="Arial"/>
                <a:cs typeface="Arial"/>
              </a:rPr>
              <a:t>(fb.com/rffrp)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1170120" y="1562876"/>
            <a:ext cx="9144000" cy="0"/>
          </a:xfrm>
          <a:custGeom>
            <a:avLst/>
            <a:gdLst/>
            <a:ahLst/>
            <a:cxnLst/>
            <a:rect l="l" t="t" r="r" b="b"/>
            <a:pathLst>
              <a:path w="9110345">
                <a:moveTo>
                  <a:pt x="0" y="0"/>
                </a:moveTo>
                <a:lnTo>
                  <a:pt x="9109925" y="0"/>
                </a:lnTo>
              </a:path>
            </a:pathLst>
          </a:custGeom>
          <a:ln w="6350">
            <a:solidFill>
              <a:srgbClr val="DA0A3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203775" y="3420902"/>
            <a:ext cx="9110345" cy="0"/>
          </a:xfrm>
          <a:custGeom>
            <a:avLst/>
            <a:gdLst/>
            <a:ahLst/>
            <a:cxnLst/>
            <a:rect l="l" t="t" r="r" b="b"/>
            <a:pathLst>
              <a:path w="9110345">
                <a:moveTo>
                  <a:pt x="0" y="0"/>
                </a:moveTo>
                <a:lnTo>
                  <a:pt x="9109925" y="0"/>
                </a:lnTo>
              </a:path>
            </a:pathLst>
          </a:custGeom>
          <a:ln w="6350">
            <a:solidFill>
              <a:srgbClr val="E11C3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8" name="Группа 37"/>
          <p:cNvGrpSpPr/>
          <p:nvPr/>
        </p:nvGrpSpPr>
        <p:grpSpPr>
          <a:xfrm>
            <a:off x="758966" y="793535"/>
            <a:ext cx="627184" cy="645452"/>
            <a:chOff x="153271" y="193513"/>
            <a:chExt cx="800284" cy="823594"/>
          </a:xfrm>
        </p:grpSpPr>
        <p:sp>
          <p:nvSpPr>
            <p:cNvPr id="39" name="object 2"/>
            <p:cNvSpPr/>
            <p:nvPr/>
          </p:nvSpPr>
          <p:spPr>
            <a:xfrm>
              <a:off x="220130" y="193513"/>
              <a:ext cx="733425" cy="823594"/>
            </a:xfrm>
            <a:custGeom>
              <a:avLst/>
              <a:gdLst/>
              <a:ahLst/>
              <a:cxnLst/>
              <a:rect l="l" t="t" r="r" b="b"/>
              <a:pathLst>
                <a:path w="733425" h="823594">
                  <a:moveTo>
                    <a:pt x="366509" y="0"/>
                  </a:moveTo>
                  <a:lnTo>
                    <a:pt x="0" y="205752"/>
                  </a:lnTo>
                  <a:lnTo>
                    <a:pt x="0" y="617258"/>
                  </a:lnTo>
                  <a:lnTo>
                    <a:pt x="366509" y="823023"/>
                  </a:lnTo>
                  <a:lnTo>
                    <a:pt x="733018" y="617258"/>
                  </a:lnTo>
                  <a:lnTo>
                    <a:pt x="733018" y="205752"/>
                  </a:lnTo>
                  <a:lnTo>
                    <a:pt x="366509" y="0"/>
                  </a:lnTo>
                  <a:close/>
                </a:path>
              </a:pathLst>
            </a:custGeom>
            <a:solidFill>
              <a:srgbClr val="DB09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3"/>
            <p:cNvSpPr/>
            <p:nvPr/>
          </p:nvSpPr>
          <p:spPr>
            <a:xfrm>
              <a:off x="385776" y="379507"/>
              <a:ext cx="401955" cy="451484"/>
            </a:xfrm>
            <a:custGeom>
              <a:avLst/>
              <a:gdLst/>
              <a:ahLst/>
              <a:cxnLst/>
              <a:rect l="l" t="t" r="r" b="b"/>
              <a:pathLst>
                <a:path w="401955" h="451484">
                  <a:moveTo>
                    <a:pt x="200863" y="0"/>
                  </a:moveTo>
                  <a:lnTo>
                    <a:pt x="0" y="112763"/>
                  </a:lnTo>
                  <a:lnTo>
                    <a:pt x="0" y="338277"/>
                  </a:lnTo>
                  <a:lnTo>
                    <a:pt x="200863" y="451040"/>
                  </a:lnTo>
                  <a:lnTo>
                    <a:pt x="401726" y="338277"/>
                  </a:lnTo>
                  <a:lnTo>
                    <a:pt x="401726" y="112763"/>
                  </a:lnTo>
                  <a:lnTo>
                    <a:pt x="20086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"/>
            <p:cNvSpPr/>
            <p:nvPr/>
          </p:nvSpPr>
          <p:spPr>
            <a:xfrm>
              <a:off x="153271" y="500279"/>
              <a:ext cx="507365" cy="384175"/>
            </a:xfrm>
            <a:custGeom>
              <a:avLst/>
              <a:gdLst/>
              <a:ahLst/>
              <a:cxnLst/>
              <a:rect l="l" t="t" r="r" b="b"/>
              <a:pathLst>
                <a:path w="507365" h="384175">
                  <a:moveTo>
                    <a:pt x="384835" y="0"/>
                  </a:moveTo>
                  <a:lnTo>
                    <a:pt x="286829" y="53428"/>
                  </a:lnTo>
                  <a:lnTo>
                    <a:pt x="353834" y="102196"/>
                  </a:lnTo>
                  <a:lnTo>
                    <a:pt x="0" y="304927"/>
                  </a:lnTo>
                  <a:lnTo>
                    <a:pt x="40111" y="373667"/>
                  </a:lnTo>
                  <a:lnTo>
                    <a:pt x="45264" y="382431"/>
                  </a:lnTo>
                  <a:lnTo>
                    <a:pt x="46266" y="384009"/>
                  </a:lnTo>
                  <a:lnTo>
                    <a:pt x="403974" y="175425"/>
                  </a:lnTo>
                  <a:lnTo>
                    <a:pt x="507062" y="175425"/>
                  </a:lnTo>
                  <a:lnTo>
                    <a:pt x="506260" y="67906"/>
                  </a:lnTo>
                  <a:lnTo>
                    <a:pt x="384835" y="0"/>
                  </a:lnTo>
                  <a:close/>
                </a:path>
                <a:path w="507365" h="384175">
                  <a:moveTo>
                    <a:pt x="507062" y="175425"/>
                  </a:moveTo>
                  <a:lnTo>
                    <a:pt x="403974" y="175425"/>
                  </a:lnTo>
                  <a:lnTo>
                    <a:pt x="403644" y="254673"/>
                  </a:lnTo>
                  <a:lnTo>
                    <a:pt x="507199" y="193903"/>
                  </a:lnTo>
                  <a:lnTo>
                    <a:pt x="507062" y="175425"/>
                  </a:lnTo>
                  <a:close/>
                </a:path>
              </a:pathLst>
            </a:custGeom>
            <a:solidFill>
              <a:srgbClr val="0922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2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7663603" y="7008172"/>
            <a:ext cx="2495127" cy="402567"/>
          </a:xfrm>
          <a:prstGeom prst="rect">
            <a:avLst/>
          </a:prstGeom>
        </p:spPr>
        <p:txBody>
          <a:bodyPr vert="horz" lIns="99569" tIns="49785" rIns="99569" bIns="49785" rtlCol="0" anchor="ctr"/>
          <a:lstStyle/>
          <a:p>
            <a:pPr algn="r"/>
            <a:fld id="{B6F15528-21DE-4FAA-801E-634DDDAF4B2B}" type="slidenum">
              <a:rPr lang="ru-RU" sz="1300">
                <a:solidFill>
                  <a:schemeClr val="tx1">
                    <a:tint val="75000"/>
                  </a:schemeClr>
                </a:solidFill>
              </a:rPr>
              <a:pPr algn="r"/>
              <a:t>13</a:t>
            </a:fld>
            <a:endParaRPr lang="ru-RU" sz="1300" dirty="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19" name="Хорда 18"/>
          <p:cNvSpPr/>
          <p:nvPr/>
        </p:nvSpPr>
        <p:spPr>
          <a:xfrm rot="12046960">
            <a:off x="-178387" y="1514341"/>
            <a:ext cx="1979502" cy="1979502"/>
          </a:xfrm>
          <a:prstGeom prst="chord">
            <a:avLst>
              <a:gd name="adj1" fmla="val 911502"/>
              <a:gd name="adj2" fmla="val 18360317"/>
            </a:avLst>
          </a:prstGeom>
          <a:solidFill>
            <a:srgbClr val="DA0A33"/>
          </a:solidFill>
          <a:ln>
            <a:solidFill>
              <a:srgbClr val="E11C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object 21"/>
          <p:cNvSpPr txBox="1"/>
          <p:nvPr/>
        </p:nvSpPr>
        <p:spPr>
          <a:xfrm>
            <a:off x="503015" y="1429524"/>
            <a:ext cx="737608" cy="1124667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7200" spc="10" dirty="0">
                <a:solidFill>
                  <a:srgbClr val="FFFFFF"/>
                </a:solidFill>
                <a:latin typeface="Brutal Type"/>
                <a:cs typeface="Brutal Type"/>
              </a:rPr>
              <a:t>5</a:t>
            </a:r>
            <a:endParaRPr sz="7200" dirty="0">
              <a:latin typeface="Brutal Type"/>
              <a:cs typeface="Brutal Type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9593" y="2353408"/>
            <a:ext cx="1744876" cy="601153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 algn="ctr">
              <a:spcBef>
                <a:spcPts val="1200"/>
              </a:spcBef>
              <a:spcAft>
                <a:spcPts val="900"/>
              </a:spcAft>
            </a:pPr>
            <a:r>
              <a:rPr lang="ru-RU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пособов получить консультацию</a:t>
            </a:r>
          </a:p>
        </p:txBody>
      </p:sp>
      <p:sp>
        <p:nvSpPr>
          <p:cNvPr id="28" name="object 31"/>
          <p:cNvSpPr/>
          <p:nvPr/>
        </p:nvSpPr>
        <p:spPr>
          <a:xfrm>
            <a:off x="89970" y="7244972"/>
            <a:ext cx="700926" cy="20816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004645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86209" y="1693454"/>
            <a:ext cx="7192801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4200" spc="-7" baseline="-15873" dirty="0">
                <a:solidFill>
                  <a:srgbClr val="DA0035"/>
                </a:solidFill>
                <a:latin typeface="Arial"/>
                <a:cs typeface="Arial"/>
              </a:rPr>
              <a:t>2</a:t>
            </a:r>
            <a:r>
              <a:rPr sz="4200" spc="-7" baseline="-15873" dirty="0" smtClean="0">
                <a:solidFill>
                  <a:srgbClr val="DA0035"/>
                </a:solidFill>
                <a:latin typeface="Arial"/>
                <a:cs typeface="Arial"/>
              </a:rPr>
              <a:t> </a:t>
            </a:r>
            <a:r>
              <a:rPr lang="ru-RU" sz="1800" b="1" spc="-15" dirty="0">
                <a:latin typeface="Arial"/>
                <a:cs typeface="Arial"/>
              </a:rPr>
              <a:t>Поддержка успешных, принцип </a:t>
            </a:r>
            <a:r>
              <a:rPr lang="ru-RU" sz="1800" b="1" spc="-15" dirty="0" err="1">
                <a:latin typeface="Arial"/>
                <a:cs typeface="Arial"/>
              </a:rPr>
              <a:t>софинансирования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74246" y="2142941"/>
            <a:ext cx="8524240" cy="65729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175" marR="64135">
              <a:lnSpc>
                <a:spcPct val="120000"/>
              </a:lnSpc>
              <a:spcBef>
                <a:spcPts val="640"/>
              </a:spcBef>
            </a:pPr>
            <a:r>
              <a:rPr lang="ru-RU" sz="1200" dirty="0">
                <a:solidFill>
                  <a:srgbClr val="E20B52"/>
                </a:solidFill>
                <a:latin typeface="Arial"/>
                <a:cs typeface="Arial"/>
              </a:rPr>
              <a:t>М</a:t>
            </a:r>
            <a:r>
              <a:rPr lang="ru-RU" sz="950" dirty="0">
                <a:solidFill>
                  <a:srgbClr val="E20B52"/>
                </a:solidFill>
                <a:latin typeface="Arial"/>
                <a:cs typeface="Arial"/>
              </a:rPr>
              <a:t>Ы ДАЕМ ДЕШЕВЫЕ ЗАЕМНЫЕ СРЕДСТВА</a:t>
            </a:r>
            <a:r>
              <a:rPr lang="ru-RU" sz="950" spc="5" dirty="0">
                <a:solidFill>
                  <a:srgbClr val="E20B52"/>
                </a:solidFill>
                <a:latin typeface="Arial"/>
                <a:cs typeface="Arial"/>
              </a:rPr>
              <a:t> </a:t>
            </a:r>
            <a:r>
              <a:rPr lang="ru-RU" sz="1200" spc="-15" dirty="0">
                <a:latin typeface="Arial"/>
                <a:cs typeface="Arial"/>
              </a:rPr>
              <a:t>по</a:t>
            </a:r>
            <a:r>
              <a:rPr lang="ru-RU" sz="1200" spc="-55" dirty="0">
                <a:latin typeface="Arial"/>
                <a:cs typeface="Arial"/>
              </a:rPr>
              <a:t> </a:t>
            </a:r>
            <a:r>
              <a:rPr lang="ru-RU" sz="1200" spc="-30" dirty="0">
                <a:latin typeface="Arial"/>
                <a:cs typeface="Arial"/>
              </a:rPr>
              <a:t>уникальным</a:t>
            </a:r>
            <a:r>
              <a:rPr lang="ru-RU" sz="1200" spc="-50" dirty="0">
                <a:latin typeface="Arial"/>
                <a:cs typeface="Arial"/>
              </a:rPr>
              <a:t> </a:t>
            </a:r>
            <a:r>
              <a:rPr lang="ru-RU" sz="1200" spc="-30" dirty="0">
                <a:latin typeface="Arial"/>
                <a:cs typeface="Arial"/>
              </a:rPr>
              <a:t>ставкам</a:t>
            </a:r>
            <a:r>
              <a:rPr lang="ru-RU" sz="1200" spc="-55" dirty="0">
                <a:latin typeface="Arial"/>
                <a:cs typeface="Arial"/>
              </a:rPr>
              <a:t> </a:t>
            </a:r>
            <a:r>
              <a:rPr lang="ru-RU" sz="1200" spc="-15" dirty="0">
                <a:latin typeface="Arial"/>
                <a:cs typeface="Arial"/>
              </a:rPr>
              <a:t>1%</a:t>
            </a:r>
            <a:r>
              <a:rPr lang="ru-RU" sz="1200" spc="-55" dirty="0">
                <a:latin typeface="Arial"/>
                <a:cs typeface="Arial"/>
              </a:rPr>
              <a:t> </a:t>
            </a:r>
            <a:r>
              <a:rPr lang="ru-RU" sz="1200" dirty="0">
                <a:latin typeface="Arial"/>
                <a:cs typeface="Arial"/>
              </a:rPr>
              <a:t>и</a:t>
            </a:r>
            <a:r>
              <a:rPr lang="ru-RU" sz="1200" spc="-50" dirty="0">
                <a:latin typeface="Arial"/>
                <a:cs typeface="Arial"/>
              </a:rPr>
              <a:t> </a:t>
            </a:r>
            <a:r>
              <a:rPr lang="ru-RU" sz="1200" spc="-15" dirty="0">
                <a:latin typeface="Arial"/>
                <a:cs typeface="Arial"/>
              </a:rPr>
              <a:t>5%</a:t>
            </a:r>
            <a:r>
              <a:rPr lang="ru-RU" sz="1200" spc="-55" dirty="0">
                <a:latin typeface="Arial"/>
                <a:cs typeface="Arial"/>
              </a:rPr>
              <a:t> </a:t>
            </a:r>
            <a:r>
              <a:rPr lang="ru-RU" sz="1200" spc="-30" dirty="0">
                <a:latin typeface="Arial"/>
                <a:cs typeface="Arial"/>
              </a:rPr>
              <a:t>успешным</a:t>
            </a:r>
            <a:r>
              <a:rPr lang="ru-RU" sz="1200" spc="-55" dirty="0">
                <a:latin typeface="Arial"/>
                <a:cs typeface="Arial"/>
              </a:rPr>
              <a:t> </a:t>
            </a:r>
            <a:r>
              <a:rPr lang="ru-RU" sz="1200" spc="-30" dirty="0">
                <a:latin typeface="Arial"/>
                <a:cs typeface="Arial"/>
              </a:rPr>
              <a:t>компаниям,</a:t>
            </a:r>
            <a:r>
              <a:rPr lang="ru-RU" sz="1200" spc="-50" dirty="0">
                <a:latin typeface="Arial"/>
                <a:cs typeface="Arial"/>
              </a:rPr>
              <a:t> </a:t>
            </a:r>
            <a:r>
              <a:rPr lang="ru-RU" sz="1200" spc="-30" dirty="0">
                <a:latin typeface="Arial"/>
                <a:cs typeface="Arial"/>
              </a:rPr>
              <a:t>имеющим</a:t>
            </a:r>
            <a:r>
              <a:rPr lang="ru-RU" sz="1200" spc="-55" dirty="0">
                <a:latin typeface="Arial"/>
                <a:cs typeface="Arial"/>
              </a:rPr>
              <a:t> </a:t>
            </a:r>
            <a:r>
              <a:rPr lang="ru-RU" sz="1200" spc="-30" dirty="0">
                <a:latin typeface="Arial"/>
                <a:cs typeface="Arial"/>
              </a:rPr>
              <a:t>потенциал</a:t>
            </a:r>
            <a:r>
              <a:rPr lang="ru-RU" sz="1200" spc="-55" dirty="0">
                <a:latin typeface="Arial"/>
                <a:cs typeface="Arial"/>
              </a:rPr>
              <a:t> </a:t>
            </a:r>
            <a:r>
              <a:rPr lang="ru-RU" sz="1200" dirty="0">
                <a:latin typeface="Arial"/>
                <a:cs typeface="Arial"/>
              </a:rPr>
              <a:t>и</a:t>
            </a:r>
            <a:r>
              <a:rPr lang="ru-RU" sz="1200" spc="-50" dirty="0">
                <a:latin typeface="Arial"/>
                <a:cs typeface="Arial"/>
              </a:rPr>
              <a:t> </a:t>
            </a:r>
            <a:r>
              <a:rPr lang="ru-RU" sz="1200" spc="-30" dirty="0">
                <a:latin typeface="Arial"/>
                <a:cs typeface="Arial"/>
              </a:rPr>
              <a:t>перспективу  развития, которые способны обеспечить адекватное вложение </a:t>
            </a:r>
            <a:r>
              <a:rPr lang="ru-RU" sz="1200" dirty="0">
                <a:latin typeface="Arial"/>
                <a:cs typeface="Arial"/>
              </a:rPr>
              <a:t>в </a:t>
            </a:r>
            <a:r>
              <a:rPr lang="ru-RU" sz="1200" spc="-25" dirty="0">
                <a:latin typeface="Arial"/>
                <a:cs typeface="Arial"/>
              </a:rPr>
              <a:t>проект </a:t>
            </a:r>
            <a:r>
              <a:rPr lang="ru-RU" sz="1200" spc="-30" dirty="0">
                <a:latin typeface="Arial"/>
                <a:cs typeface="Arial"/>
              </a:rPr>
              <a:t>собственных ресурсов. </a:t>
            </a:r>
            <a:r>
              <a:rPr lang="ru-RU" sz="1200" spc="-25" dirty="0">
                <a:latin typeface="Arial"/>
                <a:cs typeface="Arial"/>
              </a:rPr>
              <a:t>Фонд </a:t>
            </a:r>
            <a:r>
              <a:rPr lang="ru-RU" sz="1200" spc="-15" dirty="0">
                <a:latin typeface="Arial"/>
                <a:cs typeface="Arial"/>
              </a:rPr>
              <a:t>не </a:t>
            </a:r>
            <a:r>
              <a:rPr lang="ru-RU" sz="1200" spc="-30" dirty="0">
                <a:latin typeface="Arial"/>
                <a:cs typeface="Arial"/>
              </a:rPr>
              <a:t>занимается спасением  проблемных предприятий </a:t>
            </a:r>
            <a:r>
              <a:rPr lang="ru-RU" sz="1200" dirty="0">
                <a:latin typeface="Arial"/>
                <a:cs typeface="Arial"/>
              </a:rPr>
              <a:t>и </a:t>
            </a:r>
            <a:r>
              <a:rPr lang="ru-RU" sz="1200" spc="-30" dirty="0">
                <a:latin typeface="Arial"/>
                <a:cs typeface="Arial"/>
              </a:rPr>
              <a:t>поддержкой</a:t>
            </a:r>
            <a:r>
              <a:rPr lang="ru-RU" sz="1200" spc="-175" dirty="0">
                <a:latin typeface="Arial"/>
                <a:cs typeface="Arial"/>
              </a:rPr>
              <a:t> </a:t>
            </a:r>
            <a:r>
              <a:rPr lang="ru-RU" sz="1200" spc="-30" dirty="0">
                <a:latin typeface="Arial"/>
                <a:cs typeface="Arial"/>
              </a:rPr>
              <a:t>отстающих.</a:t>
            </a:r>
            <a:endParaRPr lang="ru-RU" sz="12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86210" y="2762102"/>
            <a:ext cx="6976770" cy="73289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lang="ru-RU" sz="4200" spc="-7" baseline="-15873" dirty="0">
                <a:solidFill>
                  <a:srgbClr val="DA0035"/>
                </a:solidFill>
                <a:latin typeface="Arial"/>
                <a:cs typeface="Arial"/>
              </a:rPr>
              <a:t>3</a:t>
            </a:r>
            <a:r>
              <a:rPr sz="4200" spc="-7" baseline="-15873" dirty="0" smtClean="0">
                <a:solidFill>
                  <a:srgbClr val="DA0035"/>
                </a:solidFill>
                <a:latin typeface="Arial"/>
                <a:cs typeface="Arial"/>
              </a:rPr>
              <a:t> </a:t>
            </a:r>
            <a:r>
              <a:rPr lang="ru-RU" sz="1800" b="1" spc="-5" dirty="0">
                <a:latin typeface="Arial"/>
                <a:cs typeface="Arial"/>
              </a:rPr>
              <a:t>Низкая ставка </a:t>
            </a:r>
            <a:r>
              <a:rPr lang="ru-RU" sz="1800" b="1" dirty="0">
                <a:latin typeface="Arial"/>
                <a:cs typeface="Arial"/>
              </a:rPr>
              <a:t>и </a:t>
            </a:r>
            <a:r>
              <a:rPr lang="ru-RU" sz="1800" b="1" spc="-5" dirty="0">
                <a:latin typeface="Arial"/>
                <a:cs typeface="Arial"/>
              </a:rPr>
              <a:t>хорошее</a:t>
            </a:r>
            <a:r>
              <a:rPr lang="ru-RU" sz="1800" b="1" spc="-10" dirty="0">
                <a:latin typeface="Arial"/>
                <a:cs typeface="Arial"/>
              </a:rPr>
              <a:t> </a:t>
            </a:r>
            <a:r>
              <a:rPr lang="ru-RU" sz="1800" b="1" dirty="0">
                <a:latin typeface="Arial"/>
                <a:cs typeface="Arial"/>
              </a:rPr>
              <a:t>обеспечение</a:t>
            </a:r>
            <a:endParaRPr lang="ru-RU" sz="18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endParaRPr sz="1800" dirty="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73327" y="3175020"/>
            <a:ext cx="8851291" cy="6776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88" marR="535940">
              <a:lnSpc>
                <a:spcPct val="120000"/>
              </a:lnSpc>
              <a:spcBef>
                <a:spcPts val="470"/>
              </a:spcBef>
            </a:pPr>
            <a:r>
              <a:rPr lang="ru-RU" sz="1200" dirty="0">
                <a:solidFill>
                  <a:srgbClr val="E20B52"/>
                </a:solidFill>
                <a:latin typeface="Arial"/>
                <a:cs typeface="Arial"/>
              </a:rPr>
              <a:t>М</a:t>
            </a:r>
            <a:r>
              <a:rPr lang="ru-RU" sz="950" dirty="0">
                <a:solidFill>
                  <a:srgbClr val="E20B52"/>
                </a:solidFill>
                <a:latin typeface="Arial"/>
                <a:cs typeface="Arial"/>
              </a:rPr>
              <a:t>Ы КРЕДИТУЕМ </a:t>
            </a:r>
            <a:r>
              <a:rPr lang="ru-RU" sz="1200" dirty="0">
                <a:latin typeface="Arial"/>
                <a:cs typeface="Arial"/>
              </a:rPr>
              <a:t>промышленные проекты </a:t>
            </a:r>
            <a:r>
              <a:rPr lang="ru-RU" sz="1200" spc="-5" dirty="0">
                <a:latin typeface="Arial"/>
                <a:cs typeface="Arial"/>
              </a:rPr>
              <a:t>за </a:t>
            </a:r>
            <a:r>
              <a:rPr lang="ru-RU" sz="1200" dirty="0">
                <a:latin typeface="Arial"/>
                <a:cs typeface="Arial"/>
              </a:rPr>
              <a:t>счет государственных средств. </a:t>
            </a:r>
            <a:r>
              <a:rPr lang="ru-RU" sz="1200" spc="-5" dirty="0">
                <a:latin typeface="Arial"/>
                <a:cs typeface="Arial"/>
              </a:rPr>
              <a:t>Бюджетные деньги должны </a:t>
            </a:r>
            <a:r>
              <a:rPr lang="ru-RU" sz="1200" dirty="0">
                <a:latin typeface="Arial"/>
                <a:cs typeface="Arial"/>
              </a:rPr>
              <a:t>быть  </a:t>
            </a:r>
            <a:r>
              <a:rPr lang="ru-RU" sz="1200" spc="-5" dirty="0">
                <a:latin typeface="Arial"/>
                <a:cs typeface="Arial"/>
              </a:rPr>
              <a:t>возвращены, даже если </a:t>
            </a:r>
            <a:r>
              <a:rPr lang="ru-RU" sz="1200" dirty="0">
                <a:latin typeface="Arial"/>
                <a:cs typeface="Arial"/>
              </a:rPr>
              <a:t>с проектом что-то пойдет </a:t>
            </a:r>
            <a:r>
              <a:rPr lang="ru-RU" sz="1200" spc="-5" dirty="0">
                <a:latin typeface="Arial"/>
                <a:cs typeface="Arial"/>
              </a:rPr>
              <a:t>не так. </a:t>
            </a:r>
            <a:r>
              <a:rPr lang="ru-RU" sz="1200" dirty="0">
                <a:latin typeface="Arial"/>
                <a:cs typeface="Arial"/>
              </a:rPr>
              <a:t>Поэтому мы </a:t>
            </a:r>
            <a:r>
              <a:rPr lang="ru-RU" sz="1200" spc="-5" dirty="0">
                <a:latin typeface="Arial"/>
                <a:cs typeface="Arial"/>
              </a:rPr>
              <a:t>требуем </a:t>
            </a:r>
            <a:r>
              <a:rPr lang="ru-RU" sz="1200" dirty="0">
                <a:latin typeface="Arial"/>
                <a:cs typeface="Arial"/>
              </a:rPr>
              <a:t>качественное и </a:t>
            </a:r>
            <a:r>
              <a:rPr lang="ru-RU" sz="1200" spc="-5" dirty="0">
                <a:latin typeface="Arial"/>
                <a:cs typeface="Arial"/>
              </a:rPr>
              <a:t>надежное обеспечение </a:t>
            </a:r>
            <a:r>
              <a:rPr lang="ru-RU" sz="1200" spc="-5" dirty="0" smtClean="0">
                <a:latin typeface="Arial"/>
                <a:cs typeface="Arial"/>
              </a:rPr>
              <a:t>займов</a:t>
            </a:r>
            <a:r>
              <a:rPr lang="ru-RU" sz="1200" spc="-5" dirty="0">
                <a:latin typeface="Arial"/>
                <a:cs typeface="Arial"/>
              </a:rPr>
              <a:t>.</a:t>
            </a:r>
            <a:endParaRPr lang="ru-RU" sz="1200" dirty="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86209" y="3868146"/>
            <a:ext cx="6328681" cy="73289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lang="ru-RU" sz="4200" spc="-7" baseline="-15873" dirty="0" smtClean="0">
                <a:solidFill>
                  <a:srgbClr val="DA0035"/>
                </a:solidFill>
                <a:latin typeface="Arial"/>
                <a:cs typeface="Arial"/>
              </a:rPr>
              <a:t>4</a:t>
            </a:r>
            <a:r>
              <a:rPr sz="4200" spc="-7" baseline="-15873" dirty="0" smtClean="0">
                <a:solidFill>
                  <a:srgbClr val="DA0035"/>
                </a:solidFill>
                <a:latin typeface="Arial"/>
                <a:cs typeface="Arial"/>
              </a:rPr>
              <a:t> </a:t>
            </a:r>
            <a:r>
              <a:rPr lang="ru-RU" sz="1800" b="1" dirty="0">
                <a:latin typeface="Arial"/>
                <a:cs typeface="Arial"/>
              </a:rPr>
              <a:t>Открытость к </a:t>
            </a:r>
            <a:r>
              <a:rPr lang="ru-RU" sz="1800" b="1" spc="-5" dirty="0">
                <a:latin typeface="Arial"/>
                <a:cs typeface="Arial"/>
              </a:rPr>
              <a:t>зарубежным</a:t>
            </a:r>
            <a:r>
              <a:rPr lang="ru-RU" sz="1800" b="1" spc="-10" dirty="0">
                <a:latin typeface="Arial"/>
                <a:cs typeface="Arial"/>
              </a:rPr>
              <a:t> </a:t>
            </a:r>
            <a:r>
              <a:rPr lang="ru-RU" sz="1800" b="1" dirty="0">
                <a:latin typeface="Arial"/>
                <a:cs typeface="Arial"/>
              </a:rPr>
              <a:t>технологиям</a:t>
            </a:r>
            <a:endParaRPr lang="ru-RU" sz="18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endParaRPr sz="1800" dirty="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72719" y="4281064"/>
            <a:ext cx="8851900" cy="43569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916940">
              <a:lnSpc>
                <a:spcPct val="120000"/>
              </a:lnSpc>
              <a:spcBef>
                <a:spcPts val="860"/>
              </a:spcBef>
            </a:pPr>
            <a:r>
              <a:rPr lang="ru-RU" sz="1200" dirty="0">
                <a:solidFill>
                  <a:srgbClr val="E20B52"/>
                </a:solidFill>
                <a:latin typeface="Arial"/>
                <a:cs typeface="Arial"/>
              </a:rPr>
              <a:t>М</a:t>
            </a:r>
            <a:r>
              <a:rPr lang="ru-RU" sz="950" dirty="0">
                <a:solidFill>
                  <a:srgbClr val="E20B52"/>
                </a:solidFill>
                <a:latin typeface="Arial"/>
                <a:cs typeface="Arial"/>
              </a:rPr>
              <a:t>Ы ПОНИМАЕМ </a:t>
            </a:r>
            <a:r>
              <a:rPr lang="ru-RU" sz="1200" spc="-5" dirty="0">
                <a:latin typeface="Arial"/>
                <a:cs typeface="Arial"/>
              </a:rPr>
              <a:t>важность </a:t>
            </a:r>
            <a:r>
              <a:rPr lang="ru-RU" sz="1200" dirty="0">
                <a:latin typeface="Arial"/>
                <a:cs typeface="Arial"/>
              </a:rPr>
              <a:t>привлечения в Россию </a:t>
            </a:r>
            <a:r>
              <a:rPr lang="ru-RU" sz="1200" spc="-5" dirty="0">
                <a:latin typeface="Arial"/>
                <a:cs typeface="Arial"/>
              </a:rPr>
              <a:t>зарубежных технологий </a:t>
            </a:r>
            <a:r>
              <a:rPr lang="ru-RU" sz="1200" dirty="0">
                <a:latin typeface="Arial"/>
                <a:cs typeface="Arial"/>
              </a:rPr>
              <a:t>и </a:t>
            </a:r>
            <a:r>
              <a:rPr lang="ru-RU" sz="1200" spc="-5" dirty="0">
                <a:latin typeface="Arial"/>
                <a:cs typeface="Arial"/>
              </a:rPr>
              <a:t>локализации </a:t>
            </a:r>
            <a:r>
              <a:rPr lang="ru-RU" sz="1200" dirty="0">
                <a:latin typeface="Arial"/>
                <a:cs typeface="Arial"/>
              </a:rPr>
              <a:t>производства. </a:t>
            </a:r>
            <a:r>
              <a:rPr lang="ru-RU" sz="1200" spc="-5" dirty="0">
                <a:latin typeface="Arial"/>
                <a:cs typeface="Arial"/>
              </a:rPr>
              <a:t>Фонд </a:t>
            </a:r>
            <a:r>
              <a:rPr lang="ru-RU" sz="1200" dirty="0">
                <a:latin typeface="Arial"/>
                <a:cs typeface="Arial"/>
              </a:rPr>
              <a:t>готов  предоставлять </a:t>
            </a:r>
            <a:r>
              <a:rPr lang="ru-RU" sz="1200" spc="-5" dirty="0">
                <a:latin typeface="Arial"/>
                <a:cs typeface="Arial"/>
              </a:rPr>
              <a:t>займы </a:t>
            </a:r>
            <a:r>
              <a:rPr lang="ru-RU" sz="1200" dirty="0">
                <a:latin typeface="Arial"/>
                <a:cs typeface="Arial"/>
              </a:rPr>
              <a:t>компаниям с иностранными корнями, </a:t>
            </a:r>
            <a:r>
              <a:rPr lang="ru-RU" sz="1200" spc="-5" dirty="0">
                <a:latin typeface="Arial"/>
                <a:cs typeface="Arial"/>
              </a:rPr>
              <a:t>но </a:t>
            </a:r>
            <a:r>
              <a:rPr lang="ru-RU" sz="1200" dirty="0">
                <a:latin typeface="Arial"/>
                <a:cs typeface="Arial"/>
              </a:rPr>
              <a:t>при условии </a:t>
            </a:r>
            <a:r>
              <a:rPr lang="ru-RU" sz="1200" spc="-5" dirty="0">
                <a:latin typeface="Arial"/>
                <a:cs typeface="Arial"/>
              </a:rPr>
              <a:t>российской</a:t>
            </a:r>
            <a:r>
              <a:rPr lang="ru-RU" sz="1200" spc="-30" dirty="0">
                <a:latin typeface="Arial"/>
                <a:cs typeface="Arial"/>
              </a:rPr>
              <a:t> </a:t>
            </a:r>
            <a:r>
              <a:rPr lang="ru-RU" sz="1200" spc="-5" dirty="0">
                <a:latin typeface="Arial"/>
                <a:cs typeface="Arial"/>
              </a:rPr>
              <a:t>“прописки”.</a:t>
            </a:r>
            <a:endParaRPr lang="ru-RU" sz="1200" dirty="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86208" y="4784826"/>
            <a:ext cx="9281091" cy="100989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69875" indent="-257175">
              <a:spcBef>
                <a:spcPts val="95"/>
              </a:spcBef>
            </a:pPr>
            <a:r>
              <a:rPr lang="ru-RU" sz="4200" spc="-179" baseline="-15873" dirty="0" smtClean="0">
                <a:solidFill>
                  <a:srgbClr val="DA0035"/>
                </a:solidFill>
                <a:latin typeface="Arial"/>
                <a:cs typeface="Arial"/>
              </a:rPr>
              <a:t>5</a:t>
            </a:r>
            <a:r>
              <a:rPr sz="4200" spc="-179" baseline="-15873" dirty="0" smtClean="0">
                <a:solidFill>
                  <a:srgbClr val="DA0035"/>
                </a:solidFill>
                <a:latin typeface="Arial"/>
                <a:cs typeface="Arial"/>
              </a:rPr>
              <a:t> </a:t>
            </a:r>
            <a:r>
              <a:rPr lang="ru-RU" sz="1800" b="1" dirty="0">
                <a:latin typeface="Arial"/>
                <a:cs typeface="Arial"/>
              </a:rPr>
              <a:t>Прозрачность </a:t>
            </a:r>
            <a:r>
              <a:rPr lang="ru-RU" sz="1800" b="1" spc="-5" dirty="0">
                <a:latin typeface="Arial"/>
                <a:cs typeface="Arial"/>
              </a:rPr>
              <a:t>процедур, поддержка </a:t>
            </a:r>
            <a:r>
              <a:rPr lang="ru-RU" sz="1800" b="1" dirty="0">
                <a:latin typeface="Arial"/>
                <a:cs typeface="Arial"/>
              </a:rPr>
              <a:t>разным отраслям и регионам,  принцип </a:t>
            </a:r>
            <a:r>
              <a:rPr lang="ru-RU" sz="1800" b="1" spc="-5" dirty="0">
                <a:latin typeface="Arial"/>
                <a:cs typeface="Arial"/>
              </a:rPr>
              <a:t>"Одного</a:t>
            </a:r>
            <a:r>
              <a:rPr lang="ru-RU" sz="1800" b="1" spc="-15" dirty="0">
                <a:latin typeface="Arial"/>
                <a:cs typeface="Arial"/>
              </a:rPr>
              <a:t> </a:t>
            </a:r>
            <a:r>
              <a:rPr lang="ru-RU" sz="1800" b="1" dirty="0">
                <a:latin typeface="Arial"/>
                <a:cs typeface="Arial"/>
              </a:rPr>
              <a:t>окна"</a:t>
            </a:r>
            <a:endParaRPr lang="ru-RU" sz="18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endParaRPr sz="1800" dirty="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73938" y="5485798"/>
            <a:ext cx="7848600" cy="88485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175" marR="5080">
              <a:lnSpc>
                <a:spcPts val="1730"/>
              </a:lnSpc>
              <a:spcBef>
                <a:spcPts val="25"/>
              </a:spcBef>
            </a:pPr>
            <a:r>
              <a:rPr lang="ru-RU" sz="1200" dirty="0">
                <a:solidFill>
                  <a:srgbClr val="E20B52"/>
                </a:solidFill>
                <a:latin typeface="Arial"/>
                <a:cs typeface="Arial"/>
              </a:rPr>
              <a:t>М</a:t>
            </a:r>
            <a:r>
              <a:rPr lang="ru-RU" sz="950" dirty="0">
                <a:solidFill>
                  <a:srgbClr val="E20B52"/>
                </a:solidFill>
                <a:latin typeface="Arial"/>
                <a:cs typeface="Arial"/>
              </a:rPr>
              <a:t>Ы ГОВОРИМ </a:t>
            </a:r>
            <a:r>
              <a:rPr lang="ru-RU" sz="1200" dirty="0">
                <a:latin typeface="Arial"/>
                <a:cs typeface="Arial"/>
              </a:rPr>
              <a:t>с бизнесом </a:t>
            </a:r>
            <a:r>
              <a:rPr lang="ru-RU" sz="1200" spc="-5" dirty="0">
                <a:latin typeface="Arial"/>
                <a:cs typeface="Arial"/>
              </a:rPr>
              <a:t>на одном </a:t>
            </a:r>
            <a:r>
              <a:rPr lang="ru-RU" sz="1200" dirty="0">
                <a:latin typeface="Arial"/>
                <a:cs typeface="Arial"/>
              </a:rPr>
              <a:t>языке. Требования к </a:t>
            </a:r>
            <a:r>
              <a:rPr lang="ru-RU" sz="1200" spc="-5" dirty="0">
                <a:latin typeface="Arial"/>
                <a:cs typeface="Arial"/>
              </a:rPr>
              <a:t>заявкам на </a:t>
            </a:r>
            <a:r>
              <a:rPr lang="ru-RU" sz="1200" dirty="0">
                <a:latin typeface="Arial"/>
                <a:cs typeface="Arial"/>
              </a:rPr>
              <a:t>финансирование просты, процедуры </a:t>
            </a:r>
            <a:r>
              <a:rPr lang="ru-RU" sz="1200" spc="-5" dirty="0">
                <a:latin typeface="Arial"/>
                <a:cs typeface="Arial"/>
              </a:rPr>
              <a:t>рассмотрения  </a:t>
            </a:r>
            <a:r>
              <a:rPr lang="ru-RU" sz="1200" dirty="0">
                <a:latin typeface="Arial"/>
                <a:cs typeface="Arial"/>
              </a:rPr>
              <a:t>проектов прозрачны. </a:t>
            </a:r>
            <a:r>
              <a:rPr lang="ru-RU" sz="1200" spc="-5" dirty="0">
                <a:latin typeface="Arial"/>
                <a:cs typeface="Arial"/>
              </a:rPr>
              <a:t>Мы оцениваем </a:t>
            </a:r>
            <a:r>
              <a:rPr lang="ru-RU" sz="1200" dirty="0">
                <a:latin typeface="Arial"/>
                <a:cs typeface="Arial"/>
              </a:rPr>
              <a:t>качество проекта и профессионализм команды. Регион и </a:t>
            </a:r>
            <a:r>
              <a:rPr lang="ru-RU" sz="1200" spc="-5" dirty="0">
                <a:latin typeface="Arial"/>
                <a:cs typeface="Arial"/>
              </a:rPr>
              <a:t>отрасль не </a:t>
            </a:r>
            <a:r>
              <a:rPr lang="ru-RU" sz="1200" dirty="0">
                <a:latin typeface="Arial"/>
                <a:cs typeface="Arial"/>
              </a:rPr>
              <a:t>играют </a:t>
            </a:r>
            <a:r>
              <a:rPr lang="ru-RU" sz="1200" spc="-5" dirty="0">
                <a:latin typeface="Arial"/>
                <a:cs typeface="Arial"/>
              </a:rPr>
              <a:t>для нас  основную роль. Мы не </a:t>
            </a:r>
            <a:r>
              <a:rPr lang="ru-RU" sz="1200" dirty="0">
                <a:latin typeface="Arial"/>
                <a:cs typeface="Arial"/>
              </a:rPr>
              <a:t>берем </a:t>
            </a:r>
            <a:r>
              <a:rPr lang="ru-RU" sz="1200" spc="-5" dirty="0">
                <a:latin typeface="Arial"/>
                <a:cs typeface="Arial"/>
              </a:rPr>
              <a:t>дополнительных </a:t>
            </a:r>
            <a:r>
              <a:rPr lang="ru-RU" sz="1200" dirty="0">
                <a:latin typeface="Arial"/>
                <a:cs typeface="Arial"/>
              </a:rPr>
              <a:t>комиссий, </a:t>
            </a:r>
            <a:r>
              <a:rPr lang="ru-RU" sz="1200" spc="-5" dirty="0">
                <a:latin typeface="Arial"/>
                <a:cs typeface="Arial"/>
              </a:rPr>
              <a:t>не требуем </a:t>
            </a:r>
            <a:r>
              <a:rPr lang="ru-RU" sz="1200" dirty="0">
                <a:latin typeface="Arial"/>
                <a:cs typeface="Arial"/>
              </a:rPr>
              <a:t>перевода </a:t>
            </a:r>
            <a:r>
              <a:rPr lang="ru-RU" sz="1200" spc="-5" dirty="0">
                <a:latin typeface="Arial"/>
                <a:cs typeface="Arial"/>
              </a:rPr>
              <a:t>выручки, не </a:t>
            </a:r>
            <a:r>
              <a:rPr lang="ru-RU" sz="1200" dirty="0">
                <a:latin typeface="Arial"/>
                <a:cs typeface="Arial"/>
              </a:rPr>
              <a:t>претендуем </a:t>
            </a:r>
            <a:r>
              <a:rPr lang="ru-RU" sz="1200" spc="-5" dirty="0">
                <a:latin typeface="Arial"/>
                <a:cs typeface="Arial"/>
              </a:rPr>
              <a:t>на </a:t>
            </a:r>
            <a:r>
              <a:rPr lang="ru-RU" sz="1200" dirty="0">
                <a:latin typeface="Arial"/>
                <a:cs typeface="Arial"/>
              </a:rPr>
              <a:t>контрольный пакет  </a:t>
            </a:r>
            <a:r>
              <a:rPr lang="ru-RU" sz="1200" spc="-5" dirty="0">
                <a:latin typeface="Arial"/>
                <a:cs typeface="Arial"/>
              </a:rPr>
              <a:t>акций</a:t>
            </a:r>
            <a:r>
              <a:rPr lang="ru-RU" sz="1200" spc="-10" dirty="0">
                <a:latin typeface="Arial"/>
                <a:cs typeface="Arial"/>
              </a:rPr>
              <a:t> </a:t>
            </a:r>
            <a:r>
              <a:rPr lang="ru-RU" sz="1200" spc="-5" dirty="0">
                <a:latin typeface="Arial"/>
                <a:cs typeface="Arial"/>
              </a:rPr>
              <a:t>заемщика.</a:t>
            </a:r>
            <a:endParaRPr lang="ru-RU" sz="1200" dirty="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73786" y="6585384"/>
            <a:ext cx="8394065" cy="43569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175" marR="354330">
              <a:lnSpc>
                <a:spcPct val="120000"/>
              </a:lnSpc>
            </a:pPr>
            <a:r>
              <a:rPr lang="ru-RU" sz="1200" dirty="0">
                <a:latin typeface="Arial"/>
                <a:cs typeface="Arial"/>
              </a:rPr>
              <a:t>В КОНСУЛЬТАЦИОННОМ ЦЕНТРЕ </a:t>
            </a:r>
            <a:r>
              <a:rPr lang="ru-RU" sz="1200" spc="-5" dirty="0">
                <a:latin typeface="Arial"/>
                <a:cs typeface="Arial"/>
              </a:rPr>
              <a:t>Фонда </a:t>
            </a:r>
            <a:r>
              <a:rPr lang="ru-RU" sz="1200" dirty="0">
                <a:latin typeface="Arial"/>
                <a:cs typeface="Arial"/>
              </a:rPr>
              <a:t>каждый может получить информацию </a:t>
            </a:r>
            <a:r>
              <a:rPr lang="ru-RU" sz="1200" spc="-5" dirty="0">
                <a:latin typeface="Arial"/>
                <a:cs typeface="Arial"/>
              </a:rPr>
              <a:t>не только </a:t>
            </a:r>
            <a:r>
              <a:rPr lang="ru-RU" sz="1200" dirty="0">
                <a:latin typeface="Arial"/>
                <a:cs typeface="Arial"/>
              </a:rPr>
              <a:t>о программах </a:t>
            </a:r>
            <a:r>
              <a:rPr lang="ru-RU" sz="1200" spc="-5" dirty="0">
                <a:latin typeface="Arial"/>
                <a:cs typeface="Arial"/>
              </a:rPr>
              <a:t>Фонда, но </a:t>
            </a:r>
            <a:r>
              <a:rPr lang="ru-RU" sz="1200" dirty="0">
                <a:latin typeface="Arial"/>
                <a:cs typeface="Arial"/>
              </a:rPr>
              <a:t>и о  </a:t>
            </a:r>
            <a:r>
              <a:rPr lang="ru-RU" sz="1200" spc="-5" dirty="0">
                <a:latin typeface="Arial"/>
                <a:cs typeface="Arial"/>
              </a:rPr>
              <a:t>других </a:t>
            </a:r>
            <a:r>
              <a:rPr lang="ru-RU" sz="1200" dirty="0">
                <a:latin typeface="Arial"/>
                <a:cs typeface="Arial"/>
              </a:rPr>
              <a:t>формах государственной поддержки промышленных</a:t>
            </a:r>
            <a:r>
              <a:rPr lang="ru-RU" sz="1200" spc="-10" dirty="0">
                <a:latin typeface="Arial"/>
                <a:cs typeface="Arial"/>
              </a:rPr>
              <a:t> </a:t>
            </a:r>
            <a:r>
              <a:rPr lang="ru-RU" sz="1200" dirty="0">
                <a:latin typeface="Arial"/>
                <a:cs typeface="Arial"/>
              </a:rPr>
              <a:t>предприятий.</a:t>
            </a:r>
          </a:p>
        </p:txBody>
      </p:sp>
      <p:sp>
        <p:nvSpPr>
          <p:cNvPr id="13" name="object 24"/>
          <p:cNvSpPr txBox="1"/>
          <p:nvPr/>
        </p:nvSpPr>
        <p:spPr>
          <a:xfrm>
            <a:off x="0" y="275318"/>
            <a:ext cx="10693399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6700">
              <a:lnSpc>
                <a:spcPct val="100000"/>
              </a:lnSpc>
              <a:spcBef>
                <a:spcPts val="100"/>
              </a:spcBef>
            </a:pPr>
            <a:r>
              <a:rPr lang="ru-RU" sz="1600" b="1" dirty="0">
                <a:latin typeface="Arial"/>
                <a:cs typeface="Arial"/>
              </a:rPr>
              <a:t>ОСНОВНЫЕ ПРИНЦИПЫ РАБОТЫ ФОНДА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14" name="object 3"/>
          <p:cNvSpPr txBox="1"/>
          <p:nvPr/>
        </p:nvSpPr>
        <p:spPr>
          <a:xfrm>
            <a:off x="386210" y="684201"/>
            <a:ext cx="3923029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200" spc="-7" baseline="-15873" dirty="0">
                <a:solidFill>
                  <a:srgbClr val="DA0035"/>
                </a:solidFill>
                <a:latin typeface="Arial"/>
                <a:cs typeface="Arial"/>
              </a:rPr>
              <a:t>1 </a:t>
            </a:r>
            <a:r>
              <a:rPr lang="ru-RU" sz="1800" b="1" spc="-15" dirty="0" smtClean="0">
                <a:latin typeface="Arial"/>
                <a:cs typeface="Arial"/>
              </a:rPr>
              <a:t>Целевое финансирование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15" name="object 4"/>
          <p:cNvSpPr txBox="1"/>
          <p:nvPr/>
        </p:nvSpPr>
        <p:spPr>
          <a:xfrm>
            <a:off x="674247" y="1133688"/>
            <a:ext cx="852424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175" marR="847090" lvl="0" defTabSz="914400">
              <a:spcBef>
                <a:spcPts val="1005"/>
              </a:spcBef>
            </a:pPr>
            <a:r>
              <a:rPr lang="ru-RU" sz="1200" dirty="0">
                <a:solidFill>
                  <a:srgbClr val="E20B52"/>
                </a:solidFill>
                <a:latin typeface="Arial"/>
                <a:cs typeface="Arial"/>
              </a:rPr>
              <a:t>Мы </a:t>
            </a:r>
            <a:r>
              <a:rPr lang="ru-RU" sz="950" dirty="0">
                <a:solidFill>
                  <a:srgbClr val="E20B52"/>
                </a:solidFill>
                <a:latin typeface="Arial"/>
                <a:cs typeface="Arial"/>
              </a:rPr>
              <a:t>ДАЕМ РЕСУРСЫ НА ПЯТИЛЕТНИЙ СРОК </a:t>
            </a:r>
            <a:r>
              <a:rPr lang="ru-RU" sz="1200" spc="-5" dirty="0">
                <a:solidFill>
                  <a:prstClr val="black"/>
                </a:solidFill>
                <a:latin typeface="Arial"/>
                <a:cs typeface="Arial"/>
              </a:rPr>
              <a:t>тем, </a:t>
            </a:r>
            <a:r>
              <a:rPr lang="ru-RU" sz="1200" dirty="0">
                <a:solidFill>
                  <a:prstClr val="black"/>
                </a:solidFill>
                <a:latin typeface="Arial"/>
                <a:cs typeface="Arial"/>
              </a:rPr>
              <a:t>кто создает </a:t>
            </a:r>
            <a:r>
              <a:rPr lang="ru-RU" sz="1200" spc="-5" dirty="0">
                <a:solidFill>
                  <a:prstClr val="black"/>
                </a:solidFill>
                <a:latin typeface="Arial"/>
                <a:cs typeface="Arial"/>
              </a:rPr>
              <a:t>новые </a:t>
            </a:r>
            <a:r>
              <a:rPr lang="ru-RU" sz="1200" dirty="0">
                <a:solidFill>
                  <a:prstClr val="black"/>
                </a:solidFill>
                <a:latin typeface="Arial"/>
                <a:cs typeface="Arial"/>
              </a:rPr>
              <a:t>современные производства и </a:t>
            </a:r>
            <a:r>
              <a:rPr lang="ru-RU" sz="1200" spc="-5" dirty="0">
                <a:solidFill>
                  <a:prstClr val="black"/>
                </a:solidFill>
                <a:latin typeface="Arial"/>
                <a:cs typeface="Arial"/>
              </a:rPr>
              <a:t>осваивает </a:t>
            </a:r>
            <a:r>
              <a:rPr lang="ru-RU" sz="1200" spc="-10" dirty="0">
                <a:solidFill>
                  <a:prstClr val="black"/>
                </a:solidFill>
                <a:latin typeface="Arial"/>
                <a:cs typeface="Arial"/>
              </a:rPr>
              <a:t>наилучшие  </a:t>
            </a:r>
            <a:r>
              <a:rPr lang="ru-RU" sz="1200" spc="-5" dirty="0">
                <a:solidFill>
                  <a:prstClr val="black"/>
                </a:solidFill>
                <a:latin typeface="Arial"/>
                <a:cs typeface="Arial"/>
              </a:rPr>
              <a:t>доступные технологии, тем </a:t>
            </a:r>
            <a:r>
              <a:rPr lang="ru-RU" sz="1200" dirty="0">
                <a:solidFill>
                  <a:prstClr val="black"/>
                </a:solidFill>
                <a:latin typeface="Arial"/>
                <a:cs typeface="Arial"/>
              </a:rPr>
              <a:t>кто </a:t>
            </a:r>
            <a:r>
              <a:rPr lang="ru-RU" sz="1200" spc="-5" dirty="0">
                <a:solidFill>
                  <a:prstClr val="black"/>
                </a:solidFill>
                <a:latin typeface="Arial"/>
                <a:cs typeface="Arial"/>
              </a:rPr>
              <a:t>выводит на рынок </a:t>
            </a:r>
            <a:r>
              <a:rPr lang="ru-RU" sz="1200" dirty="0">
                <a:solidFill>
                  <a:prstClr val="black"/>
                </a:solidFill>
                <a:latin typeface="Arial"/>
                <a:cs typeface="Arial"/>
              </a:rPr>
              <a:t>продукцию, конкурирующую с </a:t>
            </a:r>
            <a:r>
              <a:rPr lang="ru-RU" sz="1200" spc="-5" dirty="0">
                <a:solidFill>
                  <a:prstClr val="black"/>
                </a:solidFill>
                <a:latin typeface="Arial"/>
                <a:cs typeface="Arial"/>
              </a:rPr>
              <a:t>лучшими зарубежными</a:t>
            </a:r>
            <a:r>
              <a:rPr lang="ru-RU" sz="1200" spc="-4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Arial"/>
                <a:cs typeface="Arial"/>
              </a:rPr>
              <a:t>товарами.</a:t>
            </a:r>
          </a:p>
        </p:txBody>
      </p:sp>
      <p:sp>
        <p:nvSpPr>
          <p:cNvPr id="17" name="object 31"/>
          <p:cNvSpPr/>
          <p:nvPr/>
        </p:nvSpPr>
        <p:spPr>
          <a:xfrm>
            <a:off x="89970" y="7244972"/>
            <a:ext cx="700926" cy="20816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449BE-5A67-4541-A88B-986E5A7DFE68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854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Диаграмма 31"/>
          <p:cNvGraphicFramePr/>
          <p:nvPr>
            <p:extLst>
              <p:ext uri="{D42A27DB-BD31-4B8C-83A1-F6EECF244321}">
                <p14:modId xmlns:p14="http://schemas.microsoft.com/office/powerpoint/2010/main" val="2110921775"/>
              </p:ext>
            </p:extLst>
          </p:nvPr>
        </p:nvGraphicFramePr>
        <p:xfrm>
          <a:off x="3382725" y="746648"/>
          <a:ext cx="8109852" cy="5406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object 2"/>
          <p:cNvSpPr txBox="1"/>
          <p:nvPr/>
        </p:nvSpPr>
        <p:spPr>
          <a:xfrm>
            <a:off x="4250688" y="6159905"/>
            <a:ext cx="964565" cy="290378"/>
          </a:xfrm>
          <a:prstGeom prst="rect">
            <a:avLst/>
          </a:prstGeom>
        </p:spPr>
        <p:txBody>
          <a:bodyPr vert="horz" wrap="square" lIns="0" tIns="25400" rIns="0" bIns="0" rtlCol="0">
            <a:spAutoFit/>
          </a:bodyPr>
          <a:lstStyle/>
          <a:p>
            <a:pPr marL="60960" marR="5080" indent="-48895">
              <a:lnSpc>
                <a:spcPts val="1000"/>
              </a:lnSpc>
              <a:spcBef>
                <a:spcPts val="200"/>
              </a:spcBef>
            </a:pPr>
            <a:r>
              <a:rPr sz="900" spc="-25" dirty="0">
                <a:latin typeface="Arial"/>
                <a:cs typeface="Arial"/>
              </a:rPr>
              <a:t>- </a:t>
            </a:r>
            <a:r>
              <a:rPr sz="900" spc="-35" dirty="0">
                <a:latin typeface="Arial"/>
                <a:cs typeface="Arial"/>
              </a:rPr>
              <a:t>Металлургия </a:t>
            </a:r>
            <a:r>
              <a:rPr sz="900" spc="50" dirty="0">
                <a:latin typeface="Arial"/>
                <a:cs typeface="Arial"/>
              </a:rPr>
              <a:t>/  </a:t>
            </a:r>
            <a:r>
              <a:rPr sz="900" spc="-40" dirty="0">
                <a:latin typeface="Arial"/>
                <a:cs typeface="Arial"/>
              </a:rPr>
              <a:t>Металлобработка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641340" y="6229433"/>
            <a:ext cx="802640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25" dirty="0">
                <a:latin typeface="Arial"/>
                <a:cs typeface="Arial"/>
              </a:rPr>
              <a:t>-</a:t>
            </a:r>
            <a:r>
              <a:rPr sz="900" spc="-114" dirty="0">
                <a:latin typeface="Arial"/>
                <a:cs typeface="Arial"/>
              </a:rPr>
              <a:t> </a:t>
            </a:r>
            <a:r>
              <a:rPr sz="900" spc="-50" dirty="0">
                <a:latin typeface="Arial"/>
                <a:cs typeface="Arial"/>
              </a:rPr>
              <a:t>Медбиофарма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7523049" y="6195488"/>
            <a:ext cx="276225" cy="219213"/>
          </a:xfrm>
          <a:custGeom>
            <a:avLst/>
            <a:gdLst/>
            <a:ahLst/>
            <a:cxnLst/>
            <a:rect l="l" t="t" r="r" b="b"/>
            <a:pathLst>
              <a:path w="276225" h="219075">
                <a:moveTo>
                  <a:pt x="0" y="219074"/>
                </a:moveTo>
                <a:lnTo>
                  <a:pt x="276225" y="219074"/>
                </a:lnTo>
                <a:lnTo>
                  <a:pt x="276225" y="0"/>
                </a:lnTo>
                <a:lnTo>
                  <a:pt x="0" y="0"/>
                </a:lnTo>
                <a:lnTo>
                  <a:pt x="0" y="219074"/>
                </a:lnTo>
                <a:close/>
              </a:path>
            </a:pathLst>
          </a:custGeom>
          <a:solidFill>
            <a:srgbClr val="E7637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612118" y="6641908"/>
            <a:ext cx="276225" cy="219213"/>
          </a:xfrm>
          <a:custGeom>
            <a:avLst/>
            <a:gdLst/>
            <a:ahLst/>
            <a:cxnLst/>
            <a:rect l="l" t="t" r="r" b="b"/>
            <a:pathLst>
              <a:path w="276225" h="219075">
                <a:moveTo>
                  <a:pt x="0" y="219075"/>
                </a:moveTo>
                <a:lnTo>
                  <a:pt x="276225" y="219075"/>
                </a:lnTo>
                <a:lnTo>
                  <a:pt x="276225" y="0"/>
                </a:lnTo>
                <a:lnTo>
                  <a:pt x="0" y="0"/>
                </a:lnTo>
                <a:lnTo>
                  <a:pt x="0" y="219075"/>
                </a:lnTo>
                <a:close/>
              </a:path>
            </a:pathLst>
          </a:custGeom>
          <a:solidFill>
            <a:srgbClr val="F19D3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899843" y="6195488"/>
            <a:ext cx="276225" cy="219213"/>
          </a:xfrm>
          <a:custGeom>
            <a:avLst/>
            <a:gdLst/>
            <a:ahLst/>
            <a:cxnLst/>
            <a:rect l="l" t="t" r="r" b="b"/>
            <a:pathLst>
              <a:path w="276225" h="219075">
                <a:moveTo>
                  <a:pt x="0" y="219075"/>
                </a:moveTo>
                <a:lnTo>
                  <a:pt x="276225" y="219075"/>
                </a:lnTo>
                <a:lnTo>
                  <a:pt x="276225" y="0"/>
                </a:lnTo>
                <a:lnTo>
                  <a:pt x="0" y="0"/>
                </a:lnTo>
                <a:lnTo>
                  <a:pt x="0" y="219075"/>
                </a:lnTo>
                <a:close/>
              </a:path>
            </a:pathLst>
          </a:custGeom>
          <a:solidFill>
            <a:srgbClr val="ED8FA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937737" y="6195488"/>
            <a:ext cx="276225" cy="219213"/>
          </a:xfrm>
          <a:custGeom>
            <a:avLst/>
            <a:gdLst/>
            <a:ahLst/>
            <a:cxnLst/>
            <a:rect l="l" t="t" r="r" b="b"/>
            <a:pathLst>
              <a:path w="276225" h="219075">
                <a:moveTo>
                  <a:pt x="0" y="219074"/>
                </a:moveTo>
                <a:lnTo>
                  <a:pt x="276225" y="219074"/>
                </a:lnTo>
                <a:lnTo>
                  <a:pt x="276225" y="0"/>
                </a:lnTo>
                <a:lnTo>
                  <a:pt x="0" y="0"/>
                </a:lnTo>
                <a:lnTo>
                  <a:pt x="0" y="219074"/>
                </a:lnTo>
                <a:close/>
              </a:path>
            </a:pathLst>
          </a:custGeom>
          <a:solidFill>
            <a:srgbClr val="7EA0D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912337" y="6641908"/>
            <a:ext cx="276225" cy="219213"/>
          </a:xfrm>
          <a:custGeom>
            <a:avLst/>
            <a:gdLst/>
            <a:ahLst/>
            <a:cxnLst/>
            <a:rect l="l" t="t" r="r" b="b"/>
            <a:pathLst>
              <a:path w="276225" h="219075">
                <a:moveTo>
                  <a:pt x="0" y="219074"/>
                </a:moveTo>
                <a:lnTo>
                  <a:pt x="276225" y="219074"/>
                </a:lnTo>
                <a:lnTo>
                  <a:pt x="276225" y="0"/>
                </a:lnTo>
                <a:lnTo>
                  <a:pt x="0" y="0"/>
                </a:lnTo>
                <a:lnTo>
                  <a:pt x="0" y="219074"/>
                </a:lnTo>
                <a:close/>
              </a:path>
            </a:pathLst>
          </a:custGeom>
          <a:solidFill>
            <a:srgbClr val="BBC6D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86893" y="6195488"/>
            <a:ext cx="276225" cy="219213"/>
          </a:xfrm>
          <a:custGeom>
            <a:avLst/>
            <a:gdLst/>
            <a:ahLst/>
            <a:cxnLst/>
            <a:rect l="l" t="t" r="r" b="b"/>
            <a:pathLst>
              <a:path w="276225" h="219075">
                <a:moveTo>
                  <a:pt x="0" y="219074"/>
                </a:moveTo>
                <a:lnTo>
                  <a:pt x="276225" y="219074"/>
                </a:lnTo>
                <a:lnTo>
                  <a:pt x="276225" y="0"/>
                </a:lnTo>
                <a:lnTo>
                  <a:pt x="0" y="0"/>
                </a:lnTo>
                <a:lnTo>
                  <a:pt x="0" y="219074"/>
                </a:lnTo>
                <a:close/>
              </a:path>
            </a:pathLst>
          </a:custGeom>
          <a:solidFill>
            <a:srgbClr val="225A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328114" y="6195488"/>
            <a:ext cx="276225" cy="219213"/>
          </a:xfrm>
          <a:custGeom>
            <a:avLst/>
            <a:gdLst/>
            <a:ahLst/>
            <a:cxnLst/>
            <a:rect l="l" t="t" r="r" b="b"/>
            <a:pathLst>
              <a:path w="276225" h="219075">
                <a:moveTo>
                  <a:pt x="0" y="219075"/>
                </a:moveTo>
                <a:lnTo>
                  <a:pt x="276225" y="219075"/>
                </a:lnTo>
                <a:lnTo>
                  <a:pt x="276225" y="0"/>
                </a:lnTo>
                <a:lnTo>
                  <a:pt x="0" y="0"/>
                </a:lnTo>
                <a:lnTo>
                  <a:pt x="0" y="219075"/>
                </a:lnTo>
                <a:close/>
              </a:path>
            </a:pathLst>
          </a:custGeom>
          <a:solidFill>
            <a:srgbClr val="4F87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2641340" y="6675853"/>
            <a:ext cx="406400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25" dirty="0">
                <a:latin typeface="Arial"/>
                <a:cs typeface="Arial"/>
              </a:rPr>
              <a:t>-</a:t>
            </a:r>
            <a:r>
              <a:rPr sz="900" spc="-140" dirty="0">
                <a:latin typeface="Arial"/>
                <a:cs typeface="Arial"/>
              </a:rPr>
              <a:t> </a:t>
            </a:r>
            <a:r>
              <a:rPr sz="900" spc="-40" dirty="0">
                <a:latin typeface="Arial"/>
                <a:cs typeface="Arial"/>
              </a:rPr>
              <a:t>Химия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920379" y="6159905"/>
            <a:ext cx="837565" cy="290378"/>
          </a:xfrm>
          <a:prstGeom prst="rect">
            <a:avLst/>
          </a:prstGeom>
        </p:spPr>
        <p:txBody>
          <a:bodyPr vert="horz" wrap="square" lIns="0" tIns="25400" rIns="0" bIns="0" rtlCol="0">
            <a:spAutoFit/>
          </a:bodyPr>
          <a:lstStyle/>
          <a:p>
            <a:pPr marL="60960" marR="5080" indent="-48895">
              <a:lnSpc>
                <a:spcPts val="1000"/>
              </a:lnSpc>
              <a:spcBef>
                <a:spcPts val="200"/>
              </a:spcBef>
            </a:pPr>
            <a:r>
              <a:rPr sz="900" spc="-25" dirty="0">
                <a:latin typeface="Arial"/>
                <a:cs typeface="Arial"/>
              </a:rPr>
              <a:t>-</a:t>
            </a:r>
            <a:r>
              <a:rPr sz="900" spc="-135" dirty="0">
                <a:latin typeface="Arial"/>
                <a:cs typeface="Arial"/>
              </a:rPr>
              <a:t> </a:t>
            </a:r>
            <a:r>
              <a:rPr sz="900" spc="-30" dirty="0">
                <a:latin typeface="Arial"/>
                <a:cs typeface="Arial"/>
              </a:rPr>
              <a:t>Электрическое  </a:t>
            </a:r>
            <a:r>
              <a:rPr sz="900" spc="-25" dirty="0">
                <a:latin typeface="Arial"/>
                <a:cs typeface="Arial"/>
              </a:rPr>
              <a:t>оборудование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2333194" y="6641908"/>
            <a:ext cx="276225" cy="219213"/>
          </a:xfrm>
          <a:custGeom>
            <a:avLst/>
            <a:gdLst/>
            <a:ahLst/>
            <a:cxnLst/>
            <a:rect l="l" t="t" r="r" b="b"/>
            <a:pathLst>
              <a:path w="276225" h="219075">
                <a:moveTo>
                  <a:pt x="0" y="219075"/>
                </a:moveTo>
                <a:lnTo>
                  <a:pt x="276225" y="219075"/>
                </a:lnTo>
                <a:lnTo>
                  <a:pt x="276225" y="0"/>
                </a:lnTo>
                <a:lnTo>
                  <a:pt x="0" y="0"/>
                </a:lnTo>
                <a:lnTo>
                  <a:pt x="0" y="219075"/>
                </a:lnTo>
                <a:close/>
              </a:path>
            </a:pathLst>
          </a:custGeom>
          <a:solidFill>
            <a:srgbClr val="8A929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7836043" y="6229433"/>
            <a:ext cx="730250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25" dirty="0">
                <a:latin typeface="Arial"/>
                <a:cs typeface="Arial"/>
              </a:rPr>
              <a:t>-</a:t>
            </a:r>
            <a:r>
              <a:rPr sz="900" spc="-125" dirty="0">
                <a:latin typeface="Arial"/>
                <a:cs typeface="Arial"/>
              </a:rPr>
              <a:t> </a:t>
            </a:r>
            <a:r>
              <a:rPr sz="900" spc="-30" dirty="0">
                <a:latin typeface="Arial"/>
                <a:cs typeface="Arial"/>
              </a:rPr>
              <a:t>Электроника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900325" y="6229433"/>
            <a:ext cx="970915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25" dirty="0">
                <a:latin typeface="Arial"/>
                <a:cs typeface="Arial"/>
              </a:rPr>
              <a:t>-</a:t>
            </a:r>
            <a:r>
              <a:rPr sz="900" spc="-100" dirty="0">
                <a:latin typeface="Arial"/>
                <a:cs typeface="Arial"/>
              </a:rPr>
              <a:t> </a:t>
            </a:r>
            <a:r>
              <a:rPr sz="900" spc="-30" dirty="0">
                <a:latin typeface="Arial"/>
                <a:cs typeface="Arial"/>
              </a:rPr>
              <a:t>Машиностроение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225083" y="6675853"/>
            <a:ext cx="939165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25" dirty="0">
                <a:latin typeface="Arial"/>
                <a:cs typeface="Arial"/>
              </a:rPr>
              <a:t>-</a:t>
            </a:r>
            <a:r>
              <a:rPr sz="900" spc="-150" dirty="0">
                <a:latin typeface="Arial"/>
                <a:cs typeface="Arial"/>
              </a:rPr>
              <a:t> </a:t>
            </a:r>
            <a:r>
              <a:rPr sz="900" spc="-40" dirty="0">
                <a:latin typeface="Arial"/>
                <a:cs typeface="Arial"/>
              </a:rPr>
              <a:t>Стройматериалы</a:t>
            </a:r>
            <a:endParaRPr sz="900">
              <a:latin typeface="Arial"/>
              <a:cs typeface="Arial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5612118" y="6195488"/>
            <a:ext cx="276225" cy="219213"/>
          </a:xfrm>
          <a:custGeom>
            <a:avLst/>
            <a:gdLst/>
            <a:ahLst/>
            <a:cxnLst/>
            <a:rect l="l" t="t" r="r" b="b"/>
            <a:pathLst>
              <a:path w="276225" h="219075">
                <a:moveTo>
                  <a:pt x="0" y="219075"/>
                </a:moveTo>
                <a:lnTo>
                  <a:pt x="276225" y="219075"/>
                </a:lnTo>
                <a:lnTo>
                  <a:pt x="276225" y="0"/>
                </a:lnTo>
                <a:lnTo>
                  <a:pt x="0" y="0"/>
                </a:lnTo>
                <a:lnTo>
                  <a:pt x="0" y="219075"/>
                </a:lnTo>
                <a:close/>
              </a:path>
            </a:pathLst>
          </a:custGeom>
          <a:solidFill>
            <a:srgbClr val="DA0A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5937753" y="6606325"/>
            <a:ext cx="1214755" cy="290378"/>
          </a:xfrm>
          <a:prstGeom prst="rect">
            <a:avLst/>
          </a:prstGeom>
        </p:spPr>
        <p:txBody>
          <a:bodyPr vert="horz" wrap="square" lIns="0" tIns="25400" rIns="0" bIns="0" rtlCol="0">
            <a:spAutoFit/>
          </a:bodyPr>
          <a:lstStyle/>
          <a:p>
            <a:pPr marL="85090" marR="5080" indent="-73025">
              <a:lnSpc>
                <a:spcPts val="1000"/>
              </a:lnSpc>
              <a:spcBef>
                <a:spcPts val="200"/>
              </a:spcBef>
            </a:pPr>
            <a:r>
              <a:rPr sz="900" spc="-25" dirty="0">
                <a:latin typeface="Arial"/>
                <a:cs typeface="Arial"/>
              </a:rPr>
              <a:t>- </a:t>
            </a:r>
            <a:r>
              <a:rPr sz="900" spc="-30" dirty="0">
                <a:latin typeface="Arial"/>
                <a:cs typeface="Arial"/>
              </a:rPr>
              <a:t>Производство </a:t>
            </a:r>
            <a:r>
              <a:rPr sz="900" spc="-45" dirty="0">
                <a:latin typeface="Arial"/>
                <a:cs typeface="Arial"/>
              </a:rPr>
              <a:t>мебели  </a:t>
            </a:r>
            <a:r>
              <a:rPr sz="900" spc="-5" dirty="0">
                <a:latin typeface="Arial"/>
                <a:cs typeface="Arial"/>
              </a:rPr>
              <a:t>и </a:t>
            </a:r>
            <a:r>
              <a:rPr sz="900" spc="-15" dirty="0">
                <a:latin typeface="Arial"/>
                <a:cs typeface="Arial"/>
              </a:rPr>
              <a:t>проч.</a:t>
            </a:r>
            <a:r>
              <a:rPr sz="900" spc="-200" dirty="0">
                <a:latin typeface="Arial"/>
                <a:cs typeface="Arial"/>
              </a:rPr>
              <a:t> </a:t>
            </a:r>
            <a:r>
              <a:rPr sz="900" spc="-30" dirty="0">
                <a:latin typeface="Arial"/>
                <a:cs typeface="Arial"/>
              </a:rPr>
              <a:t>изделий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9213137" y="6159905"/>
            <a:ext cx="930910" cy="290378"/>
          </a:xfrm>
          <a:prstGeom prst="rect">
            <a:avLst/>
          </a:prstGeom>
        </p:spPr>
        <p:txBody>
          <a:bodyPr vert="horz" wrap="square" lIns="0" tIns="25400" rIns="0" bIns="0" rtlCol="0">
            <a:spAutoFit/>
          </a:bodyPr>
          <a:lstStyle/>
          <a:p>
            <a:pPr marL="36830" marR="5080" indent="-24765">
              <a:lnSpc>
                <a:spcPts val="1000"/>
              </a:lnSpc>
              <a:spcBef>
                <a:spcPts val="200"/>
              </a:spcBef>
            </a:pPr>
            <a:r>
              <a:rPr sz="900" spc="-25" dirty="0">
                <a:latin typeface="Arial"/>
                <a:cs typeface="Arial"/>
              </a:rPr>
              <a:t>- </a:t>
            </a:r>
            <a:r>
              <a:rPr sz="900" spc="-30" dirty="0">
                <a:latin typeface="Arial"/>
                <a:cs typeface="Arial"/>
              </a:rPr>
              <a:t>Легкая  промышленность</a:t>
            </a:r>
            <a:endParaRPr sz="900">
              <a:latin typeface="Arial"/>
              <a:cs typeface="Arial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586893" y="6641908"/>
            <a:ext cx="276225" cy="219213"/>
          </a:xfrm>
          <a:custGeom>
            <a:avLst/>
            <a:gdLst/>
            <a:ahLst/>
            <a:cxnLst/>
            <a:rect l="l" t="t" r="r" b="b"/>
            <a:pathLst>
              <a:path w="276225" h="219075">
                <a:moveTo>
                  <a:pt x="0" y="219074"/>
                </a:moveTo>
                <a:lnTo>
                  <a:pt x="276225" y="219074"/>
                </a:lnTo>
                <a:lnTo>
                  <a:pt x="276225" y="0"/>
                </a:lnTo>
                <a:lnTo>
                  <a:pt x="0" y="0"/>
                </a:lnTo>
                <a:lnTo>
                  <a:pt x="0" y="219074"/>
                </a:lnTo>
                <a:close/>
              </a:path>
            </a:pathLst>
          </a:custGeom>
          <a:solidFill>
            <a:srgbClr val="5C63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913131" y="6675853"/>
            <a:ext cx="1010919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25" dirty="0">
                <a:latin typeface="Arial"/>
                <a:cs typeface="Arial"/>
              </a:rPr>
              <a:t>-  </a:t>
            </a:r>
            <a:r>
              <a:rPr sz="900" spc="-40" dirty="0">
                <a:latin typeface="Arial"/>
                <a:cs typeface="Arial"/>
              </a:rPr>
              <a:t>Новые</a:t>
            </a:r>
            <a:r>
              <a:rPr sz="900" spc="-200" dirty="0">
                <a:latin typeface="Arial"/>
                <a:cs typeface="Arial"/>
              </a:rPr>
              <a:t> </a:t>
            </a:r>
            <a:r>
              <a:rPr sz="900" spc="-45" dirty="0">
                <a:latin typeface="Arial"/>
                <a:cs typeface="Arial"/>
              </a:rPr>
              <a:t>материалы</a:t>
            </a:r>
            <a:endParaRPr sz="900"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7848855" y="6606325"/>
            <a:ext cx="930910" cy="290378"/>
          </a:xfrm>
          <a:prstGeom prst="rect">
            <a:avLst/>
          </a:prstGeom>
        </p:spPr>
        <p:txBody>
          <a:bodyPr vert="horz" wrap="square" lIns="0" tIns="25400" rIns="0" bIns="0" rtlCol="0">
            <a:spAutoFit/>
          </a:bodyPr>
          <a:lstStyle/>
          <a:p>
            <a:pPr marL="36830" marR="5080" indent="-24765">
              <a:lnSpc>
                <a:spcPts val="1000"/>
              </a:lnSpc>
              <a:spcBef>
                <a:spcPts val="200"/>
              </a:spcBef>
            </a:pPr>
            <a:r>
              <a:rPr sz="900" spc="-25" dirty="0">
                <a:latin typeface="Arial"/>
                <a:cs typeface="Arial"/>
              </a:rPr>
              <a:t>- </a:t>
            </a:r>
            <a:r>
              <a:rPr sz="900" spc="-45" dirty="0">
                <a:latin typeface="Arial"/>
                <a:cs typeface="Arial"/>
              </a:rPr>
              <a:t>Лесная  </a:t>
            </a:r>
            <a:r>
              <a:rPr sz="900" spc="-30" dirty="0">
                <a:latin typeface="Arial"/>
                <a:cs typeface="Arial"/>
              </a:rPr>
              <a:t>промышленность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7523049" y="6641908"/>
            <a:ext cx="276225" cy="219213"/>
          </a:xfrm>
          <a:custGeom>
            <a:avLst/>
            <a:gdLst/>
            <a:ahLst/>
            <a:cxnLst/>
            <a:rect l="l" t="t" r="r" b="b"/>
            <a:pathLst>
              <a:path w="276225" h="219075">
                <a:moveTo>
                  <a:pt x="0" y="219074"/>
                </a:moveTo>
                <a:lnTo>
                  <a:pt x="276225" y="219074"/>
                </a:lnTo>
                <a:lnTo>
                  <a:pt x="276225" y="0"/>
                </a:lnTo>
                <a:lnTo>
                  <a:pt x="0" y="0"/>
                </a:lnTo>
                <a:lnTo>
                  <a:pt x="0" y="219074"/>
                </a:lnTo>
                <a:close/>
              </a:path>
            </a:pathLst>
          </a:custGeom>
          <a:solidFill>
            <a:srgbClr val="F0B84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24"/>
          <p:cNvSpPr txBox="1"/>
          <p:nvPr/>
        </p:nvSpPr>
        <p:spPr>
          <a:xfrm>
            <a:off x="0" y="275318"/>
            <a:ext cx="10693399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6700">
              <a:lnSpc>
                <a:spcPct val="100000"/>
              </a:lnSpc>
              <a:spcBef>
                <a:spcPts val="100"/>
              </a:spcBef>
            </a:pPr>
            <a:r>
              <a:rPr lang="ru-RU" sz="1600" b="1" dirty="0">
                <a:latin typeface="Arial"/>
                <a:cs typeface="Arial"/>
              </a:rPr>
              <a:t>ОТРАСЛЕВОЕ РАСПРЕДЕЛЕНИЕ ПРОЕКТОВ, ПОЛУЧИВШИХ ЗАЕМ ФОНДА</a:t>
            </a:r>
          </a:p>
        </p:txBody>
      </p:sp>
      <p:graphicFrame>
        <p:nvGraphicFramePr>
          <p:cNvPr id="30" name="Диаграмма 29"/>
          <p:cNvGraphicFramePr/>
          <p:nvPr>
            <p:extLst>
              <p:ext uri="{D42A27DB-BD31-4B8C-83A1-F6EECF244321}">
                <p14:modId xmlns:p14="http://schemas.microsoft.com/office/powerpoint/2010/main" val="399914704"/>
              </p:ext>
            </p:extLst>
          </p:nvPr>
        </p:nvGraphicFramePr>
        <p:xfrm>
          <a:off x="-1770691" y="746648"/>
          <a:ext cx="8109852" cy="5406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Овал 4"/>
          <p:cNvSpPr/>
          <p:nvPr/>
        </p:nvSpPr>
        <p:spPr>
          <a:xfrm>
            <a:off x="6080286" y="1764351"/>
            <a:ext cx="3613919" cy="36139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Овал 32"/>
          <p:cNvSpPr/>
          <p:nvPr/>
        </p:nvSpPr>
        <p:spPr>
          <a:xfrm>
            <a:off x="892702" y="1764350"/>
            <a:ext cx="3613919" cy="36139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object 7"/>
          <p:cNvSpPr txBox="1"/>
          <p:nvPr/>
        </p:nvSpPr>
        <p:spPr>
          <a:xfrm>
            <a:off x="1871240" y="2854350"/>
            <a:ext cx="1675210" cy="11926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" algn="ctr">
              <a:lnSpc>
                <a:spcPts val="6055"/>
              </a:lnSpc>
              <a:spcBef>
                <a:spcPts val="100"/>
              </a:spcBef>
            </a:pPr>
            <a:r>
              <a:rPr lang="en-US" sz="5500" spc="-5" dirty="0" smtClean="0">
                <a:latin typeface="Arial"/>
                <a:cs typeface="Arial"/>
              </a:rPr>
              <a:t>252</a:t>
            </a:r>
            <a:endParaRPr sz="5500" dirty="0">
              <a:latin typeface="Arial"/>
              <a:cs typeface="Arial"/>
            </a:endParaRPr>
          </a:p>
          <a:p>
            <a:pPr algn="ctr">
              <a:lnSpc>
                <a:spcPts val="3055"/>
              </a:lnSpc>
            </a:pPr>
            <a:r>
              <a:rPr sz="3000" spc="-5" dirty="0" err="1" smtClean="0">
                <a:latin typeface="Arial"/>
                <a:cs typeface="Arial"/>
              </a:rPr>
              <a:t>проект</a:t>
            </a:r>
            <a:r>
              <a:rPr lang="en-US" sz="3000" spc="-5" dirty="0" err="1" smtClean="0">
                <a:latin typeface="Arial"/>
                <a:cs typeface="Arial"/>
              </a:rPr>
              <a:t>a</a:t>
            </a:r>
            <a:endParaRPr sz="3000" dirty="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999834" y="2844501"/>
            <a:ext cx="1774825" cy="12028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" algn="ctr">
              <a:lnSpc>
                <a:spcPts val="6130"/>
              </a:lnSpc>
              <a:spcBef>
                <a:spcPts val="100"/>
              </a:spcBef>
            </a:pPr>
            <a:r>
              <a:rPr lang="en-US" sz="5500" dirty="0" smtClean="0">
                <a:latin typeface="Arial"/>
                <a:cs typeface="Arial"/>
              </a:rPr>
              <a:t>60</a:t>
            </a:r>
            <a:r>
              <a:rPr lang="ru-RU" sz="5500" dirty="0" smtClean="0">
                <a:latin typeface="Arial"/>
                <a:cs typeface="Arial"/>
              </a:rPr>
              <a:t>,0</a:t>
            </a:r>
            <a:endParaRPr sz="5500" dirty="0">
              <a:latin typeface="Arial"/>
              <a:cs typeface="Arial"/>
            </a:endParaRPr>
          </a:p>
          <a:p>
            <a:pPr algn="ctr">
              <a:lnSpc>
                <a:spcPts val="3130"/>
              </a:lnSpc>
            </a:pPr>
            <a:r>
              <a:rPr sz="3000" spc="-5" dirty="0">
                <a:latin typeface="Arial"/>
                <a:cs typeface="Arial"/>
              </a:rPr>
              <a:t>млрд</a:t>
            </a:r>
            <a:r>
              <a:rPr sz="3000" spc="-95" dirty="0">
                <a:latin typeface="Arial"/>
                <a:cs typeface="Arial"/>
              </a:rPr>
              <a:t> </a:t>
            </a:r>
            <a:r>
              <a:rPr sz="3000" spc="-5" dirty="0">
                <a:latin typeface="Arial"/>
                <a:cs typeface="Arial"/>
              </a:rPr>
              <a:t>руб.</a:t>
            </a:r>
            <a:endParaRPr sz="3000" dirty="0">
              <a:latin typeface="Arial"/>
              <a:cs typeface="Arial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34" name="object 31"/>
          <p:cNvSpPr/>
          <p:nvPr/>
        </p:nvSpPr>
        <p:spPr>
          <a:xfrm>
            <a:off x="89970" y="7244972"/>
            <a:ext cx="700926" cy="20816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74579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8998" y="266261"/>
            <a:ext cx="8524990" cy="269183"/>
          </a:xfrm>
          <a:prstGeom prst="rect">
            <a:avLst/>
          </a:prstGeom>
        </p:spPr>
        <p:txBody>
          <a:bodyPr vert="horz" wrap="square" lIns="0" tIns="12697" rIns="0" bIns="0" rtlCol="0">
            <a:spAutoFit/>
          </a:bodyPr>
          <a:lstStyle/>
          <a:p>
            <a:pPr marL="12697">
              <a:spcBef>
                <a:spcPts val="100"/>
              </a:spcBef>
            </a:pPr>
            <a:r>
              <a:rPr sz="1600" b="0" dirty="0">
                <a:solidFill>
                  <a:srgbClr val="231F20"/>
                </a:solidFill>
                <a:latin typeface="Brutal Type Medium"/>
                <a:cs typeface="Brutal Type Medium"/>
              </a:rPr>
              <a:t>РЕГИОНАЛЬНОЕ РАСПРЕДЕЛЕНИЕ ПРОЕКТОВ ПО ДЕЙСТВУЮЩИМ ДОГОВОРАМ</a:t>
            </a:r>
            <a:r>
              <a:rPr sz="1600" b="0" spc="-100" dirty="0">
                <a:solidFill>
                  <a:srgbClr val="231F20"/>
                </a:solidFill>
                <a:latin typeface="Brutal Type Medium"/>
                <a:cs typeface="Brutal Type Medium"/>
              </a:rPr>
              <a:t> </a:t>
            </a:r>
            <a:r>
              <a:rPr sz="1600" b="0" dirty="0">
                <a:solidFill>
                  <a:srgbClr val="231F20"/>
                </a:solidFill>
                <a:latin typeface="Brutal Type Medium"/>
                <a:cs typeface="Brutal Type Medium"/>
              </a:rPr>
              <a:t>ЗАЙМА</a:t>
            </a:r>
            <a:endParaRPr sz="1600">
              <a:latin typeface="Brutal Type Medium"/>
              <a:cs typeface="Brutal Type Medium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87730" y="1153146"/>
            <a:ext cx="586617" cy="240614"/>
          </a:xfrm>
          <a:custGeom>
            <a:avLst/>
            <a:gdLst/>
            <a:ahLst/>
            <a:cxnLst/>
            <a:rect l="l" t="t" r="r" b="b"/>
            <a:pathLst>
              <a:path w="586740" h="240665">
                <a:moveTo>
                  <a:pt x="586409" y="240157"/>
                </a:moveTo>
                <a:lnTo>
                  <a:pt x="0" y="240157"/>
                </a:lnTo>
                <a:lnTo>
                  <a:pt x="0" y="0"/>
                </a:lnTo>
                <a:lnTo>
                  <a:pt x="586409" y="0"/>
                </a:lnTo>
                <a:lnTo>
                  <a:pt x="586409" y="240157"/>
                </a:lnTo>
                <a:close/>
              </a:path>
            </a:pathLst>
          </a:custGeom>
          <a:solidFill>
            <a:srgbClr val="2262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74017" y="1153146"/>
            <a:ext cx="586617" cy="240614"/>
          </a:xfrm>
          <a:custGeom>
            <a:avLst/>
            <a:gdLst/>
            <a:ahLst/>
            <a:cxnLst/>
            <a:rect l="l" t="t" r="r" b="b"/>
            <a:pathLst>
              <a:path w="586740" h="240665">
                <a:moveTo>
                  <a:pt x="586409" y="240157"/>
                </a:moveTo>
                <a:lnTo>
                  <a:pt x="0" y="240157"/>
                </a:lnTo>
                <a:lnTo>
                  <a:pt x="0" y="0"/>
                </a:lnTo>
                <a:lnTo>
                  <a:pt x="586409" y="0"/>
                </a:lnTo>
                <a:lnTo>
                  <a:pt x="586409" y="240157"/>
                </a:lnTo>
                <a:close/>
              </a:path>
            </a:pathLst>
          </a:custGeom>
          <a:solidFill>
            <a:srgbClr val="4C88C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559415" y="1153146"/>
            <a:ext cx="586617" cy="240614"/>
          </a:xfrm>
          <a:custGeom>
            <a:avLst/>
            <a:gdLst/>
            <a:ahLst/>
            <a:cxnLst/>
            <a:rect l="l" t="t" r="r" b="b"/>
            <a:pathLst>
              <a:path w="586739" h="240665">
                <a:moveTo>
                  <a:pt x="586409" y="240157"/>
                </a:moveTo>
                <a:lnTo>
                  <a:pt x="0" y="240157"/>
                </a:lnTo>
                <a:lnTo>
                  <a:pt x="0" y="0"/>
                </a:lnTo>
                <a:lnTo>
                  <a:pt x="586409" y="0"/>
                </a:lnTo>
                <a:lnTo>
                  <a:pt x="586409" y="240157"/>
                </a:lnTo>
                <a:close/>
              </a:path>
            </a:pathLst>
          </a:custGeom>
          <a:solidFill>
            <a:srgbClr val="92B1D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143365" y="1153146"/>
            <a:ext cx="586617" cy="240614"/>
          </a:xfrm>
          <a:custGeom>
            <a:avLst/>
            <a:gdLst/>
            <a:ahLst/>
            <a:cxnLst/>
            <a:rect l="l" t="t" r="r" b="b"/>
            <a:pathLst>
              <a:path w="586739" h="240665">
                <a:moveTo>
                  <a:pt x="586409" y="240157"/>
                </a:moveTo>
                <a:lnTo>
                  <a:pt x="0" y="240157"/>
                </a:lnTo>
                <a:lnTo>
                  <a:pt x="0" y="0"/>
                </a:lnTo>
                <a:lnTo>
                  <a:pt x="586409" y="0"/>
                </a:lnTo>
                <a:lnTo>
                  <a:pt x="586409" y="240157"/>
                </a:lnTo>
                <a:close/>
              </a:path>
            </a:pathLst>
          </a:custGeom>
          <a:solidFill>
            <a:srgbClr val="DBDD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375036" y="755519"/>
            <a:ext cx="2237270" cy="616456"/>
          </a:xfrm>
          <a:prstGeom prst="rect">
            <a:avLst/>
          </a:prstGeom>
        </p:spPr>
        <p:txBody>
          <a:bodyPr vert="horz" wrap="square" lIns="0" tIns="117450" rIns="0" bIns="0" rtlCol="0">
            <a:spAutoFit/>
          </a:bodyPr>
          <a:lstStyle/>
          <a:p>
            <a:pPr algn="ctr">
              <a:spcBef>
                <a:spcPts val="925"/>
              </a:spcBef>
            </a:pPr>
            <a:r>
              <a:rPr sz="1400" dirty="0">
                <a:solidFill>
                  <a:srgbClr val="231F20"/>
                </a:solidFill>
                <a:latin typeface="Brutal Type"/>
                <a:cs typeface="Brutal Type"/>
              </a:rPr>
              <a:t>Количество </a:t>
            </a:r>
            <a:r>
              <a:rPr sz="1400" spc="-5" dirty="0">
                <a:solidFill>
                  <a:srgbClr val="231F20"/>
                </a:solidFill>
                <a:latin typeface="Brutal Type"/>
                <a:cs typeface="Brutal Type"/>
              </a:rPr>
              <a:t>проектов</a:t>
            </a:r>
            <a:r>
              <a:rPr sz="1400" spc="-55" dirty="0">
                <a:solidFill>
                  <a:srgbClr val="231F20"/>
                </a:solidFill>
                <a:latin typeface="Brutal Type"/>
                <a:cs typeface="Brutal Type"/>
              </a:rPr>
              <a:t> </a:t>
            </a:r>
            <a:r>
              <a:rPr sz="1400" spc="-25" dirty="0">
                <a:solidFill>
                  <a:srgbClr val="231F20"/>
                </a:solidFill>
                <a:latin typeface="Brutal Type"/>
                <a:cs typeface="Brutal Type"/>
              </a:rPr>
              <a:t>(шт.)</a:t>
            </a:r>
            <a:endParaRPr sz="1400">
              <a:latin typeface="Brutal Type"/>
              <a:cs typeface="Brutal Type"/>
            </a:endParaRPr>
          </a:p>
          <a:p>
            <a:pPr marL="74280" algn="ctr">
              <a:spcBef>
                <a:spcPts val="705"/>
              </a:spcBef>
              <a:tabLst>
                <a:tab pos="653284" algn="l"/>
                <a:tab pos="1222765" algn="l"/>
                <a:tab pos="1921126" algn="l"/>
              </a:tabLst>
            </a:pPr>
            <a:r>
              <a:rPr sz="950" dirty="0">
                <a:solidFill>
                  <a:srgbClr val="FFFFFF"/>
                </a:solidFill>
                <a:latin typeface="Brutal Type"/>
                <a:cs typeface="Brutal Type"/>
              </a:rPr>
              <a:t>≥ </a:t>
            </a:r>
            <a:r>
              <a:rPr sz="1200" spc="-5" dirty="0">
                <a:solidFill>
                  <a:srgbClr val="FFFFFF"/>
                </a:solidFill>
                <a:latin typeface="Brutal Type"/>
                <a:cs typeface="Brutal Type"/>
              </a:rPr>
              <a:t>5	4 - 3	2 - 1	</a:t>
            </a:r>
            <a:r>
              <a:rPr sz="1200" spc="-5" dirty="0">
                <a:solidFill>
                  <a:srgbClr val="231F20"/>
                </a:solidFill>
                <a:latin typeface="Brutal Type"/>
                <a:cs typeface="Brutal Type"/>
              </a:rPr>
              <a:t>0</a:t>
            </a:r>
            <a:endParaRPr sz="1200">
              <a:latin typeface="Brutal Type"/>
              <a:cs typeface="Brutal Type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902537" y="821282"/>
            <a:ext cx="8416434" cy="418742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453787" y="1762647"/>
            <a:ext cx="187921" cy="260930"/>
          </a:xfrm>
          <a:custGeom>
            <a:avLst/>
            <a:gdLst/>
            <a:ahLst/>
            <a:cxnLst/>
            <a:rect l="l" t="t" r="r" b="b"/>
            <a:pathLst>
              <a:path w="187960" h="260985">
                <a:moveTo>
                  <a:pt x="0" y="18186"/>
                </a:moveTo>
                <a:lnTo>
                  <a:pt x="112115" y="260578"/>
                </a:lnTo>
                <a:lnTo>
                  <a:pt x="181825" y="224243"/>
                </a:lnTo>
                <a:lnTo>
                  <a:pt x="187458" y="99987"/>
                </a:lnTo>
                <a:lnTo>
                  <a:pt x="139395" y="99987"/>
                </a:lnTo>
                <a:lnTo>
                  <a:pt x="106057" y="78778"/>
                </a:lnTo>
                <a:lnTo>
                  <a:pt x="86154" y="21221"/>
                </a:lnTo>
                <a:lnTo>
                  <a:pt x="45466" y="21221"/>
                </a:lnTo>
                <a:lnTo>
                  <a:pt x="0" y="18186"/>
                </a:lnTo>
                <a:close/>
              </a:path>
              <a:path w="187960" h="260985">
                <a:moveTo>
                  <a:pt x="154546" y="39395"/>
                </a:moveTo>
                <a:lnTo>
                  <a:pt x="139395" y="99987"/>
                </a:lnTo>
                <a:lnTo>
                  <a:pt x="187458" y="99987"/>
                </a:lnTo>
                <a:lnTo>
                  <a:pt x="187871" y="90893"/>
                </a:lnTo>
                <a:lnTo>
                  <a:pt x="154546" y="39395"/>
                </a:lnTo>
                <a:close/>
              </a:path>
              <a:path w="187960" h="260985">
                <a:moveTo>
                  <a:pt x="78816" y="0"/>
                </a:moveTo>
                <a:lnTo>
                  <a:pt x="45466" y="21221"/>
                </a:lnTo>
                <a:lnTo>
                  <a:pt x="86154" y="21221"/>
                </a:lnTo>
                <a:lnTo>
                  <a:pt x="78816" y="0"/>
                </a:lnTo>
                <a:close/>
              </a:path>
            </a:pathLst>
          </a:custGeom>
          <a:solidFill>
            <a:srgbClr val="92B1D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9192290" y="3569008"/>
            <a:ext cx="36187" cy="44441"/>
          </a:xfrm>
          <a:custGeom>
            <a:avLst/>
            <a:gdLst/>
            <a:ahLst/>
            <a:cxnLst/>
            <a:rect l="l" t="t" r="r" b="b"/>
            <a:pathLst>
              <a:path w="36195" h="44450">
                <a:moveTo>
                  <a:pt x="10795" y="0"/>
                </a:moveTo>
                <a:lnTo>
                  <a:pt x="0" y="20662"/>
                </a:lnTo>
                <a:lnTo>
                  <a:pt x="16179" y="44030"/>
                </a:lnTo>
                <a:lnTo>
                  <a:pt x="35953" y="25171"/>
                </a:lnTo>
                <a:lnTo>
                  <a:pt x="23380" y="1790"/>
                </a:lnTo>
                <a:lnTo>
                  <a:pt x="10795" y="0"/>
                </a:lnTo>
                <a:close/>
              </a:path>
            </a:pathLst>
          </a:custGeom>
          <a:solidFill>
            <a:srgbClr val="E8EC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9192290" y="3569008"/>
            <a:ext cx="36187" cy="44441"/>
          </a:xfrm>
          <a:custGeom>
            <a:avLst/>
            <a:gdLst/>
            <a:ahLst/>
            <a:cxnLst/>
            <a:rect l="l" t="t" r="r" b="b"/>
            <a:pathLst>
              <a:path w="36195" h="44450">
                <a:moveTo>
                  <a:pt x="10795" y="0"/>
                </a:moveTo>
                <a:lnTo>
                  <a:pt x="0" y="20662"/>
                </a:lnTo>
                <a:lnTo>
                  <a:pt x="16179" y="44030"/>
                </a:lnTo>
                <a:lnTo>
                  <a:pt x="35953" y="25171"/>
                </a:lnTo>
                <a:lnTo>
                  <a:pt x="23380" y="1790"/>
                </a:lnTo>
                <a:lnTo>
                  <a:pt x="10795" y="0"/>
                </a:lnTo>
                <a:close/>
              </a:path>
            </a:pathLst>
          </a:custGeom>
          <a:solidFill>
            <a:srgbClr val="E8EC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9204883" y="3664263"/>
            <a:ext cx="29839" cy="38727"/>
          </a:xfrm>
          <a:custGeom>
            <a:avLst/>
            <a:gdLst/>
            <a:ahLst/>
            <a:cxnLst/>
            <a:rect l="l" t="t" r="r" b="b"/>
            <a:pathLst>
              <a:path w="29845" h="38735">
                <a:moveTo>
                  <a:pt x="9855" y="0"/>
                </a:moveTo>
                <a:lnTo>
                  <a:pt x="0" y="20688"/>
                </a:lnTo>
                <a:lnTo>
                  <a:pt x="10769" y="38671"/>
                </a:lnTo>
                <a:lnTo>
                  <a:pt x="26034" y="33286"/>
                </a:lnTo>
                <a:lnTo>
                  <a:pt x="29641" y="4495"/>
                </a:lnTo>
                <a:lnTo>
                  <a:pt x="9855" y="0"/>
                </a:lnTo>
                <a:close/>
              </a:path>
            </a:pathLst>
          </a:custGeom>
          <a:solidFill>
            <a:srgbClr val="E8EC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9204883" y="3664263"/>
            <a:ext cx="29839" cy="38727"/>
          </a:xfrm>
          <a:custGeom>
            <a:avLst/>
            <a:gdLst/>
            <a:ahLst/>
            <a:cxnLst/>
            <a:rect l="l" t="t" r="r" b="b"/>
            <a:pathLst>
              <a:path w="29845" h="38735">
                <a:moveTo>
                  <a:pt x="9855" y="0"/>
                </a:moveTo>
                <a:lnTo>
                  <a:pt x="0" y="20688"/>
                </a:lnTo>
                <a:lnTo>
                  <a:pt x="10769" y="38671"/>
                </a:lnTo>
                <a:lnTo>
                  <a:pt x="26034" y="33286"/>
                </a:lnTo>
                <a:lnTo>
                  <a:pt x="29641" y="4495"/>
                </a:lnTo>
                <a:lnTo>
                  <a:pt x="9855" y="0"/>
                </a:lnTo>
                <a:close/>
              </a:path>
            </a:pathLst>
          </a:custGeom>
          <a:solidFill>
            <a:srgbClr val="E8EC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9202186" y="3731681"/>
            <a:ext cx="50789" cy="51424"/>
          </a:xfrm>
          <a:custGeom>
            <a:avLst/>
            <a:gdLst/>
            <a:ahLst/>
            <a:cxnLst/>
            <a:rect l="l" t="t" r="r" b="b"/>
            <a:pathLst>
              <a:path w="50800" h="51435">
                <a:moveTo>
                  <a:pt x="16167" y="0"/>
                </a:moveTo>
                <a:lnTo>
                  <a:pt x="0" y="17068"/>
                </a:lnTo>
                <a:lnTo>
                  <a:pt x="12573" y="51244"/>
                </a:lnTo>
                <a:lnTo>
                  <a:pt x="50342" y="41351"/>
                </a:lnTo>
                <a:lnTo>
                  <a:pt x="37757" y="6286"/>
                </a:lnTo>
                <a:lnTo>
                  <a:pt x="16167" y="0"/>
                </a:lnTo>
                <a:close/>
              </a:path>
            </a:pathLst>
          </a:custGeom>
          <a:solidFill>
            <a:srgbClr val="E8EC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9202186" y="3731681"/>
            <a:ext cx="50789" cy="51424"/>
          </a:xfrm>
          <a:custGeom>
            <a:avLst/>
            <a:gdLst/>
            <a:ahLst/>
            <a:cxnLst/>
            <a:rect l="l" t="t" r="r" b="b"/>
            <a:pathLst>
              <a:path w="50800" h="51435">
                <a:moveTo>
                  <a:pt x="16167" y="0"/>
                </a:moveTo>
                <a:lnTo>
                  <a:pt x="0" y="17068"/>
                </a:lnTo>
                <a:lnTo>
                  <a:pt x="12573" y="51244"/>
                </a:lnTo>
                <a:lnTo>
                  <a:pt x="50342" y="41351"/>
                </a:lnTo>
                <a:lnTo>
                  <a:pt x="37757" y="6286"/>
                </a:lnTo>
                <a:lnTo>
                  <a:pt x="16167" y="0"/>
                </a:lnTo>
                <a:close/>
              </a:path>
            </a:pathLst>
          </a:custGeom>
          <a:solidFill>
            <a:srgbClr val="E8EC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9174319" y="3873695"/>
            <a:ext cx="38727" cy="118720"/>
          </a:xfrm>
          <a:custGeom>
            <a:avLst/>
            <a:gdLst/>
            <a:ahLst/>
            <a:cxnLst/>
            <a:rect l="l" t="t" r="r" b="b"/>
            <a:pathLst>
              <a:path w="38734" h="118745">
                <a:moveTo>
                  <a:pt x="18859" y="0"/>
                </a:moveTo>
                <a:lnTo>
                  <a:pt x="0" y="18872"/>
                </a:lnTo>
                <a:lnTo>
                  <a:pt x="1790" y="99796"/>
                </a:lnTo>
                <a:lnTo>
                  <a:pt x="2692" y="118694"/>
                </a:lnTo>
                <a:lnTo>
                  <a:pt x="22479" y="118694"/>
                </a:lnTo>
                <a:lnTo>
                  <a:pt x="38646" y="71907"/>
                </a:lnTo>
                <a:lnTo>
                  <a:pt x="35052" y="26073"/>
                </a:lnTo>
                <a:lnTo>
                  <a:pt x="18859" y="0"/>
                </a:lnTo>
                <a:close/>
              </a:path>
            </a:pathLst>
          </a:custGeom>
          <a:solidFill>
            <a:srgbClr val="E8EC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9174319" y="3873695"/>
            <a:ext cx="38727" cy="118720"/>
          </a:xfrm>
          <a:custGeom>
            <a:avLst/>
            <a:gdLst/>
            <a:ahLst/>
            <a:cxnLst/>
            <a:rect l="l" t="t" r="r" b="b"/>
            <a:pathLst>
              <a:path w="38734" h="118745">
                <a:moveTo>
                  <a:pt x="18859" y="0"/>
                </a:moveTo>
                <a:lnTo>
                  <a:pt x="0" y="18872"/>
                </a:lnTo>
                <a:lnTo>
                  <a:pt x="1790" y="99796"/>
                </a:lnTo>
                <a:lnTo>
                  <a:pt x="2692" y="118694"/>
                </a:lnTo>
                <a:lnTo>
                  <a:pt x="22479" y="118694"/>
                </a:lnTo>
                <a:lnTo>
                  <a:pt x="38646" y="71907"/>
                </a:lnTo>
                <a:lnTo>
                  <a:pt x="35052" y="26073"/>
                </a:lnTo>
                <a:lnTo>
                  <a:pt x="18859" y="0"/>
                </a:lnTo>
                <a:close/>
              </a:path>
            </a:pathLst>
          </a:custGeom>
          <a:solidFill>
            <a:srgbClr val="E8EC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9100621" y="4028308"/>
            <a:ext cx="62217" cy="170779"/>
          </a:xfrm>
          <a:custGeom>
            <a:avLst/>
            <a:gdLst/>
            <a:ahLst/>
            <a:cxnLst/>
            <a:rect l="l" t="t" r="r" b="b"/>
            <a:pathLst>
              <a:path w="62229" h="170814">
                <a:moveTo>
                  <a:pt x="35953" y="0"/>
                </a:moveTo>
                <a:lnTo>
                  <a:pt x="37757" y="20650"/>
                </a:lnTo>
                <a:lnTo>
                  <a:pt x="24269" y="32346"/>
                </a:lnTo>
                <a:lnTo>
                  <a:pt x="0" y="57505"/>
                </a:lnTo>
                <a:lnTo>
                  <a:pt x="1765" y="117767"/>
                </a:lnTo>
                <a:lnTo>
                  <a:pt x="8966" y="166319"/>
                </a:lnTo>
                <a:lnTo>
                  <a:pt x="17970" y="170802"/>
                </a:lnTo>
                <a:lnTo>
                  <a:pt x="21539" y="142900"/>
                </a:lnTo>
                <a:lnTo>
                  <a:pt x="26949" y="106045"/>
                </a:lnTo>
                <a:lnTo>
                  <a:pt x="28778" y="76403"/>
                </a:lnTo>
                <a:lnTo>
                  <a:pt x="47637" y="49453"/>
                </a:lnTo>
                <a:lnTo>
                  <a:pt x="62001" y="26949"/>
                </a:lnTo>
                <a:lnTo>
                  <a:pt x="55702" y="901"/>
                </a:lnTo>
                <a:lnTo>
                  <a:pt x="35953" y="0"/>
                </a:lnTo>
                <a:close/>
              </a:path>
            </a:pathLst>
          </a:custGeom>
          <a:solidFill>
            <a:srgbClr val="E8EC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9100621" y="4028308"/>
            <a:ext cx="62217" cy="170779"/>
          </a:xfrm>
          <a:custGeom>
            <a:avLst/>
            <a:gdLst/>
            <a:ahLst/>
            <a:cxnLst/>
            <a:rect l="l" t="t" r="r" b="b"/>
            <a:pathLst>
              <a:path w="62229" h="170814">
                <a:moveTo>
                  <a:pt x="35953" y="0"/>
                </a:moveTo>
                <a:lnTo>
                  <a:pt x="37757" y="20650"/>
                </a:lnTo>
                <a:lnTo>
                  <a:pt x="24269" y="32346"/>
                </a:lnTo>
                <a:lnTo>
                  <a:pt x="0" y="57505"/>
                </a:lnTo>
                <a:lnTo>
                  <a:pt x="1765" y="117767"/>
                </a:lnTo>
                <a:lnTo>
                  <a:pt x="8966" y="166319"/>
                </a:lnTo>
                <a:lnTo>
                  <a:pt x="17970" y="170802"/>
                </a:lnTo>
                <a:lnTo>
                  <a:pt x="21539" y="142900"/>
                </a:lnTo>
                <a:lnTo>
                  <a:pt x="26949" y="106045"/>
                </a:lnTo>
                <a:lnTo>
                  <a:pt x="28778" y="76403"/>
                </a:lnTo>
                <a:lnTo>
                  <a:pt x="47637" y="49453"/>
                </a:lnTo>
                <a:lnTo>
                  <a:pt x="62001" y="26949"/>
                </a:lnTo>
                <a:lnTo>
                  <a:pt x="55702" y="901"/>
                </a:lnTo>
                <a:lnTo>
                  <a:pt x="35953" y="0"/>
                </a:lnTo>
                <a:close/>
              </a:path>
            </a:pathLst>
          </a:custGeom>
          <a:solidFill>
            <a:srgbClr val="E8EC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9049711" y="4234791"/>
            <a:ext cx="43806" cy="115546"/>
          </a:xfrm>
          <a:custGeom>
            <a:avLst/>
            <a:gdLst/>
            <a:ahLst/>
            <a:cxnLst/>
            <a:rect l="l" t="t" r="r" b="b"/>
            <a:pathLst>
              <a:path w="43815" h="115570">
                <a:moveTo>
                  <a:pt x="30746" y="0"/>
                </a:moveTo>
                <a:lnTo>
                  <a:pt x="10871" y="9372"/>
                </a:lnTo>
                <a:lnTo>
                  <a:pt x="0" y="17945"/>
                </a:lnTo>
                <a:lnTo>
                  <a:pt x="9728" y="48755"/>
                </a:lnTo>
                <a:lnTo>
                  <a:pt x="6210" y="88607"/>
                </a:lnTo>
                <a:lnTo>
                  <a:pt x="15544" y="115150"/>
                </a:lnTo>
                <a:lnTo>
                  <a:pt x="25311" y="110832"/>
                </a:lnTo>
                <a:lnTo>
                  <a:pt x="29171" y="40601"/>
                </a:lnTo>
                <a:lnTo>
                  <a:pt x="41275" y="26542"/>
                </a:lnTo>
                <a:lnTo>
                  <a:pt x="43599" y="8166"/>
                </a:lnTo>
                <a:lnTo>
                  <a:pt x="30746" y="0"/>
                </a:lnTo>
                <a:close/>
              </a:path>
            </a:pathLst>
          </a:custGeom>
          <a:solidFill>
            <a:srgbClr val="E8EC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9049711" y="4234791"/>
            <a:ext cx="43806" cy="115546"/>
          </a:xfrm>
          <a:custGeom>
            <a:avLst/>
            <a:gdLst/>
            <a:ahLst/>
            <a:cxnLst/>
            <a:rect l="l" t="t" r="r" b="b"/>
            <a:pathLst>
              <a:path w="43815" h="115570">
                <a:moveTo>
                  <a:pt x="30746" y="0"/>
                </a:moveTo>
                <a:lnTo>
                  <a:pt x="10871" y="9372"/>
                </a:lnTo>
                <a:lnTo>
                  <a:pt x="0" y="17945"/>
                </a:lnTo>
                <a:lnTo>
                  <a:pt x="9728" y="48755"/>
                </a:lnTo>
                <a:lnTo>
                  <a:pt x="6210" y="88607"/>
                </a:lnTo>
                <a:lnTo>
                  <a:pt x="15544" y="115150"/>
                </a:lnTo>
                <a:lnTo>
                  <a:pt x="25311" y="110832"/>
                </a:lnTo>
                <a:lnTo>
                  <a:pt x="29171" y="40601"/>
                </a:lnTo>
                <a:lnTo>
                  <a:pt x="41275" y="26542"/>
                </a:lnTo>
                <a:lnTo>
                  <a:pt x="43599" y="8166"/>
                </a:lnTo>
                <a:lnTo>
                  <a:pt x="30746" y="0"/>
                </a:lnTo>
                <a:close/>
              </a:path>
            </a:pathLst>
          </a:custGeom>
          <a:solidFill>
            <a:srgbClr val="E8EC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9139251" y="4251167"/>
            <a:ext cx="26664" cy="43806"/>
          </a:xfrm>
          <a:custGeom>
            <a:avLst/>
            <a:gdLst/>
            <a:ahLst/>
            <a:cxnLst/>
            <a:rect l="l" t="t" r="r" b="b"/>
            <a:pathLst>
              <a:path w="26670" h="43814">
                <a:moveTo>
                  <a:pt x="11277" y="0"/>
                </a:moveTo>
                <a:lnTo>
                  <a:pt x="406" y="10553"/>
                </a:lnTo>
                <a:lnTo>
                  <a:pt x="0" y="28117"/>
                </a:lnTo>
                <a:lnTo>
                  <a:pt x="6642" y="43319"/>
                </a:lnTo>
                <a:lnTo>
                  <a:pt x="26479" y="36309"/>
                </a:lnTo>
                <a:lnTo>
                  <a:pt x="22186" y="15239"/>
                </a:lnTo>
                <a:lnTo>
                  <a:pt x="11277" y="0"/>
                </a:lnTo>
                <a:close/>
              </a:path>
            </a:pathLst>
          </a:custGeom>
          <a:solidFill>
            <a:srgbClr val="E8EC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9139251" y="4251167"/>
            <a:ext cx="26664" cy="43806"/>
          </a:xfrm>
          <a:custGeom>
            <a:avLst/>
            <a:gdLst/>
            <a:ahLst/>
            <a:cxnLst/>
            <a:rect l="l" t="t" r="r" b="b"/>
            <a:pathLst>
              <a:path w="26670" h="43814">
                <a:moveTo>
                  <a:pt x="11277" y="0"/>
                </a:moveTo>
                <a:lnTo>
                  <a:pt x="406" y="10553"/>
                </a:lnTo>
                <a:lnTo>
                  <a:pt x="0" y="28117"/>
                </a:lnTo>
                <a:lnTo>
                  <a:pt x="6642" y="43319"/>
                </a:lnTo>
                <a:lnTo>
                  <a:pt x="26479" y="36309"/>
                </a:lnTo>
                <a:lnTo>
                  <a:pt x="22186" y="15239"/>
                </a:lnTo>
                <a:lnTo>
                  <a:pt x="11277" y="0"/>
                </a:lnTo>
                <a:close/>
              </a:path>
            </a:pathLst>
          </a:custGeom>
          <a:solidFill>
            <a:srgbClr val="E8EC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4687373" y="1181020"/>
            <a:ext cx="39997" cy="36822"/>
          </a:xfrm>
          <a:custGeom>
            <a:avLst/>
            <a:gdLst/>
            <a:ahLst/>
            <a:cxnLst/>
            <a:rect l="l" t="t" r="r" b="b"/>
            <a:pathLst>
              <a:path w="40004" h="36830">
                <a:moveTo>
                  <a:pt x="28384" y="0"/>
                </a:moveTo>
                <a:lnTo>
                  <a:pt x="11569" y="4203"/>
                </a:lnTo>
                <a:lnTo>
                  <a:pt x="0" y="20993"/>
                </a:lnTo>
                <a:lnTo>
                  <a:pt x="16814" y="36766"/>
                </a:lnTo>
                <a:lnTo>
                  <a:pt x="39941" y="16802"/>
                </a:lnTo>
                <a:lnTo>
                  <a:pt x="28384" y="0"/>
                </a:lnTo>
                <a:close/>
              </a:path>
            </a:pathLst>
          </a:custGeom>
          <a:solidFill>
            <a:srgbClr val="DBDD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4687373" y="1181020"/>
            <a:ext cx="39997" cy="36822"/>
          </a:xfrm>
          <a:custGeom>
            <a:avLst/>
            <a:gdLst/>
            <a:ahLst/>
            <a:cxnLst/>
            <a:rect l="l" t="t" r="r" b="b"/>
            <a:pathLst>
              <a:path w="40004" h="36830">
                <a:moveTo>
                  <a:pt x="28384" y="0"/>
                </a:moveTo>
                <a:lnTo>
                  <a:pt x="11569" y="4203"/>
                </a:lnTo>
                <a:lnTo>
                  <a:pt x="0" y="20993"/>
                </a:lnTo>
                <a:lnTo>
                  <a:pt x="16814" y="36766"/>
                </a:lnTo>
                <a:lnTo>
                  <a:pt x="39941" y="16802"/>
                </a:lnTo>
                <a:lnTo>
                  <a:pt x="28384" y="0"/>
                </a:lnTo>
                <a:close/>
              </a:path>
            </a:pathLst>
          </a:custGeom>
          <a:solidFill>
            <a:srgbClr val="DBDD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4724153" y="1184160"/>
            <a:ext cx="41266" cy="42536"/>
          </a:xfrm>
          <a:custGeom>
            <a:avLst/>
            <a:gdLst/>
            <a:ahLst/>
            <a:cxnLst/>
            <a:rect l="l" t="t" r="r" b="b"/>
            <a:pathLst>
              <a:path w="41275" h="42544">
                <a:moveTo>
                  <a:pt x="24130" y="0"/>
                </a:moveTo>
                <a:lnTo>
                  <a:pt x="0" y="31534"/>
                </a:lnTo>
                <a:lnTo>
                  <a:pt x="12598" y="42037"/>
                </a:lnTo>
                <a:lnTo>
                  <a:pt x="34683" y="30492"/>
                </a:lnTo>
                <a:lnTo>
                  <a:pt x="40982" y="4203"/>
                </a:lnTo>
                <a:lnTo>
                  <a:pt x="24130" y="0"/>
                </a:lnTo>
                <a:close/>
              </a:path>
            </a:pathLst>
          </a:custGeom>
          <a:solidFill>
            <a:srgbClr val="DBDD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4724153" y="1184160"/>
            <a:ext cx="41266" cy="42536"/>
          </a:xfrm>
          <a:custGeom>
            <a:avLst/>
            <a:gdLst/>
            <a:ahLst/>
            <a:cxnLst/>
            <a:rect l="l" t="t" r="r" b="b"/>
            <a:pathLst>
              <a:path w="41275" h="42544">
                <a:moveTo>
                  <a:pt x="24130" y="0"/>
                </a:moveTo>
                <a:lnTo>
                  <a:pt x="0" y="31534"/>
                </a:lnTo>
                <a:lnTo>
                  <a:pt x="12598" y="42037"/>
                </a:lnTo>
                <a:lnTo>
                  <a:pt x="34683" y="30492"/>
                </a:lnTo>
                <a:lnTo>
                  <a:pt x="40982" y="4203"/>
                </a:lnTo>
                <a:lnTo>
                  <a:pt x="24130" y="0"/>
                </a:lnTo>
                <a:close/>
              </a:path>
            </a:pathLst>
          </a:custGeom>
          <a:solidFill>
            <a:srgbClr val="DBDD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784030" y="1172616"/>
            <a:ext cx="66661" cy="60312"/>
          </a:xfrm>
          <a:custGeom>
            <a:avLst/>
            <a:gdLst/>
            <a:ahLst/>
            <a:cxnLst/>
            <a:rect l="l" t="t" r="r" b="b"/>
            <a:pathLst>
              <a:path w="66675" h="60325">
                <a:moveTo>
                  <a:pt x="27317" y="0"/>
                </a:moveTo>
                <a:lnTo>
                  <a:pt x="1041" y="22047"/>
                </a:lnTo>
                <a:lnTo>
                  <a:pt x="0" y="39916"/>
                </a:lnTo>
                <a:lnTo>
                  <a:pt x="22072" y="59893"/>
                </a:lnTo>
                <a:lnTo>
                  <a:pt x="66192" y="37807"/>
                </a:lnTo>
                <a:lnTo>
                  <a:pt x="57797" y="12598"/>
                </a:lnTo>
                <a:lnTo>
                  <a:pt x="27317" y="0"/>
                </a:lnTo>
                <a:close/>
              </a:path>
            </a:pathLst>
          </a:custGeom>
          <a:solidFill>
            <a:srgbClr val="DBDD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4784030" y="1172616"/>
            <a:ext cx="66661" cy="60312"/>
          </a:xfrm>
          <a:custGeom>
            <a:avLst/>
            <a:gdLst/>
            <a:ahLst/>
            <a:cxnLst/>
            <a:rect l="l" t="t" r="r" b="b"/>
            <a:pathLst>
              <a:path w="66675" h="60325">
                <a:moveTo>
                  <a:pt x="27317" y="0"/>
                </a:moveTo>
                <a:lnTo>
                  <a:pt x="1041" y="22047"/>
                </a:lnTo>
                <a:lnTo>
                  <a:pt x="0" y="39916"/>
                </a:lnTo>
                <a:lnTo>
                  <a:pt x="22072" y="59893"/>
                </a:lnTo>
                <a:lnTo>
                  <a:pt x="66192" y="37807"/>
                </a:lnTo>
                <a:lnTo>
                  <a:pt x="57797" y="12598"/>
                </a:lnTo>
                <a:lnTo>
                  <a:pt x="27317" y="0"/>
                </a:lnTo>
                <a:close/>
              </a:path>
            </a:pathLst>
          </a:custGeom>
          <a:solidFill>
            <a:srgbClr val="DBDD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4831291" y="1145284"/>
            <a:ext cx="31743" cy="29839"/>
          </a:xfrm>
          <a:custGeom>
            <a:avLst/>
            <a:gdLst/>
            <a:ahLst/>
            <a:cxnLst/>
            <a:rect l="l" t="t" r="r" b="b"/>
            <a:pathLst>
              <a:path w="31750" h="29844">
                <a:moveTo>
                  <a:pt x="15760" y="0"/>
                </a:moveTo>
                <a:lnTo>
                  <a:pt x="0" y="19964"/>
                </a:lnTo>
                <a:lnTo>
                  <a:pt x="18910" y="29425"/>
                </a:lnTo>
                <a:lnTo>
                  <a:pt x="31521" y="14732"/>
                </a:lnTo>
                <a:lnTo>
                  <a:pt x="15760" y="0"/>
                </a:lnTo>
                <a:close/>
              </a:path>
            </a:pathLst>
          </a:custGeom>
          <a:solidFill>
            <a:srgbClr val="DBDD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4831291" y="1145284"/>
            <a:ext cx="31743" cy="29839"/>
          </a:xfrm>
          <a:custGeom>
            <a:avLst/>
            <a:gdLst/>
            <a:ahLst/>
            <a:cxnLst/>
            <a:rect l="l" t="t" r="r" b="b"/>
            <a:pathLst>
              <a:path w="31750" h="29844">
                <a:moveTo>
                  <a:pt x="15760" y="0"/>
                </a:moveTo>
                <a:lnTo>
                  <a:pt x="0" y="19964"/>
                </a:lnTo>
                <a:lnTo>
                  <a:pt x="18910" y="29425"/>
                </a:lnTo>
                <a:lnTo>
                  <a:pt x="31521" y="14732"/>
                </a:lnTo>
                <a:lnTo>
                  <a:pt x="15760" y="0"/>
                </a:lnTo>
                <a:close/>
              </a:path>
            </a:pathLst>
          </a:custGeom>
          <a:solidFill>
            <a:srgbClr val="DBDD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4914291" y="1101165"/>
            <a:ext cx="25395" cy="31743"/>
          </a:xfrm>
          <a:custGeom>
            <a:avLst/>
            <a:gdLst/>
            <a:ahLst/>
            <a:cxnLst/>
            <a:rect l="l" t="t" r="r" b="b"/>
            <a:pathLst>
              <a:path w="25400" h="31750">
                <a:moveTo>
                  <a:pt x="17868" y="0"/>
                </a:moveTo>
                <a:lnTo>
                  <a:pt x="0" y="11557"/>
                </a:lnTo>
                <a:lnTo>
                  <a:pt x="6311" y="31521"/>
                </a:lnTo>
                <a:lnTo>
                  <a:pt x="25234" y="24155"/>
                </a:lnTo>
                <a:lnTo>
                  <a:pt x="17868" y="0"/>
                </a:lnTo>
                <a:close/>
              </a:path>
            </a:pathLst>
          </a:custGeom>
          <a:solidFill>
            <a:srgbClr val="DBDD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4914291" y="1101165"/>
            <a:ext cx="25395" cy="31743"/>
          </a:xfrm>
          <a:custGeom>
            <a:avLst/>
            <a:gdLst/>
            <a:ahLst/>
            <a:cxnLst/>
            <a:rect l="l" t="t" r="r" b="b"/>
            <a:pathLst>
              <a:path w="25400" h="31750">
                <a:moveTo>
                  <a:pt x="17868" y="0"/>
                </a:moveTo>
                <a:lnTo>
                  <a:pt x="0" y="11557"/>
                </a:lnTo>
                <a:lnTo>
                  <a:pt x="6311" y="31521"/>
                </a:lnTo>
                <a:lnTo>
                  <a:pt x="25234" y="24155"/>
                </a:lnTo>
                <a:lnTo>
                  <a:pt x="17868" y="0"/>
                </a:lnTo>
                <a:close/>
              </a:path>
            </a:pathLst>
          </a:custGeom>
          <a:solidFill>
            <a:srgbClr val="DBDD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4844972" y="1043383"/>
            <a:ext cx="30474" cy="29839"/>
          </a:xfrm>
          <a:custGeom>
            <a:avLst/>
            <a:gdLst/>
            <a:ahLst/>
            <a:cxnLst/>
            <a:rect l="l" t="t" r="r" b="b"/>
            <a:pathLst>
              <a:path w="30479" h="29844">
                <a:moveTo>
                  <a:pt x="10490" y="0"/>
                </a:moveTo>
                <a:lnTo>
                  <a:pt x="0" y="8420"/>
                </a:lnTo>
                <a:lnTo>
                  <a:pt x="6286" y="19977"/>
                </a:lnTo>
                <a:lnTo>
                  <a:pt x="16802" y="29425"/>
                </a:lnTo>
                <a:lnTo>
                  <a:pt x="30441" y="18923"/>
                </a:lnTo>
                <a:lnTo>
                  <a:pt x="10490" y="0"/>
                </a:lnTo>
                <a:close/>
              </a:path>
            </a:pathLst>
          </a:custGeom>
          <a:solidFill>
            <a:srgbClr val="DBDD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4844972" y="1043383"/>
            <a:ext cx="30474" cy="29839"/>
          </a:xfrm>
          <a:custGeom>
            <a:avLst/>
            <a:gdLst/>
            <a:ahLst/>
            <a:cxnLst/>
            <a:rect l="l" t="t" r="r" b="b"/>
            <a:pathLst>
              <a:path w="30479" h="29844">
                <a:moveTo>
                  <a:pt x="10490" y="0"/>
                </a:moveTo>
                <a:lnTo>
                  <a:pt x="0" y="8420"/>
                </a:lnTo>
                <a:lnTo>
                  <a:pt x="6286" y="19977"/>
                </a:lnTo>
                <a:lnTo>
                  <a:pt x="16802" y="29425"/>
                </a:lnTo>
                <a:lnTo>
                  <a:pt x="30441" y="18923"/>
                </a:lnTo>
                <a:lnTo>
                  <a:pt x="10490" y="0"/>
                </a:lnTo>
                <a:close/>
              </a:path>
            </a:pathLst>
          </a:custGeom>
          <a:solidFill>
            <a:srgbClr val="DBDD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4794543" y="1063371"/>
            <a:ext cx="36822" cy="42536"/>
          </a:xfrm>
          <a:custGeom>
            <a:avLst/>
            <a:gdLst/>
            <a:ahLst/>
            <a:cxnLst/>
            <a:rect l="l" t="t" r="r" b="b"/>
            <a:pathLst>
              <a:path w="36829" h="42544">
                <a:moveTo>
                  <a:pt x="25209" y="0"/>
                </a:moveTo>
                <a:lnTo>
                  <a:pt x="0" y="12585"/>
                </a:lnTo>
                <a:lnTo>
                  <a:pt x="3136" y="28359"/>
                </a:lnTo>
                <a:lnTo>
                  <a:pt x="24155" y="42011"/>
                </a:lnTo>
                <a:lnTo>
                  <a:pt x="36766" y="23088"/>
                </a:lnTo>
                <a:lnTo>
                  <a:pt x="25209" y="0"/>
                </a:lnTo>
                <a:close/>
              </a:path>
            </a:pathLst>
          </a:custGeom>
          <a:solidFill>
            <a:srgbClr val="DBDD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4794543" y="1063371"/>
            <a:ext cx="36822" cy="42536"/>
          </a:xfrm>
          <a:custGeom>
            <a:avLst/>
            <a:gdLst/>
            <a:ahLst/>
            <a:cxnLst/>
            <a:rect l="l" t="t" r="r" b="b"/>
            <a:pathLst>
              <a:path w="36829" h="42544">
                <a:moveTo>
                  <a:pt x="25209" y="0"/>
                </a:moveTo>
                <a:lnTo>
                  <a:pt x="0" y="12585"/>
                </a:lnTo>
                <a:lnTo>
                  <a:pt x="3136" y="28359"/>
                </a:lnTo>
                <a:lnTo>
                  <a:pt x="24155" y="42011"/>
                </a:lnTo>
                <a:lnTo>
                  <a:pt x="36766" y="23088"/>
                </a:lnTo>
                <a:lnTo>
                  <a:pt x="25209" y="0"/>
                </a:lnTo>
                <a:close/>
              </a:path>
            </a:pathLst>
          </a:custGeom>
          <a:solidFill>
            <a:srgbClr val="DBDD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4722061" y="1092768"/>
            <a:ext cx="71740" cy="66661"/>
          </a:xfrm>
          <a:custGeom>
            <a:avLst/>
            <a:gdLst/>
            <a:ahLst/>
            <a:cxnLst/>
            <a:rect l="l" t="t" r="r" b="b"/>
            <a:pathLst>
              <a:path w="71754" h="66675">
                <a:moveTo>
                  <a:pt x="31496" y="0"/>
                </a:moveTo>
                <a:lnTo>
                  <a:pt x="0" y="22072"/>
                </a:lnTo>
                <a:lnTo>
                  <a:pt x="26250" y="52539"/>
                </a:lnTo>
                <a:lnTo>
                  <a:pt x="66167" y="66192"/>
                </a:lnTo>
                <a:lnTo>
                  <a:pt x="71437" y="35725"/>
                </a:lnTo>
                <a:lnTo>
                  <a:pt x="31496" y="0"/>
                </a:lnTo>
                <a:close/>
              </a:path>
            </a:pathLst>
          </a:custGeom>
          <a:solidFill>
            <a:srgbClr val="DBDD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4722061" y="1092768"/>
            <a:ext cx="71740" cy="66661"/>
          </a:xfrm>
          <a:custGeom>
            <a:avLst/>
            <a:gdLst/>
            <a:ahLst/>
            <a:cxnLst/>
            <a:rect l="l" t="t" r="r" b="b"/>
            <a:pathLst>
              <a:path w="71754" h="66675">
                <a:moveTo>
                  <a:pt x="31496" y="0"/>
                </a:moveTo>
                <a:lnTo>
                  <a:pt x="0" y="22072"/>
                </a:lnTo>
                <a:lnTo>
                  <a:pt x="26250" y="52539"/>
                </a:lnTo>
                <a:lnTo>
                  <a:pt x="66167" y="66192"/>
                </a:lnTo>
                <a:lnTo>
                  <a:pt x="71437" y="35725"/>
                </a:lnTo>
                <a:lnTo>
                  <a:pt x="31496" y="0"/>
                </a:lnTo>
                <a:close/>
              </a:path>
            </a:pathLst>
          </a:custGeom>
          <a:solidFill>
            <a:srgbClr val="DBDD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4864921" y="1175752"/>
            <a:ext cx="67296" cy="55232"/>
          </a:xfrm>
          <a:custGeom>
            <a:avLst/>
            <a:gdLst/>
            <a:ahLst/>
            <a:cxnLst/>
            <a:rect l="l" t="t" r="r" b="b"/>
            <a:pathLst>
              <a:path w="67310" h="55244">
                <a:moveTo>
                  <a:pt x="5245" y="19989"/>
                </a:moveTo>
                <a:lnTo>
                  <a:pt x="0" y="31534"/>
                </a:lnTo>
                <a:lnTo>
                  <a:pt x="5245" y="54648"/>
                </a:lnTo>
                <a:lnTo>
                  <a:pt x="49377" y="53606"/>
                </a:lnTo>
                <a:lnTo>
                  <a:pt x="65333" y="27330"/>
                </a:lnTo>
                <a:lnTo>
                  <a:pt x="33604" y="27330"/>
                </a:lnTo>
                <a:lnTo>
                  <a:pt x="5245" y="19989"/>
                </a:lnTo>
                <a:close/>
              </a:path>
              <a:path w="67310" h="55244">
                <a:moveTo>
                  <a:pt x="52539" y="0"/>
                </a:moveTo>
                <a:lnTo>
                  <a:pt x="33604" y="27330"/>
                </a:lnTo>
                <a:lnTo>
                  <a:pt x="65333" y="27330"/>
                </a:lnTo>
                <a:lnTo>
                  <a:pt x="67246" y="24180"/>
                </a:lnTo>
                <a:lnTo>
                  <a:pt x="52539" y="0"/>
                </a:lnTo>
                <a:close/>
              </a:path>
            </a:pathLst>
          </a:custGeom>
          <a:solidFill>
            <a:srgbClr val="DBDD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4864921" y="1175752"/>
            <a:ext cx="67296" cy="55232"/>
          </a:xfrm>
          <a:custGeom>
            <a:avLst/>
            <a:gdLst/>
            <a:ahLst/>
            <a:cxnLst/>
            <a:rect l="l" t="t" r="r" b="b"/>
            <a:pathLst>
              <a:path w="67310" h="55244">
                <a:moveTo>
                  <a:pt x="5245" y="19989"/>
                </a:moveTo>
                <a:lnTo>
                  <a:pt x="0" y="31534"/>
                </a:lnTo>
                <a:lnTo>
                  <a:pt x="5245" y="54648"/>
                </a:lnTo>
                <a:lnTo>
                  <a:pt x="49377" y="53606"/>
                </a:lnTo>
                <a:lnTo>
                  <a:pt x="65333" y="27330"/>
                </a:lnTo>
                <a:lnTo>
                  <a:pt x="33604" y="27330"/>
                </a:lnTo>
                <a:lnTo>
                  <a:pt x="5245" y="19989"/>
                </a:lnTo>
                <a:close/>
              </a:path>
              <a:path w="67310" h="55244">
                <a:moveTo>
                  <a:pt x="52539" y="0"/>
                </a:moveTo>
                <a:lnTo>
                  <a:pt x="33604" y="27330"/>
                </a:lnTo>
                <a:lnTo>
                  <a:pt x="65333" y="27330"/>
                </a:lnTo>
                <a:lnTo>
                  <a:pt x="67246" y="24180"/>
                </a:lnTo>
                <a:lnTo>
                  <a:pt x="52539" y="0"/>
                </a:lnTo>
                <a:close/>
              </a:path>
            </a:pathLst>
          </a:custGeom>
          <a:solidFill>
            <a:srgbClr val="DBDD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4744107" y="1245102"/>
            <a:ext cx="22220" cy="31743"/>
          </a:xfrm>
          <a:custGeom>
            <a:avLst/>
            <a:gdLst/>
            <a:ahLst/>
            <a:cxnLst/>
            <a:rect l="l" t="t" r="r" b="b"/>
            <a:pathLst>
              <a:path w="22225" h="31750">
                <a:moveTo>
                  <a:pt x="11557" y="0"/>
                </a:moveTo>
                <a:lnTo>
                  <a:pt x="0" y="14693"/>
                </a:lnTo>
                <a:lnTo>
                  <a:pt x="11557" y="31508"/>
                </a:lnTo>
                <a:lnTo>
                  <a:pt x="22072" y="17843"/>
                </a:lnTo>
                <a:lnTo>
                  <a:pt x="11557" y="0"/>
                </a:lnTo>
                <a:close/>
              </a:path>
            </a:pathLst>
          </a:custGeom>
          <a:solidFill>
            <a:srgbClr val="DBDD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4744107" y="1245102"/>
            <a:ext cx="22220" cy="31743"/>
          </a:xfrm>
          <a:custGeom>
            <a:avLst/>
            <a:gdLst/>
            <a:ahLst/>
            <a:cxnLst/>
            <a:rect l="l" t="t" r="r" b="b"/>
            <a:pathLst>
              <a:path w="22225" h="31750">
                <a:moveTo>
                  <a:pt x="11557" y="0"/>
                </a:moveTo>
                <a:lnTo>
                  <a:pt x="0" y="14693"/>
                </a:lnTo>
                <a:lnTo>
                  <a:pt x="11557" y="31508"/>
                </a:lnTo>
                <a:lnTo>
                  <a:pt x="22072" y="17843"/>
                </a:lnTo>
                <a:lnTo>
                  <a:pt x="11557" y="0"/>
                </a:lnTo>
                <a:close/>
              </a:path>
            </a:pathLst>
          </a:custGeom>
          <a:solidFill>
            <a:srgbClr val="DBDD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4634850" y="1129548"/>
            <a:ext cx="39362" cy="45710"/>
          </a:xfrm>
          <a:custGeom>
            <a:avLst/>
            <a:gdLst/>
            <a:ahLst/>
            <a:cxnLst/>
            <a:rect l="l" t="t" r="r" b="b"/>
            <a:pathLst>
              <a:path w="39370" h="45719">
                <a:moveTo>
                  <a:pt x="28346" y="0"/>
                </a:moveTo>
                <a:lnTo>
                  <a:pt x="0" y="14693"/>
                </a:lnTo>
                <a:lnTo>
                  <a:pt x="17868" y="45161"/>
                </a:lnTo>
                <a:lnTo>
                  <a:pt x="38887" y="25209"/>
                </a:lnTo>
                <a:lnTo>
                  <a:pt x="28346" y="0"/>
                </a:lnTo>
                <a:close/>
              </a:path>
            </a:pathLst>
          </a:custGeom>
          <a:solidFill>
            <a:srgbClr val="DBDD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4634850" y="1129548"/>
            <a:ext cx="39362" cy="45710"/>
          </a:xfrm>
          <a:custGeom>
            <a:avLst/>
            <a:gdLst/>
            <a:ahLst/>
            <a:cxnLst/>
            <a:rect l="l" t="t" r="r" b="b"/>
            <a:pathLst>
              <a:path w="39370" h="45719">
                <a:moveTo>
                  <a:pt x="28346" y="0"/>
                </a:moveTo>
                <a:lnTo>
                  <a:pt x="0" y="14693"/>
                </a:lnTo>
                <a:lnTo>
                  <a:pt x="17868" y="45161"/>
                </a:lnTo>
                <a:lnTo>
                  <a:pt x="38887" y="25209"/>
                </a:lnTo>
                <a:lnTo>
                  <a:pt x="28346" y="0"/>
                </a:lnTo>
                <a:close/>
              </a:path>
            </a:pathLst>
          </a:custGeom>
          <a:solidFill>
            <a:srgbClr val="DBDD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4686315" y="1124277"/>
            <a:ext cx="15872" cy="28569"/>
          </a:xfrm>
          <a:custGeom>
            <a:avLst/>
            <a:gdLst/>
            <a:ahLst/>
            <a:cxnLst/>
            <a:rect l="l" t="t" r="r" b="b"/>
            <a:pathLst>
              <a:path w="15875" h="28575">
                <a:moveTo>
                  <a:pt x="6311" y="0"/>
                </a:moveTo>
                <a:lnTo>
                  <a:pt x="0" y="10515"/>
                </a:lnTo>
                <a:lnTo>
                  <a:pt x="4216" y="28371"/>
                </a:lnTo>
                <a:lnTo>
                  <a:pt x="15773" y="19964"/>
                </a:lnTo>
                <a:lnTo>
                  <a:pt x="6311" y="0"/>
                </a:lnTo>
                <a:close/>
              </a:path>
            </a:pathLst>
          </a:custGeom>
          <a:solidFill>
            <a:srgbClr val="DBDD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4686315" y="1124277"/>
            <a:ext cx="15872" cy="28569"/>
          </a:xfrm>
          <a:custGeom>
            <a:avLst/>
            <a:gdLst/>
            <a:ahLst/>
            <a:cxnLst/>
            <a:rect l="l" t="t" r="r" b="b"/>
            <a:pathLst>
              <a:path w="15875" h="28575">
                <a:moveTo>
                  <a:pt x="6311" y="0"/>
                </a:moveTo>
                <a:lnTo>
                  <a:pt x="0" y="10515"/>
                </a:lnTo>
                <a:lnTo>
                  <a:pt x="4216" y="28371"/>
                </a:lnTo>
                <a:lnTo>
                  <a:pt x="15773" y="19964"/>
                </a:lnTo>
                <a:lnTo>
                  <a:pt x="6311" y="0"/>
                </a:lnTo>
                <a:close/>
              </a:path>
            </a:pathLst>
          </a:custGeom>
          <a:solidFill>
            <a:srgbClr val="DBDD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4667413" y="1022389"/>
            <a:ext cx="26664" cy="31743"/>
          </a:xfrm>
          <a:custGeom>
            <a:avLst/>
            <a:gdLst/>
            <a:ahLst/>
            <a:cxnLst/>
            <a:rect l="l" t="t" r="r" b="b"/>
            <a:pathLst>
              <a:path w="26670" h="31750">
                <a:moveTo>
                  <a:pt x="5257" y="0"/>
                </a:moveTo>
                <a:lnTo>
                  <a:pt x="0" y="12611"/>
                </a:lnTo>
                <a:lnTo>
                  <a:pt x="13665" y="31508"/>
                </a:lnTo>
                <a:lnTo>
                  <a:pt x="26263" y="18910"/>
                </a:lnTo>
                <a:lnTo>
                  <a:pt x="5257" y="0"/>
                </a:lnTo>
                <a:close/>
              </a:path>
            </a:pathLst>
          </a:custGeom>
          <a:solidFill>
            <a:srgbClr val="DBDD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4667413" y="1022389"/>
            <a:ext cx="26664" cy="31743"/>
          </a:xfrm>
          <a:custGeom>
            <a:avLst/>
            <a:gdLst/>
            <a:ahLst/>
            <a:cxnLst/>
            <a:rect l="l" t="t" r="r" b="b"/>
            <a:pathLst>
              <a:path w="26670" h="31750">
                <a:moveTo>
                  <a:pt x="5257" y="0"/>
                </a:moveTo>
                <a:lnTo>
                  <a:pt x="0" y="12611"/>
                </a:lnTo>
                <a:lnTo>
                  <a:pt x="13665" y="31508"/>
                </a:lnTo>
                <a:lnTo>
                  <a:pt x="26263" y="18910"/>
                </a:lnTo>
                <a:lnTo>
                  <a:pt x="5257" y="0"/>
                </a:lnTo>
                <a:close/>
              </a:path>
            </a:pathLst>
          </a:custGeom>
          <a:solidFill>
            <a:srgbClr val="DBDD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4543461" y="997166"/>
            <a:ext cx="79993" cy="52058"/>
          </a:xfrm>
          <a:custGeom>
            <a:avLst/>
            <a:gdLst/>
            <a:ahLst/>
            <a:cxnLst/>
            <a:rect l="l" t="t" r="r" b="b"/>
            <a:pathLst>
              <a:path w="80010" h="52069">
                <a:moveTo>
                  <a:pt x="78674" y="37833"/>
                </a:moveTo>
                <a:lnTo>
                  <a:pt x="52527" y="37833"/>
                </a:lnTo>
                <a:lnTo>
                  <a:pt x="69354" y="51498"/>
                </a:lnTo>
                <a:lnTo>
                  <a:pt x="79844" y="38887"/>
                </a:lnTo>
                <a:lnTo>
                  <a:pt x="78674" y="37833"/>
                </a:lnTo>
                <a:close/>
              </a:path>
              <a:path w="80010" h="52069">
                <a:moveTo>
                  <a:pt x="0" y="0"/>
                </a:moveTo>
                <a:lnTo>
                  <a:pt x="6286" y="25222"/>
                </a:lnTo>
                <a:lnTo>
                  <a:pt x="25222" y="39928"/>
                </a:lnTo>
                <a:lnTo>
                  <a:pt x="52527" y="37833"/>
                </a:lnTo>
                <a:lnTo>
                  <a:pt x="78674" y="37833"/>
                </a:lnTo>
                <a:lnTo>
                  <a:pt x="65244" y="25742"/>
                </a:lnTo>
                <a:lnTo>
                  <a:pt x="39916" y="25742"/>
                </a:lnTo>
                <a:lnTo>
                  <a:pt x="0" y="0"/>
                </a:lnTo>
                <a:close/>
              </a:path>
              <a:path w="80010" h="52069">
                <a:moveTo>
                  <a:pt x="58826" y="19964"/>
                </a:moveTo>
                <a:lnTo>
                  <a:pt x="39916" y="25742"/>
                </a:lnTo>
                <a:lnTo>
                  <a:pt x="65244" y="25742"/>
                </a:lnTo>
                <a:lnTo>
                  <a:pt x="58826" y="19964"/>
                </a:lnTo>
                <a:close/>
              </a:path>
            </a:pathLst>
          </a:custGeom>
          <a:solidFill>
            <a:srgbClr val="DBDD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4543461" y="997166"/>
            <a:ext cx="79993" cy="52058"/>
          </a:xfrm>
          <a:custGeom>
            <a:avLst/>
            <a:gdLst/>
            <a:ahLst/>
            <a:cxnLst/>
            <a:rect l="l" t="t" r="r" b="b"/>
            <a:pathLst>
              <a:path w="80010" h="52069">
                <a:moveTo>
                  <a:pt x="78674" y="37833"/>
                </a:moveTo>
                <a:lnTo>
                  <a:pt x="52527" y="37833"/>
                </a:lnTo>
                <a:lnTo>
                  <a:pt x="69354" y="51498"/>
                </a:lnTo>
                <a:lnTo>
                  <a:pt x="79844" y="38887"/>
                </a:lnTo>
                <a:lnTo>
                  <a:pt x="78674" y="37833"/>
                </a:lnTo>
                <a:close/>
              </a:path>
              <a:path w="80010" h="52069">
                <a:moveTo>
                  <a:pt x="0" y="0"/>
                </a:moveTo>
                <a:lnTo>
                  <a:pt x="6286" y="25222"/>
                </a:lnTo>
                <a:lnTo>
                  <a:pt x="25222" y="39928"/>
                </a:lnTo>
                <a:lnTo>
                  <a:pt x="52527" y="37833"/>
                </a:lnTo>
                <a:lnTo>
                  <a:pt x="78674" y="37833"/>
                </a:lnTo>
                <a:lnTo>
                  <a:pt x="65244" y="25742"/>
                </a:lnTo>
                <a:lnTo>
                  <a:pt x="39916" y="25742"/>
                </a:lnTo>
                <a:lnTo>
                  <a:pt x="0" y="0"/>
                </a:lnTo>
                <a:close/>
              </a:path>
              <a:path w="80010" h="52069">
                <a:moveTo>
                  <a:pt x="58826" y="19964"/>
                </a:moveTo>
                <a:lnTo>
                  <a:pt x="39916" y="25742"/>
                </a:lnTo>
                <a:lnTo>
                  <a:pt x="65244" y="25742"/>
                </a:lnTo>
                <a:lnTo>
                  <a:pt x="58826" y="19964"/>
                </a:lnTo>
                <a:close/>
              </a:path>
            </a:pathLst>
          </a:custGeom>
          <a:solidFill>
            <a:srgbClr val="DBDD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4546611" y="1046557"/>
            <a:ext cx="125069" cy="82533"/>
          </a:xfrm>
          <a:custGeom>
            <a:avLst/>
            <a:gdLst/>
            <a:ahLst/>
            <a:cxnLst/>
            <a:rect l="l" t="t" r="r" b="b"/>
            <a:pathLst>
              <a:path w="125095" h="82550">
                <a:moveTo>
                  <a:pt x="2082" y="14693"/>
                </a:moveTo>
                <a:lnTo>
                  <a:pt x="0" y="36753"/>
                </a:lnTo>
                <a:lnTo>
                  <a:pt x="19964" y="56730"/>
                </a:lnTo>
                <a:lnTo>
                  <a:pt x="39916" y="81953"/>
                </a:lnTo>
                <a:lnTo>
                  <a:pt x="46215" y="70396"/>
                </a:lnTo>
                <a:lnTo>
                  <a:pt x="40970" y="46215"/>
                </a:lnTo>
                <a:lnTo>
                  <a:pt x="68287" y="39916"/>
                </a:lnTo>
                <a:lnTo>
                  <a:pt x="114522" y="39916"/>
                </a:lnTo>
                <a:lnTo>
                  <a:pt x="125044" y="29400"/>
                </a:lnTo>
                <a:lnTo>
                  <a:pt x="119613" y="23114"/>
                </a:lnTo>
                <a:lnTo>
                  <a:pt x="31521" y="23114"/>
                </a:lnTo>
                <a:lnTo>
                  <a:pt x="2082" y="14693"/>
                </a:lnTo>
                <a:close/>
              </a:path>
              <a:path w="125095" h="82550">
                <a:moveTo>
                  <a:pt x="114522" y="39916"/>
                </a:moveTo>
                <a:lnTo>
                  <a:pt x="68287" y="39916"/>
                </a:lnTo>
                <a:lnTo>
                  <a:pt x="102958" y="51473"/>
                </a:lnTo>
                <a:lnTo>
                  <a:pt x="114522" y="39916"/>
                </a:lnTo>
                <a:close/>
              </a:path>
              <a:path w="125095" h="82550">
                <a:moveTo>
                  <a:pt x="88252" y="0"/>
                </a:moveTo>
                <a:lnTo>
                  <a:pt x="70383" y="13639"/>
                </a:lnTo>
                <a:lnTo>
                  <a:pt x="46215" y="16802"/>
                </a:lnTo>
                <a:lnTo>
                  <a:pt x="31521" y="23114"/>
                </a:lnTo>
                <a:lnTo>
                  <a:pt x="119613" y="23114"/>
                </a:lnTo>
                <a:lnTo>
                  <a:pt x="105067" y="6273"/>
                </a:lnTo>
                <a:lnTo>
                  <a:pt x="88252" y="0"/>
                </a:lnTo>
                <a:close/>
              </a:path>
            </a:pathLst>
          </a:custGeom>
          <a:solidFill>
            <a:srgbClr val="DBDD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4546611" y="1046557"/>
            <a:ext cx="125069" cy="82533"/>
          </a:xfrm>
          <a:custGeom>
            <a:avLst/>
            <a:gdLst/>
            <a:ahLst/>
            <a:cxnLst/>
            <a:rect l="l" t="t" r="r" b="b"/>
            <a:pathLst>
              <a:path w="125095" h="82550">
                <a:moveTo>
                  <a:pt x="2082" y="14693"/>
                </a:moveTo>
                <a:lnTo>
                  <a:pt x="0" y="36753"/>
                </a:lnTo>
                <a:lnTo>
                  <a:pt x="19964" y="56730"/>
                </a:lnTo>
                <a:lnTo>
                  <a:pt x="39916" y="81953"/>
                </a:lnTo>
                <a:lnTo>
                  <a:pt x="46215" y="70396"/>
                </a:lnTo>
                <a:lnTo>
                  <a:pt x="40970" y="46215"/>
                </a:lnTo>
                <a:lnTo>
                  <a:pt x="68287" y="39916"/>
                </a:lnTo>
                <a:lnTo>
                  <a:pt x="114522" y="39916"/>
                </a:lnTo>
                <a:lnTo>
                  <a:pt x="125044" y="29400"/>
                </a:lnTo>
                <a:lnTo>
                  <a:pt x="119613" y="23114"/>
                </a:lnTo>
                <a:lnTo>
                  <a:pt x="31521" y="23114"/>
                </a:lnTo>
                <a:lnTo>
                  <a:pt x="2082" y="14693"/>
                </a:lnTo>
                <a:close/>
              </a:path>
              <a:path w="125095" h="82550">
                <a:moveTo>
                  <a:pt x="114522" y="39916"/>
                </a:moveTo>
                <a:lnTo>
                  <a:pt x="68287" y="39916"/>
                </a:lnTo>
                <a:lnTo>
                  <a:pt x="102958" y="51473"/>
                </a:lnTo>
                <a:lnTo>
                  <a:pt x="114522" y="39916"/>
                </a:lnTo>
                <a:close/>
              </a:path>
              <a:path w="125095" h="82550">
                <a:moveTo>
                  <a:pt x="88252" y="0"/>
                </a:moveTo>
                <a:lnTo>
                  <a:pt x="70383" y="13639"/>
                </a:lnTo>
                <a:lnTo>
                  <a:pt x="46215" y="16802"/>
                </a:lnTo>
                <a:lnTo>
                  <a:pt x="31521" y="23114"/>
                </a:lnTo>
                <a:lnTo>
                  <a:pt x="119613" y="23114"/>
                </a:lnTo>
                <a:lnTo>
                  <a:pt x="105067" y="6273"/>
                </a:lnTo>
                <a:lnTo>
                  <a:pt x="88252" y="0"/>
                </a:lnTo>
                <a:close/>
              </a:path>
            </a:pathLst>
          </a:custGeom>
          <a:solidFill>
            <a:srgbClr val="DBDD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4587571" y="1144239"/>
            <a:ext cx="17141" cy="24760"/>
          </a:xfrm>
          <a:custGeom>
            <a:avLst/>
            <a:gdLst/>
            <a:ahLst/>
            <a:cxnLst/>
            <a:rect l="l" t="t" r="r" b="b"/>
            <a:pathLst>
              <a:path w="17145" h="24765">
                <a:moveTo>
                  <a:pt x="4203" y="0"/>
                </a:moveTo>
                <a:lnTo>
                  <a:pt x="0" y="14706"/>
                </a:lnTo>
                <a:lnTo>
                  <a:pt x="15760" y="24155"/>
                </a:lnTo>
                <a:lnTo>
                  <a:pt x="16814" y="4216"/>
                </a:lnTo>
                <a:lnTo>
                  <a:pt x="4203" y="0"/>
                </a:lnTo>
                <a:close/>
              </a:path>
            </a:pathLst>
          </a:custGeom>
          <a:solidFill>
            <a:srgbClr val="DBDD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4587571" y="1144239"/>
            <a:ext cx="17141" cy="24760"/>
          </a:xfrm>
          <a:custGeom>
            <a:avLst/>
            <a:gdLst/>
            <a:ahLst/>
            <a:cxnLst/>
            <a:rect l="l" t="t" r="r" b="b"/>
            <a:pathLst>
              <a:path w="17145" h="24765">
                <a:moveTo>
                  <a:pt x="4203" y="0"/>
                </a:moveTo>
                <a:lnTo>
                  <a:pt x="0" y="14706"/>
                </a:lnTo>
                <a:lnTo>
                  <a:pt x="15760" y="24155"/>
                </a:lnTo>
                <a:lnTo>
                  <a:pt x="16814" y="4216"/>
                </a:lnTo>
                <a:lnTo>
                  <a:pt x="4203" y="0"/>
                </a:lnTo>
                <a:close/>
              </a:path>
            </a:pathLst>
          </a:custGeom>
          <a:solidFill>
            <a:srgbClr val="DBDD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 txBox="1"/>
          <p:nvPr/>
        </p:nvSpPr>
        <p:spPr>
          <a:xfrm>
            <a:off x="4634574" y="4649210"/>
            <a:ext cx="126973" cy="119880"/>
          </a:xfrm>
          <a:prstGeom prst="rect">
            <a:avLst/>
          </a:prstGeom>
        </p:spPr>
        <p:txBody>
          <a:bodyPr vert="horz" wrap="square" lIns="0" tIns="12062" rIns="0" bIns="0" rtlCol="0">
            <a:spAutoFit/>
          </a:bodyPr>
          <a:lstStyle/>
          <a:p>
            <a:pPr marL="12697">
              <a:spcBef>
                <a:spcPts val="95"/>
              </a:spcBef>
            </a:pPr>
            <a:r>
              <a:rPr sz="700" spc="-5" dirty="0">
                <a:solidFill>
                  <a:srgbClr val="231F20"/>
                </a:solidFill>
                <a:latin typeface="Brutal Type"/>
                <a:cs typeface="Brutal Type"/>
              </a:rPr>
              <a:t>04</a:t>
            </a:r>
            <a:endParaRPr sz="700">
              <a:latin typeface="Brutal Type"/>
              <a:cs typeface="Brutal Type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2883967" y="3558680"/>
            <a:ext cx="128243" cy="119880"/>
          </a:xfrm>
          <a:prstGeom prst="rect">
            <a:avLst/>
          </a:prstGeom>
        </p:spPr>
        <p:txBody>
          <a:bodyPr vert="horz" wrap="square" lIns="0" tIns="12062" rIns="0" bIns="0" rtlCol="0">
            <a:spAutoFit/>
          </a:bodyPr>
          <a:lstStyle/>
          <a:p>
            <a:pPr marL="12697">
              <a:spcBef>
                <a:spcPts val="95"/>
              </a:spcBef>
            </a:pPr>
            <a:r>
              <a:rPr sz="700" spc="-5" dirty="0">
                <a:solidFill>
                  <a:srgbClr val="FFFFFF"/>
                </a:solidFill>
                <a:latin typeface="Brutal Type"/>
                <a:cs typeface="Brutal Type"/>
              </a:rPr>
              <a:t>02</a:t>
            </a:r>
            <a:endParaRPr sz="700">
              <a:latin typeface="Brutal Type"/>
              <a:cs typeface="Brutal Type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1247202" y="4105269"/>
            <a:ext cx="130148" cy="119880"/>
          </a:xfrm>
          <a:prstGeom prst="rect">
            <a:avLst/>
          </a:prstGeom>
        </p:spPr>
        <p:txBody>
          <a:bodyPr vert="horz" wrap="square" lIns="0" tIns="12062" rIns="0" bIns="0" rtlCol="0">
            <a:spAutoFit/>
          </a:bodyPr>
          <a:lstStyle/>
          <a:p>
            <a:pPr marL="12697">
              <a:spcBef>
                <a:spcPts val="95"/>
              </a:spcBef>
            </a:pPr>
            <a:r>
              <a:rPr sz="700" spc="-5" dirty="0">
                <a:solidFill>
                  <a:srgbClr val="231F20"/>
                </a:solidFill>
                <a:latin typeface="Brutal Type"/>
                <a:cs typeface="Brutal Type"/>
              </a:rPr>
              <a:t>06</a:t>
            </a:r>
            <a:endParaRPr sz="700">
              <a:latin typeface="Brutal Type"/>
              <a:cs typeface="Brutal Type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2640392" y="1874400"/>
            <a:ext cx="104117" cy="119880"/>
          </a:xfrm>
          <a:prstGeom prst="rect">
            <a:avLst/>
          </a:prstGeom>
        </p:spPr>
        <p:txBody>
          <a:bodyPr vert="horz" wrap="square" lIns="0" tIns="12062" rIns="0" bIns="0" rtlCol="0">
            <a:spAutoFit/>
          </a:bodyPr>
          <a:lstStyle/>
          <a:p>
            <a:pPr marL="12697">
              <a:spcBef>
                <a:spcPts val="95"/>
              </a:spcBef>
            </a:pPr>
            <a:r>
              <a:rPr sz="700" spc="-5" dirty="0">
                <a:solidFill>
                  <a:srgbClr val="231F20"/>
                </a:solidFill>
                <a:latin typeface="Brutal Type"/>
                <a:cs typeface="Brutal Type"/>
              </a:rPr>
              <a:t>10</a:t>
            </a:r>
            <a:endParaRPr sz="700">
              <a:latin typeface="Brutal Type"/>
              <a:cs typeface="Brutal Type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3487522" y="2532886"/>
            <a:ext cx="75549" cy="119880"/>
          </a:xfrm>
          <a:prstGeom prst="rect">
            <a:avLst/>
          </a:prstGeom>
        </p:spPr>
        <p:txBody>
          <a:bodyPr vert="horz" wrap="square" lIns="0" tIns="12062" rIns="0" bIns="0" rtlCol="0">
            <a:spAutoFit/>
          </a:bodyPr>
          <a:lstStyle/>
          <a:p>
            <a:pPr marL="12697">
              <a:spcBef>
                <a:spcPts val="95"/>
              </a:spcBef>
            </a:pPr>
            <a:r>
              <a:rPr sz="700" spc="-5" dirty="0">
                <a:solidFill>
                  <a:srgbClr val="231F20"/>
                </a:solidFill>
                <a:latin typeface="Brutal Type"/>
                <a:cs typeface="Brutal Type"/>
              </a:rPr>
              <a:t>11</a:t>
            </a:r>
            <a:endParaRPr sz="700">
              <a:latin typeface="Brutal Type"/>
              <a:cs typeface="Brutal Type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6787549" y="2724709"/>
            <a:ext cx="99039" cy="119880"/>
          </a:xfrm>
          <a:prstGeom prst="rect">
            <a:avLst/>
          </a:prstGeom>
        </p:spPr>
        <p:txBody>
          <a:bodyPr vert="horz" wrap="square" lIns="0" tIns="12062" rIns="0" bIns="0" rtlCol="0">
            <a:spAutoFit/>
          </a:bodyPr>
          <a:lstStyle/>
          <a:p>
            <a:pPr marL="12697">
              <a:spcBef>
                <a:spcPts val="95"/>
              </a:spcBef>
            </a:pPr>
            <a:r>
              <a:rPr sz="700" spc="-5" dirty="0">
                <a:solidFill>
                  <a:srgbClr val="231F20"/>
                </a:solidFill>
                <a:latin typeface="Brutal Type"/>
                <a:cs typeface="Brutal Type"/>
              </a:rPr>
              <a:t>14</a:t>
            </a:r>
            <a:endParaRPr sz="700">
              <a:latin typeface="Brutal Type"/>
              <a:cs typeface="Brutal Type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930058" y="3512490"/>
            <a:ext cx="307910" cy="599314"/>
          </a:xfrm>
          <a:prstGeom prst="rect">
            <a:avLst/>
          </a:prstGeom>
        </p:spPr>
        <p:txBody>
          <a:bodyPr vert="horz" wrap="square" lIns="0" tIns="68566" rIns="0" bIns="0" rtlCol="0">
            <a:spAutoFit/>
          </a:bodyPr>
          <a:lstStyle/>
          <a:p>
            <a:pPr marL="99040">
              <a:spcBef>
                <a:spcPts val="540"/>
              </a:spcBef>
            </a:pPr>
            <a:r>
              <a:rPr sz="700" spc="-5" dirty="0">
                <a:solidFill>
                  <a:srgbClr val="231F20"/>
                </a:solidFill>
                <a:latin typeface="Brutal Type"/>
                <a:cs typeface="Brutal Type"/>
              </a:rPr>
              <a:t>01</a:t>
            </a:r>
            <a:endParaRPr sz="700">
              <a:latin typeface="Brutal Type"/>
              <a:cs typeface="Brutal Type"/>
            </a:endParaRPr>
          </a:p>
          <a:p>
            <a:pPr marL="12697">
              <a:lnSpc>
                <a:spcPts val="819"/>
              </a:lnSpc>
              <a:spcBef>
                <a:spcPts val="445"/>
              </a:spcBef>
            </a:pPr>
            <a:r>
              <a:rPr sz="700" spc="-5" dirty="0">
                <a:solidFill>
                  <a:srgbClr val="231F20"/>
                </a:solidFill>
                <a:latin typeface="Brutal Type"/>
                <a:cs typeface="Brutal Type"/>
              </a:rPr>
              <a:t>09</a:t>
            </a:r>
            <a:endParaRPr sz="700">
              <a:latin typeface="Brutal Type"/>
              <a:cs typeface="Brutal Type"/>
            </a:endParaRPr>
          </a:p>
          <a:p>
            <a:pPr marR="66662" algn="r">
              <a:lnSpc>
                <a:spcPts val="819"/>
              </a:lnSpc>
            </a:pPr>
            <a:r>
              <a:rPr sz="700" spc="-5" dirty="0">
                <a:solidFill>
                  <a:srgbClr val="231F20"/>
                </a:solidFill>
                <a:latin typeface="Brutal Type"/>
                <a:cs typeface="Brutal Type"/>
              </a:rPr>
              <a:t>07</a:t>
            </a:r>
            <a:endParaRPr sz="700">
              <a:latin typeface="Brutal Type"/>
              <a:cs typeface="Brutal Type"/>
            </a:endParaRPr>
          </a:p>
          <a:p>
            <a:pPr marR="5079" algn="r">
              <a:spcBef>
                <a:spcPts val="310"/>
              </a:spcBef>
            </a:pPr>
            <a:r>
              <a:rPr sz="700" spc="-5" dirty="0">
                <a:solidFill>
                  <a:srgbClr val="231F20"/>
                </a:solidFill>
                <a:latin typeface="Brutal Type"/>
                <a:cs typeface="Brutal Type"/>
              </a:rPr>
              <a:t>15</a:t>
            </a:r>
            <a:endParaRPr sz="700">
              <a:latin typeface="Brutal Type"/>
              <a:cs typeface="Brutal Type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2686933" y="3008999"/>
            <a:ext cx="119355" cy="300927"/>
          </a:xfrm>
          <a:prstGeom prst="rect">
            <a:avLst/>
          </a:prstGeom>
        </p:spPr>
        <p:txBody>
          <a:bodyPr vert="horz" wrap="square" lIns="0" tIns="12062" rIns="0" bIns="0" rtlCol="0">
            <a:spAutoFit/>
          </a:bodyPr>
          <a:lstStyle/>
          <a:p>
            <a:pPr marL="12697">
              <a:spcBef>
                <a:spcPts val="95"/>
              </a:spcBef>
            </a:pPr>
            <a:r>
              <a:rPr sz="700" spc="-5" dirty="0">
                <a:solidFill>
                  <a:srgbClr val="231F20"/>
                </a:solidFill>
                <a:latin typeface="Brutal Type"/>
                <a:cs typeface="Brutal Type"/>
              </a:rPr>
              <a:t>12</a:t>
            </a:r>
            <a:endParaRPr sz="700">
              <a:latin typeface="Brutal Type"/>
              <a:cs typeface="Brutal Type"/>
            </a:endParaRPr>
          </a:p>
          <a:p>
            <a:pPr marL="29839">
              <a:spcBef>
                <a:spcPts val="490"/>
              </a:spcBef>
            </a:pPr>
            <a:r>
              <a:rPr sz="700" spc="-5" dirty="0">
                <a:solidFill>
                  <a:srgbClr val="FFFFFF"/>
                </a:solidFill>
                <a:latin typeface="Brutal Type"/>
                <a:cs typeface="Brutal Type"/>
              </a:rPr>
              <a:t>16</a:t>
            </a:r>
            <a:endParaRPr sz="700">
              <a:latin typeface="Brutal Type"/>
              <a:cs typeface="Brutal Type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5247930" y="4594101"/>
            <a:ext cx="97769" cy="119880"/>
          </a:xfrm>
          <a:prstGeom prst="rect">
            <a:avLst/>
          </a:prstGeom>
        </p:spPr>
        <p:txBody>
          <a:bodyPr vert="horz" wrap="square" lIns="0" tIns="12062" rIns="0" bIns="0" rtlCol="0">
            <a:spAutoFit/>
          </a:bodyPr>
          <a:lstStyle/>
          <a:p>
            <a:pPr marL="12697">
              <a:spcBef>
                <a:spcPts val="95"/>
              </a:spcBef>
            </a:pPr>
            <a:r>
              <a:rPr sz="700" spc="-5" dirty="0">
                <a:solidFill>
                  <a:srgbClr val="231F20"/>
                </a:solidFill>
                <a:latin typeface="Brutal Type"/>
                <a:cs typeface="Brutal Type"/>
              </a:rPr>
              <a:t>17</a:t>
            </a:r>
            <a:endParaRPr sz="700">
              <a:latin typeface="Brutal Type"/>
              <a:cs typeface="Brutal Type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2910993" y="3130964"/>
            <a:ext cx="104117" cy="119880"/>
          </a:xfrm>
          <a:prstGeom prst="rect">
            <a:avLst/>
          </a:prstGeom>
        </p:spPr>
        <p:txBody>
          <a:bodyPr vert="horz" wrap="square" lIns="0" tIns="12062" rIns="0" bIns="0" rtlCol="0">
            <a:spAutoFit/>
          </a:bodyPr>
          <a:lstStyle/>
          <a:p>
            <a:pPr marL="12697">
              <a:spcBef>
                <a:spcPts val="95"/>
              </a:spcBef>
            </a:pPr>
            <a:r>
              <a:rPr sz="700" spc="-5" dirty="0">
                <a:solidFill>
                  <a:srgbClr val="FFFFFF"/>
                </a:solidFill>
                <a:latin typeface="Brutal Type"/>
                <a:cs typeface="Brutal Type"/>
              </a:rPr>
              <a:t>18</a:t>
            </a:r>
            <a:endParaRPr sz="700">
              <a:latin typeface="Brutal Type"/>
              <a:cs typeface="Brutal Type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7851936" y="4416497"/>
            <a:ext cx="124434" cy="119880"/>
          </a:xfrm>
          <a:prstGeom prst="rect">
            <a:avLst/>
          </a:prstGeom>
        </p:spPr>
        <p:txBody>
          <a:bodyPr vert="horz" wrap="square" lIns="0" tIns="12062" rIns="0" bIns="0" rtlCol="0">
            <a:spAutoFit/>
          </a:bodyPr>
          <a:lstStyle/>
          <a:p>
            <a:pPr marL="12697">
              <a:spcBef>
                <a:spcPts val="95"/>
              </a:spcBef>
            </a:pPr>
            <a:r>
              <a:rPr sz="700" spc="-5" dirty="0">
                <a:solidFill>
                  <a:srgbClr val="231F20"/>
                </a:solidFill>
                <a:latin typeface="Brutal Type"/>
                <a:cs typeface="Brutal Type"/>
              </a:rPr>
              <a:t>79</a:t>
            </a:r>
            <a:endParaRPr sz="700">
              <a:latin typeface="Brutal Type"/>
              <a:cs typeface="Brutal Type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1374112" y="4257880"/>
            <a:ext cx="128243" cy="119880"/>
          </a:xfrm>
          <a:prstGeom prst="rect">
            <a:avLst/>
          </a:prstGeom>
        </p:spPr>
        <p:txBody>
          <a:bodyPr vert="horz" wrap="square" lIns="0" tIns="12062" rIns="0" bIns="0" rtlCol="0">
            <a:spAutoFit/>
          </a:bodyPr>
          <a:lstStyle/>
          <a:p>
            <a:pPr marL="12697">
              <a:spcBef>
                <a:spcPts val="95"/>
              </a:spcBef>
            </a:pPr>
            <a:r>
              <a:rPr sz="700" spc="-5" dirty="0">
                <a:solidFill>
                  <a:srgbClr val="231F20"/>
                </a:solidFill>
                <a:latin typeface="Brutal Type"/>
                <a:cs typeface="Brutal Type"/>
              </a:rPr>
              <a:t>20</a:t>
            </a:r>
            <a:endParaRPr sz="700">
              <a:latin typeface="Brutal Type"/>
              <a:cs typeface="Brutal Type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4362118" y="4375606"/>
            <a:ext cx="124434" cy="119880"/>
          </a:xfrm>
          <a:prstGeom prst="rect">
            <a:avLst/>
          </a:prstGeom>
        </p:spPr>
        <p:txBody>
          <a:bodyPr vert="horz" wrap="square" lIns="0" tIns="12062" rIns="0" bIns="0" rtlCol="0">
            <a:spAutoFit/>
          </a:bodyPr>
          <a:lstStyle/>
          <a:p>
            <a:pPr marL="12697">
              <a:spcBef>
                <a:spcPts val="95"/>
              </a:spcBef>
            </a:pPr>
            <a:r>
              <a:rPr sz="700" spc="-5" dirty="0">
                <a:solidFill>
                  <a:srgbClr val="231F20"/>
                </a:solidFill>
                <a:latin typeface="Brutal Type"/>
                <a:cs typeface="Brutal Type"/>
              </a:rPr>
              <a:t>22</a:t>
            </a:r>
            <a:endParaRPr sz="700">
              <a:latin typeface="Brutal Type"/>
              <a:cs typeface="Brutal Type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1370314" y="3409337"/>
            <a:ext cx="126337" cy="119880"/>
          </a:xfrm>
          <a:prstGeom prst="rect">
            <a:avLst/>
          </a:prstGeom>
        </p:spPr>
        <p:txBody>
          <a:bodyPr vert="horz" wrap="square" lIns="0" tIns="12062" rIns="0" bIns="0" rtlCol="0">
            <a:spAutoFit/>
          </a:bodyPr>
          <a:lstStyle/>
          <a:p>
            <a:pPr marL="12697">
              <a:spcBef>
                <a:spcPts val="95"/>
              </a:spcBef>
            </a:pPr>
            <a:r>
              <a:rPr sz="700" spc="-5" dirty="0">
                <a:solidFill>
                  <a:srgbClr val="FFFFFF"/>
                </a:solidFill>
                <a:latin typeface="Brutal Type"/>
                <a:cs typeface="Brutal Type"/>
              </a:rPr>
              <a:t>23</a:t>
            </a:r>
            <a:endParaRPr sz="700">
              <a:latin typeface="Brutal Type"/>
              <a:cs typeface="Brutal Type"/>
            </a:endParaRPr>
          </a:p>
        </p:txBody>
      </p:sp>
      <p:sp>
        <p:nvSpPr>
          <p:cNvPr id="76" name="object 76"/>
          <p:cNvSpPr txBox="1"/>
          <p:nvPr/>
        </p:nvSpPr>
        <p:spPr>
          <a:xfrm>
            <a:off x="5342253" y="2926070"/>
            <a:ext cx="123163" cy="119880"/>
          </a:xfrm>
          <a:prstGeom prst="rect">
            <a:avLst/>
          </a:prstGeom>
        </p:spPr>
        <p:txBody>
          <a:bodyPr vert="horz" wrap="square" lIns="0" tIns="12062" rIns="0" bIns="0" rtlCol="0">
            <a:spAutoFit/>
          </a:bodyPr>
          <a:lstStyle/>
          <a:p>
            <a:pPr marL="12697">
              <a:spcBef>
                <a:spcPts val="95"/>
              </a:spcBef>
            </a:pPr>
            <a:r>
              <a:rPr sz="700" spc="-5" dirty="0">
                <a:solidFill>
                  <a:srgbClr val="231F20"/>
                </a:solidFill>
                <a:latin typeface="Brutal Type"/>
                <a:cs typeface="Brutal Type"/>
              </a:rPr>
              <a:t>24</a:t>
            </a:r>
            <a:endParaRPr sz="700">
              <a:latin typeface="Brutal Type"/>
              <a:cs typeface="Brutal Type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8182858" y="4574671"/>
            <a:ext cx="126973" cy="119880"/>
          </a:xfrm>
          <a:prstGeom prst="rect">
            <a:avLst/>
          </a:prstGeom>
        </p:spPr>
        <p:txBody>
          <a:bodyPr vert="horz" wrap="square" lIns="0" tIns="12062" rIns="0" bIns="0" rtlCol="0">
            <a:spAutoFit/>
          </a:bodyPr>
          <a:lstStyle/>
          <a:p>
            <a:pPr marL="12697">
              <a:spcBef>
                <a:spcPts val="95"/>
              </a:spcBef>
            </a:pPr>
            <a:r>
              <a:rPr sz="700" spc="-5" dirty="0">
                <a:solidFill>
                  <a:srgbClr val="231F20"/>
                </a:solidFill>
                <a:latin typeface="Brutal Type"/>
                <a:cs typeface="Brutal Type"/>
              </a:rPr>
              <a:t>25</a:t>
            </a:r>
            <a:endParaRPr sz="700">
              <a:latin typeface="Brutal Type"/>
              <a:cs typeface="Brutal Type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1555425" y="3710761"/>
            <a:ext cx="126337" cy="119880"/>
          </a:xfrm>
          <a:prstGeom prst="rect">
            <a:avLst/>
          </a:prstGeom>
        </p:spPr>
        <p:txBody>
          <a:bodyPr vert="horz" wrap="square" lIns="0" tIns="12062" rIns="0" bIns="0" rtlCol="0">
            <a:spAutoFit/>
          </a:bodyPr>
          <a:lstStyle/>
          <a:p>
            <a:pPr marL="12697">
              <a:spcBef>
                <a:spcPts val="95"/>
              </a:spcBef>
            </a:pPr>
            <a:r>
              <a:rPr sz="700" spc="-5" dirty="0">
                <a:solidFill>
                  <a:srgbClr val="FFFFFF"/>
                </a:solidFill>
                <a:latin typeface="Brutal Type"/>
                <a:cs typeface="Brutal Type"/>
              </a:rPr>
              <a:t>26</a:t>
            </a:r>
            <a:endParaRPr sz="700">
              <a:latin typeface="Brutal Type"/>
              <a:cs typeface="Brutal Type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8017442" y="3944446"/>
            <a:ext cx="122529" cy="119880"/>
          </a:xfrm>
          <a:prstGeom prst="rect">
            <a:avLst/>
          </a:prstGeom>
        </p:spPr>
        <p:txBody>
          <a:bodyPr vert="horz" wrap="square" lIns="0" tIns="12062" rIns="0" bIns="0" rtlCol="0">
            <a:spAutoFit/>
          </a:bodyPr>
          <a:lstStyle/>
          <a:p>
            <a:pPr marL="12697">
              <a:spcBef>
                <a:spcPts val="95"/>
              </a:spcBef>
            </a:pPr>
            <a:r>
              <a:rPr sz="700" spc="-5" dirty="0">
                <a:solidFill>
                  <a:srgbClr val="231F20"/>
                </a:solidFill>
                <a:latin typeface="Brutal Type"/>
                <a:cs typeface="Brutal Type"/>
              </a:rPr>
              <a:t>27</a:t>
            </a:r>
            <a:endParaRPr sz="700">
              <a:latin typeface="Brutal Type"/>
              <a:cs typeface="Brutal Type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7393134" y="4037972"/>
            <a:ext cx="128878" cy="119880"/>
          </a:xfrm>
          <a:prstGeom prst="rect">
            <a:avLst/>
          </a:prstGeom>
        </p:spPr>
        <p:txBody>
          <a:bodyPr vert="horz" wrap="square" lIns="0" tIns="12062" rIns="0" bIns="0" rtlCol="0">
            <a:spAutoFit/>
          </a:bodyPr>
          <a:lstStyle/>
          <a:p>
            <a:pPr marL="12697">
              <a:spcBef>
                <a:spcPts val="95"/>
              </a:spcBef>
            </a:pPr>
            <a:r>
              <a:rPr sz="700" spc="-5" dirty="0">
                <a:solidFill>
                  <a:srgbClr val="231F20"/>
                </a:solidFill>
                <a:latin typeface="Brutal Type"/>
                <a:cs typeface="Brutal Type"/>
              </a:rPr>
              <a:t>28</a:t>
            </a:r>
            <a:endParaRPr sz="700">
              <a:latin typeface="Brutal Type"/>
              <a:cs typeface="Brutal Type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2957094" y="2247271"/>
            <a:ext cx="126337" cy="119880"/>
          </a:xfrm>
          <a:prstGeom prst="rect">
            <a:avLst/>
          </a:prstGeom>
        </p:spPr>
        <p:txBody>
          <a:bodyPr vert="horz" wrap="square" lIns="0" tIns="12062" rIns="0" bIns="0" rtlCol="0">
            <a:spAutoFit/>
          </a:bodyPr>
          <a:lstStyle/>
          <a:p>
            <a:pPr marL="12697">
              <a:spcBef>
                <a:spcPts val="95"/>
              </a:spcBef>
            </a:pPr>
            <a:r>
              <a:rPr sz="700" spc="-5" dirty="0">
                <a:solidFill>
                  <a:srgbClr val="231F20"/>
                </a:solidFill>
                <a:latin typeface="Brutal Type"/>
                <a:cs typeface="Brutal Type"/>
              </a:rPr>
              <a:t>29</a:t>
            </a:r>
            <a:endParaRPr sz="700">
              <a:latin typeface="Brutal Type"/>
              <a:cs typeface="Brutal Type"/>
            </a:endParaRPr>
          </a:p>
        </p:txBody>
      </p:sp>
      <p:sp>
        <p:nvSpPr>
          <p:cNvPr id="82" name="object 82"/>
          <p:cNvSpPr txBox="1"/>
          <p:nvPr/>
        </p:nvSpPr>
        <p:spPr>
          <a:xfrm>
            <a:off x="1770476" y="3670135"/>
            <a:ext cx="303466" cy="222203"/>
          </a:xfrm>
          <a:prstGeom prst="rect">
            <a:avLst/>
          </a:prstGeom>
        </p:spPr>
        <p:txBody>
          <a:bodyPr vert="horz" wrap="square" lIns="0" tIns="12062" rIns="0" bIns="0" rtlCol="0">
            <a:spAutoFit/>
          </a:bodyPr>
          <a:lstStyle/>
          <a:p>
            <a:pPr marL="12697">
              <a:lnSpc>
                <a:spcPts val="780"/>
              </a:lnSpc>
              <a:spcBef>
                <a:spcPts val="95"/>
              </a:spcBef>
            </a:pPr>
            <a:r>
              <a:rPr sz="700" spc="-5" dirty="0">
                <a:solidFill>
                  <a:srgbClr val="231F20"/>
                </a:solidFill>
                <a:latin typeface="Brutal Type"/>
                <a:cs typeface="Brutal Type"/>
              </a:rPr>
              <a:t>08</a:t>
            </a:r>
            <a:endParaRPr sz="700">
              <a:latin typeface="Brutal Type"/>
              <a:cs typeface="Brutal Type"/>
            </a:endParaRPr>
          </a:p>
          <a:p>
            <a:pPr marL="186018">
              <a:lnSpc>
                <a:spcPts val="780"/>
              </a:lnSpc>
            </a:pPr>
            <a:r>
              <a:rPr sz="700" spc="-5" dirty="0">
                <a:solidFill>
                  <a:srgbClr val="231F20"/>
                </a:solidFill>
                <a:latin typeface="Brutal Type"/>
                <a:cs typeface="Brutal Type"/>
              </a:rPr>
              <a:t>30</a:t>
            </a:r>
            <a:endParaRPr sz="700">
              <a:latin typeface="Brutal Type"/>
              <a:cs typeface="Brutal Type"/>
            </a:endParaRPr>
          </a:p>
        </p:txBody>
      </p:sp>
      <p:sp>
        <p:nvSpPr>
          <p:cNvPr id="83" name="object 83"/>
          <p:cNvSpPr txBox="1"/>
          <p:nvPr/>
        </p:nvSpPr>
        <p:spPr>
          <a:xfrm>
            <a:off x="1714130" y="2576602"/>
            <a:ext cx="126337" cy="119880"/>
          </a:xfrm>
          <a:prstGeom prst="rect">
            <a:avLst/>
          </a:prstGeom>
        </p:spPr>
        <p:txBody>
          <a:bodyPr vert="horz" wrap="square" lIns="0" tIns="12062" rIns="0" bIns="0" rtlCol="0">
            <a:spAutoFit/>
          </a:bodyPr>
          <a:lstStyle/>
          <a:p>
            <a:pPr marL="12697">
              <a:spcBef>
                <a:spcPts val="95"/>
              </a:spcBef>
            </a:pPr>
            <a:r>
              <a:rPr sz="700" spc="-5" dirty="0">
                <a:solidFill>
                  <a:srgbClr val="FFFFFF"/>
                </a:solidFill>
                <a:latin typeface="Brutal Type"/>
                <a:cs typeface="Brutal Type"/>
              </a:rPr>
              <a:t>32</a:t>
            </a:r>
            <a:endParaRPr sz="700">
              <a:latin typeface="Brutal Type"/>
              <a:cs typeface="Brutal Type"/>
            </a:endParaRPr>
          </a:p>
        </p:txBody>
      </p:sp>
      <p:sp>
        <p:nvSpPr>
          <p:cNvPr id="84" name="object 84"/>
          <p:cNvSpPr txBox="1"/>
          <p:nvPr/>
        </p:nvSpPr>
        <p:spPr>
          <a:xfrm>
            <a:off x="1955587" y="3381782"/>
            <a:ext cx="125069" cy="119880"/>
          </a:xfrm>
          <a:prstGeom prst="rect">
            <a:avLst/>
          </a:prstGeom>
        </p:spPr>
        <p:txBody>
          <a:bodyPr vert="horz" wrap="square" lIns="0" tIns="12062" rIns="0" bIns="0" rtlCol="0">
            <a:spAutoFit/>
          </a:bodyPr>
          <a:lstStyle/>
          <a:p>
            <a:pPr marL="12697">
              <a:spcBef>
                <a:spcPts val="95"/>
              </a:spcBef>
            </a:pPr>
            <a:r>
              <a:rPr sz="700" spc="-5" dirty="0">
                <a:solidFill>
                  <a:srgbClr val="FFFFFF"/>
                </a:solidFill>
                <a:latin typeface="Brutal Type"/>
                <a:cs typeface="Brutal Type"/>
              </a:rPr>
              <a:t>34</a:t>
            </a:r>
            <a:endParaRPr sz="700">
              <a:latin typeface="Brutal Type"/>
              <a:cs typeface="Brutal Type"/>
            </a:endParaRPr>
          </a:p>
        </p:txBody>
      </p:sp>
      <p:sp>
        <p:nvSpPr>
          <p:cNvPr id="85" name="object 85"/>
          <p:cNvSpPr txBox="1"/>
          <p:nvPr/>
        </p:nvSpPr>
        <p:spPr>
          <a:xfrm>
            <a:off x="2546599" y="2379746"/>
            <a:ext cx="128243" cy="119880"/>
          </a:xfrm>
          <a:prstGeom prst="rect">
            <a:avLst/>
          </a:prstGeom>
        </p:spPr>
        <p:txBody>
          <a:bodyPr vert="horz" wrap="square" lIns="0" tIns="12062" rIns="0" bIns="0" rtlCol="0">
            <a:spAutoFit/>
          </a:bodyPr>
          <a:lstStyle/>
          <a:p>
            <a:pPr marL="12697">
              <a:spcBef>
                <a:spcPts val="95"/>
              </a:spcBef>
            </a:pPr>
            <a:r>
              <a:rPr sz="700" spc="-5" dirty="0">
                <a:solidFill>
                  <a:srgbClr val="231F20"/>
                </a:solidFill>
                <a:latin typeface="Brutal Type"/>
                <a:cs typeface="Brutal Type"/>
              </a:rPr>
              <a:t>35</a:t>
            </a:r>
            <a:endParaRPr sz="700">
              <a:latin typeface="Brutal Type"/>
              <a:cs typeface="Brutal Type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5750211" y="4084446"/>
            <a:ext cx="130148" cy="119880"/>
          </a:xfrm>
          <a:prstGeom prst="rect">
            <a:avLst/>
          </a:prstGeom>
        </p:spPr>
        <p:txBody>
          <a:bodyPr vert="horz" wrap="square" lIns="0" tIns="12062" rIns="0" bIns="0" rtlCol="0">
            <a:spAutoFit/>
          </a:bodyPr>
          <a:lstStyle/>
          <a:p>
            <a:pPr marL="12697">
              <a:spcBef>
                <a:spcPts val="95"/>
              </a:spcBef>
            </a:pPr>
            <a:r>
              <a:rPr sz="700" spc="-5" dirty="0">
                <a:solidFill>
                  <a:srgbClr val="231F20"/>
                </a:solidFill>
                <a:latin typeface="Brutal Type"/>
                <a:cs typeface="Brutal Type"/>
              </a:rPr>
              <a:t>38</a:t>
            </a:r>
            <a:endParaRPr sz="700">
              <a:latin typeface="Brutal Type"/>
              <a:cs typeface="Brutal Type"/>
            </a:endParaRPr>
          </a:p>
        </p:txBody>
      </p:sp>
      <p:sp>
        <p:nvSpPr>
          <p:cNvPr id="87" name="object 87"/>
          <p:cNvSpPr txBox="1"/>
          <p:nvPr/>
        </p:nvSpPr>
        <p:spPr>
          <a:xfrm>
            <a:off x="1511529" y="1832446"/>
            <a:ext cx="127608" cy="129496"/>
          </a:xfrm>
          <a:prstGeom prst="rect">
            <a:avLst/>
          </a:prstGeom>
        </p:spPr>
        <p:txBody>
          <a:bodyPr vert="horz" wrap="square" lIns="0" tIns="13967" rIns="0" bIns="0" rtlCol="0">
            <a:spAutoFit/>
          </a:bodyPr>
          <a:lstStyle/>
          <a:p>
            <a:pPr marL="12697">
              <a:spcBef>
                <a:spcPts val="110"/>
              </a:spcBef>
            </a:pPr>
            <a:r>
              <a:rPr sz="750" spc="-35" dirty="0">
                <a:solidFill>
                  <a:srgbClr val="231F20"/>
                </a:solidFill>
                <a:latin typeface="Brutal Type"/>
                <a:cs typeface="Brutal Type"/>
              </a:rPr>
              <a:t>39</a:t>
            </a:r>
            <a:endParaRPr sz="750">
              <a:latin typeface="Brutal Type"/>
              <a:cs typeface="Brutal Type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8729043" y="2572311"/>
            <a:ext cx="99039" cy="119880"/>
          </a:xfrm>
          <a:prstGeom prst="rect">
            <a:avLst/>
          </a:prstGeom>
        </p:spPr>
        <p:txBody>
          <a:bodyPr vert="horz" wrap="square" lIns="0" tIns="12062" rIns="0" bIns="0" rtlCol="0">
            <a:spAutoFit/>
          </a:bodyPr>
          <a:lstStyle/>
          <a:p>
            <a:pPr marL="12697">
              <a:spcBef>
                <a:spcPts val="95"/>
              </a:spcBef>
            </a:pPr>
            <a:r>
              <a:rPr sz="700" spc="-5" dirty="0">
                <a:solidFill>
                  <a:srgbClr val="231F20"/>
                </a:solidFill>
                <a:latin typeface="Brutal Type"/>
                <a:cs typeface="Brutal Type"/>
              </a:rPr>
              <a:t>41</a:t>
            </a:r>
            <a:endParaRPr sz="700">
              <a:latin typeface="Brutal Type"/>
              <a:cs typeface="Brutal Type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4741297" y="4186115"/>
            <a:ext cx="123163" cy="119880"/>
          </a:xfrm>
          <a:prstGeom prst="rect">
            <a:avLst/>
          </a:prstGeom>
        </p:spPr>
        <p:txBody>
          <a:bodyPr vert="horz" wrap="square" lIns="0" tIns="12062" rIns="0" bIns="0" rtlCol="0">
            <a:spAutoFit/>
          </a:bodyPr>
          <a:lstStyle/>
          <a:p>
            <a:pPr marL="12697">
              <a:spcBef>
                <a:spcPts val="95"/>
              </a:spcBef>
            </a:pPr>
            <a:r>
              <a:rPr sz="700" spc="-5" dirty="0">
                <a:solidFill>
                  <a:srgbClr val="231F20"/>
                </a:solidFill>
                <a:latin typeface="Brutal Type"/>
                <a:cs typeface="Brutal Type"/>
              </a:rPr>
              <a:t>42</a:t>
            </a:r>
            <a:endParaRPr sz="700">
              <a:latin typeface="Brutal Type"/>
              <a:cs typeface="Brutal Type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2837550" y="2888572"/>
            <a:ext cx="125069" cy="119880"/>
          </a:xfrm>
          <a:prstGeom prst="rect">
            <a:avLst/>
          </a:prstGeom>
        </p:spPr>
        <p:txBody>
          <a:bodyPr vert="horz" wrap="square" lIns="0" tIns="12062" rIns="0" bIns="0" rtlCol="0">
            <a:spAutoFit/>
          </a:bodyPr>
          <a:lstStyle/>
          <a:p>
            <a:pPr marL="12697">
              <a:spcBef>
                <a:spcPts val="95"/>
              </a:spcBef>
            </a:pPr>
            <a:r>
              <a:rPr sz="700" spc="-5" dirty="0">
                <a:solidFill>
                  <a:srgbClr val="231F20"/>
                </a:solidFill>
                <a:latin typeface="Brutal Type"/>
                <a:cs typeface="Brutal Type"/>
              </a:rPr>
              <a:t>43</a:t>
            </a:r>
            <a:endParaRPr sz="700">
              <a:latin typeface="Brutal Type"/>
              <a:cs typeface="Brutal Type"/>
            </a:endParaRPr>
          </a:p>
        </p:txBody>
      </p:sp>
      <p:sp>
        <p:nvSpPr>
          <p:cNvPr id="91" name="object 91"/>
          <p:cNvSpPr txBox="1"/>
          <p:nvPr/>
        </p:nvSpPr>
        <p:spPr>
          <a:xfrm>
            <a:off x="3435342" y="3688127"/>
            <a:ext cx="125704" cy="101930"/>
          </a:xfrm>
          <a:prstGeom prst="rect">
            <a:avLst/>
          </a:prstGeom>
        </p:spPr>
        <p:txBody>
          <a:bodyPr vert="horz" wrap="square" lIns="0" tIns="17141" rIns="0" bIns="0" rtlCol="0">
            <a:spAutoFit/>
          </a:bodyPr>
          <a:lstStyle/>
          <a:p>
            <a:pPr marL="12697">
              <a:spcBef>
                <a:spcPts val="135"/>
              </a:spcBef>
            </a:pPr>
            <a:r>
              <a:rPr sz="550" spc="75" dirty="0">
                <a:solidFill>
                  <a:srgbClr val="231F20"/>
                </a:solidFill>
                <a:latin typeface="Brutal Type"/>
                <a:cs typeface="Brutal Type"/>
              </a:rPr>
              <a:t>45</a:t>
            </a:r>
            <a:endParaRPr sz="550">
              <a:latin typeface="Brutal Type"/>
              <a:cs typeface="Brutal Type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1735391" y="2729202"/>
            <a:ext cx="125069" cy="354256"/>
          </a:xfrm>
          <a:prstGeom prst="rect">
            <a:avLst/>
          </a:prstGeom>
        </p:spPr>
        <p:txBody>
          <a:bodyPr vert="horz" wrap="square" lIns="0" tIns="69835" rIns="0" bIns="0" rtlCol="0">
            <a:spAutoFit/>
          </a:bodyPr>
          <a:lstStyle/>
          <a:p>
            <a:pPr marL="12697">
              <a:spcBef>
                <a:spcPts val="550"/>
              </a:spcBef>
            </a:pPr>
            <a:r>
              <a:rPr sz="700" spc="-5" dirty="0">
                <a:solidFill>
                  <a:srgbClr val="FFFFFF"/>
                </a:solidFill>
                <a:latin typeface="Brutal Type"/>
                <a:cs typeface="Brutal Type"/>
              </a:rPr>
              <a:t>46</a:t>
            </a:r>
            <a:endParaRPr sz="700">
              <a:latin typeface="Brutal Type"/>
              <a:cs typeface="Brutal Type"/>
            </a:endParaRPr>
          </a:p>
          <a:p>
            <a:pPr marL="17142">
              <a:spcBef>
                <a:spcPts val="455"/>
              </a:spcBef>
            </a:pPr>
            <a:r>
              <a:rPr sz="700" spc="-5" dirty="0">
                <a:solidFill>
                  <a:srgbClr val="231F20"/>
                </a:solidFill>
                <a:latin typeface="Brutal Type"/>
                <a:cs typeface="Brutal Type"/>
              </a:rPr>
              <a:t>31</a:t>
            </a:r>
            <a:endParaRPr sz="700">
              <a:latin typeface="Brutal Type"/>
              <a:cs typeface="Brutal Type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2373208" y="2128363"/>
            <a:ext cx="121260" cy="101930"/>
          </a:xfrm>
          <a:prstGeom prst="rect">
            <a:avLst/>
          </a:prstGeom>
        </p:spPr>
        <p:txBody>
          <a:bodyPr vert="horz" wrap="square" lIns="0" tIns="17141" rIns="0" bIns="0" rtlCol="0">
            <a:spAutoFit/>
          </a:bodyPr>
          <a:lstStyle/>
          <a:p>
            <a:pPr marL="12697">
              <a:spcBef>
                <a:spcPts val="135"/>
              </a:spcBef>
            </a:pPr>
            <a:r>
              <a:rPr sz="550" spc="75" dirty="0">
                <a:solidFill>
                  <a:srgbClr val="FFFFFF"/>
                </a:solidFill>
                <a:latin typeface="Brutal Type"/>
                <a:cs typeface="Brutal Type"/>
              </a:rPr>
              <a:t>47</a:t>
            </a:r>
            <a:endParaRPr sz="550">
              <a:latin typeface="Brutal Type"/>
              <a:cs typeface="Brutal Type"/>
            </a:endParaRPr>
          </a:p>
        </p:txBody>
      </p:sp>
      <p:sp>
        <p:nvSpPr>
          <p:cNvPr id="94" name="object 94"/>
          <p:cNvSpPr txBox="1"/>
          <p:nvPr/>
        </p:nvSpPr>
        <p:spPr>
          <a:xfrm>
            <a:off x="7999792" y="2289917"/>
            <a:ext cx="125069" cy="129496"/>
          </a:xfrm>
          <a:prstGeom prst="rect">
            <a:avLst/>
          </a:prstGeom>
        </p:spPr>
        <p:txBody>
          <a:bodyPr vert="horz" wrap="square" lIns="0" tIns="13967" rIns="0" bIns="0" rtlCol="0">
            <a:spAutoFit/>
          </a:bodyPr>
          <a:lstStyle/>
          <a:p>
            <a:pPr marL="12697">
              <a:spcBef>
                <a:spcPts val="110"/>
              </a:spcBef>
            </a:pPr>
            <a:r>
              <a:rPr sz="750" spc="-35" dirty="0">
                <a:solidFill>
                  <a:srgbClr val="231F20"/>
                </a:solidFill>
                <a:latin typeface="Brutal Type"/>
                <a:cs typeface="Brutal Type"/>
              </a:rPr>
              <a:t>49</a:t>
            </a:r>
            <a:endParaRPr sz="750">
              <a:latin typeface="Brutal Type"/>
              <a:cs typeface="Brutal Type"/>
            </a:endParaRPr>
          </a:p>
        </p:txBody>
      </p:sp>
      <p:sp>
        <p:nvSpPr>
          <p:cNvPr id="95" name="object 95"/>
          <p:cNvSpPr txBox="1"/>
          <p:nvPr/>
        </p:nvSpPr>
        <p:spPr>
          <a:xfrm>
            <a:off x="3128706" y="1648426"/>
            <a:ext cx="102214" cy="129496"/>
          </a:xfrm>
          <a:prstGeom prst="rect">
            <a:avLst/>
          </a:prstGeom>
        </p:spPr>
        <p:txBody>
          <a:bodyPr vert="horz" wrap="square" lIns="0" tIns="13967" rIns="0" bIns="0" rtlCol="0">
            <a:spAutoFit/>
          </a:bodyPr>
          <a:lstStyle/>
          <a:p>
            <a:pPr marL="12697">
              <a:spcBef>
                <a:spcPts val="110"/>
              </a:spcBef>
            </a:pPr>
            <a:r>
              <a:rPr sz="750" spc="-25" dirty="0">
                <a:solidFill>
                  <a:srgbClr val="231F20"/>
                </a:solidFill>
                <a:latin typeface="Brutal Type"/>
                <a:cs typeface="Brutal Type"/>
              </a:rPr>
              <a:t>51</a:t>
            </a:r>
            <a:endParaRPr sz="750">
              <a:latin typeface="Brutal Type"/>
              <a:cs typeface="Brutal Type"/>
            </a:endParaRPr>
          </a:p>
        </p:txBody>
      </p:sp>
      <p:sp>
        <p:nvSpPr>
          <p:cNvPr id="96" name="object 96"/>
          <p:cNvSpPr txBox="1"/>
          <p:nvPr/>
        </p:nvSpPr>
        <p:spPr>
          <a:xfrm>
            <a:off x="4333870" y="4044379"/>
            <a:ext cx="125704" cy="129496"/>
          </a:xfrm>
          <a:prstGeom prst="rect">
            <a:avLst/>
          </a:prstGeom>
        </p:spPr>
        <p:txBody>
          <a:bodyPr vert="horz" wrap="square" lIns="0" tIns="13967" rIns="0" bIns="0" rtlCol="0">
            <a:spAutoFit/>
          </a:bodyPr>
          <a:lstStyle/>
          <a:p>
            <a:pPr marL="12697">
              <a:spcBef>
                <a:spcPts val="110"/>
              </a:spcBef>
            </a:pPr>
            <a:r>
              <a:rPr sz="750" spc="-35" dirty="0">
                <a:solidFill>
                  <a:srgbClr val="FFFFFF"/>
                </a:solidFill>
                <a:latin typeface="Brutal Type"/>
                <a:cs typeface="Brutal Type"/>
              </a:rPr>
              <a:t>54</a:t>
            </a:r>
            <a:endParaRPr sz="750">
              <a:latin typeface="Brutal Type"/>
              <a:cs typeface="Brutal Type"/>
            </a:endParaRPr>
          </a:p>
        </p:txBody>
      </p:sp>
      <p:sp>
        <p:nvSpPr>
          <p:cNvPr id="97" name="object 97"/>
          <p:cNvSpPr txBox="1"/>
          <p:nvPr/>
        </p:nvSpPr>
        <p:spPr>
          <a:xfrm>
            <a:off x="3936271" y="3813650"/>
            <a:ext cx="129512" cy="129496"/>
          </a:xfrm>
          <a:prstGeom prst="rect">
            <a:avLst/>
          </a:prstGeom>
        </p:spPr>
        <p:txBody>
          <a:bodyPr vert="horz" wrap="square" lIns="0" tIns="13967" rIns="0" bIns="0" rtlCol="0">
            <a:spAutoFit/>
          </a:bodyPr>
          <a:lstStyle/>
          <a:p>
            <a:pPr marL="12697">
              <a:spcBef>
                <a:spcPts val="110"/>
              </a:spcBef>
            </a:pPr>
            <a:r>
              <a:rPr sz="750" spc="-35" dirty="0">
                <a:solidFill>
                  <a:srgbClr val="FFFFFF"/>
                </a:solidFill>
                <a:latin typeface="Brutal Type"/>
                <a:cs typeface="Brutal Type"/>
              </a:rPr>
              <a:t>55</a:t>
            </a:r>
            <a:endParaRPr sz="750">
              <a:latin typeface="Brutal Type"/>
              <a:cs typeface="Brutal Type"/>
            </a:endParaRPr>
          </a:p>
        </p:txBody>
      </p:sp>
      <p:sp>
        <p:nvSpPr>
          <p:cNvPr id="98" name="object 98"/>
          <p:cNvSpPr txBox="1"/>
          <p:nvPr/>
        </p:nvSpPr>
        <p:spPr>
          <a:xfrm>
            <a:off x="2649591" y="3594487"/>
            <a:ext cx="128878" cy="129496"/>
          </a:xfrm>
          <a:prstGeom prst="rect">
            <a:avLst/>
          </a:prstGeom>
        </p:spPr>
        <p:txBody>
          <a:bodyPr vert="horz" wrap="square" lIns="0" tIns="13967" rIns="0" bIns="0" rtlCol="0">
            <a:spAutoFit/>
          </a:bodyPr>
          <a:lstStyle/>
          <a:p>
            <a:pPr marL="12697">
              <a:spcBef>
                <a:spcPts val="110"/>
              </a:spcBef>
            </a:pPr>
            <a:r>
              <a:rPr sz="750" spc="-35" dirty="0">
                <a:solidFill>
                  <a:srgbClr val="231F20"/>
                </a:solidFill>
                <a:latin typeface="Brutal Type"/>
                <a:cs typeface="Brutal Type"/>
              </a:rPr>
              <a:t>56</a:t>
            </a:r>
            <a:endParaRPr sz="750">
              <a:latin typeface="Brutal Type"/>
              <a:cs typeface="Brutal Type"/>
            </a:endParaRPr>
          </a:p>
        </p:txBody>
      </p:sp>
      <p:sp>
        <p:nvSpPr>
          <p:cNvPr id="99" name="object 99"/>
          <p:cNvSpPr txBox="1"/>
          <p:nvPr/>
        </p:nvSpPr>
        <p:spPr>
          <a:xfrm>
            <a:off x="1868360" y="3071927"/>
            <a:ext cx="473610" cy="129496"/>
          </a:xfrm>
          <a:prstGeom prst="rect">
            <a:avLst/>
          </a:prstGeom>
        </p:spPr>
        <p:txBody>
          <a:bodyPr vert="horz" wrap="square" lIns="0" tIns="13967" rIns="0" bIns="0" rtlCol="0">
            <a:spAutoFit/>
          </a:bodyPr>
          <a:lstStyle/>
          <a:p>
            <a:pPr marL="12697">
              <a:spcBef>
                <a:spcPts val="110"/>
              </a:spcBef>
              <a:tabLst>
                <a:tab pos="354894" algn="l"/>
              </a:tabLst>
            </a:pPr>
            <a:r>
              <a:rPr sz="1125" spc="-52" baseline="3703" dirty="0">
                <a:solidFill>
                  <a:srgbClr val="231F20"/>
                </a:solidFill>
                <a:latin typeface="Brutal Type"/>
                <a:cs typeface="Brutal Type"/>
              </a:rPr>
              <a:t>36	</a:t>
            </a:r>
            <a:r>
              <a:rPr sz="750" spc="-35" dirty="0">
                <a:solidFill>
                  <a:srgbClr val="231F20"/>
                </a:solidFill>
                <a:latin typeface="Brutal Type"/>
                <a:cs typeface="Brutal Type"/>
              </a:rPr>
              <a:t>58</a:t>
            </a:r>
            <a:endParaRPr sz="750">
              <a:latin typeface="Brutal Type"/>
              <a:cs typeface="Brutal Type"/>
            </a:endParaRPr>
          </a:p>
        </p:txBody>
      </p:sp>
      <p:sp>
        <p:nvSpPr>
          <p:cNvPr id="100" name="object 100"/>
          <p:cNvSpPr txBox="1"/>
          <p:nvPr/>
        </p:nvSpPr>
        <p:spPr>
          <a:xfrm>
            <a:off x="3197682" y="3087637"/>
            <a:ext cx="128878" cy="129496"/>
          </a:xfrm>
          <a:prstGeom prst="rect">
            <a:avLst/>
          </a:prstGeom>
        </p:spPr>
        <p:txBody>
          <a:bodyPr vert="horz" wrap="square" lIns="0" tIns="13967" rIns="0" bIns="0" rtlCol="0">
            <a:spAutoFit/>
          </a:bodyPr>
          <a:lstStyle/>
          <a:p>
            <a:pPr marL="12697">
              <a:spcBef>
                <a:spcPts val="110"/>
              </a:spcBef>
            </a:pPr>
            <a:r>
              <a:rPr sz="750" spc="-35" dirty="0">
                <a:solidFill>
                  <a:srgbClr val="FFFFFF"/>
                </a:solidFill>
                <a:latin typeface="Brutal Type"/>
                <a:cs typeface="Brutal Type"/>
              </a:rPr>
              <a:t>59</a:t>
            </a:r>
            <a:endParaRPr sz="750">
              <a:latin typeface="Brutal Type"/>
              <a:cs typeface="Brutal Type"/>
            </a:endParaRPr>
          </a:p>
        </p:txBody>
      </p:sp>
      <p:sp>
        <p:nvSpPr>
          <p:cNvPr id="101" name="object 101"/>
          <p:cNvSpPr txBox="1"/>
          <p:nvPr/>
        </p:nvSpPr>
        <p:spPr>
          <a:xfrm>
            <a:off x="1950478" y="2114316"/>
            <a:ext cx="130148" cy="129496"/>
          </a:xfrm>
          <a:prstGeom prst="rect">
            <a:avLst/>
          </a:prstGeom>
        </p:spPr>
        <p:txBody>
          <a:bodyPr vert="horz" wrap="square" lIns="0" tIns="13967" rIns="0" bIns="0" rtlCol="0">
            <a:spAutoFit/>
          </a:bodyPr>
          <a:lstStyle/>
          <a:p>
            <a:pPr marL="12697">
              <a:spcBef>
                <a:spcPts val="110"/>
              </a:spcBef>
            </a:pPr>
            <a:r>
              <a:rPr sz="750" spc="-35" dirty="0">
                <a:solidFill>
                  <a:srgbClr val="231F20"/>
                </a:solidFill>
                <a:latin typeface="Brutal Type"/>
                <a:cs typeface="Brutal Type"/>
              </a:rPr>
              <a:t>60</a:t>
            </a:r>
            <a:endParaRPr sz="750">
              <a:latin typeface="Brutal Type"/>
              <a:cs typeface="Brutal Type"/>
            </a:endParaRPr>
          </a:p>
        </p:txBody>
      </p:sp>
      <p:sp>
        <p:nvSpPr>
          <p:cNvPr id="102" name="object 102"/>
          <p:cNvSpPr txBox="1"/>
          <p:nvPr/>
        </p:nvSpPr>
        <p:spPr>
          <a:xfrm>
            <a:off x="1647200" y="3389396"/>
            <a:ext cx="102214" cy="129496"/>
          </a:xfrm>
          <a:prstGeom prst="rect">
            <a:avLst/>
          </a:prstGeom>
        </p:spPr>
        <p:txBody>
          <a:bodyPr vert="horz" wrap="square" lIns="0" tIns="13967" rIns="0" bIns="0" rtlCol="0">
            <a:spAutoFit/>
          </a:bodyPr>
          <a:lstStyle/>
          <a:p>
            <a:pPr marL="12697">
              <a:spcBef>
                <a:spcPts val="110"/>
              </a:spcBef>
            </a:pPr>
            <a:r>
              <a:rPr sz="750" spc="-25" dirty="0">
                <a:solidFill>
                  <a:srgbClr val="FFFFFF"/>
                </a:solidFill>
                <a:latin typeface="Brutal Type"/>
                <a:cs typeface="Brutal Type"/>
              </a:rPr>
              <a:t>61</a:t>
            </a:r>
            <a:endParaRPr sz="750">
              <a:latin typeface="Brutal Type"/>
              <a:cs typeface="Brutal Type"/>
            </a:endParaRPr>
          </a:p>
        </p:txBody>
      </p:sp>
      <p:sp>
        <p:nvSpPr>
          <p:cNvPr id="103" name="object 103"/>
          <p:cNvSpPr txBox="1"/>
          <p:nvPr/>
        </p:nvSpPr>
        <p:spPr>
          <a:xfrm>
            <a:off x="2157757" y="2837055"/>
            <a:ext cx="126337" cy="129496"/>
          </a:xfrm>
          <a:prstGeom prst="rect">
            <a:avLst/>
          </a:prstGeom>
        </p:spPr>
        <p:txBody>
          <a:bodyPr vert="horz" wrap="square" lIns="0" tIns="13967" rIns="0" bIns="0" rtlCol="0">
            <a:spAutoFit/>
          </a:bodyPr>
          <a:lstStyle/>
          <a:p>
            <a:pPr marL="12697">
              <a:spcBef>
                <a:spcPts val="110"/>
              </a:spcBef>
            </a:pPr>
            <a:r>
              <a:rPr sz="750" spc="-35" dirty="0">
                <a:solidFill>
                  <a:srgbClr val="FFFFFF"/>
                </a:solidFill>
                <a:latin typeface="Brutal Type"/>
                <a:cs typeface="Brutal Type"/>
              </a:rPr>
              <a:t>62</a:t>
            </a:r>
            <a:endParaRPr sz="750">
              <a:latin typeface="Brutal Type"/>
              <a:cs typeface="Brutal Type"/>
            </a:endParaRPr>
          </a:p>
        </p:txBody>
      </p:sp>
      <p:sp>
        <p:nvSpPr>
          <p:cNvPr id="104" name="object 104"/>
          <p:cNvSpPr txBox="1"/>
          <p:nvPr/>
        </p:nvSpPr>
        <p:spPr>
          <a:xfrm>
            <a:off x="2241922" y="3332821"/>
            <a:ext cx="125069" cy="129496"/>
          </a:xfrm>
          <a:prstGeom prst="rect">
            <a:avLst/>
          </a:prstGeom>
        </p:spPr>
        <p:txBody>
          <a:bodyPr vert="horz" wrap="square" lIns="0" tIns="13967" rIns="0" bIns="0" rtlCol="0">
            <a:spAutoFit/>
          </a:bodyPr>
          <a:lstStyle/>
          <a:p>
            <a:pPr marL="12697">
              <a:spcBef>
                <a:spcPts val="110"/>
              </a:spcBef>
            </a:pPr>
            <a:r>
              <a:rPr sz="750" spc="-35" dirty="0">
                <a:solidFill>
                  <a:srgbClr val="FFFFFF"/>
                </a:solidFill>
                <a:latin typeface="Brutal Type"/>
                <a:cs typeface="Brutal Type"/>
              </a:rPr>
              <a:t>64</a:t>
            </a:r>
            <a:endParaRPr sz="750">
              <a:latin typeface="Brutal Type"/>
              <a:cs typeface="Brutal Type"/>
            </a:endParaRPr>
          </a:p>
        </p:txBody>
      </p:sp>
      <p:sp>
        <p:nvSpPr>
          <p:cNvPr id="105" name="object 105"/>
          <p:cNvSpPr txBox="1"/>
          <p:nvPr/>
        </p:nvSpPr>
        <p:spPr>
          <a:xfrm>
            <a:off x="8351910" y="3758812"/>
            <a:ext cx="128878" cy="129496"/>
          </a:xfrm>
          <a:prstGeom prst="rect">
            <a:avLst/>
          </a:prstGeom>
        </p:spPr>
        <p:txBody>
          <a:bodyPr vert="horz" wrap="square" lIns="0" tIns="13967" rIns="0" bIns="0" rtlCol="0">
            <a:spAutoFit/>
          </a:bodyPr>
          <a:lstStyle/>
          <a:p>
            <a:pPr marL="12697">
              <a:spcBef>
                <a:spcPts val="110"/>
              </a:spcBef>
            </a:pPr>
            <a:r>
              <a:rPr sz="750" spc="-35" dirty="0">
                <a:solidFill>
                  <a:srgbClr val="231F20"/>
                </a:solidFill>
                <a:latin typeface="Brutal Type"/>
                <a:cs typeface="Brutal Type"/>
              </a:rPr>
              <a:t>65</a:t>
            </a:r>
            <a:endParaRPr sz="750">
              <a:latin typeface="Brutal Type"/>
              <a:cs typeface="Brutal Type"/>
            </a:endParaRPr>
          </a:p>
        </p:txBody>
      </p:sp>
      <p:sp>
        <p:nvSpPr>
          <p:cNvPr id="106" name="object 106"/>
          <p:cNvSpPr txBox="1"/>
          <p:nvPr/>
        </p:nvSpPr>
        <p:spPr>
          <a:xfrm>
            <a:off x="3440197" y="3254178"/>
            <a:ext cx="128243" cy="129496"/>
          </a:xfrm>
          <a:prstGeom prst="rect">
            <a:avLst/>
          </a:prstGeom>
        </p:spPr>
        <p:txBody>
          <a:bodyPr vert="horz" wrap="square" lIns="0" tIns="13967" rIns="0" bIns="0" rtlCol="0">
            <a:spAutoFit/>
          </a:bodyPr>
          <a:lstStyle/>
          <a:p>
            <a:pPr marL="12697">
              <a:spcBef>
                <a:spcPts val="110"/>
              </a:spcBef>
            </a:pPr>
            <a:r>
              <a:rPr sz="750" spc="-35" dirty="0">
                <a:solidFill>
                  <a:srgbClr val="FFFFFF"/>
                </a:solidFill>
                <a:latin typeface="Brutal Type"/>
                <a:cs typeface="Brutal Type"/>
              </a:rPr>
              <a:t>66</a:t>
            </a:r>
            <a:endParaRPr sz="750">
              <a:latin typeface="Brutal Type"/>
              <a:cs typeface="Brutal Type"/>
            </a:endParaRPr>
          </a:p>
        </p:txBody>
      </p:sp>
      <p:sp>
        <p:nvSpPr>
          <p:cNvPr id="107" name="object 107"/>
          <p:cNvSpPr txBox="1"/>
          <p:nvPr/>
        </p:nvSpPr>
        <p:spPr>
          <a:xfrm>
            <a:off x="1861367" y="2419545"/>
            <a:ext cx="124434" cy="129496"/>
          </a:xfrm>
          <a:prstGeom prst="rect">
            <a:avLst/>
          </a:prstGeom>
        </p:spPr>
        <p:txBody>
          <a:bodyPr vert="horz" wrap="square" lIns="0" tIns="13967" rIns="0" bIns="0" rtlCol="0">
            <a:spAutoFit/>
          </a:bodyPr>
          <a:lstStyle/>
          <a:p>
            <a:pPr marL="12697">
              <a:spcBef>
                <a:spcPts val="110"/>
              </a:spcBef>
            </a:pPr>
            <a:r>
              <a:rPr sz="750" spc="-35" dirty="0">
                <a:solidFill>
                  <a:srgbClr val="FFFFFF"/>
                </a:solidFill>
                <a:latin typeface="Brutal Type"/>
                <a:cs typeface="Brutal Type"/>
              </a:rPr>
              <a:t>67</a:t>
            </a:r>
            <a:endParaRPr sz="750">
              <a:latin typeface="Brutal Type"/>
              <a:cs typeface="Brutal Type"/>
            </a:endParaRPr>
          </a:p>
        </p:txBody>
      </p:sp>
      <p:sp>
        <p:nvSpPr>
          <p:cNvPr id="108" name="object 108"/>
          <p:cNvSpPr txBox="1"/>
          <p:nvPr/>
        </p:nvSpPr>
        <p:spPr>
          <a:xfrm>
            <a:off x="2056546" y="2998873"/>
            <a:ext cx="367588" cy="129496"/>
          </a:xfrm>
          <a:prstGeom prst="rect">
            <a:avLst/>
          </a:prstGeom>
        </p:spPr>
        <p:txBody>
          <a:bodyPr vert="horz" wrap="square" lIns="0" tIns="13967" rIns="0" bIns="0" rtlCol="0">
            <a:spAutoFit/>
          </a:bodyPr>
          <a:lstStyle/>
          <a:p>
            <a:pPr marL="12697">
              <a:spcBef>
                <a:spcPts val="110"/>
              </a:spcBef>
              <a:tabLst>
                <a:tab pos="278074" algn="l"/>
              </a:tabLst>
            </a:pPr>
            <a:r>
              <a:rPr sz="750" spc="-35" dirty="0">
                <a:solidFill>
                  <a:srgbClr val="231F20"/>
                </a:solidFill>
                <a:latin typeface="Brutal Type"/>
                <a:cs typeface="Brutal Type"/>
              </a:rPr>
              <a:t>68	</a:t>
            </a:r>
            <a:r>
              <a:rPr sz="1050" spc="-7" baseline="3968" dirty="0">
                <a:solidFill>
                  <a:srgbClr val="FFFFFF"/>
                </a:solidFill>
                <a:latin typeface="Brutal Type"/>
                <a:cs typeface="Brutal Type"/>
              </a:rPr>
              <a:t>13</a:t>
            </a:r>
            <a:endParaRPr sz="1050" baseline="3968">
              <a:latin typeface="Brutal Type"/>
              <a:cs typeface="Brutal Type"/>
            </a:endParaRPr>
          </a:p>
        </p:txBody>
      </p:sp>
      <p:sp>
        <p:nvSpPr>
          <p:cNvPr id="109" name="object 109"/>
          <p:cNvSpPr txBox="1"/>
          <p:nvPr/>
        </p:nvSpPr>
        <p:spPr>
          <a:xfrm>
            <a:off x="2163320" y="2155856"/>
            <a:ext cx="138401" cy="346002"/>
          </a:xfrm>
          <a:prstGeom prst="rect">
            <a:avLst/>
          </a:prstGeom>
        </p:spPr>
        <p:txBody>
          <a:bodyPr vert="horz" wrap="square" lIns="0" tIns="13967" rIns="0" bIns="0" rtlCol="0">
            <a:spAutoFit/>
          </a:bodyPr>
          <a:lstStyle/>
          <a:p>
            <a:pPr marL="22221">
              <a:spcBef>
                <a:spcPts val="110"/>
              </a:spcBef>
            </a:pPr>
            <a:r>
              <a:rPr sz="750" spc="-35" dirty="0">
                <a:solidFill>
                  <a:srgbClr val="231F20"/>
                </a:solidFill>
                <a:latin typeface="Brutal Type"/>
                <a:cs typeface="Brutal Type"/>
              </a:rPr>
              <a:t>53</a:t>
            </a:r>
            <a:endParaRPr sz="750">
              <a:latin typeface="Brutal Type"/>
              <a:cs typeface="Brutal Type"/>
            </a:endParaRPr>
          </a:p>
          <a:p>
            <a:pPr marL="12697">
              <a:spcBef>
                <a:spcPts val="710"/>
              </a:spcBef>
            </a:pPr>
            <a:r>
              <a:rPr sz="750" spc="-35" dirty="0">
                <a:solidFill>
                  <a:srgbClr val="231F20"/>
                </a:solidFill>
                <a:latin typeface="Brutal Type"/>
                <a:cs typeface="Brutal Type"/>
              </a:rPr>
              <a:t>69</a:t>
            </a:r>
            <a:endParaRPr sz="750">
              <a:latin typeface="Brutal Type"/>
              <a:cs typeface="Brutal Type"/>
            </a:endParaRPr>
          </a:p>
        </p:txBody>
      </p:sp>
      <p:sp>
        <p:nvSpPr>
          <p:cNvPr id="110" name="object 110"/>
          <p:cNvSpPr txBox="1"/>
          <p:nvPr/>
        </p:nvSpPr>
        <p:spPr>
          <a:xfrm>
            <a:off x="4536821" y="3713899"/>
            <a:ext cx="126337" cy="129496"/>
          </a:xfrm>
          <a:prstGeom prst="rect">
            <a:avLst/>
          </a:prstGeom>
        </p:spPr>
        <p:txBody>
          <a:bodyPr vert="horz" wrap="square" lIns="0" tIns="13967" rIns="0" bIns="0" rtlCol="0">
            <a:spAutoFit/>
          </a:bodyPr>
          <a:lstStyle/>
          <a:p>
            <a:pPr marL="12697">
              <a:spcBef>
                <a:spcPts val="110"/>
              </a:spcBef>
            </a:pPr>
            <a:r>
              <a:rPr sz="750" spc="-35" dirty="0">
                <a:solidFill>
                  <a:srgbClr val="FFFFFF"/>
                </a:solidFill>
                <a:latin typeface="Brutal Type"/>
                <a:cs typeface="Brutal Type"/>
              </a:rPr>
              <a:t>70</a:t>
            </a:r>
            <a:endParaRPr sz="750">
              <a:latin typeface="Brutal Type"/>
              <a:cs typeface="Brutal Type"/>
            </a:endParaRPr>
          </a:p>
        </p:txBody>
      </p:sp>
      <p:sp>
        <p:nvSpPr>
          <p:cNvPr id="111" name="object 111"/>
          <p:cNvSpPr txBox="1"/>
          <p:nvPr/>
        </p:nvSpPr>
        <p:spPr>
          <a:xfrm>
            <a:off x="1847855" y="2708197"/>
            <a:ext cx="244424" cy="299378"/>
          </a:xfrm>
          <a:prstGeom prst="rect">
            <a:avLst/>
          </a:prstGeom>
        </p:spPr>
        <p:txBody>
          <a:bodyPr vert="horz" wrap="square" lIns="0" tIns="42536" rIns="0" bIns="0" rtlCol="0">
            <a:spAutoFit/>
          </a:bodyPr>
          <a:lstStyle/>
          <a:p>
            <a:pPr algn="ctr">
              <a:spcBef>
                <a:spcPts val="335"/>
              </a:spcBef>
            </a:pPr>
            <a:r>
              <a:rPr sz="1125" spc="-52" baseline="3703" dirty="0">
                <a:solidFill>
                  <a:srgbClr val="231F20"/>
                </a:solidFill>
                <a:latin typeface="Brutal Type"/>
                <a:cs typeface="Brutal Type"/>
              </a:rPr>
              <a:t>57</a:t>
            </a:r>
            <a:r>
              <a:rPr sz="1125" spc="135" baseline="3703" dirty="0">
                <a:solidFill>
                  <a:srgbClr val="231F20"/>
                </a:solidFill>
                <a:latin typeface="Brutal Type"/>
                <a:cs typeface="Brutal Type"/>
              </a:rPr>
              <a:t> </a:t>
            </a:r>
            <a:r>
              <a:rPr sz="750" spc="-25" dirty="0">
                <a:solidFill>
                  <a:srgbClr val="FFFFFF"/>
                </a:solidFill>
                <a:latin typeface="Brutal Type"/>
                <a:cs typeface="Brutal Type"/>
              </a:rPr>
              <a:t>71</a:t>
            </a:r>
            <a:endParaRPr sz="750">
              <a:latin typeface="Brutal Type"/>
              <a:cs typeface="Brutal Type"/>
            </a:endParaRPr>
          </a:p>
          <a:p>
            <a:pPr marL="91422" algn="ctr">
              <a:spcBef>
                <a:spcPts val="235"/>
              </a:spcBef>
            </a:pPr>
            <a:r>
              <a:rPr sz="750" spc="-35" dirty="0">
                <a:solidFill>
                  <a:srgbClr val="231F20"/>
                </a:solidFill>
                <a:latin typeface="Brutal Type"/>
                <a:cs typeface="Brutal Type"/>
              </a:rPr>
              <a:t>48</a:t>
            </a:r>
            <a:endParaRPr sz="750">
              <a:latin typeface="Brutal Type"/>
              <a:cs typeface="Brutal Type"/>
            </a:endParaRPr>
          </a:p>
        </p:txBody>
      </p:sp>
      <p:sp>
        <p:nvSpPr>
          <p:cNvPr id="112" name="object 112"/>
          <p:cNvSpPr txBox="1"/>
          <p:nvPr/>
        </p:nvSpPr>
        <p:spPr>
          <a:xfrm>
            <a:off x="3727845" y="3559888"/>
            <a:ext cx="122529" cy="129496"/>
          </a:xfrm>
          <a:prstGeom prst="rect">
            <a:avLst/>
          </a:prstGeom>
        </p:spPr>
        <p:txBody>
          <a:bodyPr vert="horz" wrap="square" lIns="0" tIns="13967" rIns="0" bIns="0" rtlCol="0">
            <a:spAutoFit/>
          </a:bodyPr>
          <a:lstStyle/>
          <a:p>
            <a:pPr marL="12697">
              <a:spcBef>
                <a:spcPts val="110"/>
              </a:spcBef>
            </a:pPr>
            <a:r>
              <a:rPr sz="750" spc="-30" dirty="0">
                <a:solidFill>
                  <a:srgbClr val="231F20"/>
                </a:solidFill>
                <a:latin typeface="Brutal Type"/>
                <a:cs typeface="Brutal Type"/>
              </a:rPr>
              <a:t>72</a:t>
            </a:r>
            <a:endParaRPr sz="750">
              <a:latin typeface="Brutal Type"/>
              <a:cs typeface="Brutal Type"/>
            </a:endParaRPr>
          </a:p>
        </p:txBody>
      </p:sp>
      <p:sp>
        <p:nvSpPr>
          <p:cNvPr id="113" name="object 113"/>
          <p:cNvSpPr txBox="1"/>
          <p:nvPr/>
        </p:nvSpPr>
        <p:spPr>
          <a:xfrm>
            <a:off x="3193530" y="3631015"/>
            <a:ext cx="121260" cy="129496"/>
          </a:xfrm>
          <a:prstGeom prst="rect">
            <a:avLst/>
          </a:prstGeom>
        </p:spPr>
        <p:txBody>
          <a:bodyPr vert="horz" wrap="square" lIns="0" tIns="13967" rIns="0" bIns="0" rtlCol="0">
            <a:spAutoFit/>
          </a:bodyPr>
          <a:lstStyle/>
          <a:p>
            <a:pPr marL="12697">
              <a:spcBef>
                <a:spcPts val="110"/>
              </a:spcBef>
            </a:pPr>
            <a:r>
              <a:rPr sz="750" spc="-30" dirty="0">
                <a:solidFill>
                  <a:srgbClr val="FFFFFF"/>
                </a:solidFill>
                <a:latin typeface="Brutal Type"/>
                <a:cs typeface="Brutal Type"/>
              </a:rPr>
              <a:t>74</a:t>
            </a:r>
            <a:endParaRPr sz="750">
              <a:latin typeface="Brutal Type"/>
              <a:cs typeface="Brutal Type"/>
            </a:endParaRPr>
          </a:p>
        </p:txBody>
      </p:sp>
      <p:sp>
        <p:nvSpPr>
          <p:cNvPr id="114" name="object 114"/>
          <p:cNvSpPr txBox="1"/>
          <p:nvPr/>
        </p:nvSpPr>
        <p:spPr>
          <a:xfrm>
            <a:off x="6700659" y="4427963"/>
            <a:ext cx="125069" cy="129496"/>
          </a:xfrm>
          <a:prstGeom prst="rect">
            <a:avLst/>
          </a:prstGeom>
        </p:spPr>
        <p:txBody>
          <a:bodyPr vert="horz" wrap="square" lIns="0" tIns="13967" rIns="0" bIns="0" rtlCol="0">
            <a:spAutoFit/>
          </a:bodyPr>
          <a:lstStyle/>
          <a:p>
            <a:pPr marL="12697">
              <a:spcBef>
                <a:spcPts val="110"/>
              </a:spcBef>
            </a:pPr>
            <a:r>
              <a:rPr sz="750" spc="-35" dirty="0">
                <a:solidFill>
                  <a:srgbClr val="231F20"/>
                </a:solidFill>
                <a:latin typeface="Brutal Type"/>
                <a:cs typeface="Brutal Type"/>
              </a:rPr>
              <a:t>75</a:t>
            </a:r>
            <a:endParaRPr sz="750">
              <a:latin typeface="Brutal Type"/>
              <a:cs typeface="Brutal Type"/>
            </a:endParaRPr>
          </a:p>
        </p:txBody>
      </p:sp>
      <p:sp>
        <p:nvSpPr>
          <p:cNvPr id="115" name="object 115"/>
          <p:cNvSpPr txBox="1"/>
          <p:nvPr/>
        </p:nvSpPr>
        <p:spPr>
          <a:xfrm>
            <a:off x="2314681" y="2464302"/>
            <a:ext cx="414568" cy="533923"/>
          </a:xfrm>
          <a:prstGeom prst="rect">
            <a:avLst/>
          </a:prstGeom>
        </p:spPr>
        <p:txBody>
          <a:bodyPr vert="horz" wrap="square" lIns="0" tIns="55868" rIns="0" bIns="0" rtlCol="0">
            <a:spAutoFit/>
          </a:bodyPr>
          <a:lstStyle/>
          <a:p>
            <a:pPr marL="73645">
              <a:spcBef>
                <a:spcPts val="440"/>
              </a:spcBef>
            </a:pPr>
            <a:r>
              <a:rPr sz="750" spc="-35" dirty="0">
                <a:solidFill>
                  <a:srgbClr val="FFFFFF"/>
                </a:solidFill>
                <a:latin typeface="Brutal Type"/>
                <a:cs typeface="Brutal Type"/>
              </a:rPr>
              <a:t>76</a:t>
            </a:r>
            <a:endParaRPr sz="750">
              <a:latin typeface="Brutal Type"/>
              <a:cs typeface="Brutal Type"/>
            </a:endParaRPr>
          </a:p>
          <a:p>
            <a:pPr algn="ctr">
              <a:spcBef>
                <a:spcPts val="305"/>
              </a:spcBef>
            </a:pPr>
            <a:r>
              <a:rPr sz="1050" baseline="-51587" dirty="0">
                <a:solidFill>
                  <a:srgbClr val="FFFFFF"/>
                </a:solidFill>
                <a:latin typeface="Brutal Type"/>
                <a:cs typeface="Brutal Type"/>
              </a:rPr>
              <a:t>33</a:t>
            </a:r>
            <a:r>
              <a:rPr sz="1050" baseline="-15873" dirty="0">
                <a:solidFill>
                  <a:srgbClr val="FFFFFF"/>
                </a:solidFill>
                <a:latin typeface="Brutal Type"/>
                <a:cs typeface="Brutal Type"/>
              </a:rPr>
              <a:t>37</a:t>
            </a:r>
            <a:r>
              <a:rPr sz="1050" spc="97" baseline="-15873" dirty="0">
                <a:solidFill>
                  <a:srgbClr val="FFFFFF"/>
                </a:solidFill>
                <a:latin typeface="Brutal Type"/>
                <a:cs typeface="Brutal Type"/>
              </a:rPr>
              <a:t> </a:t>
            </a:r>
            <a:r>
              <a:rPr sz="700" spc="-5" dirty="0">
                <a:solidFill>
                  <a:srgbClr val="231F20"/>
                </a:solidFill>
                <a:latin typeface="Brutal Type"/>
                <a:cs typeface="Brutal Type"/>
              </a:rPr>
              <a:t>44</a:t>
            </a:r>
            <a:endParaRPr sz="700">
              <a:latin typeface="Brutal Type"/>
              <a:cs typeface="Brutal Type"/>
            </a:endParaRPr>
          </a:p>
          <a:p>
            <a:pPr algn="ctr">
              <a:spcBef>
                <a:spcPts val="710"/>
              </a:spcBef>
            </a:pPr>
            <a:r>
              <a:rPr sz="750" spc="-35" dirty="0">
                <a:solidFill>
                  <a:srgbClr val="FFFFFF"/>
                </a:solidFill>
                <a:latin typeface="Brutal Type"/>
                <a:cs typeface="Brutal Type"/>
              </a:rPr>
              <a:t>52</a:t>
            </a:r>
            <a:endParaRPr sz="750">
              <a:latin typeface="Brutal Type"/>
              <a:cs typeface="Brutal Type"/>
            </a:endParaRPr>
          </a:p>
        </p:txBody>
      </p:sp>
      <p:sp>
        <p:nvSpPr>
          <p:cNvPr id="116" name="object 116"/>
          <p:cNvSpPr txBox="1"/>
          <p:nvPr/>
        </p:nvSpPr>
        <p:spPr>
          <a:xfrm>
            <a:off x="1745408" y="2223512"/>
            <a:ext cx="120625" cy="129496"/>
          </a:xfrm>
          <a:prstGeom prst="rect">
            <a:avLst/>
          </a:prstGeom>
        </p:spPr>
        <p:txBody>
          <a:bodyPr vert="horz" wrap="square" lIns="0" tIns="13967" rIns="0" bIns="0" rtlCol="0">
            <a:spAutoFit/>
          </a:bodyPr>
          <a:lstStyle/>
          <a:p>
            <a:pPr marL="12697">
              <a:spcBef>
                <a:spcPts val="110"/>
              </a:spcBef>
            </a:pPr>
            <a:r>
              <a:rPr sz="750" spc="-30" dirty="0">
                <a:solidFill>
                  <a:srgbClr val="231F20"/>
                </a:solidFill>
                <a:latin typeface="Brutal Type"/>
                <a:cs typeface="Brutal Type"/>
              </a:rPr>
              <a:t>77</a:t>
            </a:r>
            <a:endParaRPr sz="750">
              <a:latin typeface="Brutal Type"/>
              <a:cs typeface="Brutal Type"/>
            </a:endParaRPr>
          </a:p>
        </p:txBody>
      </p:sp>
      <p:sp>
        <p:nvSpPr>
          <p:cNvPr id="117" name="object 117"/>
          <p:cNvSpPr txBox="1"/>
          <p:nvPr/>
        </p:nvSpPr>
        <p:spPr>
          <a:xfrm>
            <a:off x="1877265" y="1728516"/>
            <a:ext cx="126973" cy="129496"/>
          </a:xfrm>
          <a:prstGeom prst="rect">
            <a:avLst/>
          </a:prstGeom>
        </p:spPr>
        <p:txBody>
          <a:bodyPr vert="horz" wrap="square" lIns="0" tIns="13967" rIns="0" bIns="0" rtlCol="0">
            <a:spAutoFit/>
          </a:bodyPr>
          <a:lstStyle/>
          <a:p>
            <a:pPr marL="12697">
              <a:spcBef>
                <a:spcPts val="110"/>
              </a:spcBef>
            </a:pPr>
            <a:r>
              <a:rPr sz="750" spc="-35" dirty="0">
                <a:solidFill>
                  <a:srgbClr val="231F20"/>
                </a:solidFill>
                <a:latin typeface="Brutal Type"/>
                <a:cs typeface="Brutal Type"/>
              </a:rPr>
              <a:t>78</a:t>
            </a:r>
            <a:endParaRPr sz="750">
              <a:latin typeface="Brutal Type"/>
              <a:cs typeface="Brutal Type"/>
            </a:endParaRPr>
          </a:p>
        </p:txBody>
      </p:sp>
      <p:sp>
        <p:nvSpPr>
          <p:cNvPr id="118" name="object 118"/>
          <p:cNvSpPr txBox="1"/>
          <p:nvPr/>
        </p:nvSpPr>
        <p:spPr>
          <a:xfrm>
            <a:off x="4931242" y="4380545"/>
            <a:ext cx="102214" cy="129496"/>
          </a:xfrm>
          <a:prstGeom prst="rect">
            <a:avLst/>
          </a:prstGeom>
        </p:spPr>
        <p:txBody>
          <a:bodyPr vert="horz" wrap="square" lIns="0" tIns="13967" rIns="0" bIns="0" rtlCol="0">
            <a:spAutoFit/>
          </a:bodyPr>
          <a:lstStyle/>
          <a:p>
            <a:pPr marL="12697">
              <a:spcBef>
                <a:spcPts val="110"/>
              </a:spcBef>
            </a:pPr>
            <a:r>
              <a:rPr sz="750" spc="-25" dirty="0">
                <a:solidFill>
                  <a:srgbClr val="231F20"/>
                </a:solidFill>
                <a:latin typeface="Brutal Type"/>
                <a:cs typeface="Brutal Type"/>
              </a:rPr>
              <a:t>19</a:t>
            </a:r>
            <a:endParaRPr sz="750">
              <a:latin typeface="Brutal Type"/>
              <a:cs typeface="Brutal Type"/>
            </a:endParaRPr>
          </a:p>
        </p:txBody>
      </p:sp>
      <p:sp>
        <p:nvSpPr>
          <p:cNvPr id="119" name="object 119"/>
          <p:cNvSpPr txBox="1"/>
          <p:nvPr/>
        </p:nvSpPr>
        <p:spPr>
          <a:xfrm>
            <a:off x="3585390" y="2154795"/>
            <a:ext cx="130148" cy="129496"/>
          </a:xfrm>
          <a:prstGeom prst="rect">
            <a:avLst/>
          </a:prstGeom>
        </p:spPr>
        <p:txBody>
          <a:bodyPr vert="horz" wrap="square" lIns="0" tIns="13967" rIns="0" bIns="0" rtlCol="0">
            <a:spAutoFit/>
          </a:bodyPr>
          <a:lstStyle/>
          <a:p>
            <a:pPr marL="12697">
              <a:spcBef>
                <a:spcPts val="110"/>
              </a:spcBef>
            </a:pPr>
            <a:r>
              <a:rPr sz="750" spc="-35" dirty="0">
                <a:solidFill>
                  <a:srgbClr val="231F20"/>
                </a:solidFill>
                <a:latin typeface="Brutal Type"/>
                <a:cs typeface="Brutal Type"/>
              </a:rPr>
              <a:t>83</a:t>
            </a:r>
            <a:endParaRPr sz="750">
              <a:latin typeface="Brutal Type"/>
              <a:cs typeface="Brutal Type"/>
            </a:endParaRPr>
          </a:p>
        </p:txBody>
      </p:sp>
      <p:sp>
        <p:nvSpPr>
          <p:cNvPr id="120" name="object 120"/>
          <p:cNvSpPr txBox="1"/>
          <p:nvPr/>
        </p:nvSpPr>
        <p:spPr>
          <a:xfrm>
            <a:off x="4039158" y="3152788"/>
            <a:ext cx="130783" cy="129496"/>
          </a:xfrm>
          <a:prstGeom prst="rect">
            <a:avLst/>
          </a:prstGeom>
        </p:spPr>
        <p:txBody>
          <a:bodyPr vert="horz" wrap="square" lIns="0" tIns="13967" rIns="0" bIns="0" rtlCol="0">
            <a:spAutoFit/>
          </a:bodyPr>
          <a:lstStyle/>
          <a:p>
            <a:pPr marL="12697">
              <a:spcBef>
                <a:spcPts val="110"/>
              </a:spcBef>
            </a:pPr>
            <a:r>
              <a:rPr sz="750" spc="-35" dirty="0">
                <a:solidFill>
                  <a:srgbClr val="FFFFFF"/>
                </a:solidFill>
                <a:latin typeface="Brutal Type"/>
                <a:cs typeface="Brutal Type"/>
              </a:rPr>
              <a:t>86</a:t>
            </a:r>
            <a:endParaRPr sz="750">
              <a:latin typeface="Brutal Type"/>
              <a:cs typeface="Brutal Type"/>
            </a:endParaRPr>
          </a:p>
        </p:txBody>
      </p:sp>
      <p:sp>
        <p:nvSpPr>
          <p:cNvPr id="121" name="object 121"/>
          <p:cNvSpPr txBox="1"/>
          <p:nvPr/>
        </p:nvSpPr>
        <p:spPr>
          <a:xfrm>
            <a:off x="8098000" y="1486607"/>
            <a:ext cx="126973" cy="129496"/>
          </a:xfrm>
          <a:prstGeom prst="rect">
            <a:avLst/>
          </a:prstGeom>
        </p:spPr>
        <p:txBody>
          <a:bodyPr vert="horz" wrap="square" lIns="0" tIns="13967" rIns="0" bIns="0" rtlCol="0">
            <a:spAutoFit/>
          </a:bodyPr>
          <a:lstStyle/>
          <a:p>
            <a:pPr marL="12697">
              <a:spcBef>
                <a:spcPts val="110"/>
              </a:spcBef>
            </a:pPr>
            <a:r>
              <a:rPr sz="750" spc="-35" dirty="0">
                <a:solidFill>
                  <a:srgbClr val="231F20"/>
                </a:solidFill>
                <a:latin typeface="Brutal Type"/>
                <a:cs typeface="Brutal Type"/>
              </a:rPr>
              <a:t>87</a:t>
            </a:r>
            <a:endParaRPr sz="750">
              <a:latin typeface="Brutal Type"/>
              <a:cs typeface="Brutal Type"/>
            </a:endParaRPr>
          </a:p>
        </p:txBody>
      </p:sp>
      <p:sp>
        <p:nvSpPr>
          <p:cNvPr id="122" name="object 122"/>
          <p:cNvSpPr txBox="1"/>
          <p:nvPr/>
        </p:nvSpPr>
        <p:spPr>
          <a:xfrm>
            <a:off x="4487540" y="2948467"/>
            <a:ext cx="130783" cy="129496"/>
          </a:xfrm>
          <a:prstGeom prst="rect">
            <a:avLst/>
          </a:prstGeom>
        </p:spPr>
        <p:txBody>
          <a:bodyPr vert="horz" wrap="square" lIns="0" tIns="13967" rIns="0" bIns="0" rtlCol="0">
            <a:spAutoFit/>
          </a:bodyPr>
          <a:lstStyle/>
          <a:p>
            <a:pPr marL="12697">
              <a:spcBef>
                <a:spcPts val="110"/>
              </a:spcBef>
            </a:pPr>
            <a:r>
              <a:rPr sz="750" spc="-35" dirty="0">
                <a:solidFill>
                  <a:srgbClr val="231F20"/>
                </a:solidFill>
                <a:latin typeface="Brutal Type"/>
                <a:cs typeface="Brutal Type"/>
              </a:rPr>
              <a:t>89</a:t>
            </a:r>
            <a:endParaRPr sz="750">
              <a:latin typeface="Brutal Type"/>
              <a:cs typeface="Brutal Type"/>
            </a:endParaRPr>
          </a:p>
        </p:txBody>
      </p:sp>
      <p:sp>
        <p:nvSpPr>
          <p:cNvPr id="123" name="object 123"/>
          <p:cNvSpPr txBox="1"/>
          <p:nvPr/>
        </p:nvSpPr>
        <p:spPr>
          <a:xfrm>
            <a:off x="1123043" y="3081661"/>
            <a:ext cx="102214" cy="129496"/>
          </a:xfrm>
          <a:prstGeom prst="rect">
            <a:avLst/>
          </a:prstGeom>
        </p:spPr>
        <p:txBody>
          <a:bodyPr vert="horz" wrap="square" lIns="0" tIns="13967" rIns="0" bIns="0" rtlCol="0">
            <a:spAutoFit/>
          </a:bodyPr>
          <a:lstStyle/>
          <a:p>
            <a:pPr marL="12697">
              <a:spcBef>
                <a:spcPts val="110"/>
              </a:spcBef>
            </a:pPr>
            <a:r>
              <a:rPr sz="750" spc="-25" dirty="0">
                <a:solidFill>
                  <a:srgbClr val="231F20"/>
                </a:solidFill>
                <a:latin typeface="Brutal Type"/>
                <a:cs typeface="Brutal Type"/>
              </a:rPr>
              <a:t>91</a:t>
            </a:r>
            <a:endParaRPr sz="750">
              <a:latin typeface="Brutal Type"/>
              <a:cs typeface="Brutal Type"/>
            </a:endParaRPr>
          </a:p>
        </p:txBody>
      </p:sp>
      <p:sp>
        <p:nvSpPr>
          <p:cNvPr id="124" name="object 124"/>
          <p:cNvSpPr txBox="1"/>
          <p:nvPr/>
        </p:nvSpPr>
        <p:spPr>
          <a:xfrm>
            <a:off x="812699" y="3280488"/>
            <a:ext cx="126337" cy="129496"/>
          </a:xfrm>
          <a:prstGeom prst="rect">
            <a:avLst/>
          </a:prstGeom>
        </p:spPr>
        <p:txBody>
          <a:bodyPr vert="horz" wrap="square" lIns="0" tIns="13967" rIns="0" bIns="0" rtlCol="0">
            <a:spAutoFit/>
          </a:bodyPr>
          <a:lstStyle/>
          <a:p>
            <a:pPr marL="12697">
              <a:spcBef>
                <a:spcPts val="110"/>
              </a:spcBef>
            </a:pPr>
            <a:r>
              <a:rPr sz="750" spc="-35" dirty="0">
                <a:solidFill>
                  <a:srgbClr val="231F20"/>
                </a:solidFill>
                <a:latin typeface="Brutal Type"/>
                <a:cs typeface="Brutal Type"/>
              </a:rPr>
              <a:t>92</a:t>
            </a:r>
            <a:endParaRPr sz="750">
              <a:latin typeface="Brutal Type"/>
              <a:cs typeface="Brutal Type"/>
            </a:endParaRPr>
          </a:p>
        </p:txBody>
      </p:sp>
      <p:sp>
        <p:nvSpPr>
          <p:cNvPr id="125" name="object 125"/>
          <p:cNvSpPr txBox="1"/>
          <p:nvPr/>
        </p:nvSpPr>
        <p:spPr>
          <a:xfrm>
            <a:off x="2455559" y="2992590"/>
            <a:ext cx="214584" cy="512972"/>
          </a:xfrm>
          <a:prstGeom prst="rect">
            <a:avLst/>
          </a:prstGeom>
        </p:spPr>
        <p:txBody>
          <a:bodyPr vert="horz" wrap="square" lIns="0" tIns="55232" rIns="0" bIns="0" rtlCol="0">
            <a:spAutoFit/>
          </a:bodyPr>
          <a:lstStyle/>
          <a:p>
            <a:pPr marL="106024">
              <a:spcBef>
                <a:spcPts val="434"/>
              </a:spcBef>
            </a:pPr>
            <a:r>
              <a:rPr sz="700" spc="-5" dirty="0">
                <a:solidFill>
                  <a:srgbClr val="231F20"/>
                </a:solidFill>
                <a:latin typeface="Brutal Type"/>
                <a:cs typeface="Brutal Type"/>
              </a:rPr>
              <a:t>21</a:t>
            </a:r>
            <a:endParaRPr sz="700">
              <a:latin typeface="Brutal Type"/>
              <a:cs typeface="Brutal Type"/>
            </a:endParaRPr>
          </a:p>
          <a:p>
            <a:pPr marL="12697">
              <a:spcBef>
                <a:spcPts val="380"/>
              </a:spcBef>
            </a:pPr>
            <a:r>
              <a:rPr sz="750" spc="-35" dirty="0">
                <a:solidFill>
                  <a:srgbClr val="231F20"/>
                </a:solidFill>
                <a:latin typeface="Brutal Type"/>
                <a:cs typeface="Brutal Type"/>
              </a:rPr>
              <a:t>73</a:t>
            </a:r>
            <a:endParaRPr sz="750">
              <a:latin typeface="Brutal Type"/>
              <a:cs typeface="Brutal Type"/>
            </a:endParaRPr>
          </a:p>
          <a:p>
            <a:pPr marL="99040">
              <a:spcBef>
                <a:spcPts val="480"/>
              </a:spcBef>
            </a:pPr>
            <a:r>
              <a:rPr sz="750" spc="-35" dirty="0">
                <a:solidFill>
                  <a:srgbClr val="FFFFFF"/>
                </a:solidFill>
                <a:latin typeface="Brutal Type"/>
                <a:cs typeface="Brutal Type"/>
              </a:rPr>
              <a:t>63</a:t>
            </a:r>
            <a:endParaRPr sz="750">
              <a:latin typeface="Brutal Type"/>
              <a:cs typeface="Brutal Type"/>
            </a:endParaRPr>
          </a:p>
        </p:txBody>
      </p:sp>
      <p:sp>
        <p:nvSpPr>
          <p:cNvPr id="126" name="object 126"/>
          <p:cNvSpPr txBox="1"/>
          <p:nvPr/>
        </p:nvSpPr>
        <p:spPr>
          <a:xfrm>
            <a:off x="1554006" y="4114682"/>
            <a:ext cx="130783" cy="119880"/>
          </a:xfrm>
          <a:prstGeom prst="rect">
            <a:avLst/>
          </a:prstGeom>
        </p:spPr>
        <p:txBody>
          <a:bodyPr vert="horz" wrap="square" lIns="0" tIns="12062" rIns="0" bIns="0" rtlCol="0">
            <a:spAutoFit/>
          </a:bodyPr>
          <a:lstStyle/>
          <a:p>
            <a:pPr marL="12697">
              <a:spcBef>
                <a:spcPts val="95"/>
              </a:spcBef>
            </a:pPr>
            <a:r>
              <a:rPr sz="700" spc="-5" dirty="0">
                <a:solidFill>
                  <a:srgbClr val="231F20"/>
                </a:solidFill>
                <a:latin typeface="Brutal Type"/>
                <a:cs typeface="Brutal Type"/>
              </a:rPr>
              <a:t>05</a:t>
            </a:r>
            <a:endParaRPr sz="700">
              <a:latin typeface="Brutal Type"/>
              <a:cs typeface="Brutal Type"/>
            </a:endParaRPr>
          </a:p>
        </p:txBody>
      </p:sp>
      <p:sp>
        <p:nvSpPr>
          <p:cNvPr id="127" name="object 127"/>
          <p:cNvSpPr txBox="1"/>
          <p:nvPr/>
        </p:nvSpPr>
        <p:spPr>
          <a:xfrm>
            <a:off x="6332006" y="4198407"/>
            <a:ext cx="130148" cy="119880"/>
          </a:xfrm>
          <a:prstGeom prst="rect">
            <a:avLst/>
          </a:prstGeom>
        </p:spPr>
        <p:txBody>
          <a:bodyPr vert="horz" wrap="square" lIns="0" tIns="12062" rIns="0" bIns="0" rtlCol="0">
            <a:spAutoFit/>
          </a:bodyPr>
          <a:lstStyle/>
          <a:p>
            <a:pPr marL="12697">
              <a:spcBef>
                <a:spcPts val="95"/>
              </a:spcBef>
            </a:pPr>
            <a:r>
              <a:rPr sz="700" spc="-5" dirty="0">
                <a:solidFill>
                  <a:srgbClr val="231F20"/>
                </a:solidFill>
                <a:latin typeface="Brutal Type"/>
                <a:cs typeface="Brutal Type"/>
              </a:rPr>
              <a:t>03</a:t>
            </a:r>
            <a:endParaRPr sz="700">
              <a:latin typeface="Brutal Type"/>
              <a:cs typeface="Brutal Type"/>
            </a:endParaRPr>
          </a:p>
        </p:txBody>
      </p:sp>
      <p:sp>
        <p:nvSpPr>
          <p:cNvPr id="128" name="object 128"/>
          <p:cNvSpPr txBox="1"/>
          <p:nvPr/>
        </p:nvSpPr>
        <p:spPr>
          <a:xfrm>
            <a:off x="1938048" y="2516553"/>
            <a:ext cx="300927" cy="129496"/>
          </a:xfrm>
          <a:prstGeom prst="rect">
            <a:avLst/>
          </a:prstGeom>
        </p:spPr>
        <p:txBody>
          <a:bodyPr vert="horz" wrap="square" lIns="0" tIns="13967" rIns="0" bIns="0" rtlCol="0">
            <a:spAutoFit/>
          </a:bodyPr>
          <a:lstStyle/>
          <a:p>
            <a:pPr marL="12697">
              <a:spcBef>
                <a:spcPts val="110"/>
              </a:spcBef>
            </a:pPr>
            <a:r>
              <a:rPr sz="1050" spc="-7" baseline="-43650" dirty="0">
                <a:solidFill>
                  <a:srgbClr val="FFFFFF"/>
                </a:solidFill>
                <a:latin typeface="Brutal Type"/>
                <a:cs typeface="Brutal Type"/>
              </a:rPr>
              <a:t>40</a:t>
            </a:r>
            <a:r>
              <a:rPr sz="1050" spc="165" baseline="-43650" dirty="0">
                <a:solidFill>
                  <a:srgbClr val="FFFFFF"/>
                </a:solidFill>
                <a:latin typeface="Brutal Type"/>
                <a:cs typeface="Brutal Type"/>
              </a:rPr>
              <a:t> </a:t>
            </a:r>
            <a:r>
              <a:rPr sz="750" spc="-35" dirty="0">
                <a:solidFill>
                  <a:srgbClr val="FFFFFF"/>
                </a:solidFill>
                <a:latin typeface="Brutal Type"/>
                <a:cs typeface="Brutal Type"/>
              </a:rPr>
              <a:t>50</a:t>
            </a:r>
            <a:endParaRPr sz="750">
              <a:latin typeface="Brutal Type"/>
              <a:cs typeface="Brutal Type"/>
            </a:endParaRPr>
          </a:p>
        </p:txBody>
      </p:sp>
      <p:sp>
        <p:nvSpPr>
          <p:cNvPr id="129" name="object 129"/>
          <p:cNvSpPr txBox="1"/>
          <p:nvPr/>
        </p:nvSpPr>
        <p:spPr>
          <a:xfrm>
            <a:off x="218998" y="4785811"/>
            <a:ext cx="2427095" cy="182063"/>
          </a:xfrm>
          <a:prstGeom prst="rect">
            <a:avLst/>
          </a:prstGeom>
        </p:spPr>
        <p:txBody>
          <a:bodyPr vert="horz" wrap="square" lIns="0" tIns="12697" rIns="0" bIns="0" rtlCol="0">
            <a:spAutoFit/>
          </a:bodyPr>
          <a:lstStyle/>
          <a:p>
            <a:pPr marL="12697">
              <a:spcBef>
                <a:spcPts val="100"/>
              </a:spcBef>
            </a:pPr>
            <a:r>
              <a:rPr sz="1100" spc="-5" dirty="0">
                <a:solidFill>
                  <a:srgbClr val="231F20"/>
                </a:solidFill>
                <a:latin typeface="Brutal Type Medium"/>
                <a:cs typeface="Brutal Type Medium"/>
              </a:rPr>
              <a:t>Регион </a:t>
            </a:r>
            <a:r>
              <a:rPr sz="1100" dirty="0">
                <a:solidFill>
                  <a:srgbClr val="231F20"/>
                </a:solidFill>
                <a:latin typeface="Brutal Type Medium"/>
                <a:cs typeface="Brutal Type Medium"/>
              </a:rPr>
              <a:t>– Количество проектов</a:t>
            </a:r>
            <a:r>
              <a:rPr sz="1100" spc="-75" dirty="0">
                <a:solidFill>
                  <a:srgbClr val="231F20"/>
                </a:solidFill>
                <a:latin typeface="Brutal Type Medium"/>
                <a:cs typeface="Brutal Type Medium"/>
              </a:rPr>
              <a:t> </a:t>
            </a:r>
            <a:r>
              <a:rPr sz="1100" spc="-20" dirty="0">
                <a:solidFill>
                  <a:srgbClr val="231F20"/>
                </a:solidFill>
                <a:latin typeface="Brutal Type Medium"/>
                <a:cs typeface="Brutal Type Medium"/>
              </a:rPr>
              <a:t>(шт.)</a:t>
            </a:r>
            <a:endParaRPr sz="1100">
              <a:latin typeface="Brutal Type Medium"/>
              <a:cs typeface="Brutal Type Medium"/>
            </a:endParaRPr>
          </a:p>
        </p:txBody>
      </p:sp>
      <p:sp>
        <p:nvSpPr>
          <p:cNvPr id="130" name="object 130"/>
          <p:cNvSpPr txBox="1"/>
          <p:nvPr/>
        </p:nvSpPr>
        <p:spPr>
          <a:xfrm>
            <a:off x="218998" y="5118836"/>
            <a:ext cx="1480509" cy="1921742"/>
          </a:xfrm>
          <a:prstGeom prst="rect">
            <a:avLst/>
          </a:prstGeom>
        </p:spPr>
        <p:txBody>
          <a:bodyPr vert="horz" wrap="square" lIns="0" tIns="62852" rIns="0" bIns="0" rtlCol="0">
            <a:spAutoFit/>
          </a:bodyPr>
          <a:lstStyle/>
          <a:p>
            <a:pPr marL="12697">
              <a:spcBef>
                <a:spcPts val="495"/>
              </a:spcBef>
            </a:pPr>
            <a:r>
              <a:rPr sz="800" spc="5" dirty="0">
                <a:solidFill>
                  <a:srgbClr val="231F20"/>
                </a:solidFill>
                <a:latin typeface="Brutal Type Light"/>
                <a:cs typeface="Brutal Type Light"/>
              </a:rPr>
              <a:t>50 </a:t>
            </a: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Московская </a:t>
            </a:r>
            <a:r>
              <a:rPr sz="800" spc="-5" dirty="0">
                <a:solidFill>
                  <a:srgbClr val="231F20"/>
                </a:solidFill>
                <a:latin typeface="Brutal Type Light"/>
                <a:cs typeface="Brutal Type Light"/>
              </a:rPr>
              <a:t>область</a:t>
            </a: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 </a:t>
            </a:r>
            <a:r>
              <a:rPr sz="800" spc="5" dirty="0">
                <a:solidFill>
                  <a:srgbClr val="231F20"/>
                </a:solidFill>
                <a:latin typeface="Brutal Type Light"/>
                <a:cs typeface="Brutal Type Light"/>
              </a:rPr>
              <a:t>-20</a:t>
            </a:r>
            <a:endParaRPr sz="800">
              <a:latin typeface="Brutal Type Light"/>
              <a:cs typeface="Brutal Type Light"/>
            </a:endParaRPr>
          </a:p>
          <a:p>
            <a:pPr marL="150465" indent="-137767">
              <a:spcBef>
                <a:spcPts val="395"/>
              </a:spcBef>
              <a:buAutoNum type="arabicPlain" startAt="77"/>
              <a:tabLst>
                <a:tab pos="151100" algn="l"/>
              </a:tabLst>
            </a:pP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Москва -15</a:t>
            </a:r>
            <a:endParaRPr sz="800">
              <a:latin typeface="Brutal Type Light"/>
              <a:cs typeface="Brutal Type Light"/>
            </a:endParaRPr>
          </a:p>
          <a:p>
            <a:pPr marL="157449" indent="-144751">
              <a:spcBef>
                <a:spcPts val="400"/>
              </a:spcBef>
              <a:buAutoNum type="arabicPlain" startAt="77"/>
              <a:tabLst>
                <a:tab pos="158083" algn="l"/>
              </a:tabLst>
            </a:pP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Санкт-Петербург-15</a:t>
            </a:r>
            <a:endParaRPr sz="800">
              <a:latin typeface="Brutal Type Light"/>
              <a:cs typeface="Brutal Type Light"/>
            </a:endParaRPr>
          </a:p>
          <a:p>
            <a:pPr marL="12697">
              <a:spcBef>
                <a:spcPts val="395"/>
              </a:spcBef>
            </a:pPr>
            <a:r>
              <a:rPr sz="800" spc="5" dirty="0">
                <a:solidFill>
                  <a:srgbClr val="231F20"/>
                </a:solidFill>
                <a:latin typeface="Brutal Type Light"/>
                <a:cs typeface="Brutal Type Light"/>
              </a:rPr>
              <a:t>66 </a:t>
            </a: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Свердловская </a:t>
            </a:r>
            <a:r>
              <a:rPr sz="800" spc="-5" dirty="0">
                <a:solidFill>
                  <a:srgbClr val="231F20"/>
                </a:solidFill>
                <a:latin typeface="Brutal Type Light"/>
                <a:cs typeface="Brutal Type Light"/>
              </a:rPr>
              <a:t>область</a:t>
            </a:r>
            <a:r>
              <a:rPr sz="800" spc="15" dirty="0">
                <a:solidFill>
                  <a:srgbClr val="231F20"/>
                </a:solidFill>
                <a:latin typeface="Brutal Type Light"/>
                <a:cs typeface="Brutal Type Light"/>
              </a:rPr>
              <a:t> </a:t>
            </a:r>
            <a:r>
              <a:rPr sz="800" spc="5" dirty="0">
                <a:solidFill>
                  <a:srgbClr val="231F20"/>
                </a:solidFill>
                <a:latin typeface="Brutal Type Light"/>
                <a:cs typeface="Brutal Type Light"/>
              </a:rPr>
              <a:t>-14</a:t>
            </a:r>
            <a:endParaRPr sz="800">
              <a:latin typeface="Brutal Type Light"/>
              <a:cs typeface="Brutal Type Light"/>
            </a:endParaRPr>
          </a:p>
          <a:p>
            <a:pPr marL="12697">
              <a:spcBef>
                <a:spcPts val="400"/>
              </a:spcBef>
            </a:pPr>
            <a:r>
              <a:rPr sz="800" spc="5" dirty="0">
                <a:solidFill>
                  <a:srgbClr val="231F20"/>
                </a:solidFill>
                <a:latin typeface="Brutal Type Light"/>
                <a:cs typeface="Brutal Type Light"/>
              </a:rPr>
              <a:t>59 </a:t>
            </a: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Пермский</a:t>
            </a:r>
            <a:r>
              <a:rPr sz="800" spc="25" dirty="0">
                <a:solidFill>
                  <a:srgbClr val="231F20"/>
                </a:solidFill>
                <a:latin typeface="Brutal Type Light"/>
                <a:cs typeface="Brutal Type Light"/>
              </a:rPr>
              <a:t> </a:t>
            </a: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край-10</a:t>
            </a:r>
            <a:endParaRPr sz="800">
              <a:latin typeface="Brutal Type Light"/>
              <a:cs typeface="Brutal Type Light"/>
            </a:endParaRPr>
          </a:p>
          <a:p>
            <a:pPr marL="12697">
              <a:spcBef>
                <a:spcPts val="395"/>
              </a:spcBef>
            </a:pPr>
            <a:r>
              <a:rPr sz="800" spc="-5" dirty="0">
                <a:solidFill>
                  <a:srgbClr val="231F20"/>
                </a:solidFill>
                <a:latin typeface="Brutal Type Light"/>
                <a:cs typeface="Brutal Type Light"/>
              </a:rPr>
              <a:t>16 </a:t>
            </a: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Республика</a:t>
            </a:r>
            <a:r>
              <a:rPr sz="800" spc="35" dirty="0">
                <a:solidFill>
                  <a:srgbClr val="231F20"/>
                </a:solidFill>
                <a:latin typeface="Brutal Type Light"/>
                <a:cs typeface="Brutal Type Light"/>
              </a:rPr>
              <a:t> </a:t>
            </a: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Татарстан-10</a:t>
            </a:r>
            <a:endParaRPr sz="800">
              <a:latin typeface="Brutal Type Light"/>
              <a:cs typeface="Brutal Type Light"/>
            </a:endParaRPr>
          </a:p>
          <a:p>
            <a:pPr marL="12697">
              <a:spcBef>
                <a:spcPts val="400"/>
              </a:spcBef>
            </a:pPr>
            <a:r>
              <a:rPr sz="800" spc="5" dirty="0">
                <a:solidFill>
                  <a:srgbClr val="231F20"/>
                </a:solidFill>
                <a:latin typeface="Brutal Type Light"/>
                <a:cs typeface="Brutal Type Light"/>
              </a:rPr>
              <a:t>52 </a:t>
            </a: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Нижегородская </a:t>
            </a:r>
            <a:r>
              <a:rPr sz="800" spc="-5" dirty="0">
                <a:solidFill>
                  <a:srgbClr val="231F20"/>
                </a:solidFill>
                <a:latin typeface="Brutal Type Light"/>
                <a:cs typeface="Brutal Type Light"/>
              </a:rPr>
              <a:t>область</a:t>
            </a:r>
            <a:r>
              <a:rPr sz="800" spc="-25" dirty="0">
                <a:solidFill>
                  <a:srgbClr val="231F20"/>
                </a:solidFill>
                <a:latin typeface="Brutal Type Light"/>
                <a:cs typeface="Brutal Type Light"/>
              </a:rPr>
              <a:t> </a:t>
            </a:r>
            <a:r>
              <a:rPr sz="800" spc="5" dirty="0">
                <a:solidFill>
                  <a:srgbClr val="231F20"/>
                </a:solidFill>
                <a:latin typeface="Brutal Type Light"/>
                <a:cs typeface="Brutal Type Light"/>
              </a:rPr>
              <a:t>-9</a:t>
            </a:r>
            <a:endParaRPr sz="800">
              <a:latin typeface="Brutal Type Light"/>
              <a:cs typeface="Brutal Type Light"/>
            </a:endParaRPr>
          </a:p>
          <a:p>
            <a:pPr marL="12697">
              <a:spcBef>
                <a:spcPts val="395"/>
              </a:spcBef>
            </a:pPr>
            <a:r>
              <a:rPr sz="800" spc="5" dirty="0">
                <a:solidFill>
                  <a:srgbClr val="231F20"/>
                </a:solidFill>
                <a:latin typeface="Brutal Type Light"/>
                <a:cs typeface="Brutal Type Light"/>
              </a:rPr>
              <a:t>33 </a:t>
            </a: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Владимирская </a:t>
            </a:r>
            <a:r>
              <a:rPr sz="800" spc="-5" dirty="0">
                <a:solidFill>
                  <a:srgbClr val="231F20"/>
                </a:solidFill>
                <a:latin typeface="Brutal Type Light"/>
                <a:cs typeface="Brutal Type Light"/>
              </a:rPr>
              <a:t>область</a:t>
            </a:r>
            <a:r>
              <a:rPr sz="800" spc="40" dirty="0">
                <a:solidFill>
                  <a:srgbClr val="231F20"/>
                </a:solidFill>
                <a:latin typeface="Brutal Type Light"/>
                <a:cs typeface="Brutal Type Light"/>
              </a:rPr>
              <a:t> </a:t>
            </a:r>
            <a:r>
              <a:rPr sz="800" spc="10" dirty="0">
                <a:solidFill>
                  <a:srgbClr val="231F20"/>
                </a:solidFill>
                <a:latin typeface="Brutal Type Light"/>
                <a:cs typeface="Brutal Type Light"/>
              </a:rPr>
              <a:t>-8</a:t>
            </a:r>
            <a:endParaRPr sz="800">
              <a:latin typeface="Brutal Type Light"/>
              <a:cs typeface="Brutal Type Light"/>
            </a:endParaRPr>
          </a:p>
          <a:p>
            <a:pPr marL="12697">
              <a:spcBef>
                <a:spcPts val="400"/>
              </a:spcBef>
            </a:pP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74 Челябинская </a:t>
            </a:r>
            <a:r>
              <a:rPr sz="800" spc="-5" dirty="0">
                <a:solidFill>
                  <a:srgbClr val="231F20"/>
                </a:solidFill>
                <a:latin typeface="Brutal Type Light"/>
                <a:cs typeface="Brutal Type Light"/>
              </a:rPr>
              <a:t>область </a:t>
            </a: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-</a:t>
            </a:r>
            <a:r>
              <a:rPr sz="800" spc="40" dirty="0">
                <a:solidFill>
                  <a:srgbClr val="231F20"/>
                </a:solidFill>
                <a:latin typeface="Brutal Type Light"/>
                <a:cs typeface="Brutal Type Light"/>
              </a:rPr>
              <a:t> </a:t>
            </a: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8</a:t>
            </a:r>
            <a:endParaRPr sz="800">
              <a:latin typeface="Brutal Type Light"/>
              <a:cs typeface="Brutal Type Light"/>
            </a:endParaRPr>
          </a:p>
          <a:p>
            <a:pPr marL="12697">
              <a:spcBef>
                <a:spcPts val="395"/>
              </a:spcBef>
            </a:pP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40 Калужская </a:t>
            </a:r>
            <a:r>
              <a:rPr sz="800" spc="-5" dirty="0">
                <a:solidFill>
                  <a:srgbClr val="231F20"/>
                </a:solidFill>
                <a:latin typeface="Brutal Type Light"/>
                <a:cs typeface="Brutal Type Light"/>
              </a:rPr>
              <a:t>область</a:t>
            </a:r>
            <a:r>
              <a:rPr sz="800" spc="15" dirty="0">
                <a:solidFill>
                  <a:srgbClr val="231F20"/>
                </a:solidFill>
                <a:latin typeface="Brutal Type Light"/>
                <a:cs typeface="Brutal Type Light"/>
              </a:rPr>
              <a:t> </a:t>
            </a:r>
            <a:r>
              <a:rPr sz="800" spc="5" dirty="0">
                <a:solidFill>
                  <a:srgbClr val="231F20"/>
                </a:solidFill>
                <a:latin typeface="Brutal Type Light"/>
                <a:cs typeface="Brutal Type Light"/>
              </a:rPr>
              <a:t>-7</a:t>
            </a:r>
            <a:endParaRPr sz="800">
              <a:latin typeface="Brutal Type Light"/>
              <a:cs typeface="Brutal Type Light"/>
            </a:endParaRPr>
          </a:p>
          <a:p>
            <a:pPr marL="12697">
              <a:spcBef>
                <a:spcPts val="400"/>
              </a:spcBef>
            </a:pP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18 Удмуртская</a:t>
            </a:r>
            <a:r>
              <a:rPr sz="800" spc="5" dirty="0">
                <a:solidFill>
                  <a:srgbClr val="231F20"/>
                </a:solidFill>
                <a:latin typeface="Brutal Type Light"/>
                <a:cs typeface="Brutal Type Light"/>
              </a:rPr>
              <a:t> </a:t>
            </a: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Республика-7</a:t>
            </a:r>
            <a:endParaRPr sz="800">
              <a:latin typeface="Brutal Type Light"/>
              <a:cs typeface="Brutal Type Light"/>
            </a:endParaRPr>
          </a:p>
        </p:txBody>
      </p:sp>
      <p:sp>
        <p:nvSpPr>
          <p:cNvPr id="131" name="object 131"/>
          <p:cNvSpPr txBox="1"/>
          <p:nvPr/>
        </p:nvSpPr>
        <p:spPr>
          <a:xfrm>
            <a:off x="1982833" y="5118836"/>
            <a:ext cx="1533203" cy="1921742"/>
          </a:xfrm>
          <a:prstGeom prst="rect">
            <a:avLst/>
          </a:prstGeom>
        </p:spPr>
        <p:txBody>
          <a:bodyPr vert="horz" wrap="square" lIns="0" tIns="62852" rIns="0" bIns="0" rtlCol="0">
            <a:spAutoFit/>
          </a:bodyPr>
          <a:lstStyle/>
          <a:p>
            <a:pPr marL="12697">
              <a:spcBef>
                <a:spcPts val="495"/>
              </a:spcBef>
            </a:pPr>
            <a:r>
              <a:rPr sz="800" spc="5" dirty="0">
                <a:solidFill>
                  <a:srgbClr val="231F20"/>
                </a:solidFill>
                <a:latin typeface="Brutal Type Light"/>
                <a:cs typeface="Brutal Type Light"/>
              </a:rPr>
              <a:t>37 </a:t>
            </a: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Ивановская </a:t>
            </a:r>
            <a:r>
              <a:rPr sz="800" spc="-5" dirty="0">
                <a:solidFill>
                  <a:srgbClr val="231F20"/>
                </a:solidFill>
                <a:latin typeface="Brutal Type Light"/>
                <a:cs typeface="Brutal Type Light"/>
              </a:rPr>
              <a:t>область</a:t>
            </a:r>
            <a:r>
              <a:rPr sz="800" spc="10" dirty="0">
                <a:solidFill>
                  <a:srgbClr val="231F20"/>
                </a:solidFill>
                <a:latin typeface="Brutal Type Light"/>
                <a:cs typeface="Brutal Type Light"/>
              </a:rPr>
              <a:t> </a:t>
            </a:r>
            <a:r>
              <a:rPr sz="800" spc="5" dirty="0">
                <a:solidFill>
                  <a:srgbClr val="231F20"/>
                </a:solidFill>
                <a:latin typeface="Brutal Type Light"/>
                <a:cs typeface="Brutal Type Light"/>
              </a:rPr>
              <a:t>-7</a:t>
            </a:r>
            <a:endParaRPr sz="800">
              <a:latin typeface="Brutal Type Light"/>
              <a:cs typeface="Brutal Type Light"/>
            </a:endParaRPr>
          </a:p>
          <a:p>
            <a:pPr marL="12697">
              <a:spcBef>
                <a:spcPts val="395"/>
              </a:spcBef>
            </a:pP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47 Ленинградская</a:t>
            </a:r>
            <a:r>
              <a:rPr sz="800" spc="15" dirty="0">
                <a:solidFill>
                  <a:srgbClr val="231F20"/>
                </a:solidFill>
                <a:latin typeface="Brutal Type Light"/>
                <a:cs typeface="Brutal Type Light"/>
              </a:rPr>
              <a:t> </a:t>
            </a: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область-7</a:t>
            </a:r>
            <a:endParaRPr sz="800">
              <a:latin typeface="Brutal Type Light"/>
              <a:cs typeface="Brutal Type Light"/>
            </a:endParaRPr>
          </a:p>
          <a:p>
            <a:pPr marL="12697">
              <a:spcBef>
                <a:spcPts val="400"/>
              </a:spcBef>
            </a:pP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2 Республика Башкортостан</a:t>
            </a:r>
            <a:r>
              <a:rPr sz="800" spc="25" dirty="0">
                <a:solidFill>
                  <a:srgbClr val="231F20"/>
                </a:solidFill>
                <a:latin typeface="Brutal Type Light"/>
                <a:cs typeface="Brutal Type Light"/>
              </a:rPr>
              <a:t> </a:t>
            </a:r>
            <a:r>
              <a:rPr sz="800" spc="5" dirty="0">
                <a:solidFill>
                  <a:srgbClr val="231F20"/>
                </a:solidFill>
                <a:latin typeface="Brutal Type Light"/>
                <a:cs typeface="Brutal Type Light"/>
              </a:rPr>
              <a:t>-6</a:t>
            </a:r>
            <a:endParaRPr sz="800">
              <a:latin typeface="Brutal Type Light"/>
              <a:cs typeface="Brutal Type Light"/>
            </a:endParaRPr>
          </a:p>
          <a:p>
            <a:pPr marL="12697">
              <a:spcBef>
                <a:spcPts val="395"/>
              </a:spcBef>
            </a:pPr>
            <a:r>
              <a:rPr sz="800" spc="5" dirty="0">
                <a:solidFill>
                  <a:srgbClr val="231F20"/>
                </a:solidFill>
                <a:latin typeface="Brutal Type Light"/>
                <a:cs typeface="Brutal Type Light"/>
              </a:rPr>
              <a:t>63 </a:t>
            </a: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Самарская </a:t>
            </a:r>
            <a:r>
              <a:rPr sz="800" spc="-5" dirty="0">
                <a:solidFill>
                  <a:srgbClr val="231F20"/>
                </a:solidFill>
                <a:latin typeface="Brutal Type Light"/>
                <a:cs typeface="Brutal Type Light"/>
              </a:rPr>
              <a:t>область</a:t>
            </a:r>
            <a:r>
              <a:rPr sz="800" spc="30" dirty="0">
                <a:solidFill>
                  <a:srgbClr val="231F20"/>
                </a:solidFill>
                <a:latin typeface="Brutal Type Light"/>
                <a:cs typeface="Brutal Type Light"/>
              </a:rPr>
              <a:t> </a:t>
            </a:r>
            <a:r>
              <a:rPr sz="800" spc="5" dirty="0">
                <a:solidFill>
                  <a:srgbClr val="231F20"/>
                </a:solidFill>
                <a:latin typeface="Brutal Type Light"/>
                <a:cs typeface="Brutal Type Light"/>
              </a:rPr>
              <a:t>-6</a:t>
            </a:r>
            <a:endParaRPr sz="800">
              <a:latin typeface="Brutal Type Light"/>
              <a:cs typeface="Brutal Type Light"/>
            </a:endParaRPr>
          </a:p>
          <a:p>
            <a:pPr marL="12697">
              <a:spcBef>
                <a:spcPts val="400"/>
              </a:spcBef>
            </a:pPr>
            <a:r>
              <a:rPr sz="800" spc="5" dirty="0">
                <a:solidFill>
                  <a:srgbClr val="231F20"/>
                </a:solidFill>
                <a:latin typeface="Brutal Type Light"/>
                <a:cs typeface="Brutal Type Light"/>
              </a:rPr>
              <a:t>54 </a:t>
            </a: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Новосибирская </a:t>
            </a:r>
            <a:r>
              <a:rPr sz="800" spc="-5" dirty="0">
                <a:solidFill>
                  <a:srgbClr val="231F20"/>
                </a:solidFill>
                <a:latin typeface="Brutal Type Light"/>
                <a:cs typeface="Brutal Type Light"/>
              </a:rPr>
              <a:t>область</a:t>
            </a:r>
            <a:r>
              <a:rPr sz="800" spc="10" dirty="0">
                <a:solidFill>
                  <a:srgbClr val="231F20"/>
                </a:solidFill>
                <a:latin typeface="Brutal Type Light"/>
                <a:cs typeface="Brutal Type Light"/>
              </a:rPr>
              <a:t> </a:t>
            </a:r>
            <a:r>
              <a:rPr sz="800" spc="5" dirty="0">
                <a:solidFill>
                  <a:srgbClr val="231F20"/>
                </a:solidFill>
                <a:latin typeface="Brutal Type Light"/>
                <a:cs typeface="Brutal Type Light"/>
              </a:rPr>
              <a:t>-6</a:t>
            </a:r>
            <a:endParaRPr sz="800">
              <a:latin typeface="Brutal Type Light"/>
              <a:cs typeface="Brutal Type Light"/>
            </a:endParaRPr>
          </a:p>
          <a:p>
            <a:pPr marL="12697">
              <a:spcBef>
                <a:spcPts val="395"/>
              </a:spcBef>
            </a:pPr>
            <a:r>
              <a:rPr sz="800" spc="5" dirty="0">
                <a:solidFill>
                  <a:srgbClr val="231F20"/>
                </a:solidFill>
                <a:latin typeface="Brutal Type Light"/>
                <a:cs typeface="Brutal Type Light"/>
              </a:rPr>
              <a:t>61 </a:t>
            </a:r>
            <a:r>
              <a:rPr sz="800" spc="-5" dirty="0">
                <a:solidFill>
                  <a:srgbClr val="231F20"/>
                </a:solidFill>
                <a:latin typeface="Brutal Type Light"/>
                <a:cs typeface="Brutal Type Light"/>
              </a:rPr>
              <a:t>Ростовская</a:t>
            </a:r>
            <a:r>
              <a:rPr sz="800" spc="-10" dirty="0">
                <a:solidFill>
                  <a:srgbClr val="231F20"/>
                </a:solidFill>
                <a:latin typeface="Brutal Type Light"/>
                <a:cs typeface="Brutal Type Light"/>
              </a:rPr>
              <a:t> </a:t>
            </a: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область-5</a:t>
            </a:r>
            <a:endParaRPr sz="800">
              <a:latin typeface="Brutal Type Light"/>
              <a:cs typeface="Brutal Type Light"/>
            </a:endParaRPr>
          </a:p>
          <a:p>
            <a:pPr marL="12697">
              <a:spcBef>
                <a:spcPts val="400"/>
              </a:spcBef>
            </a:pPr>
            <a:r>
              <a:rPr sz="800" spc="5" dirty="0">
                <a:solidFill>
                  <a:srgbClr val="231F20"/>
                </a:solidFill>
                <a:latin typeface="Brutal Type Light"/>
                <a:cs typeface="Brutal Type Light"/>
              </a:rPr>
              <a:t>34 </a:t>
            </a: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Волгоградская область-5</a:t>
            </a:r>
            <a:endParaRPr sz="800">
              <a:latin typeface="Brutal Type Light"/>
              <a:cs typeface="Brutal Type Light"/>
            </a:endParaRPr>
          </a:p>
          <a:p>
            <a:pPr marL="12697">
              <a:spcBef>
                <a:spcPts val="395"/>
              </a:spcBef>
            </a:pP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76 Ярославская</a:t>
            </a:r>
            <a:r>
              <a:rPr sz="800" spc="30" dirty="0">
                <a:solidFill>
                  <a:srgbClr val="231F20"/>
                </a:solidFill>
                <a:latin typeface="Brutal Type Light"/>
                <a:cs typeface="Brutal Type Light"/>
              </a:rPr>
              <a:t> </a:t>
            </a: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область-5</a:t>
            </a:r>
            <a:endParaRPr sz="800">
              <a:latin typeface="Brutal Type Light"/>
              <a:cs typeface="Brutal Type Light"/>
            </a:endParaRPr>
          </a:p>
          <a:p>
            <a:pPr marL="12697">
              <a:spcBef>
                <a:spcPts val="400"/>
              </a:spcBef>
            </a:pPr>
            <a:r>
              <a:rPr sz="800" spc="5" dirty="0">
                <a:solidFill>
                  <a:srgbClr val="231F20"/>
                </a:solidFill>
                <a:latin typeface="Brutal Type Light"/>
                <a:cs typeface="Brutal Type Light"/>
              </a:rPr>
              <a:t>62 </a:t>
            </a: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Рязанская</a:t>
            </a:r>
            <a:r>
              <a:rPr sz="800" spc="-10" dirty="0">
                <a:solidFill>
                  <a:srgbClr val="231F20"/>
                </a:solidFill>
                <a:latin typeface="Brutal Type Light"/>
                <a:cs typeface="Brutal Type Light"/>
              </a:rPr>
              <a:t> </a:t>
            </a: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область-5</a:t>
            </a:r>
            <a:endParaRPr sz="800">
              <a:latin typeface="Brutal Type Light"/>
              <a:cs typeface="Brutal Type Light"/>
            </a:endParaRPr>
          </a:p>
          <a:p>
            <a:pPr marL="12697">
              <a:spcBef>
                <a:spcPts val="395"/>
              </a:spcBef>
            </a:pPr>
            <a:r>
              <a:rPr sz="800" spc="5" dirty="0">
                <a:solidFill>
                  <a:srgbClr val="231F20"/>
                </a:solidFill>
                <a:latin typeface="Brutal Type Light"/>
                <a:cs typeface="Brutal Type Light"/>
              </a:rPr>
              <a:t>64 </a:t>
            </a: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Саратовская </a:t>
            </a:r>
            <a:r>
              <a:rPr sz="800" spc="-5" dirty="0">
                <a:solidFill>
                  <a:srgbClr val="231F20"/>
                </a:solidFill>
                <a:latin typeface="Brutal Type Light"/>
                <a:cs typeface="Brutal Type Light"/>
              </a:rPr>
              <a:t>область</a:t>
            </a:r>
            <a:r>
              <a:rPr sz="800" spc="10" dirty="0">
                <a:solidFill>
                  <a:srgbClr val="231F20"/>
                </a:solidFill>
                <a:latin typeface="Brutal Type Light"/>
                <a:cs typeface="Brutal Type Light"/>
              </a:rPr>
              <a:t> </a:t>
            </a:r>
            <a:r>
              <a:rPr sz="800" spc="5" dirty="0">
                <a:solidFill>
                  <a:srgbClr val="231F20"/>
                </a:solidFill>
                <a:latin typeface="Brutal Type Light"/>
                <a:cs typeface="Brutal Type Light"/>
              </a:rPr>
              <a:t>-4</a:t>
            </a:r>
            <a:endParaRPr sz="800">
              <a:latin typeface="Brutal Type Light"/>
              <a:cs typeface="Brutal Type Light"/>
            </a:endParaRPr>
          </a:p>
          <a:p>
            <a:pPr marL="12697">
              <a:spcBef>
                <a:spcPts val="400"/>
              </a:spcBef>
            </a:pPr>
            <a:r>
              <a:rPr sz="800" spc="5" dirty="0">
                <a:solidFill>
                  <a:srgbClr val="231F20"/>
                </a:solidFill>
                <a:latin typeface="Brutal Type Light"/>
                <a:cs typeface="Brutal Type Light"/>
              </a:rPr>
              <a:t>67 </a:t>
            </a: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Смоленская</a:t>
            </a:r>
            <a:r>
              <a:rPr sz="800" spc="5" dirty="0">
                <a:solidFill>
                  <a:srgbClr val="231F20"/>
                </a:solidFill>
                <a:latin typeface="Brutal Type Light"/>
                <a:cs typeface="Brutal Type Light"/>
              </a:rPr>
              <a:t> </a:t>
            </a: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область-4</a:t>
            </a:r>
            <a:endParaRPr sz="800">
              <a:latin typeface="Brutal Type Light"/>
              <a:cs typeface="Brutal Type Light"/>
            </a:endParaRPr>
          </a:p>
        </p:txBody>
      </p:sp>
      <p:sp>
        <p:nvSpPr>
          <p:cNvPr id="132" name="object 132"/>
          <p:cNvSpPr txBox="1"/>
          <p:nvPr/>
        </p:nvSpPr>
        <p:spPr>
          <a:xfrm>
            <a:off x="3816123" y="5118838"/>
            <a:ext cx="1779531" cy="1921742"/>
          </a:xfrm>
          <a:prstGeom prst="rect">
            <a:avLst/>
          </a:prstGeom>
        </p:spPr>
        <p:txBody>
          <a:bodyPr vert="horz" wrap="square" lIns="0" tIns="62852" rIns="0" bIns="0" rtlCol="0">
            <a:spAutoFit/>
          </a:bodyPr>
          <a:lstStyle/>
          <a:p>
            <a:pPr marL="12697">
              <a:spcBef>
                <a:spcPts val="495"/>
              </a:spcBef>
            </a:pPr>
            <a:r>
              <a:rPr sz="800" spc="-5" dirty="0">
                <a:solidFill>
                  <a:srgbClr val="231F20"/>
                </a:solidFill>
                <a:latin typeface="Brutal Type Light"/>
                <a:cs typeface="Brutal Type Light"/>
              </a:rPr>
              <a:t>26 </a:t>
            </a: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Ставропольский</a:t>
            </a:r>
            <a:r>
              <a:rPr sz="800" spc="50" dirty="0">
                <a:solidFill>
                  <a:srgbClr val="231F20"/>
                </a:solidFill>
                <a:latin typeface="Brutal Type Light"/>
                <a:cs typeface="Brutal Type Light"/>
              </a:rPr>
              <a:t> </a:t>
            </a: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край-4</a:t>
            </a:r>
            <a:endParaRPr sz="800">
              <a:latin typeface="Brutal Type Light"/>
              <a:cs typeface="Brutal Type Light"/>
            </a:endParaRPr>
          </a:p>
          <a:p>
            <a:pPr marL="12697">
              <a:spcBef>
                <a:spcPts val="395"/>
              </a:spcBef>
            </a:pP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46 Курская </a:t>
            </a:r>
            <a:r>
              <a:rPr sz="800" spc="-5" dirty="0">
                <a:solidFill>
                  <a:srgbClr val="231F20"/>
                </a:solidFill>
                <a:latin typeface="Brutal Type Light"/>
                <a:cs typeface="Brutal Type Light"/>
              </a:rPr>
              <a:t>область</a:t>
            </a:r>
            <a:r>
              <a:rPr sz="800" spc="30" dirty="0">
                <a:solidFill>
                  <a:srgbClr val="231F20"/>
                </a:solidFill>
                <a:latin typeface="Brutal Type Light"/>
                <a:cs typeface="Brutal Type Light"/>
              </a:rPr>
              <a:t> </a:t>
            </a:r>
            <a:r>
              <a:rPr sz="800" spc="5" dirty="0">
                <a:solidFill>
                  <a:srgbClr val="231F20"/>
                </a:solidFill>
                <a:latin typeface="Brutal Type Light"/>
                <a:cs typeface="Brutal Type Light"/>
              </a:rPr>
              <a:t>-4</a:t>
            </a:r>
            <a:endParaRPr sz="800">
              <a:latin typeface="Brutal Type Light"/>
              <a:cs typeface="Brutal Type Light"/>
            </a:endParaRPr>
          </a:p>
          <a:p>
            <a:pPr marL="12697">
              <a:spcBef>
                <a:spcPts val="400"/>
              </a:spcBef>
            </a:pP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71 Тульская</a:t>
            </a:r>
            <a:r>
              <a:rPr sz="800" spc="-25" dirty="0">
                <a:solidFill>
                  <a:srgbClr val="231F20"/>
                </a:solidFill>
                <a:latin typeface="Brutal Type Light"/>
                <a:cs typeface="Brutal Type Light"/>
              </a:rPr>
              <a:t> </a:t>
            </a: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область-4</a:t>
            </a:r>
            <a:endParaRPr sz="800">
              <a:latin typeface="Brutal Type Light"/>
              <a:cs typeface="Brutal Type Light"/>
            </a:endParaRPr>
          </a:p>
          <a:p>
            <a:pPr marL="12697">
              <a:spcBef>
                <a:spcPts val="395"/>
              </a:spcBef>
            </a:pP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23 Краснодарский край </a:t>
            </a:r>
            <a:r>
              <a:rPr sz="800" spc="5" dirty="0">
                <a:solidFill>
                  <a:srgbClr val="231F20"/>
                </a:solidFill>
                <a:latin typeface="Brutal Type Light"/>
                <a:cs typeface="Brutal Type Light"/>
              </a:rPr>
              <a:t>-3</a:t>
            </a:r>
            <a:endParaRPr sz="800">
              <a:latin typeface="Brutal Type Light"/>
              <a:cs typeface="Brutal Type Light"/>
            </a:endParaRPr>
          </a:p>
          <a:p>
            <a:pPr marL="12697">
              <a:spcBef>
                <a:spcPts val="400"/>
              </a:spcBef>
            </a:pP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70 Томская область </a:t>
            </a:r>
            <a:r>
              <a:rPr sz="800" spc="5" dirty="0">
                <a:solidFill>
                  <a:srgbClr val="231F20"/>
                </a:solidFill>
                <a:latin typeface="Brutal Type Light"/>
                <a:cs typeface="Brutal Type Light"/>
              </a:rPr>
              <a:t>-3</a:t>
            </a:r>
            <a:endParaRPr sz="800">
              <a:latin typeface="Brutal Type Light"/>
              <a:cs typeface="Brutal Type Light"/>
            </a:endParaRPr>
          </a:p>
          <a:p>
            <a:pPr marL="12697">
              <a:spcBef>
                <a:spcPts val="395"/>
              </a:spcBef>
            </a:pPr>
            <a:r>
              <a:rPr sz="800" spc="5" dirty="0">
                <a:solidFill>
                  <a:srgbClr val="231F20"/>
                </a:solidFill>
                <a:latin typeface="Brutal Type Light"/>
                <a:cs typeface="Brutal Type Light"/>
              </a:rPr>
              <a:t>32 </a:t>
            </a: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Брянская</a:t>
            </a:r>
            <a:r>
              <a:rPr sz="800" spc="-10" dirty="0">
                <a:solidFill>
                  <a:srgbClr val="231F20"/>
                </a:solidFill>
                <a:latin typeface="Brutal Type Light"/>
                <a:cs typeface="Brutal Type Light"/>
              </a:rPr>
              <a:t> </a:t>
            </a: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область-3</a:t>
            </a:r>
            <a:endParaRPr sz="800">
              <a:latin typeface="Brutal Type Light"/>
              <a:cs typeface="Brutal Type Light"/>
            </a:endParaRPr>
          </a:p>
          <a:p>
            <a:pPr marL="12697">
              <a:spcBef>
                <a:spcPts val="400"/>
              </a:spcBef>
            </a:pP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55 Омская область </a:t>
            </a:r>
            <a:r>
              <a:rPr sz="800" spc="5" dirty="0">
                <a:solidFill>
                  <a:srgbClr val="231F20"/>
                </a:solidFill>
                <a:latin typeface="Brutal Type Light"/>
                <a:cs typeface="Brutal Type Light"/>
              </a:rPr>
              <a:t>-3</a:t>
            </a:r>
            <a:endParaRPr sz="800">
              <a:latin typeface="Brutal Type Light"/>
              <a:cs typeface="Brutal Type Light"/>
            </a:endParaRPr>
          </a:p>
          <a:p>
            <a:pPr marL="12697">
              <a:spcBef>
                <a:spcPts val="395"/>
              </a:spcBef>
            </a:pP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86 Ханты-Мансийский АО - Югра</a:t>
            </a:r>
            <a:r>
              <a:rPr sz="800" spc="-5" dirty="0">
                <a:solidFill>
                  <a:srgbClr val="231F20"/>
                </a:solidFill>
                <a:latin typeface="Brutal Type Light"/>
                <a:cs typeface="Brutal Type Light"/>
              </a:rPr>
              <a:t> </a:t>
            </a:r>
            <a:r>
              <a:rPr sz="800" spc="5" dirty="0">
                <a:solidFill>
                  <a:srgbClr val="231F20"/>
                </a:solidFill>
                <a:latin typeface="Brutal Type Light"/>
                <a:cs typeface="Brutal Type Light"/>
              </a:rPr>
              <a:t>-3</a:t>
            </a:r>
            <a:endParaRPr sz="800">
              <a:latin typeface="Brutal Type Light"/>
              <a:cs typeface="Brutal Type Light"/>
            </a:endParaRPr>
          </a:p>
          <a:p>
            <a:pPr marL="12697">
              <a:spcBef>
                <a:spcPts val="400"/>
              </a:spcBef>
            </a:pPr>
            <a:r>
              <a:rPr sz="800" spc="5" dirty="0">
                <a:solidFill>
                  <a:srgbClr val="231F20"/>
                </a:solidFill>
                <a:latin typeface="Brutal Type Light"/>
                <a:cs typeface="Brutal Type Light"/>
              </a:rPr>
              <a:t>36 </a:t>
            </a: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Воронежская</a:t>
            </a:r>
            <a:r>
              <a:rPr sz="800" spc="25" dirty="0">
                <a:solidFill>
                  <a:srgbClr val="231F20"/>
                </a:solidFill>
                <a:latin typeface="Brutal Type Light"/>
                <a:cs typeface="Brutal Type Light"/>
              </a:rPr>
              <a:t> </a:t>
            </a: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область-2</a:t>
            </a:r>
            <a:endParaRPr sz="800">
              <a:latin typeface="Brutal Type Light"/>
              <a:cs typeface="Brutal Type Light"/>
            </a:endParaRPr>
          </a:p>
          <a:p>
            <a:pPr marL="12697">
              <a:spcBef>
                <a:spcPts val="395"/>
              </a:spcBef>
            </a:pP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48 Липецкая</a:t>
            </a:r>
            <a:r>
              <a:rPr sz="800" spc="10" dirty="0">
                <a:solidFill>
                  <a:srgbClr val="231F20"/>
                </a:solidFill>
                <a:latin typeface="Brutal Type Light"/>
                <a:cs typeface="Brutal Type Light"/>
              </a:rPr>
              <a:t> </a:t>
            </a: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область-2</a:t>
            </a:r>
            <a:endParaRPr sz="800">
              <a:latin typeface="Brutal Type Light"/>
              <a:cs typeface="Brutal Type Light"/>
            </a:endParaRPr>
          </a:p>
          <a:p>
            <a:pPr marL="12697">
              <a:spcBef>
                <a:spcPts val="400"/>
              </a:spcBef>
            </a:pPr>
            <a:r>
              <a:rPr sz="800" spc="-5" dirty="0">
                <a:solidFill>
                  <a:srgbClr val="231F20"/>
                </a:solidFill>
                <a:latin typeface="Brutal Type Light"/>
                <a:cs typeface="Brutal Type Light"/>
              </a:rPr>
              <a:t>10 </a:t>
            </a: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Республика</a:t>
            </a:r>
            <a:r>
              <a:rPr sz="800" spc="15" dirty="0">
                <a:solidFill>
                  <a:srgbClr val="231F20"/>
                </a:solidFill>
                <a:latin typeface="Brutal Type Light"/>
                <a:cs typeface="Brutal Type Light"/>
              </a:rPr>
              <a:t> </a:t>
            </a: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Карелия-2</a:t>
            </a:r>
            <a:endParaRPr sz="800">
              <a:latin typeface="Brutal Type Light"/>
              <a:cs typeface="Brutal Type Light"/>
            </a:endParaRPr>
          </a:p>
        </p:txBody>
      </p:sp>
      <p:sp>
        <p:nvSpPr>
          <p:cNvPr id="133" name="object 133"/>
          <p:cNvSpPr txBox="1"/>
          <p:nvPr/>
        </p:nvSpPr>
        <p:spPr>
          <a:xfrm>
            <a:off x="7390567" y="5118828"/>
            <a:ext cx="1415753" cy="1921742"/>
          </a:xfrm>
          <a:prstGeom prst="rect">
            <a:avLst/>
          </a:prstGeom>
        </p:spPr>
        <p:txBody>
          <a:bodyPr vert="horz" wrap="square" lIns="0" tIns="62852" rIns="0" bIns="0" rtlCol="0">
            <a:spAutoFit/>
          </a:bodyPr>
          <a:lstStyle/>
          <a:p>
            <a:pPr marL="12697">
              <a:spcBef>
                <a:spcPts val="495"/>
              </a:spcBef>
            </a:pP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11 Республика Коми</a:t>
            </a:r>
            <a:r>
              <a:rPr sz="800" spc="10" dirty="0">
                <a:solidFill>
                  <a:srgbClr val="231F20"/>
                </a:solidFill>
                <a:latin typeface="Brutal Type Light"/>
                <a:cs typeface="Brutal Type Light"/>
              </a:rPr>
              <a:t> </a:t>
            </a:r>
            <a:r>
              <a:rPr sz="800" spc="5" dirty="0">
                <a:solidFill>
                  <a:srgbClr val="231F20"/>
                </a:solidFill>
                <a:latin typeface="Brutal Type Light"/>
                <a:cs typeface="Brutal Type Light"/>
              </a:rPr>
              <a:t>-1</a:t>
            </a:r>
            <a:endParaRPr sz="800">
              <a:latin typeface="Brutal Type Light"/>
              <a:cs typeface="Brutal Type Light"/>
            </a:endParaRPr>
          </a:p>
          <a:p>
            <a:pPr marL="12697">
              <a:spcBef>
                <a:spcPts val="395"/>
              </a:spcBef>
            </a:pP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22 Алтайский край</a:t>
            </a:r>
            <a:r>
              <a:rPr sz="800" spc="-40" dirty="0">
                <a:solidFill>
                  <a:srgbClr val="231F20"/>
                </a:solidFill>
                <a:latin typeface="Brutal Type Light"/>
                <a:cs typeface="Brutal Type Light"/>
              </a:rPr>
              <a:t> </a:t>
            </a:r>
            <a:r>
              <a:rPr sz="800" spc="5" dirty="0">
                <a:solidFill>
                  <a:srgbClr val="231F20"/>
                </a:solidFill>
                <a:latin typeface="Brutal Type Light"/>
                <a:cs typeface="Brutal Type Light"/>
              </a:rPr>
              <a:t>-1</a:t>
            </a:r>
            <a:endParaRPr sz="800">
              <a:latin typeface="Brutal Type Light"/>
              <a:cs typeface="Brutal Type Light"/>
            </a:endParaRPr>
          </a:p>
          <a:p>
            <a:pPr marL="12697">
              <a:spcBef>
                <a:spcPts val="400"/>
              </a:spcBef>
            </a:pPr>
            <a:r>
              <a:rPr sz="800" spc="5" dirty="0">
                <a:solidFill>
                  <a:srgbClr val="231F20"/>
                </a:solidFill>
                <a:latin typeface="Brutal Type Light"/>
                <a:cs typeface="Brutal Type Light"/>
              </a:rPr>
              <a:t>35 </a:t>
            </a: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Вологодская</a:t>
            </a:r>
            <a:r>
              <a:rPr sz="800" spc="10" dirty="0">
                <a:solidFill>
                  <a:srgbClr val="231F20"/>
                </a:solidFill>
                <a:latin typeface="Brutal Type Light"/>
                <a:cs typeface="Brutal Type Light"/>
              </a:rPr>
              <a:t> </a:t>
            </a: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область-1</a:t>
            </a:r>
            <a:endParaRPr sz="800">
              <a:latin typeface="Brutal Type Light"/>
              <a:cs typeface="Brutal Type Light"/>
            </a:endParaRPr>
          </a:p>
          <a:p>
            <a:pPr marL="12697">
              <a:spcBef>
                <a:spcPts val="395"/>
              </a:spcBef>
            </a:pPr>
            <a:r>
              <a:rPr sz="800" spc="5" dirty="0">
                <a:solidFill>
                  <a:srgbClr val="231F20"/>
                </a:solidFill>
                <a:latin typeface="Brutal Type Light"/>
                <a:cs typeface="Brutal Type Light"/>
              </a:rPr>
              <a:t>57 </a:t>
            </a: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Орловская</a:t>
            </a:r>
            <a:r>
              <a:rPr sz="800" spc="5" dirty="0">
                <a:solidFill>
                  <a:srgbClr val="231F20"/>
                </a:solidFill>
                <a:latin typeface="Brutal Type Light"/>
                <a:cs typeface="Brutal Type Light"/>
              </a:rPr>
              <a:t> </a:t>
            </a: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область-1</a:t>
            </a:r>
            <a:endParaRPr sz="800">
              <a:latin typeface="Brutal Type Light"/>
              <a:cs typeface="Brutal Type Light"/>
            </a:endParaRPr>
          </a:p>
          <a:p>
            <a:pPr marL="12697">
              <a:spcBef>
                <a:spcPts val="400"/>
              </a:spcBef>
            </a:pPr>
            <a:r>
              <a:rPr sz="800" spc="5" dirty="0">
                <a:solidFill>
                  <a:srgbClr val="231F20"/>
                </a:solidFill>
                <a:latin typeface="Brutal Type Light"/>
                <a:cs typeface="Brutal Type Light"/>
              </a:rPr>
              <a:t>30 </a:t>
            </a: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Астраханская </a:t>
            </a:r>
            <a:r>
              <a:rPr sz="800" spc="-5" dirty="0">
                <a:solidFill>
                  <a:srgbClr val="231F20"/>
                </a:solidFill>
                <a:latin typeface="Brutal Type Light"/>
                <a:cs typeface="Brutal Type Light"/>
              </a:rPr>
              <a:t>область</a:t>
            </a:r>
            <a:r>
              <a:rPr sz="800" spc="50" dirty="0">
                <a:solidFill>
                  <a:srgbClr val="231F20"/>
                </a:solidFill>
                <a:latin typeface="Brutal Type Light"/>
                <a:cs typeface="Brutal Type Light"/>
              </a:rPr>
              <a:t> </a:t>
            </a:r>
            <a:r>
              <a:rPr sz="800" spc="5" dirty="0">
                <a:solidFill>
                  <a:srgbClr val="231F20"/>
                </a:solidFill>
                <a:latin typeface="Brutal Type Light"/>
                <a:cs typeface="Brutal Type Light"/>
              </a:rPr>
              <a:t>-1</a:t>
            </a:r>
            <a:endParaRPr sz="800">
              <a:latin typeface="Brutal Type Light"/>
              <a:cs typeface="Brutal Type Light"/>
            </a:endParaRPr>
          </a:p>
          <a:p>
            <a:pPr marL="12697">
              <a:spcBef>
                <a:spcPts val="395"/>
              </a:spcBef>
            </a:pPr>
            <a:r>
              <a:rPr sz="800" spc="-5" dirty="0">
                <a:solidFill>
                  <a:srgbClr val="231F20"/>
                </a:solidFill>
                <a:latin typeface="Brutal Type Light"/>
                <a:cs typeface="Brutal Type Light"/>
              </a:rPr>
              <a:t>41 </a:t>
            </a: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Камчатский</a:t>
            </a:r>
            <a:r>
              <a:rPr sz="800" spc="5" dirty="0">
                <a:solidFill>
                  <a:srgbClr val="231F20"/>
                </a:solidFill>
                <a:latin typeface="Brutal Type Light"/>
                <a:cs typeface="Brutal Type Light"/>
              </a:rPr>
              <a:t> </a:t>
            </a: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край-1</a:t>
            </a:r>
            <a:endParaRPr sz="800">
              <a:latin typeface="Brutal Type Light"/>
              <a:cs typeface="Brutal Type Light"/>
            </a:endParaRPr>
          </a:p>
          <a:p>
            <a:pPr marL="12697">
              <a:spcBef>
                <a:spcPts val="400"/>
              </a:spcBef>
            </a:pP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01 Республика Адыгея</a:t>
            </a:r>
            <a:r>
              <a:rPr sz="800" spc="-5" dirty="0">
                <a:solidFill>
                  <a:srgbClr val="231F20"/>
                </a:solidFill>
                <a:latin typeface="Brutal Type Light"/>
                <a:cs typeface="Brutal Type Light"/>
              </a:rPr>
              <a:t> </a:t>
            </a:r>
            <a:r>
              <a:rPr sz="800" spc="5" dirty="0">
                <a:solidFill>
                  <a:srgbClr val="231F20"/>
                </a:solidFill>
                <a:latin typeface="Brutal Type Light"/>
                <a:cs typeface="Brutal Type Light"/>
              </a:rPr>
              <a:t>-1</a:t>
            </a:r>
            <a:endParaRPr sz="800">
              <a:latin typeface="Brutal Type Light"/>
              <a:cs typeface="Brutal Type Light"/>
            </a:endParaRPr>
          </a:p>
          <a:p>
            <a:pPr marL="12697">
              <a:spcBef>
                <a:spcPts val="395"/>
              </a:spcBef>
            </a:pP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6 Республика Ингушетия</a:t>
            </a:r>
            <a:r>
              <a:rPr sz="800" spc="50" dirty="0">
                <a:solidFill>
                  <a:srgbClr val="231F20"/>
                </a:solidFill>
                <a:latin typeface="Brutal Type Light"/>
                <a:cs typeface="Brutal Type Light"/>
              </a:rPr>
              <a:t> </a:t>
            </a:r>
            <a:r>
              <a:rPr sz="800" spc="5" dirty="0">
                <a:solidFill>
                  <a:srgbClr val="231F20"/>
                </a:solidFill>
                <a:latin typeface="Brutal Type Light"/>
                <a:cs typeface="Brutal Type Light"/>
              </a:rPr>
              <a:t>-1</a:t>
            </a:r>
            <a:endParaRPr sz="800">
              <a:latin typeface="Brutal Type Light"/>
              <a:cs typeface="Brutal Type Light"/>
            </a:endParaRPr>
          </a:p>
          <a:p>
            <a:pPr marL="12697">
              <a:spcBef>
                <a:spcPts val="400"/>
              </a:spcBef>
            </a:pP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19 Республика Хакасия</a:t>
            </a:r>
            <a:r>
              <a:rPr sz="800" spc="25" dirty="0">
                <a:solidFill>
                  <a:srgbClr val="231F20"/>
                </a:solidFill>
                <a:latin typeface="Brutal Type Light"/>
                <a:cs typeface="Brutal Type Light"/>
              </a:rPr>
              <a:t> </a:t>
            </a:r>
            <a:r>
              <a:rPr sz="800" spc="5" dirty="0">
                <a:solidFill>
                  <a:srgbClr val="231F20"/>
                </a:solidFill>
                <a:latin typeface="Brutal Type Light"/>
                <a:cs typeface="Brutal Type Light"/>
              </a:rPr>
              <a:t>-1</a:t>
            </a:r>
            <a:endParaRPr sz="800">
              <a:latin typeface="Brutal Type Light"/>
              <a:cs typeface="Brutal Type Light"/>
            </a:endParaRPr>
          </a:p>
          <a:p>
            <a:pPr marL="12697">
              <a:spcBef>
                <a:spcPts val="395"/>
              </a:spcBef>
            </a:pP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13 Республика Мордовия</a:t>
            </a:r>
            <a:r>
              <a:rPr sz="800" spc="-25" dirty="0">
                <a:solidFill>
                  <a:srgbClr val="231F20"/>
                </a:solidFill>
                <a:latin typeface="Brutal Type Light"/>
                <a:cs typeface="Brutal Type Light"/>
              </a:rPr>
              <a:t> </a:t>
            </a:r>
            <a:r>
              <a:rPr sz="800" spc="5" dirty="0">
                <a:solidFill>
                  <a:srgbClr val="231F20"/>
                </a:solidFill>
                <a:latin typeface="Brutal Type Light"/>
                <a:cs typeface="Brutal Type Light"/>
              </a:rPr>
              <a:t>-1</a:t>
            </a:r>
            <a:endParaRPr sz="800">
              <a:latin typeface="Brutal Type Light"/>
              <a:cs typeface="Brutal Type Light"/>
            </a:endParaRPr>
          </a:p>
          <a:p>
            <a:pPr marL="17776">
              <a:spcBef>
                <a:spcPts val="400"/>
              </a:spcBef>
            </a:pP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29 Архангельская область</a:t>
            </a:r>
            <a:r>
              <a:rPr sz="800" spc="-35" dirty="0">
                <a:solidFill>
                  <a:srgbClr val="231F20"/>
                </a:solidFill>
                <a:latin typeface="Brutal Type Light"/>
                <a:cs typeface="Brutal Type Light"/>
              </a:rPr>
              <a:t> </a:t>
            </a:r>
            <a:r>
              <a:rPr sz="800" spc="5" dirty="0">
                <a:solidFill>
                  <a:srgbClr val="231F20"/>
                </a:solidFill>
                <a:latin typeface="Brutal Type Light"/>
                <a:cs typeface="Brutal Type Light"/>
              </a:rPr>
              <a:t>-1</a:t>
            </a:r>
            <a:endParaRPr sz="800">
              <a:latin typeface="Brutal Type Light"/>
              <a:cs typeface="Brutal Type Light"/>
            </a:endParaRPr>
          </a:p>
        </p:txBody>
      </p:sp>
      <p:sp>
        <p:nvSpPr>
          <p:cNvPr id="134" name="object 134"/>
          <p:cNvSpPr txBox="1"/>
          <p:nvPr/>
        </p:nvSpPr>
        <p:spPr>
          <a:xfrm>
            <a:off x="8990457" y="5118848"/>
            <a:ext cx="1549710" cy="887544"/>
          </a:xfrm>
          <a:prstGeom prst="rect">
            <a:avLst/>
          </a:prstGeom>
        </p:spPr>
        <p:txBody>
          <a:bodyPr vert="horz" wrap="square" lIns="0" tIns="62852" rIns="0" bIns="0" rtlCol="0">
            <a:spAutoFit/>
          </a:bodyPr>
          <a:lstStyle/>
          <a:p>
            <a:pPr marL="12697">
              <a:spcBef>
                <a:spcPts val="495"/>
              </a:spcBef>
            </a:pP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89 Ямало-Ненецкий АО</a:t>
            </a:r>
            <a:r>
              <a:rPr sz="800" spc="-5" dirty="0">
                <a:solidFill>
                  <a:srgbClr val="231F20"/>
                </a:solidFill>
                <a:latin typeface="Brutal Type Light"/>
                <a:cs typeface="Brutal Type Light"/>
              </a:rPr>
              <a:t> </a:t>
            </a:r>
            <a:r>
              <a:rPr sz="800" spc="5" dirty="0">
                <a:solidFill>
                  <a:srgbClr val="231F20"/>
                </a:solidFill>
                <a:latin typeface="Brutal Type Light"/>
                <a:cs typeface="Brutal Type Light"/>
              </a:rPr>
              <a:t>-1</a:t>
            </a:r>
            <a:endParaRPr sz="800">
              <a:latin typeface="Brutal Type Light"/>
              <a:cs typeface="Brutal Type Light"/>
            </a:endParaRPr>
          </a:p>
          <a:p>
            <a:pPr marL="12697">
              <a:spcBef>
                <a:spcPts val="395"/>
              </a:spcBef>
            </a:pP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72 Тюменская область</a:t>
            </a:r>
            <a:r>
              <a:rPr sz="800" spc="-5" dirty="0">
                <a:solidFill>
                  <a:srgbClr val="231F20"/>
                </a:solidFill>
                <a:latin typeface="Brutal Type Light"/>
                <a:cs typeface="Brutal Type Light"/>
              </a:rPr>
              <a:t> </a:t>
            </a:r>
            <a:r>
              <a:rPr sz="800" spc="5" dirty="0">
                <a:solidFill>
                  <a:srgbClr val="231F20"/>
                </a:solidFill>
                <a:latin typeface="Brutal Type Light"/>
                <a:cs typeface="Brutal Type Light"/>
              </a:rPr>
              <a:t>-1</a:t>
            </a:r>
            <a:endParaRPr sz="800">
              <a:latin typeface="Brutal Type Light"/>
              <a:cs typeface="Brutal Type Light"/>
            </a:endParaRPr>
          </a:p>
          <a:p>
            <a:pPr marL="12697">
              <a:spcBef>
                <a:spcPts val="400"/>
              </a:spcBef>
            </a:pPr>
            <a:r>
              <a:rPr sz="800" spc="5" dirty="0">
                <a:solidFill>
                  <a:srgbClr val="231F20"/>
                </a:solidFill>
                <a:latin typeface="Brutal Type Light"/>
                <a:cs typeface="Brutal Type Light"/>
              </a:rPr>
              <a:t>39 </a:t>
            </a: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Калининградская область</a:t>
            </a:r>
            <a:r>
              <a:rPr sz="800" spc="-15" dirty="0">
                <a:solidFill>
                  <a:srgbClr val="231F20"/>
                </a:solidFill>
                <a:latin typeface="Brutal Type Light"/>
                <a:cs typeface="Brutal Type Light"/>
              </a:rPr>
              <a:t> </a:t>
            </a:r>
            <a:r>
              <a:rPr sz="800" spc="5" dirty="0">
                <a:solidFill>
                  <a:srgbClr val="231F20"/>
                </a:solidFill>
                <a:latin typeface="Brutal Type Light"/>
                <a:cs typeface="Brutal Type Light"/>
              </a:rPr>
              <a:t>-1</a:t>
            </a:r>
            <a:endParaRPr sz="800">
              <a:latin typeface="Brutal Type Light"/>
              <a:cs typeface="Brutal Type Light"/>
            </a:endParaRPr>
          </a:p>
          <a:p>
            <a:pPr marL="12697">
              <a:spcBef>
                <a:spcPts val="395"/>
              </a:spcBef>
            </a:pP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24 Красноярский край</a:t>
            </a:r>
            <a:r>
              <a:rPr sz="800" spc="-5" dirty="0">
                <a:solidFill>
                  <a:srgbClr val="231F20"/>
                </a:solidFill>
                <a:latin typeface="Brutal Type Light"/>
                <a:cs typeface="Brutal Type Light"/>
              </a:rPr>
              <a:t> </a:t>
            </a:r>
            <a:r>
              <a:rPr sz="800" spc="5" dirty="0">
                <a:solidFill>
                  <a:srgbClr val="231F20"/>
                </a:solidFill>
                <a:latin typeface="Brutal Type Light"/>
                <a:cs typeface="Brutal Type Light"/>
              </a:rPr>
              <a:t>-1</a:t>
            </a:r>
            <a:endParaRPr sz="800">
              <a:latin typeface="Brutal Type Light"/>
              <a:cs typeface="Brutal Type Light"/>
            </a:endParaRPr>
          </a:p>
          <a:p>
            <a:pPr marL="12697">
              <a:spcBef>
                <a:spcPts val="400"/>
              </a:spcBef>
            </a:pP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09 Карачаево-Черкесия </a:t>
            </a:r>
            <a:r>
              <a:rPr sz="800" spc="5" dirty="0">
                <a:solidFill>
                  <a:srgbClr val="231F20"/>
                </a:solidFill>
                <a:latin typeface="Brutal Type Light"/>
                <a:cs typeface="Brutal Type Light"/>
              </a:rPr>
              <a:t>-1</a:t>
            </a:r>
            <a:endParaRPr sz="800">
              <a:latin typeface="Brutal Type Light"/>
              <a:cs typeface="Brutal Type Light"/>
            </a:endParaRPr>
          </a:p>
        </p:txBody>
      </p:sp>
      <p:sp>
        <p:nvSpPr>
          <p:cNvPr id="135" name="object 135"/>
          <p:cNvSpPr txBox="1"/>
          <p:nvPr/>
        </p:nvSpPr>
        <p:spPr>
          <a:xfrm>
            <a:off x="5779404" y="5118838"/>
            <a:ext cx="1370677" cy="1921742"/>
          </a:xfrm>
          <a:prstGeom prst="rect">
            <a:avLst/>
          </a:prstGeom>
        </p:spPr>
        <p:txBody>
          <a:bodyPr vert="horz" wrap="square" lIns="0" tIns="62852" rIns="0" bIns="0" rtlCol="0">
            <a:spAutoFit/>
          </a:bodyPr>
          <a:lstStyle/>
          <a:p>
            <a:pPr marL="12697">
              <a:spcBef>
                <a:spcPts val="495"/>
              </a:spcBef>
            </a:pP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44 Костромская область-2</a:t>
            </a:r>
            <a:endParaRPr sz="800">
              <a:latin typeface="Brutal Type Light"/>
              <a:cs typeface="Brutal Type Light"/>
            </a:endParaRPr>
          </a:p>
          <a:p>
            <a:pPr marL="12697">
              <a:spcBef>
                <a:spcPts val="395"/>
              </a:spcBef>
            </a:pPr>
            <a:r>
              <a:rPr sz="800" spc="5" dirty="0">
                <a:solidFill>
                  <a:srgbClr val="231F20"/>
                </a:solidFill>
                <a:latin typeface="Brutal Type Light"/>
                <a:cs typeface="Brutal Type Light"/>
              </a:rPr>
              <a:t>69 </a:t>
            </a: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Тверская</a:t>
            </a:r>
            <a:r>
              <a:rPr sz="800" spc="15" dirty="0">
                <a:solidFill>
                  <a:srgbClr val="231F20"/>
                </a:solidFill>
                <a:latin typeface="Brutal Type Light"/>
                <a:cs typeface="Brutal Type Light"/>
              </a:rPr>
              <a:t> </a:t>
            </a: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область-2</a:t>
            </a:r>
            <a:endParaRPr sz="800">
              <a:latin typeface="Brutal Type Light"/>
              <a:cs typeface="Brutal Type Light"/>
            </a:endParaRPr>
          </a:p>
          <a:p>
            <a:pPr marL="12697">
              <a:spcBef>
                <a:spcPts val="400"/>
              </a:spcBef>
            </a:pPr>
            <a:r>
              <a:rPr sz="800" spc="5" dirty="0">
                <a:solidFill>
                  <a:srgbClr val="231F20"/>
                </a:solidFill>
                <a:latin typeface="Brutal Type Light"/>
                <a:cs typeface="Brutal Type Light"/>
              </a:rPr>
              <a:t>56 </a:t>
            </a: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Оренбургская</a:t>
            </a:r>
            <a:r>
              <a:rPr sz="800" spc="5" dirty="0">
                <a:solidFill>
                  <a:srgbClr val="231F20"/>
                </a:solidFill>
                <a:latin typeface="Brutal Type Light"/>
                <a:cs typeface="Brutal Type Light"/>
              </a:rPr>
              <a:t> </a:t>
            </a: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область-2</a:t>
            </a:r>
            <a:endParaRPr sz="800">
              <a:latin typeface="Brutal Type Light"/>
              <a:cs typeface="Brutal Type Light"/>
            </a:endParaRPr>
          </a:p>
          <a:p>
            <a:pPr marL="12697">
              <a:spcBef>
                <a:spcPts val="395"/>
              </a:spcBef>
            </a:pP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45 Курганская </a:t>
            </a:r>
            <a:r>
              <a:rPr sz="800" spc="-5" dirty="0">
                <a:solidFill>
                  <a:srgbClr val="231F20"/>
                </a:solidFill>
                <a:latin typeface="Brutal Type Light"/>
                <a:cs typeface="Brutal Type Light"/>
              </a:rPr>
              <a:t>область</a:t>
            </a:r>
            <a:r>
              <a:rPr sz="800" spc="40" dirty="0">
                <a:solidFill>
                  <a:srgbClr val="231F20"/>
                </a:solidFill>
                <a:latin typeface="Brutal Type Light"/>
                <a:cs typeface="Brutal Type Light"/>
              </a:rPr>
              <a:t> </a:t>
            </a:r>
            <a:r>
              <a:rPr sz="800" spc="5" dirty="0">
                <a:solidFill>
                  <a:srgbClr val="231F20"/>
                </a:solidFill>
                <a:latin typeface="Brutal Type Light"/>
                <a:cs typeface="Brutal Type Light"/>
              </a:rPr>
              <a:t>-2</a:t>
            </a:r>
            <a:endParaRPr sz="800">
              <a:latin typeface="Brutal Type Light"/>
              <a:cs typeface="Brutal Type Light"/>
            </a:endParaRPr>
          </a:p>
          <a:p>
            <a:pPr marL="12697">
              <a:spcBef>
                <a:spcPts val="400"/>
              </a:spcBef>
            </a:pP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3 Республика</a:t>
            </a:r>
            <a:r>
              <a:rPr sz="800" spc="35" dirty="0">
                <a:solidFill>
                  <a:srgbClr val="231F20"/>
                </a:solidFill>
                <a:latin typeface="Brutal Type Light"/>
                <a:cs typeface="Brutal Type Light"/>
              </a:rPr>
              <a:t> </a:t>
            </a: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Бурятия-2</a:t>
            </a:r>
            <a:endParaRPr sz="800">
              <a:latin typeface="Brutal Type Light"/>
              <a:cs typeface="Brutal Type Light"/>
            </a:endParaRPr>
          </a:p>
          <a:p>
            <a:pPr marL="12697">
              <a:spcBef>
                <a:spcPts val="395"/>
              </a:spcBef>
            </a:pP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31 Белгородская область</a:t>
            </a:r>
            <a:r>
              <a:rPr sz="800" spc="-20" dirty="0">
                <a:solidFill>
                  <a:srgbClr val="231F20"/>
                </a:solidFill>
                <a:latin typeface="Brutal Type Light"/>
                <a:cs typeface="Brutal Type Light"/>
              </a:rPr>
              <a:t> </a:t>
            </a:r>
            <a:r>
              <a:rPr sz="800" spc="5" dirty="0">
                <a:solidFill>
                  <a:srgbClr val="231F20"/>
                </a:solidFill>
                <a:latin typeface="Brutal Type Light"/>
                <a:cs typeface="Brutal Type Light"/>
              </a:rPr>
              <a:t>-2</a:t>
            </a:r>
            <a:endParaRPr sz="800">
              <a:latin typeface="Brutal Type Light"/>
              <a:cs typeface="Brutal Type Light"/>
            </a:endParaRPr>
          </a:p>
          <a:p>
            <a:pPr marL="12697">
              <a:spcBef>
                <a:spcPts val="400"/>
              </a:spcBef>
            </a:pP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27 Хабаровский край</a:t>
            </a:r>
            <a:r>
              <a:rPr sz="800" spc="-45" dirty="0">
                <a:solidFill>
                  <a:srgbClr val="231F20"/>
                </a:solidFill>
                <a:latin typeface="Brutal Type Light"/>
                <a:cs typeface="Brutal Type Light"/>
              </a:rPr>
              <a:t> </a:t>
            </a:r>
            <a:r>
              <a:rPr sz="800" spc="5" dirty="0">
                <a:solidFill>
                  <a:srgbClr val="231F20"/>
                </a:solidFill>
                <a:latin typeface="Brutal Type Light"/>
                <a:cs typeface="Brutal Type Light"/>
              </a:rPr>
              <a:t>-2</a:t>
            </a:r>
            <a:endParaRPr sz="800">
              <a:latin typeface="Brutal Type Light"/>
              <a:cs typeface="Brutal Type Light"/>
            </a:endParaRPr>
          </a:p>
          <a:p>
            <a:pPr marL="12697">
              <a:spcBef>
                <a:spcPts val="395"/>
              </a:spcBef>
            </a:pPr>
            <a:r>
              <a:rPr sz="800" spc="5" dirty="0">
                <a:solidFill>
                  <a:srgbClr val="231F20"/>
                </a:solidFill>
                <a:latin typeface="Brutal Type Light"/>
                <a:cs typeface="Brutal Type Light"/>
              </a:rPr>
              <a:t>38 </a:t>
            </a: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Иркутская</a:t>
            </a:r>
            <a:r>
              <a:rPr sz="800" spc="10" dirty="0">
                <a:solidFill>
                  <a:srgbClr val="231F20"/>
                </a:solidFill>
                <a:latin typeface="Brutal Type Light"/>
                <a:cs typeface="Brutal Type Light"/>
              </a:rPr>
              <a:t> </a:t>
            </a: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область-2</a:t>
            </a:r>
            <a:endParaRPr sz="800">
              <a:latin typeface="Brutal Type Light"/>
              <a:cs typeface="Brutal Type Light"/>
            </a:endParaRPr>
          </a:p>
          <a:p>
            <a:pPr marL="12697">
              <a:spcBef>
                <a:spcPts val="400"/>
              </a:spcBef>
            </a:pP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42 Кемеровская</a:t>
            </a:r>
            <a:r>
              <a:rPr sz="800" spc="-20" dirty="0">
                <a:solidFill>
                  <a:srgbClr val="231F20"/>
                </a:solidFill>
                <a:latin typeface="Brutal Type Light"/>
                <a:cs typeface="Brutal Type Light"/>
              </a:rPr>
              <a:t> </a:t>
            </a: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область-2</a:t>
            </a:r>
            <a:endParaRPr sz="800">
              <a:latin typeface="Brutal Type Light"/>
              <a:cs typeface="Brutal Type Light"/>
            </a:endParaRPr>
          </a:p>
          <a:p>
            <a:pPr marL="12697">
              <a:spcBef>
                <a:spcPts val="395"/>
              </a:spcBef>
            </a:pP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73 Ульяновская область-1</a:t>
            </a:r>
            <a:endParaRPr sz="800">
              <a:latin typeface="Brutal Type Light"/>
              <a:cs typeface="Brutal Type Light"/>
            </a:endParaRPr>
          </a:p>
          <a:p>
            <a:pPr marL="12697">
              <a:spcBef>
                <a:spcPts val="400"/>
              </a:spcBef>
            </a:pPr>
            <a:r>
              <a:rPr sz="800" spc="-10" dirty="0">
                <a:solidFill>
                  <a:srgbClr val="231F20"/>
                </a:solidFill>
                <a:latin typeface="Brutal Type Light"/>
                <a:cs typeface="Brutal Type Light"/>
              </a:rPr>
              <a:t>21 </a:t>
            </a: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Чувашская</a:t>
            </a:r>
            <a:r>
              <a:rPr sz="800" spc="35" dirty="0">
                <a:solidFill>
                  <a:srgbClr val="231F20"/>
                </a:solidFill>
                <a:latin typeface="Brutal Type Light"/>
                <a:cs typeface="Brutal Type Light"/>
              </a:rPr>
              <a:t> </a:t>
            </a:r>
            <a:r>
              <a:rPr sz="800" dirty="0">
                <a:solidFill>
                  <a:srgbClr val="231F20"/>
                </a:solidFill>
                <a:latin typeface="Brutal Type Light"/>
                <a:cs typeface="Brutal Type Light"/>
              </a:rPr>
              <a:t>Республика-1</a:t>
            </a:r>
            <a:endParaRPr sz="800">
              <a:latin typeface="Brutal Type Light"/>
              <a:cs typeface="Brutal Type Light"/>
            </a:endParaRPr>
          </a:p>
        </p:txBody>
      </p:sp>
      <p:sp>
        <p:nvSpPr>
          <p:cNvPr id="137" name="Номер слайда 3"/>
          <p:cNvSpPr txBox="1">
            <a:spLocks/>
          </p:cNvSpPr>
          <p:nvPr/>
        </p:nvSpPr>
        <p:spPr>
          <a:xfrm>
            <a:off x="7663603" y="7008172"/>
            <a:ext cx="2495127" cy="40256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95690" rtl="0" eaLnBrk="1" latinLnBrk="0" hangingPunct="1"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97845" algn="l" defTabSz="99569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5690" algn="l" defTabSz="99569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93535" algn="l" defTabSz="99569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91380" algn="l" defTabSz="99569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89225" algn="l" defTabSz="99569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87070" algn="l" defTabSz="99569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84916" algn="l" defTabSz="99569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82761" algn="l" defTabSz="99569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956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6</a:t>
            </a:r>
            <a:endParaRPr kumimoji="0" lang="ru-RU" sz="13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8" name="object 31"/>
          <p:cNvSpPr/>
          <p:nvPr/>
        </p:nvSpPr>
        <p:spPr>
          <a:xfrm>
            <a:off x="89970" y="7244972"/>
            <a:ext cx="700926" cy="20816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91566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Диаграмма 36"/>
          <p:cNvGraphicFramePr/>
          <p:nvPr>
            <p:extLst>
              <p:ext uri="{D42A27DB-BD31-4B8C-83A1-F6EECF244321}">
                <p14:modId xmlns:p14="http://schemas.microsoft.com/office/powerpoint/2010/main" val="1702294901"/>
              </p:ext>
            </p:extLst>
          </p:nvPr>
        </p:nvGraphicFramePr>
        <p:xfrm>
          <a:off x="97879" y="1312622"/>
          <a:ext cx="4888771" cy="41487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object 2"/>
          <p:cNvSpPr txBox="1"/>
          <p:nvPr/>
        </p:nvSpPr>
        <p:spPr>
          <a:xfrm>
            <a:off x="6022340" y="1090359"/>
            <a:ext cx="3735070" cy="442429"/>
          </a:xfrm>
          <a:prstGeom prst="rect">
            <a:avLst/>
          </a:prstGeom>
        </p:spPr>
        <p:txBody>
          <a:bodyPr vert="horz" wrap="square" lIns="0" tIns="31750" rIns="0" bIns="0" rtlCol="0">
            <a:spAutoFit/>
          </a:bodyPr>
          <a:lstStyle/>
          <a:p>
            <a:pPr marL="654050" marR="5080" indent="-641985">
              <a:lnSpc>
                <a:spcPts val="1560"/>
              </a:lnSpc>
              <a:spcBef>
                <a:spcPts val="250"/>
              </a:spcBef>
            </a:pPr>
            <a:r>
              <a:rPr sz="1400" dirty="0">
                <a:latin typeface="Arial"/>
                <a:cs typeface="Arial"/>
              </a:rPr>
              <a:t>ПЛАНИРУЕМЫЕ КЛЮЧЕВЫЕ</a:t>
            </a:r>
            <a:r>
              <a:rPr sz="1400" spc="-10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ПОКАЗАТЕЛИ  ПРОЕКТОВ ЗА 2015 - 2022</a:t>
            </a:r>
            <a:r>
              <a:rPr sz="1400" spc="-10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гг.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556592" y="2216335"/>
            <a:ext cx="2536825" cy="307777"/>
          </a:xfrm>
          <a:prstGeom prst="rect">
            <a:avLst/>
          </a:prstGeom>
        </p:spPr>
        <p:txBody>
          <a:bodyPr vert="horz" wrap="square" lIns="0" tIns="25400" rIns="0" bIns="0" rtlCol="0">
            <a:spAutoFit/>
          </a:bodyPr>
          <a:lstStyle/>
          <a:p>
            <a:pPr marL="12700" marR="5080">
              <a:lnSpc>
                <a:spcPts val="1120"/>
              </a:lnSpc>
              <a:spcBef>
                <a:spcPts val="200"/>
              </a:spcBef>
            </a:pPr>
            <a:r>
              <a:rPr sz="1000" dirty="0">
                <a:latin typeface="Arial" panose="020B0604020202020204" pitchFamily="34" charset="0"/>
                <a:cs typeface="Arial" panose="020B0604020202020204" pitchFamily="34" charset="0"/>
              </a:rPr>
              <a:t>объем налоговых поступлений в</a:t>
            </a:r>
            <a:r>
              <a:rPr sz="1000" spc="-114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dirty="0">
                <a:latin typeface="Arial" panose="020B0604020202020204" pitchFamily="34" charset="0"/>
                <a:cs typeface="Arial" panose="020B0604020202020204" pitchFamily="34" charset="0"/>
              </a:rPr>
              <a:t>бюджеты  различных</a:t>
            </a:r>
            <a:r>
              <a:rPr sz="1000" spc="-10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dirty="0">
                <a:latin typeface="Arial" panose="020B0604020202020204" pitchFamily="34" charset="0"/>
                <a:cs typeface="Arial" panose="020B0604020202020204" pitchFamily="34" charset="0"/>
              </a:rPr>
              <a:t>уровней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556592" y="3152465"/>
            <a:ext cx="2687320" cy="307777"/>
          </a:xfrm>
          <a:prstGeom prst="rect">
            <a:avLst/>
          </a:prstGeom>
        </p:spPr>
        <p:txBody>
          <a:bodyPr vert="horz" wrap="square" lIns="0" tIns="25400" rIns="0" bIns="0" rtlCol="0">
            <a:spAutoFit/>
          </a:bodyPr>
          <a:lstStyle/>
          <a:p>
            <a:pPr marL="12700" marR="5080">
              <a:lnSpc>
                <a:spcPts val="1120"/>
              </a:lnSpc>
              <a:spcBef>
                <a:spcPts val="200"/>
              </a:spcBef>
            </a:pPr>
            <a:r>
              <a:rPr sz="1000" dirty="0">
                <a:latin typeface="Arial" panose="020B0604020202020204" pitchFamily="34" charset="0"/>
                <a:cs typeface="Arial" panose="020B0604020202020204" pitchFamily="34" charset="0"/>
              </a:rPr>
              <a:t>объем планируемых инвестиций в</a:t>
            </a:r>
            <a:r>
              <a:rPr sz="1000" spc="-11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dirty="0">
                <a:latin typeface="Arial" panose="020B0604020202020204" pitchFamily="34" charset="0"/>
                <a:cs typeface="Arial" panose="020B0604020202020204" pitchFamily="34" charset="0"/>
              </a:rPr>
              <a:t>реальный  сектор экономики помимо средств</a:t>
            </a:r>
            <a:r>
              <a:rPr sz="1000" spc="-11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dirty="0">
                <a:latin typeface="Arial" panose="020B0604020202020204" pitchFamily="34" charset="0"/>
                <a:cs typeface="Arial" panose="020B0604020202020204" pitchFamily="34" charset="0"/>
              </a:rPr>
              <a:t>Фонда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7556592" y="4777894"/>
            <a:ext cx="2537460" cy="307777"/>
          </a:xfrm>
          <a:prstGeom prst="rect">
            <a:avLst/>
          </a:prstGeom>
        </p:spPr>
        <p:txBody>
          <a:bodyPr vert="horz" wrap="square" lIns="0" tIns="25400" rIns="0" bIns="0" rtlCol="0">
            <a:spAutoFit/>
          </a:bodyPr>
          <a:lstStyle/>
          <a:p>
            <a:pPr marL="12700" marR="5080">
              <a:lnSpc>
                <a:spcPts val="1120"/>
              </a:lnSpc>
              <a:spcBef>
                <a:spcPts val="200"/>
              </a:spcBef>
            </a:pPr>
            <a:r>
              <a:rPr sz="1000" dirty="0">
                <a:latin typeface="Arial" panose="020B0604020202020204" pitchFamily="34" charset="0"/>
                <a:cs typeface="Arial" panose="020B0604020202020204" pitchFamily="34" charset="0"/>
              </a:rPr>
              <a:t>суммарный объем выручки от</a:t>
            </a:r>
            <a:r>
              <a:rPr sz="1000" spc="-12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dirty="0">
                <a:latin typeface="Arial" panose="020B0604020202020204" pitchFamily="34" charset="0"/>
                <a:cs typeface="Arial" panose="020B0604020202020204" pitchFamily="34" charset="0"/>
              </a:rPr>
              <a:t>реализации  проектов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922670" y="2234358"/>
            <a:ext cx="864230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2200" dirty="0" smtClean="0">
                <a:latin typeface="Arial"/>
                <a:cs typeface="Arial"/>
              </a:rPr>
              <a:t>114</a:t>
            </a:r>
            <a:r>
              <a:rPr lang="ru-RU" sz="2200" dirty="0" smtClean="0">
                <a:latin typeface="Arial"/>
                <a:cs typeface="Arial"/>
              </a:rPr>
              <a:t>,</a:t>
            </a:r>
            <a:r>
              <a:rPr lang="en-US" sz="2200" dirty="0" smtClean="0">
                <a:latin typeface="Arial"/>
                <a:cs typeface="Arial"/>
              </a:rPr>
              <a:t>0</a:t>
            </a:r>
            <a:endParaRPr sz="2200" dirty="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695595" y="2357400"/>
            <a:ext cx="667385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dirty="0">
                <a:latin typeface="Arial" panose="020B0604020202020204" pitchFamily="34" charset="0"/>
                <a:cs typeface="Arial" panose="020B0604020202020204" pitchFamily="34" charset="0"/>
              </a:rPr>
              <a:t>млрд</a:t>
            </a:r>
            <a:r>
              <a:rPr sz="1000" spc="-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dirty="0">
                <a:latin typeface="Arial" panose="020B0604020202020204" pitchFamily="34" charset="0"/>
                <a:cs typeface="Arial" panose="020B0604020202020204" pitchFamily="34" charset="0"/>
              </a:rPr>
              <a:t>руб.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5922670" y="3170488"/>
            <a:ext cx="772925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200" dirty="0" smtClean="0">
                <a:latin typeface="Arial"/>
                <a:cs typeface="Arial"/>
              </a:rPr>
              <a:t>12</a:t>
            </a:r>
            <a:r>
              <a:rPr lang="en-US" sz="2200" dirty="0">
                <a:latin typeface="Arial"/>
                <a:cs typeface="Arial"/>
              </a:rPr>
              <a:t>4</a:t>
            </a:r>
            <a:r>
              <a:rPr lang="ru-RU" sz="2200" dirty="0" smtClean="0">
                <a:latin typeface="Arial"/>
                <a:cs typeface="Arial"/>
              </a:rPr>
              <a:t>,</a:t>
            </a:r>
            <a:r>
              <a:rPr lang="en-US" sz="2200" dirty="0" smtClean="0">
                <a:latin typeface="Arial"/>
                <a:cs typeface="Arial"/>
              </a:rPr>
              <a:t>7</a:t>
            </a:r>
            <a:endParaRPr sz="2200" dirty="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695595" y="3293530"/>
            <a:ext cx="667385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dirty="0">
                <a:latin typeface="Arial" panose="020B0604020202020204" pitchFamily="34" charset="0"/>
                <a:cs typeface="Arial" panose="020B0604020202020204" pitchFamily="34" charset="0"/>
              </a:rPr>
              <a:t>млрд</a:t>
            </a:r>
            <a:r>
              <a:rPr sz="1000" spc="-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dirty="0">
                <a:latin typeface="Arial" panose="020B0604020202020204" pitchFamily="34" charset="0"/>
                <a:cs typeface="Arial" panose="020B0604020202020204" pitchFamily="34" charset="0"/>
              </a:rPr>
              <a:t>руб.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5922670" y="3910325"/>
            <a:ext cx="880110" cy="3609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2200" dirty="0" smtClean="0">
                <a:latin typeface="Arial"/>
                <a:cs typeface="Arial"/>
              </a:rPr>
              <a:t>19</a:t>
            </a:r>
            <a:r>
              <a:rPr lang="ru-RU" sz="2200" dirty="0" smtClean="0">
                <a:latin typeface="Arial"/>
                <a:cs typeface="Arial"/>
              </a:rPr>
              <a:t> </a:t>
            </a:r>
            <a:r>
              <a:rPr lang="en-US" sz="2200" dirty="0" smtClean="0">
                <a:latin typeface="Arial"/>
                <a:cs typeface="Arial"/>
              </a:rPr>
              <a:t>042</a:t>
            </a:r>
            <a:endParaRPr sz="2200" dirty="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556592" y="3892302"/>
            <a:ext cx="2267933" cy="3077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ts val="1110"/>
              </a:lnSpc>
              <a:spcBef>
                <a:spcPts val="100"/>
              </a:spcBef>
            </a:pPr>
            <a:r>
              <a:rPr sz="1000" dirty="0" err="1">
                <a:latin typeface="Arial" panose="020B0604020202020204" pitchFamily="34" charset="0"/>
                <a:cs typeface="Arial" panose="020B0604020202020204" pitchFamily="34" charset="0"/>
              </a:rPr>
              <a:t>количество</a:t>
            </a:r>
            <a:r>
              <a:rPr sz="1000" spc="-10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высокопроизводительных</a:t>
            </a: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110"/>
              </a:lnSpc>
              <a:spcBef>
                <a:spcPts val="100"/>
              </a:spcBef>
            </a:pPr>
            <a:r>
              <a:rPr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рабочих</a:t>
            </a:r>
            <a:r>
              <a:rPr sz="1000" spc="-14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мест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922669" y="4795917"/>
            <a:ext cx="962597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200" dirty="0" smtClean="0">
                <a:latin typeface="Arial"/>
                <a:cs typeface="Arial"/>
              </a:rPr>
              <a:t>1 </a:t>
            </a:r>
            <a:r>
              <a:rPr lang="en-US" sz="2200" dirty="0" smtClean="0">
                <a:latin typeface="Arial"/>
                <a:cs typeface="Arial"/>
              </a:rPr>
              <a:t>383</a:t>
            </a:r>
            <a:r>
              <a:rPr lang="ru-RU" sz="2200" dirty="0" smtClean="0">
                <a:latin typeface="Arial"/>
                <a:cs typeface="Arial"/>
              </a:rPr>
              <a:t>,</a:t>
            </a:r>
            <a:r>
              <a:rPr lang="en-US" sz="2200" dirty="0" smtClean="0">
                <a:latin typeface="Arial"/>
                <a:cs typeface="Arial"/>
              </a:rPr>
              <a:t>5</a:t>
            </a:r>
            <a:endParaRPr sz="2200" dirty="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911625" y="4918959"/>
            <a:ext cx="667385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dirty="0" err="1">
                <a:latin typeface="Arial" panose="020B0604020202020204" pitchFamily="34" charset="0"/>
                <a:cs typeface="Arial" panose="020B0604020202020204" pitchFamily="34" charset="0"/>
              </a:rPr>
              <a:t>млрд</a:t>
            </a:r>
            <a:r>
              <a:rPr sz="1000" spc="-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руб</a:t>
            </a:r>
            <a:r>
              <a:rPr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556592" y="5684305"/>
            <a:ext cx="3190858" cy="3334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ru-RU" sz="1000" dirty="0">
                <a:latin typeface="Arial"/>
                <a:cs typeface="Arial"/>
              </a:rPr>
              <a:t>количество заявок, поданных на</a:t>
            </a:r>
            <a:r>
              <a:rPr lang="ru-RU" sz="1000" spc="-114" dirty="0">
                <a:latin typeface="Arial"/>
                <a:cs typeface="Arial"/>
              </a:rPr>
              <a:t> </a:t>
            </a:r>
            <a:r>
              <a:rPr lang="ru-RU" sz="1000" dirty="0">
                <a:latin typeface="Arial"/>
                <a:cs typeface="Arial"/>
              </a:rPr>
              <a:t>регистрацию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dirty="0" err="1" smtClean="0">
                <a:latin typeface="Arial"/>
                <a:cs typeface="Arial"/>
              </a:rPr>
              <a:t>объектов</a:t>
            </a:r>
            <a:r>
              <a:rPr sz="1000" dirty="0" smtClean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интеллектуальной</a:t>
            </a:r>
            <a:r>
              <a:rPr sz="1000" spc="100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собственности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2107919" y="2914631"/>
            <a:ext cx="1227481" cy="69385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ts val="3470"/>
              </a:lnSpc>
              <a:spcBef>
                <a:spcPts val="100"/>
              </a:spcBef>
            </a:pPr>
            <a:r>
              <a:rPr lang="ru-RU" sz="3000" b="1" dirty="0" smtClean="0">
                <a:latin typeface="Arial"/>
                <a:cs typeface="Arial"/>
              </a:rPr>
              <a:t>2</a:t>
            </a:r>
            <a:r>
              <a:rPr lang="en-US" sz="3000" b="1" dirty="0" smtClean="0">
                <a:latin typeface="Arial"/>
                <a:cs typeface="Arial"/>
              </a:rPr>
              <a:t>29</a:t>
            </a:r>
            <a:r>
              <a:rPr lang="ru-RU" sz="3000" b="1" dirty="0" smtClean="0">
                <a:latin typeface="Arial"/>
                <a:cs typeface="Arial"/>
              </a:rPr>
              <a:t>,</a:t>
            </a:r>
            <a:r>
              <a:rPr lang="en-US" sz="3000" b="1" dirty="0" smtClean="0">
                <a:latin typeface="Arial"/>
                <a:cs typeface="Arial"/>
              </a:rPr>
              <a:t>6</a:t>
            </a:r>
            <a:endParaRPr sz="3000" dirty="0" smtClean="0">
              <a:latin typeface="Arial"/>
              <a:cs typeface="Arial"/>
            </a:endParaRPr>
          </a:p>
          <a:p>
            <a:pPr marL="22225" algn="ctr">
              <a:lnSpc>
                <a:spcPts val="1789"/>
              </a:lnSpc>
            </a:pPr>
            <a:r>
              <a:rPr sz="1600" dirty="0" err="1" smtClean="0">
                <a:latin typeface="Arial"/>
                <a:cs typeface="Arial"/>
              </a:rPr>
              <a:t>млрд</a:t>
            </a:r>
            <a:r>
              <a:rPr sz="1600" spc="-100" dirty="0" smtClean="0">
                <a:latin typeface="Arial"/>
                <a:cs typeface="Arial"/>
              </a:rPr>
              <a:t> </a:t>
            </a:r>
            <a:r>
              <a:rPr sz="1600" dirty="0" err="1" smtClean="0">
                <a:latin typeface="Arial"/>
                <a:cs typeface="Arial"/>
              </a:rPr>
              <a:t>руб</a:t>
            </a:r>
            <a:r>
              <a:rPr sz="1600" dirty="0" smtClean="0">
                <a:latin typeface="Arial"/>
                <a:cs typeface="Arial"/>
              </a:rPr>
              <a:t>.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543878" y="5382247"/>
            <a:ext cx="276225" cy="219213"/>
          </a:xfrm>
          <a:custGeom>
            <a:avLst/>
            <a:gdLst/>
            <a:ahLst/>
            <a:cxnLst/>
            <a:rect l="l" t="t" r="r" b="b"/>
            <a:pathLst>
              <a:path w="276225" h="219075">
                <a:moveTo>
                  <a:pt x="0" y="219075"/>
                </a:moveTo>
                <a:lnTo>
                  <a:pt x="276225" y="219075"/>
                </a:lnTo>
                <a:lnTo>
                  <a:pt x="276225" y="0"/>
                </a:lnTo>
                <a:lnTo>
                  <a:pt x="0" y="0"/>
                </a:lnTo>
                <a:lnTo>
                  <a:pt x="0" y="219075"/>
                </a:lnTo>
                <a:close/>
              </a:path>
            </a:pathLst>
          </a:custGeom>
          <a:solidFill>
            <a:srgbClr val="225A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543878" y="6271311"/>
            <a:ext cx="276225" cy="219213"/>
          </a:xfrm>
          <a:custGeom>
            <a:avLst/>
            <a:gdLst/>
            <a:ahLst/>
            <a:cxnLst/>
            <a:rect l="l" t="t" r="r" b="b"/>
            <a:pathLst>
              <a:path w="276225" h="219075">
                <a:moveTo>
                  <a:pt x="0" y="219074"/>
                </a:moveTo>
                <a:lnTo>
                  <a:pt x="276225" y="219074"/>
                </a:lnTo>
                <a:lnTo>
                  <a:pt x="276225" y="0"/>
                </a:lnTo>
                <a:lnTo>
                  <a:pt x="0" y="0"/>
                </a:lnTo>
                <a:lnTo>
                  <a:pt x="0" y="219074"/>
                </a:lnTo>
                <a:close/>
              </a:path>
            </a:pathLst>
          </a:custGeom>
          <a:solidFill>
            <a:srgbClr val="DB09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543878" y="5810456"/>
            <a:ext cx="276225" cy="219213"/>
          </a:xfrm>
          <a:custGeom>
            <a:avLst/>
            <a:gdLst/>
            <a:ahLst/>
            <a:cxnLst/>
            <a:rect l="l" t="t" r="r" b="b"/>
            <a:pathLst>
              <a:path w="276225" h="219075">
                <a:moveTo>
                  <a:pt x="0" y="219075"/>
                </a:moveTo>
                <a:lnTo>
                  <a:pt x="276225" y="219075"/>
                </a:lnTo>
                <a:lnTo>
                  <a:pt x="276225" y="0"/>
                </a:lnTo>
                <a:lnTo>
                  <a:pt x="0" y="0"/>
                </a:lnTo>
                <a:lnTo>
                  <a:pt x="0" y="219075"/>
                </a:lnTo>
                <a:close/>
              </a:path>
            </a:pathLst>
          </a:custGeom>
          <a:solidFill>
            <a:srgbClr val="8A929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871930" y="5370313"/>
            <a:ext cx="3827145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latin typeface="Arial"/>
                <a:cs typeface="Arial"/>
              </a:rPr>
              <a:t>- Объем планируемых инвестиций помимо средств</a:t>
            </a:r>
            <a:r>
              <a:rPr sz="1100" spc="-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Фонда</a:t>
            </a:r>
          </a:p>
        </p:txBody>
      </p:sp>
      <p:sp>
        <p:nvSpPr>
          <p:cNvPr id="21" name="object 21"/>
          <p:cNvSpPr txBox="1"/>
          <p:nvPr/>
        </p:nvSpPr>
        <p:spPr>
          <a:xfrm>
            <a:off x="871929" y="6258755"/>
            <a:ext cx="1792605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latin typeface="Arial"/>
                <a:cs typeface="Arial"/>
              </a:rPr>
              <a:t>- Заемные средства</a:t>
            </a:r>
            <a:r>
              <a:rPr sz="1100" spc="-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Фонда</a:t>
            </a:r>
          </a:p>
        </p:txBody>
      </p:sp>
      <p:sp>
        <p:nvSpPr>
          <p:cNvPr id="22" name="object 22"/>
          <p:cNvSpPr txBox="1"/>
          <p:nvPr/>
        </p:nvSpPr>
        <p:spPr>
          <a:xfrm>
            <a:off x="871929" y="5808587"/>
            <a:ext cx="1921510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latin typeface="Arial"/>
                <a:cs typeface="Arial"/>
              </a:rPr>
              <a:t>- Ранее вложенные</a:t>
            </a:r>
            <a:r>
              <a:rPr sz="1100" spc="-10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средства</a:t>
            </a:r>
          </a:p>
        </p:txBody>
      </p:sp>
      <p:sp>
        <p:nvSpPr>
          <p:cNvPr id="23" name="object 23"/>
          <p:cNvSpPr txBox="1"/>
          <p:nvPr/>
        </p:nvSpPr>
        <p:spPr>
          <a:xfrm>
            <a:off x="1022400" y="1090359"/>
            <a:ext cx="3398520" cy="442429"/>
          </a:xfrm>
          <a:prstGeom prst="rect">
            <a:avLst/>
          </a:prstGeom>
        </p:spPr>
        <p:txBody>
          <a:bodyPr vert="horz" wrap="square" lIns="0" tIns="31750" rIns="0" bIns="0" rtlCol="0">
            <a:spAutoFit/>
          </a:bodyPr>
          <a:lstStyle/>
          <a:p>
            <a:pPr marL="1237615" marR="5080" indent="-1225550">
              <a:lnSpc>
                <a:spcPts val="1560"/>
              </a:lnSpc>
              <a:spcBef>
                <a:spcPts val="250"/>
              </a:spcBef>
            </a:pPr>
            <a:r>
              <a:rPr sz="1400" dirty="0">
                <a:latin typeface="Arial"/>
                <a:cs typeface="Arial"/>
              </a:rPr>
              <a:t>ОБЩИЙ БЮДЖЕТ</a:t>
            </a:r>
            <a:r>
              <a:rPr sz="1400" spc="-10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ИНВЕСТИЦИОННЫХ  ПРОЕКТОВ</a:t>
            </a:r>
          </a:p>
        </p:txBody>
      </p:sp>
      <p:sp>
        <p:nvSpPr>
          <p:cNvPr id="24" name="object 24"/>
          <p:cNvSpPr txBox="1"/>
          <p:nvPr/>
        </p:nvSpPr>
        <p:spPr>
          <a:xfrm>
            <a:off x="0" y="275318"/>
            <a:ext cx="10693399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6700">
              <a:lnSpc>
                <a:spcPct val="100000"/>
              </a:lnSpc>
              <a:spcBef>
                <a:spcPts val="100"/>
              </a:spcBef>
            </a:pPr>
            <a:r>
              <a:rPr sz="1600" b="1" dirty="0">
                <a:latin typeface="Arial"/>
                <a:cs typeface="Arial"/>
              </a:rPr>
              <a:t>КЛЮЧЕВЫЕ ПОКАЗАТЕЛИ ПРОЕКТОВ, ПОЛУЧИВШИХ ЗАЕМ</a:t>
            </a:r>
            <a:r>
              <a:rPr sz="1600" b="1" spc="-100" dirty="0">
                <a:latin typeface="Arial"/>
                <a:cs typeface="Arial"/>
              </a:rPr>
              <a:t> </a:t>
            </a:r>
            <a:r>
              <a:rPr sz="1600" b="1" dirty="0">
                <a:latin typeface="Arial"/>
                <a:cs typeface="Arial"/>
              </a:rPr>
              <a:t>ФОНДА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5132247" y="1178794"/>
            <a:ext cx="0" cy="5416787"/>
          </a:xfrm>
          <a:custGeom>
            <a:avLst/>
            <a:gdLst/>
            <a:ahLst/>
            <a:cxnLst/>
            <a:rect l="l" t="t" r="r" b="b"/>
            <a:pathLst>
              <a:path h="5413375">
                <a:moveTo>
                  <a:pt x="0" y="0"/>
                </a:moveTo>
                <a:lnTo>
                  <a:pt x="0" y="5412981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5338186" y="2095223"/>
            <a:ext cx="512584" cy="45049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5338186" y="3055830"/>
            <a:ext cx="512584" cy="43676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338186" y="3948136"/>
            <a:ext cx="512584" cy="26455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338186" y="4716761"/>
            <a:ext cx="435432" cy="50800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5338186" y="5652891"/>
            <a:ext cx="407962" cy="50800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10"/>
          <p:cNvSpPr txBox="1"/>
          <p:nvPr/>
        </p:nvSpPr>
        <p:spPr>
          <a:xfrm>
            <a:off x="6885268" y="4033367"/>
            <a:ext cx="333692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шт.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object 10"/>
          <p:cNvSpPr txBox="1"/>
          <p:nvPr/>
        </p:nvSpPr>
        <p:spPr>
          <a:xfrm>
            <a:off x="6453208" y="5851018"/>
            <a:ext cx="333692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ш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т.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object 13"/>
          <p:cNvSpPr txBox="1"/>
          <p:nvPr/>
        </p:nvSpPr>
        <p:spPr>
          <a:xfrm>
            <a:off x="5922670" y="5727976"/>
            <a:ext cx="725170" cy="3609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200" dirty="0" smtClean="0">
                <a:latin typeface="Arial"/>
                <a:cs typeface="Arial"/>
              </a:rPr>
              <a:t>4</a:t>
            </a:r>
            <a:r>
              <a:rPr lang="en-US" sz="2200" dirty="0">
                <a:latin typeface="Arial"/>
                <a:cs typeface="Arial"/>
              </a:rPr>
              <a:t>0</a:t>
            </a:r>
            <a:r>
              <a:rPr lang="en-US" sz="2200" dirty="0" smtClean="0">
                <a:latin typeface="Arial"/>
                <a:cs typeface="Arial"/>
              </a:rPr>
              <a:t>7</a:t>
            </a:r>
            <a:endParaRPr sz="2200" dirty="0">
              <a:latin typeface="Arial"/>
              <a:cs typeface="Arial"/>
            </a:endParaRPr>
          </a:p>
        </p:txBody>
      </p:sp>
      <p:sp>
        <p:nvSpPr>
          <p:cNvPr id="39" name="object 31"/>
          <p:cNvSpPr/>
          <p:nvPr/>
        </p:nvSpPr>
        <p:spPr>
          <a:xfrm>
            <a:off x="89970" y="7244972"/>
            <a:ext cx="700926" cy="20816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5776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645446" y="979698"/>
            <a:ext cx="2506454" cy="321877"/>
          </a:xfrm>
          <a:prstGeom prst="rect">
            <a:avLst/>
          </a:prstGeom>
        </p:spPr>
        <p:txBody>
          <a:bodyPr vert="horz" wrap="square" lIns="0" tIns="12062" rIns="0" bIns="0" rtlCol="0">
            <a:spAutoFit/>
          </a:bodyPr>
          <a:lstStyle/>
          <a:p>
            <a:pPr marL="12697">
              <a:spcBef>
                <a:spcPts val="95"/>
              </a:spcBef>
            </a:pPr>
            <a:r>
              <a:rPr sz="1950" b="0" spc="-5" dirty="0">
                <a:solidFill>
                  <a:srgbClr val="231F20"/>
                </a:solidFill>
                <a:latin typeface="Brutal Type"/>
                <a:cs typeface="Brutal Type"/>
              </a:rPr>
              <a:t>ПРОЕКТЫ</a:t>
            </a:r>
            <a:r>
              <a:rPr sz="1950" b="0" spc="-65" dirty="0">
                <a:solidFill>
                  <a:srgbClr val="231F20"/>
                </a:solidFill>
                <a:latin typeface="Brutal Type"/>
                <a:cs typeface="Brutal Type"/>
              </a:rPr>
              <a:t> </a:t>
            </a:r>
            <a:r>
              <a:rPr sz="1950" b="0" spc="-5" dirty="0">
                <a:solidFill>
                  <a:srgbClr val="231F20"/>
                </a:solidFill>
                <a:latin typeface="Brutal Type"/>
                <a:cs typeface="Brutal Type"/>
              </a:rPr>
              <a:t>РАЗВИТИЯ</a:t>
            </a:r>
            <a:endParaRPr sz="1950">
              <a:latin typeface="Brutal Type"/>
              <a:cs typeface="Brutal Type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733423" y="3020127"/>
            <a:ext cx="1446861" cy="0"/>
          </a:xfrm>
          <a:custGeom>
            <a:avLst/>
            <a:gdLst/>
            <a:ahLst/>
            <a:cxnLst/>
            <a:rect l="l" t="t" r="r" b="b"/>
            <a:pathLst>
              <a:path w="1447164">
                <a:moveTo>
                  <a:pt x="0" y="0"/>
                </a:moveTo>
                <a:lnTo>
                  <a:pt x="1446568" y="0"/>
                </a:lnTo>
              </a:path>
            </a:pathLst>
          </a:custGeom>
          <a:ln w="29806">
            <a:solidFill>
              <a:srgbClr val="767A7B"/>
            </a:solidFill>
          </a:ln>
        </p:spPr>
        <p:txBody>
          <a:bodyPr wrap="square" lIns="0" tIns="0" rIns="0" bIns="0" rtlCol="0"/>
          <a:lstStyle/>
          <a:p>
            <a:pPr defTabSz="914217"/>
            <a:endParaRPr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047718" y="2902992"/>
            <a:ext cx="234202" cy="23426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914217"/>
            <a:endParaRPr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733423" y="3941062"/>
            <a:ext cx="1446861" cy="0"/>
          </a:xfrm>
          <a:custGeom>
            <a:avLst/>
            <a:gdLst/>
            <a:ahLst/>
            <a:cxnLst/>
            <a:rect l="l" t="t" r="r" b="b"/>
            <a:pathLst>
              <a:path w="1447164">
                <a:moveTo>
                  <a:pt x="0" y="0"/>
                </a:moveTo>
                <a:lnTo>
                  <a:pt x="1446568" y="0"/>
                </a:lnTo>
              </a:path>
            </a:pathLst>
          </a:custGeom>
          <a:ln w="29794">
            <a:solidFill>
              <a:srgbClr val="767A7B"/>
            </a:solidFill>
          </a:ln>
        </p:spPr>
        <p:txBody>
          <a:bodyPr wrap="square" lIns="0" tIns="0" rIns="0" bIns="0" rtlCol="0"/>
          <a:lstStyle/>
          <a:p>
            <a:pPr defTabSz="914217"/>
            <a:endParaRPr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047718" y="3823921"/>
            <a:ext cx="234202" cy="23426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914217"/>
            <a:endParaRPr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930265" y="2099204"/>
            <a:ext cx="3154653" cy="0"/>
          </a:xfrm>
          <a:custGeom>
            <a:avLst/>
            <a:gdLst/>
            <a:ahLst/>
            <a:cxnLst/>
            <a:rect l="l" t="t" r="r" b="b"/>
            <a:pathLst>
              <a:path w="3155315">
                <a:moveTo>
                  <a:pt x="0" y="0"/>
                </a:moveTo>
                <a:lnTo>
                  <a:pt x="3154832" y="0"/>
                </a:lnTo>
              </a:path>
            </a:pathLst>
          </a:custGeom>
          <a:ln w="29794">
            <a:solidFill>
              <a:srgbClr val="767A7B"/>
            </a:solidFill>
          </a:ln>
        </p:spPr>
        <p:txBody>
          <a:bodyPr wrap="square" lIns="0" tIns="0" rIns="0" bIns="0" rtlCol="0"/>
          <a:lstStyle/>
          <a:p>
            <a:pPr defTabSz="914217"/>
            <a:endParaRPr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5952459" y="1982064"/>
            <a:ext cx="234215" cy="23427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914217"/>
            <a:endParaRPr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273083" y="6786077"/>
            <a:ext cx="2903245" cy="0"/>
          </a:xfrm>
          <a:custGeom>
            <a:avLst/>
            <a:gdLst/>
            <a:ahLst/>
            <a:cxnLst/>
            <a:rect l="l" t="t" r="r" b="b"/>
            <a:pathLst>
              <a:path w="2903854">
                <a:moveTo>
                  <a:pt x="0" y="0"/>
                </a:moveTo>
                <a:lnTo>
                  <a:pt x="2903829" y="0"/>
                </a:lnTo>
              </a:path>
            </a:pathLst>
          </a:custGeom>
          <a:ln w="29806">
            <a:solidFill>
              <a:srgbClr val="767A7B"/>
            </a:solidFill>
          </a:ln>
        </p:spPr>
        <p:txBody>
          <a:bodyPr wrap="square" lIns="0" tIns="0" rIns="0" bIns="0" rtlCol="0"/>
          <a:lstStyle/>
          <a:p>
            <a:pPr defTabSz="914217"/>
            <a:endParaRPr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913593" y="6022991"/>
            <a:ext cx="1393532" cy="776442"/>
          </a:xfrm>
          <a:custGeom>
            <a:avLst/>
            <a:gdLst/>
            <a:ahLst/>
            <a:cxnLst/>
            <a:rect l="l" t="t" r="r" b="b"/>
            <a:pathLst>
              <a:path w="1393825" h="776604">
                <a:moveTo>
                  <a:pt x="16987" y="0"/>
                </a:moveTo>
                <a:lnTo>
                  <a:pt x="10912" y="309"/>
                </a:lnTo>
                <a:lnTo>
                  <a:pt x="5570" y="2779"/>
                </a:lnTo>
                <a:lnTo>
                  <a:pt x="1660" y="7245"/>
                </a:lnTo>
                <a:lnTo>
                  <a:pt x="0" y="12947"/>
                </a:lnTo>
                <a:lnTo>
                  <a:pt x="788" y="18781"/>
                </a:lnTo>
                <a:lnTo>
                  <a:pt x="3794" y="24070"/>
                </a:lnTo>
                <a:lnTo>
                  <a:pt x="8785" y="28137"/>
                </a:lnTo>
                <a:lnTo>
                  <a:pt x="1370466" y="774389"/>
                </a:lnTo>
                <a:lnTo>
                  <a:pt x="1376596" y="776409"/>
                </a:lnTo>
                <a:lnTo>
                  <a:pt x="1382664" y="776090"/>
                </a:lnTo>
                <a:lnTo>
                  <a:pt x="1387989" y="773610"/>
                </a:lnTo>
                <a:lnTo>
                  <a:pt x="1391891" y="769143"/>
                </a:lnTo>
                <a:lnTo>
                  <a:pt x="1393559" y="763445"/>
                </a:lnTo>
                <a:lnTo>
                  <a:pt x="1392784" y="757617"/>
                </a:lnTo>
                <a:lnTo>
                  <a:pt x="1389789" y="752329"/>
                </a:lnTo>
                <a:lnTo>
                  <a:pt x="1384791" y="748252"/>
                </a:lnTo>
                <a:lnTo>
                  <a:pt x="23097" y="2013"/>
                </a:lnTo>
                <a:lnTo>
                  <a:pt x="16987" y="0"/>
                </a:lnTo>
                <a:close/>
              </a:path>
            </a:pathLst>
          </a:custGeom>
          <a:solidFill>
            <a:srgbClr val="767A7B"/>
          </a:solidFill>
        </p:spPr>
        <p:txBody>
          <a:bodyPr wrap="square" lIns="0" tIns="0" rIns="0" bIns="0" rtlCol="0"/>
          <a:lstStyle/>
          <a:p>
            <a:pPr defTabSz="914217"/>
            <a:endParaRPr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5044333" y="6668946"/>
            <a:ext cx="234215" cy="23426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914217"/>
            <a:endParaRPr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733423" y="4861984"/>
            <a:ext cx="1446861" cy="0"/>
          </a:xfrm>
          <a:custGeom>
            <a:avLst/>
            <a:gdLst/>
            <a:ahLst/>
            <a:cxnLst/>
            <a:rect l="l" t="t" r="r" b="b"/>
            <a:pathLst>
              <a:path w="1447164">
                <a:moveTo>
                  <a:pt x="0" y="0"/>
                </a:moveTo>
                <a:lnTo>
                  <a:pt x="1446568" y="0"/>
                </a:lnTo>
              </a:path>
            </a:pathLst>
          </a:custGeom>
          <a:ln w="29806">
            <a:solidFill>
              <a:srgbClr val="767A7B"/>
            </a:solidFill>
          </a:ln>
        </p:spPr>
        <p:txBody>
          <a:bodyPr wrap="square" lIns="0" tIns="0" rIns="0" bIns="0" rtlCol="0"/>
          <a:lstStyle/>
          <a:p>
            <a:pPr defTabSz="914217"/>
            <a:endParaRPr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5047718" y="4744849"/>
            <a:ext cx="234202" cy="23426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914217"/>
            <a:endParaRPr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sz="half" idx="3"/>
          </p:nvPr>
        </p:nvSpPr>
        <p:spPr>
          <a:xfrm>
            <a:off x="5645448" y="1913109"/>
            <a:ext cx="4581197" cy="5399447"/>
          </a:xfrm>
          <a:prstGeom prst="rect">
            <a:avLst/>
          </a:prstGeom>
        </p:spPr>
        <p:txBody>
          <a:bodyPr vert="horz" wrap="square" lIns="0" tIns="12062" rIns="0" bIns="0" rtlCol="0">
            <a:spAutoFit/>
          </a:bodyPr>
          <a:lstStyle/>
          <a:p>
            <a:pPr marL="1095791">
              <a:spcBef>
                <a:spcPts val="95"/>
              </a:spcBef>
            </a:pPr>
            <a:r>
              <a:rPr spc="-5" dirty="0"/>
              <a:t>СТАНКОСТРОЕНИЕ</a:t>
            </a:r>
          </a:p>
          <a:p>
            <a:pPr marL="111103" marR="1028494">
              <a:lnSpc>
                <a:spcPts val="7249"/>
              </a:lnSpc>
              <a:spcBef>
                <a:spcPts val="1060"/>
              </a:spcBef>
            </a:pPr>
            <a:r>
              <a:rPr spc="-5" dirty="0"/>
              <a:t>ЛИЗИНГОВЫЕ ПРОЕКТЫ  КОМПЛЕКТУЮЩИЕ</a:t>
            </a:r>
            <a:r>
              <a:rPr spc="-70" dirty="0"/>
              <a:t> </a:t>
            </a:r>
            <a:r>
              <a:rPr spc="-5" dirty="0"/>
              <a:t>ИЗДЕЛИЯ  КОНВЕРСИЯ</a:t>
            </a:r>
          </a:p>
          <a:p>
            <a:pPr>
              <a:spcBef>
                <a:spcPts val="10"/>
              </a:spcBef>
            </a:pPr>
            <a:endParaRPr sz="3349">
              <a:latin typeface="Times New Roman"/>
              <a:cs typeface="Times New Roman"/>
            </a:endParaRPr>
          </a:p>
          <a:p>
            <a:pPr marL="1095791"/>
            <a:r>
              <a:rPr spc="-5" dirty="0"/>
              <a:t>МАРКИРОВКА</a:t>
            </a:r>
            <a:r>
              <a:rPr spc="-15" dirty="0"/>
              <a:t> </a:t>
            </a:r>
            <a:r>
              <a:rPr spc="-5" dirty="0"/>
              <a:t>ЛЕКАРСТВ</a:t>
            </a:r>
          </a:p>
          <a:p>
            <a:pPr>
              <a:lnSpc>
                <a:spcPct val="100000"/>
              </a:lnSpc>
            </a:pPr>
            <a:endParaRPr sz="2300">
              <a:latin typeface="Times New Roman"/>
              <a:cs typeface="Times New Roman"/>
            </a:endParaRPr>
          </a:p>
          <a:p>
            <a:pPr>
              <a:spcBef>
                <a:spcPts val="5"/>
              </a:spcBef>
            </a:pPr>
            <a:endParaRPr sz="2649">
              <a:latin typeface="Times New Roman"/>
              <a:cs typeface="Times New Roman"/>
            </a:endParaRPr>
          </a:p>
          <a:p>
            <a:pPr marL="12697">
              <a:spcBef>
                <a:spcPts val="5"/>
              </a:spcBef>
            </a:pPr>
            <a:r>
              <a:rPr spc="-5" dirty="0"/>
              <a:t>ЦИФРОВИЗАЦИЯ</a:t>
            </a:r>
            <a:r>
              <a:rPr spc="-55" dirty="0"/>
              <a:t> </a:t>
            </a:r>
            <a:r>
              <a:rPr spc="-5" dirty="0"/>
              <a:t>ПРОМЫШЛЕННОСТИ</a:t>
            </a:r>
          </a:p>
        </p:txBody>
      </p:sp>
      <p:sp>
        <p:nvSpPr>
          <p:cNvPr id="15" name="object 15"/>
          <p:cNvSpPr/>
          <p:nvPr/>
        </p:nvSpPr>
        <p:spPr>
          <a:xfrm>
            <a:off x="2930271" y="5782907"/>
            <a:ext cx="3205442" cy="0"/>
          </a:xfrm>
          <a:custGeom>
            <a:avLst/>
            <a:gdLst/>
            <a:ahLst/>
            <a:cxnLst/>
            <a:rect l="l" t="t" r="r" b="b"/>
            <a:pathLst>
              <a:path w="3206115">
                <a:moveTo>
                  <a:pt x="0" y="0"/>
                </a:moveTo>
                <a:lnTo>
                  <a:pt x="3205937" y="0"/>
                </a:lnTo>
              </a:path>
            </a:pathLst>
          </a:custGeom>
          <a:ln w="29794">
            <a:solidFill>
              <a:srgbClr val="767A7B"/>
            </a:solidFill>
          </a:ln>
        </p:spPr>
        <p:txBody>
          <a:bodyPr wrap="square" lIns="0" tIns="0" rIns="0" bIns="0" rtlCol="0"/>
          <a:lstStyle/>
          <a:p>
            <a:pPr defTabSz="914217"/>
            <a:endParaRPr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6003620" y="5665778"/>
            <a:ext cx="234164" cy="23426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914217"/>
            <a:endParaRPr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1011407" y="5062454"/>
            <a:ext cx="0" cy="163796"/>
          </a:xfrm>
          <a:custGeom>
            <a:avLst/>
            <a:gdLst/>
            <a:ahLst/>
            <a:cxnLst/>
            <a:rect l="l" t="t" r="r" b="b"/>
            <a:pathLst>
              <a:path h="163829">
                <a:moveTo>
                  <a:pt x="0" y="0"/>
                </a:moveTo>
                <a:lnTo>
                  <a:pt x="0" y="163830"/>
                </a:lnTo>
              </a:path>
            </a:pathLst>
          </a:custGeom>
          <a:ln w="29387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defTabSz="914217"/>
            <a:endParaRPr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996716" y="5049757"/>
            <a:ext cx="153638" cy="0"/>
          </a:xfrm>
          <a:custGeom>
            <a:avLst/>
            <a:gdLst/>
            <a:ahLst/>
            <a:cxnLst/>
            <a:rect l="l" t="t" r="r" b="b"/>
            <a:pathLst>
              <a:path w="153669">
                <a:moveTo>
                  <a:pt x="0" y="0"/>
                </a:moveTo>
                <a:lnTo>
                  <a:pt x="153581" y="0"/>
                </a:lnTo>
              </a:path>
            </a:pathLst>
          </a:custGeom>
          <a:ln w="254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defTabSz="914217"/>
            <a:endParaRPr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1135568" y="5062773"/>
            <a:ext cx="0" cy="163161"/>
          </a:xfrm>
          <a:custGeom>
            <a:avLst/>
            <a:gdLst/>
            <a:ahLst/>
            <a:cxnLst/>
            <a:rect l="l" t="t" r="r" b="b"/>
            <a:pathLst>
              <a:path h="163195">
                <a:moveTo>
                  <a:pt x="0" y="0"/>
                </a:moveTo>
                <a:lnTo>
                  <a:pt x="0" y="163131"/>
                </a:lnTo>
              </a:path>
            </a:pathLst>
          </a:custGeom>
          <a:ln w="294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defTabSz="914217"/>
            <a:endParaRPr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1211270" y="5032644"/>
            <a:ext cx="156850" cy="25200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914217"/>
            <a:endParaRPr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1415165" y="5032647"/>
            <a:ext cx="156850" cy="197621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914217"/>
            <a:endParaRPr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1639260" y="5062454"/>
            <a:ext cx="0" cy="163796"/>
          </a:xfrm>
          <a:custGeom>
            <a:avLst/>
            <a:gdLst/>
            <a:ahLst/>
            <a:cxnLst/>
            <a:rect l="l" t="t" r="r" b="b"/>
            <a:pathLst>
              <a:path h="163829">
                <a:moveTo>
                  <a:pt x="0" y="0"/>
                </a:moveTo>
                <a:lnTo>
                  <a:pt x="0" y="163830"/>
                </a:lnTo>
              </a:path>
            </a:pathLst>
          </a:custGeom>
          <a:ln w="29387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defTabSz="914217"/>
            <a:endParaRPr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1624570" y="5049757"/>
            <a:ext cx="123799" cy="0"/>
          </a:xfrm>
          <a:custGeom>
            <a:avLst/>
            <a:gdLst/>
            <a:ahLst/>
            <a:cxnLst/>
            <a:rect l="l" t="t" r="r" b="b"/>
            <a:pathLst>
              <a:path w="123825">
                <a:moveTo>
                  <a:pt x="0" y="0"/>
                </a:moveTo>
                <a:lnTo>
                  <a:pt x="123456" y="0"/>
                </a:lnTo>
              </a:path>
            </a:pathLst>
          </a:custGeom>
          <a:ln w="254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defTabSz="914217"/>
            <a:endParaRPr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1794293" y="5032644"/>
            <a:ext cx="156850" cy="25200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914217"/>
            <a:endParaRPr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1993787" y="5032647"/>
            <a:ext cx="155008" cy="197621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914217"/>
            <a:endParaRPr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2207600" y="5037060"/>
            <a:ext cx="190282" cy="18880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914217"/>
            <a:endParaRPr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2458886" y="5037060"/>
            <a:ext cx="190282" cy="188809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914217"/>
            <a:endParaRPr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341131" y="5407751"/>
            <a:ext cx="239979" cy="318068"/>
          </a:xfrm>
          <a:custGeom>
            <a:avLst/>
            <a:gdLst/>
            <a:ahLst/>
            <a:cxnLst/>
            <a:rect l="l" t="t" r="r" b="b"/>
            <a:pathLst>
              <a:path w="240029" h="318135">
                <a:moveTo>
                  <a:pt x="134480" y="240664"/>
                </a:moveTo>
                <a:lnTo>
                  <a:pt x="105079" y="240664"/>
                </a:lnTo>
                <a:lnTo>
                  <a:pt x="105079" y="317817"/>
                </a:lnTo>
                <a:lnTo>
                  <a:pt x="134480" y="317817"/>
                </a:lnTo>
                <a:lnTo>
                  <a:pt x="134480" y="240664"/>
                </a:lnTo>
                <a:close/>
              </a:path>
              <a:path w="240029" h="318135">
                <a:moveTo>
                  <a:pt x="55117" y="65773"/>
                </a:moveTo>
                <a:lnTo>
                  <a:pt x="32864" y="69930"/>
                </a:lnTo>
                <a:lnTo>
                  <a:pt x="15433" y="81940"/>
                </a:lnTo>
                <a:lnTo>
                  <a:pt x="4065" y="101113"/>
                </a:lnTo>
                <a:lnTo>
                  <a:pt x="0" y="126758"/>
                </a:lnTo>
                <a:lnTo>
                  <a:pt x="0" y="202450"/>
                </a:lnTo>
                <a:lnTo>
                  <a:pt x="4065" y="228101"/>
                </a:lnTo>
                <a:lnTo>
                  <a:pt x="15433" y="247273"/>
                </a:lnTo>
                <a:lnTo>
                  <a:pt x="32864" y="259281"/>
                </a:lnTo>
                <a:lnTo>
                  <a:pt x="55117" y="263436"/>
                </a:lnTo>
                <a:lnTo>
                  <a:pt x="71447" y="261426"/>
                </a:lnTo>
                <a:lnTo>
                  <a:pt x="85194" y="256179"/>
                </a:lnTo>
                <a:lnTo>
                  <a:pt x="96394" y="248868"/>
                </a:lnTo>
                <a:lnTo>
                  <a:pt x="105079" y="240664"/>
                </a:lnTo>
                <a:lnTo>
                  <a:pt x="228405" y="240664"/>
                </a:lnTo>
                <a:lnTo>
                  <a:pt x="230799" y="236626"/>
                </a:lnTo>
                <a:lnTo>
                  <a:pt x="64668" y="236626"/>
                </a:lnTo>
                <a:lnTo>
                  <a:pt x="50010" y="233807"/>
                </a:lnTo>
                <a:lnTo>
                  <a:pt x="38898" y="225925"/>
                </a:lnTo>
                <a:lnTo>
                  <a:pt x="31851" y="213839"/>
                </a:lnTo>
                <a:lnTo>
                  <a:pt x="29387" y="198412"/>
                </a:lnTo>
                <a:lnTo>
                  <a:pt x="29387" y="130809"/>
                </a:lnTo>
                <a:lnTo>
                  <a:pt x="31851" y="115382"/>
                </a:lnTo>
                <a:lnTo>
                  <a:pt x="38898" y="103297"/>
                </a:lnTo>
                <a:lnTo>
                  <a:pt x="50010" y="95414"/>
                </a:lnTo>
                <a:lnTo>
                  <a:pt x="64668" y="92595"/>
                </a:lnTo>
                <a:lnTo>
                  <a:pt x="230803" y="92595"/>
                </a:lnTo>
                <a:lnTo>
                  <a:pt x="228410" y="88557"/>
                </a:lnTo>
                <a:lnTo>
                  <a:pt x="105079" y="88557"/>
                </a:lnTo>
                <a:lnTo>
                  <a:pt x="96394" y="80341"/>
                </a:lnTo>
                <a:lnTo>
                  <a:pt x="85194" y="73026"/>
                </a:lnTo>
                <a:lnTo>
                  <a:pt x="71447" y="67781"/>
                </a:lnTo>
                <a:lnTo>
                  <a:pt x="55117" y="65773"/>
                </a:lnTo>
                <a:close/>
              </a:path>
              <a:path w="240029" h="318135">
                <a:moveTo>
                  <a:pt x="228405" y="240664"/>
                </a:moveTo>
                <a:lnTo>
                  <a:pt x="134480" y="240664"/>
                </a:lnTo>
                <a:lnTo>
                  <a:pt x="143321" y="248868"/>
                </a:lnTo>
                <a:lnTo>
                  <a:pt x="154544" y="256179"/>
                </a:lnTo>
                <a:lnTo>
                  <a:pt x="168318" y="261426"/>
                </a:lnTo>
                <a:lnTo>
                  <a:pt x="184810" y="263436"/>
                </a:lnTo>
                <a:lnTo>
                  <a:pt x="207061" y="259281"/>
                </a:lnTo>
                <a:lnTo>
                  <a:pt x="224488" y="247273"/>
                </a:lnTo>
                <a:lnTo>
                  <a:pt x="228405" y="240664"/>
                </a:lnTo>
                <a:close/>
              </a:path>
              <a:path w="240029" h="318135">
                <a:moveTo>
                  <a:pt x="175259" y="92595"/>
                </a:moveTo>
                <a:lnTo>
                  <a:pt x="64668" y="92595"/>
                </a:lnTo>
                <a:lnTo>
                  <a:pt x="77231" y="94415"/>
                </a:lnTo>
                <a:lnTo>
                  <a:pt x="88041" y="99163"/>
                </a:lnTo>
                <a:lnTo>
                  <a:pt x="97267" y="105770"/>
                </a:lnTo>
                <a:lnTo>
                  <a:pt x="105079" y="113169"/>
                </a:lnTo>
                <a:lnTo>
                  <a:pt x="105079" y="216052"/>
                </a:lnTo>
                <a:lnTo>
                  <a:pt x="97267" y="223451"/>
                </a:lnTo>
                <a:lnTo>
                  <a:pt x="88041" y="230058"/>
                </a:lnTo>
                <a:lnTo>
                  <a:pt x="77231" y="234806"/>
                </a:lnTo>
                <a:lnTo>
                  <a:pt x="64668" y="236626"/>
                </a:lnTo>
                <a:lnTo>
                  <a:pt x="175259" y="236626"/>
                </a:lnTo>
                <a:lnTo>
                  <a:pt x="162683" y="234806"/>
                </a:lnTo>
                <a:lnTo>
                  <a:pt x="151831" y="230058"/>
                </a:lnTo>
                <a:lnTo>
                  <a:pt x="142498" y="223451"/>
                </a:lnTo>
                <a:lnTo>
                  <a:pt x="134480" y="216052"/>
                </a:lnTo>
                <a:lnTo>
                  <a:pt x="134480" y="113169"/>
                </a:lnTo>
                <a:lnTo>
                  <a:pt x="142498" y="105770"/>
                </a:lnTo>
                <a:lnTo>
                  <a:pt x="151831" y="99163"/>
                </a:lnTo>
                <a:lnTo>
                  <a:pt x="162683" y="94415"/>
                </a:lnTo>
                <a:lnTo>
                  <a:pt x="175259" y="92595"/>
                </a:lnTo>
                <a:close/>
              </a:path>
              <a:path w="240029" h="318135">
                <a:moveTo>
                  <a:pt x="230803" y="92595"/>
                </a:moveTo>
                <a:lnTo>
                  <a:pt x="175259" y="92595"/>
                </a:lnTo>
                <a:lnTo>
                  <a:pt x="189916" y="95414"/>
                </a:lnTo>
                <a:lnTo>
                  <a:pt x="201023" y="103297"/>
                </a:lnTo>
                <a:lnTo>
                  <a:pt x="208065" y="115382"/>
                </a:lnTo>
                <a:lnTo>
                  <a:pt x="210527" y="130809"/>
                </a:lnTo>
                <a:lnTo>
                  <a:pt x="210527" y="198412"/>
                </a:lnTo>
                <a:lnTo>
                  <a:pt x="208065" y="213839"/>
                </a:lnTo>
                <a:lnTo>
                  <a:pt x="201023" y="225925"/>
                </a:lnTo>
                <a:lnTo>
                  <a:pt x="189916" y="233807"/>
                </a:lnTo>
                <a:lnTo>
                  <a:pt x="175259" y="236626"/>
                </a:lnTo>
                <a:lnTo>
                  <a:pt x="230799" y="236626"/>
                </a:lnTo>
                <a:lnTo>
                  <a:pt x="235852" y="228101"/>
                </a:lnTo>
                <a:lnTo>
                  <a:pt x="239915" y="202450"/>
                </a:lnTo>
                <a:lnTo>
                  <a:pt x="239915" y="126758"/>
                </a:lnTo>
                <a:lnTo>
                  <a:pt x="235852" y="101113"/>
                </a:lnTo>
                <a:lnTo>
                  <a:pt x="230803" y="92595"/>
                </a:lnTo>
                <a:close/>
              </a:path>
              <a:path w="240029" h="318135">
                <a:moveTo>
                  <a:pt x="134480" y="0"/>
                </a:moveTo>
                <a:lnTo>
                  <a:pt x="105079" y="0"/>
                </a:lnTo>
                <a:lnTo>
                  <a:pt x="105079" y="88557"/>
                </a:lnTo>
                <a:lnTo>
                  <a:pt x="134480" y="88557"/>
                </a:lnTo>
                <a:lnTo>
                  <a:pt x="134480" y="0"/>
                </a:lnTo>
                <a:close/>
              </a:path>
              <a:path w="240029" h="318135">
                <a:moveTo>
                  <a:pt x="184810" y="65773"/>
                </a:moveTo>
                <a:lnTo>
                  <a:pt x="168318" y="67781"/>
                </a:lnTo>
                <a:lnTo>
                  <a:pt x="154544" y="73026"/>
                </a:lnTo>
                <a:lnTo>
                  <a:pt x="143321" y="80341"/>
                </a:lnTo>
                <a:lnTo>
                  <a:pt x="134480" y="88557"/>
                </a:lnTo>
                <a:lnTo>
                  <a:pt x="228410" y="88557"/>
                </a:lnTo>
                <a:lnTo>
                  <a:pt x="224488" y="81940"/>
                </a:lnTo>
                <a:lnTo>
                  <a:pt x="207061" y="69930"/>
                </a:lnTo>
                <a:lnTo>
                  <a:pt x="184810" y="6577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914217"/>
            <a:endParaRPr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636503" y="5477921"/>
            <a:ext cx="159059" cy="188809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914217"/>
            <a:endParaRPr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856568" y="5584577"/>
            <a:ext cx="29839" cy="82533"/>
          </a:xfrm>
          <a:custGeom>
            <a:avLst/>
            <a:gdLst/>
            <a:ahLst/>
            <a:cxnLst/>
            <a:rect l="l" t="t" r="r" b="b"/>
            <a:pathLst>
              <a:path w="29844" h="82550">
                <a:moveTo>
                  <a:pt x="0" y="82549"/>
                </a:moveTo>
                <a:lnTo>
                  <a:pt x="29387" y="82549"/>
                </a:lnTo>
                <a:lnTo>
                  <a:pt x="29387" y="0"/>
                </a:lnTo>
                <a:lnTo>
                  <a:pt x="0" y="0"/>
                </a:lnTo>
                <a:lnTo>
                  <a:pt x="0" y="8254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914217"/>
            <a:endParaRPr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856568" y="5571880"/>
            <a:ext cx="155542" cy="0"/>
          </a:xfrm>
          <a:custGeom>
            <a:avLst/>
            <a:gdLst/>
            <a:ahLst/>
            <a:cxnLst/>
            <a:rect l="l" t="t" r="r" b="b"/>
            <a:pathLst>
              <a:path w="155575">
                <a:moveTo>
                  <a:pt x="0" y="0"/>
                </a:moveTo>
                <a:lnTo>
                  <a:pt x="155422" y="0"/>
                </a:lnTo>
              </a:path>
            </a:pathLst>
          </a:custGeom>
          <a:ln w="254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defTabSz="914217"/>
            <a:endParaRPr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856568" y="5477920"/>
            <a:ext cx="29839" cy="81263"/>
          </a:xfrm>
          <a:custGeom>
            <a:avLst/>
            <a:gdLst/>
            <a:ahLst/>
            <a:cxnLst/>
            <a:rect l="l" t="t" r="r" b="b"/>
            <a:pathLst>
              <a:path w="29844" h="81279">
                <a:moveTo>
                  <a:pt x="0" y="81279"/>
                </a:moveTo>
                <a:lnTo>
                  <a:pt x="29387" y="81279"/>
                </a:lnTo>
                <a:lnTo>
                  <a:pt x="29387" y="0"/>
                </a:lnTo>
                <a:lnTo>
                  <a:pt x="0" y="0"/>
                </a:lnTo>
                <a:lnTo>
                  <a:pt x="0" y="8127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914217"/>
            <a:endParaRPr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982564" y="5585175"/>
            <a:ext cx="29839" cy="81898"/>
          </a:xfrm>
          <a:custGeom>
            <a:avLst/>
            <a:gdLst/>
            <a:ahLst/>
            <a:cxnLst/>
            <a:rect l="l" t="t" r="r" b="b"/>
            <a:pathLst>
              <a:path w="29844" h="81914">
                <a:moveTo>
                  <a:pt x="29400" y="0"/>
                </a:moveTo>
                <a:lnTo>
                  <a:pt x="0" y="0"/>
                </a:lnTo>
                <a:lnTo>
                  <a:pt x="0" y="81572"/>
                </a:lnTo>
                <a:lnTo>
                  <a:pt x="29400" y="81572"/>
                </a:lnTo>
                <a:lnTo>
                  <a:pt x="294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914217"/>
            <a:endParaRPr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982564" y="5477920"/>
            <a:ext cx="29839" cy="81898"/>
          </a:xfrm>
          <a:custGeom>
            <a:avLst/>
            <a:gdLst/>
            <a:ahLst/>
            <a:cxnLst/>
            <a:rect l="l" t="t" r="r" b="b"/>
            <a:pathLst>
              <a:path w="29844" h="81914">
                <a:moveTo>
                  <a:pt x="29400" y="0"/>
                </a:moveTo>
                <a:lnTo>
                  <a:pt x="0" y="0"/>
                </a:lnTo>
                <a:lnTo>
                  <a:pt x="0" y="81559"/>
                </a:lnTo>
                <a:lnTo>
                  <a:pt x="29400" y="81559"/>
                </a:lnTo>
                <a:lnTo>
                  <a:pt x="294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914217"/>
            <a:endParaRPr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1060098" y="5473508"/>
            <a:ext cx="155008" cy="197621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914217"/>
            <a:endParaRPr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1273911" y="5584577"/>
            <a:ext cx="29839" cy="82533"/>
          </a:xfrm>
          <a:custGeom>
            <a:avLst/>
            <a:gdLst/>
            <a:ahLst/>
            <a:cxnLst/>
            <a:rect l="l" t="t" r="r" b="b"/>
            <a:pathLst>
              <a:path w="29844" h="82550">
                <a:moveTo>
                  <a:pt x="0" y="82549"/>
                </a:moveTo>
                <a:lnTo>
                  <a:pt x="29387" y="82549"/>
                </a:lnTo>
                <a:lnTo>
                  <a:pt x="29387" y="0"/>
                </a:lnTo>
                <a:lnTo>
                  <a:pt x="0" y="0"/>
                </a:lnTo>
                <a:lnTo>
                  <a:pt x="0" y="8254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914217"/>
            <a:endParaRPr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1273912" y="5571880"/>
            <a:ext cx="155542" cy="0"/>
          </a:xfrm>
          <a:custGeom>
            <a:avLst/>
            <a:gdLst/>
            <a:ahLst/>
            <a:cxnLst/>
            <a:rect l="l" t="t" r="r" b="b"/>
            <a:pathLst>
              <a:path w="155575">
                <a:moveTo>
                  <a:pt x="0" y="0"/>
                </a:moveTo>
                <a:lnTo>
                  <a:pt x="155409" y="0"/>
                </a:lnTo>
              </a:path>
            </a:pathLst>
          </a:custGeom>
          <a:ln w="254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defTabSz="914217"/>
            <a:endParaRPr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1273911" y="5477920"/>
            <a:ext cx="29839" cy="81263"/>
          </a:xfrm>
          <a:custGeom>
            <a:avLst/>
            <a:gdLst/>
            <a:ahLst/>
            <a:cxnLst/>
            <a:rect l="l" t="t" r="r" b="b"/>
            <a:pathLst>
              <a:path w="29844" h="81279">
                <a:moveTo>
                  <a:pt x="0" y="81279"/>
                </a:moveTo>
                <a:lnTo>
                  <a:pt x="29387" y="81279"/>
                </a:lnTo>
                <a:lnTo>
                  <a:pt x="29387" y="0"/>
                </a:lnTo>
                <a:lnTo>
                  <a:pt x="0" y="0"/>
                </a:lnTo>
                <a:lnTo>
                  <a:pt x="0" y="8127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914217"/>
            <a:endParaRPr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1399907" y="5585175"/>
            <a:ext cx="29839" cy="81898"/>
          </a:xfrm>
          <a:custGeom>
            <a:avLst/>
            <a:gdLst/>
            <a:ahLst/>
            <a:cxnLst/>
            <a:rect l="l" t="t" r="r" b="b"/>
            <a:pathLst>
              <a:path w="29844" h="81914">
                <a:moveTo>
                  <a:pt x="29387" y="0"/>
                </a:moveTo>
                <a:lnTo>
                  <a:pt x="0" y="0"/>
                </a:lnTo>
                <a:lnTo>
                  <a:pt x="0" y="81572"/>
                </a:lnTo>
                <a:lnTo>
                  <a:pt x="29387" y="81572"/>
                </a:lnTo>
                <a:lnTo>
                  <a:pt x="293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914217"/>
            <a:endParaRPr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1399907" y="5477920"/>
            <a:ext cx="29839" cy="81898"/>
          </a:xfrm>
          <a:custGeom>
            <a:avLst/>
            <a:gdLst/>
            <a:ahLst/>
            <a:cxnLst/>
            <a:rect l="l" t="t" r="r" b="b"/>
            <a:pathLst>
              <a:path w="29844" h="81914">
                <a:moveTo>
                  <a:pt x="29387" y="0"/>
                </a:moveTo>
                <a:lnTo>
                  <a:pt x="0" y="0"/>
                </a:lnTo>
                <a:lnTo>
                  <a:pt x="0" y="81559"/>
                </a:lnTo>
                <a:lnTo>
                  <a:pt x="29387" y="81559"/>
                </a:lnTo>
                <a:lnTo>
                  <a:pt x="293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914217"/>
            <a:endParaRPr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1481849" y="5473507"/>
            <a:ext cx="153180" cy="197621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914217"/>
            <a:endParaRPr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1686110" y="5477921"/>
            <a:ext cx="159059" cy="188809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914217"/>
            <a:endParaRPr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4" name="object 44"/>
          <p:cNvSpPr/>
          <p:nvPr/>
        </p:nvSpPr>
        <p:spPr>
          <a:xfrm>
            <a:off x="1906176" y="5473504"/>
            <a:ext cx="156850" cy="252003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914217"/>
            <a:endParaRPr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5" name="object 45"/>
          <p:cNvSpPr/>
          <p:nvPr/>
        </p:nvSpPr>
        <p:spPr>
          <a:xfrm>
            <a:off x="2110071" y="5473508"/>
            <a:ext cx="156850" cy="197621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914217"/>
            <a:endParaRPr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2319473" y="5477919"/>
            <a:ext cx="153917" cy="188809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914217"/>
            <a:endParaRPr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2510880" y="5473508"/>
            <a:ext cx="155021" cy="197621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914217"/>
            <a:endParaRPr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2724701" y="5584577"/>
            <a:ext cx="29839" cy="82533"/>
          </a:xfrm>
          <a:custGeom>
            <a:avLst/>
            <a:gdLst/>
            <a:ahLst/>
            <a:cxnLst/>
            <a:rect l="l" t="t" r="r" b="b"/>
            <a:pathLst>
              <a:path w="29844" h="82550">
                <a:moveTo>
                  <a:pt x="0" y="82549"/>
                </a:moveTo>
                <a:lnTo>
                  <a:pt x="29387" y="82549"/>
                </a:lnTo>
                <a:lnTo>
                  <a:pt x="29387" y="0"/>
                </a:lnTo>
                <a:lnTo>
                  <a:pt x="0" y="0"/>
                </a:lnTo>
                <a:lnTo>
                  <a:pt x="0" y="8254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914217"/>
            <a:endParaRPr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2724701" y="5571880"/>
            <a:ext cx="155542" cy="0"/>
          </a:xfrm>
          <a:custGeom>
            <a:avLst/>
            <a:gdLst/>
            <a:ahLst/>
            <a:cxnLst/>
            <a:rect l="l" t="t" r="r" b="b"/>
            <a:pathLst>
              <a:path w="155575">
                <a:moveTo>
                  <a:pt x="0" y="0"/>
                </a:moveTo>
                <a:lnTo>
                  <a:pt x="155422" y="0"/>
                </a:lnTo>
              </a:path>
            </a:pathLst>
          </a:custGeom>
          <a:ln w="254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defTabSz="914217"/>
            <a:endParaRPr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2724701" y="5477920"/>
            <a:ext cx="29839" cy="81263"/>
          </a:xfrm>
          <a:custGeom>
            <a:avLst/>
            <a:gdLst/>
            <a:ahLst/>
            <a:cxnLst/>
            <a:rect l="l" t="t" r="r" b="b"/>
            <a:pathLst>
              <a:path w="29844" h="81279">
                <a:moveTo>
                  <a:pt x="0" y="81279"/>
                </a:moveTo>
                <a:lnTo>
                  <a:pt x="29387" y="81279"/>
                </a:lnTo>
                <a:lnTo>
                  <a:pt x="29387" y="0"/>
                </a:lnTo>
                <a:lnTo>
                  <a:pt x="0" y="0"/>
                </a:lnTo>
                <a:lnTo>
                  <a:pt x="0" y="8127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914217"/>
            <a:endParaRPr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1" name="object 51"/>
          <p:cNvSpPr/>
          <p:nvPr/>
        </p:nvSpPr>
        <p:spPr>
          <a:xfrm>
            <a:off x="2850696" y="5585175"/>
            <a:ext cx="29839" cy="81898"/>
          </a:xfrm>
          <a:custGeom>
            <a:avLst/>
            <a:gdLst/>
            <a:ahLst/>
            <a:cxnLst/>
            <a:rect l="l" t="t" r="r" b="b"/>
            <a:pathLst>
              <a:path w="29844" h="81914">
                <a:moveTo>
                  <a:pt x="29400" y="0"/>
                </a:moveTo>
                <a:lnTo>
                  <a:pt x="0" y="0"/>
                </a:lnTo>
                <a:lnTo>
                  <a:pt x="0" y="81572"/>
                </a:lnTo>
                <a:lnTo>
                  <a:pt x="29400" y="81572"/>
                </a:lnTo>
                <a:lnTo>
                  <a:pt x="294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914217"/>
            <a:endParaRPr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2850696" y="5477920"/>
            <a:ext cx="29839" cy="81898"/>
          </a:xfrm>
          <a:custGeom>
            <a:avLst/>
            <a:gdLst/>
            <a:ahLst/>
            <a:cxnLst/>
            <a:rect l="l" t="t" r="r" b="b"/>
            <a:pathLst>
              <a:path w="29844" h="81914">
                <a:moveTo>
                  <a:pt x="29400" y="0"/>
                </a:moveTo>
                <a:lnTo>
                  <a:pt x="0" y="0"/>
                </a:lnTo>
                <a:lnTo>
                  <a:pt x="0" y="81559"/>
                </a:lnTo>
                <a:lnTo>
                  <a:pt x="29400" y="81559"/>
                </a:lnTo>
                <a:lnTo>
                  <a:pt x="294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914217"/>
            <a:endParaRPr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2941088" y="5477921"/>
            <a:ext cx="159059" cy="188809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914217"/>
            <a:endParaRPr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4" name="object 54"/>
          <p:cNvSpPr/>
          <p:nvPr/>
        </p:nvSpPr>
        <p:spPr>
          <a:xfrm>
            <a:off x="3150124" y="5477924"/>
            <a:ext cx="149143" cy="188809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914217"/>
            <a:endParaRPr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1108611" y="2035053"/>
            <a:ext cx="1310365" cy="2902611"/>
          </a:xfrm>
          <a:prstGeom prst="rect">
            <a:avLst/>
          </a:prstGeom>
        </p:spPr>
        <p:txBody>
          <a:bodyPr vert="horz" wrap="square" lIns="0" tIns="16507" rIns="0" bIns="0" rtlCol="0">
            <a:spAutoFit/>
          </a:bodyPr>
          <a:lstStyle/>
          <a:p>
            <a:pPr marL="12697" defTabSz="914217">
              <a:spcBef>
                <a:spcPts val="130"/>
              </a:spcBef>
            </a:pPr>
            <a:r>
              <a:rPr sz="18846" spc="10" dirty="0">
                <a:solidFill>
                  <a:srgbClr val="FFFFFF"/>
                </a:solidFill>
                <a:latin typeface="Brutal Type"/>
                <a:cs typeface="Brutal Type"/>
              </a:rPr>
              <a:t>7</a:t>
            </a:r>
            <a:endParaRPr sz="18846">
              <a:solidFill>
                <a:prstClr val="black"/>
              </a:solidFill>
              <a:latin typeface="Brutal Type"/>
              <a:cs typeface="Brutal Type"/>
            </a:endParaRPr>
          </a:p>
        </p:txBody>
      </p:sp>
      <p:sp>
        <p:nvSpPr>
          <p:cNvPr id="58" name="object 29"/>
          <p:cNvSpPr txBox="1"/>
          <p:nvPr/>
        </p:nvSpPr>
        <p:spPr>
          <a:xfrm>
            <a:off x="302568" y="4632126"/>
            <a:ext cx="3039745" cy="1350368"/>
          </a:xfrm>
          <a:prstGeom prst="rect">
            <a:avLst/>
          </a:prstGeom>
        </p:spPr>
        <p:txBody>
          <a:bodyPr vert="horz" wrap="square" lIns="0" tIns="11428" rIns="0" bIns="0" rtlCol="0">
            <a:spAutoFit/>
          </a:bodyPr>
          <a:lstStyle/>
          <a:p>
            <a:pPr marL="12698" marR="5080" indent="649491">
              <a:spcBef>
                <a:spcPts val="90"/>
              </a:spcBef>
            </a:pPr>
            <a:r>
              <a:rPr sz="2900" spc="-5" dirty="0">
                <a:solidFill>
                  <a:srgbClr val="FFFFFF"/>
                </a:solidFill>
                <a:latin typeface="Brutal Type"/>
                <a:cs typeface="Brutal Type"/>
              </a:rPr>
              <a:t>программ  финансирования</a:t>
            </a:r>
            <a:endParaRPr sz="2900">
              <a:latin typeface="Brutal Type"/>
              <a:cs typeface="Brutal Type"/>
            </a:endParaRPr>
          </a:p>
        </p:txBody>
      </p:sp>
      <p:sp>
        <p:nvSpPr>
          <p:cNvPr id="59" name="object 30"/>
          <p:cNvSpPr txBox="1"/>
          <p:nvPr/>
        </p:nvSpPr>
        <p:spPr>
          <a:xfrm>
            <a:off x="1107721" y="1821383"/>
            <a:ext cx="1418590" cy="2902611"/>
          </a:xfrm>
          <a:prstGeom prst="rect">
            <a:avLst/>
          </a:prstGeom>
        </p:spPr>
        <p:txBody>
          <a:bodyPr vert="horz" wrap="square" lIns="0" tIns="16507" rIns="0" bIns="0" rtlCol="0">
            <a:spAutoFit/>
          </a:bodyPr>
          <a:lstStyle/>
          <a:p>
            <a:pPr marL="12698">
              <a:spcBef>
                <a:spcPts val="130"/>
              </a:spcBef>
            </a:pPr>
            <a:r>
              <a:rPr sz="18800" spc="10" dirty="0">
                <a:solidFill>
                  <a:srgbClr val="FFFFFF"/>
                </a:solidFill>
                <a:latin typeface="Brutal Type"/>
                <a:cs typeface="Brutal Type"/>
              </a:rPr>
              <a:t>6</a:t>
            </a:r>
            <a:endParaRPr sz="18800">
              <a:latin typeface="Brutal Type"/>
              <a:cs typeface="Brutal Type"/>
            </a:endParaRPr>
          </a:p>
        </p:txBody>
      </p:sp>
      <p:sp>
        <p:nvSpPr>
          <p:cNvPr id="60" name="Хорда 59"/>
          <p:cNvSpPr/>
          <p:nvPr/>
        </p:nvSpPr>
        <p:spPr>
          <a:xfrm>
            <a:off x="-716373" y="1632536"/>
            <a:ext cx="4791433" cy="4596435"/>
          </a:xfrm>
          <a:prstGeom prst="chord">
            <a:avLst>
              <a:gd name="adj1" fmla="val 13558184"/>
              <a:gd name="adj2" fmla="val 8054261"/>
            </a:avLst>
          </a:prstGeom>
          <a:solidFill>
            <a:srgbClr val="E11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6" tIns="45688" rIns="91376" bIns="45688" rtlCol="0" anchor="ctr"/>
          <a:lstStyle/>
          <a:p>
            <a:pPr algn="ctr"/>
            <a:endParaRPr lang="ru-RU"/>
          </a:p>
        </p:txBody>
      </p:sp>
      <p:sp>
        <p:nvSpPr>
          <p:cNvPr id="61" name="object 20"/>
          <p:cNvSpPr txBox="1"/>
          <p:nvPr/>
        </p:nvSpPr>
        <p:spPr>
          <a:xfrm>
            <a:off x="89674" y="4387948"/>
            <a:ext cx="3291634" cy="904086"/>
          </a:xfrm>
          <a:prstGeom prst="rect">
            <a:avLst/>
          </a:prstGeom>
        </p:spPr>
        <p:txBody>
          <a:bodyPr vert="horz" wrap="square" lIns="0" tIns="11422" rIns="0" bIns="0" rtlCol="0">
            <a:spAutoFit/>
          </a:bodyPr>
          <a:lstStyle/>
          <a:p>
            <a:pPr marL="12691" marR="5080" indent="649147">
              <a:spcBef>
                <a:spcPts val="90"/>
              </a:spcBef>
            </a:pPr>
            <a:r>
              <a:rPr sz="2900" spc="-5" dirty="0">
                <a:solidFill>
                  <a:srgbClr val="FFFFFF"/>
                </a:solidFill>
                <a:latin typeface="Brutal Type"/>
                <a:cs typeface="Brutal Type"/>
              </a:rPr>
              <a:t>программ  финансирования</a:t>
            </a:r>
            <a:endParaRPr sz="2900" dirty="0">
              <a:latin typeface="Brutal Type"/>
              <a:cs typeface="Brutal Type"/>
            </a:endParaRPr>
          </a:p>
        </p:txBody>
      </p:sp>
      <p:sp>
        <p:nvSpPr>
          <p:cNvPr id="62" name="object 21"/>
          <p:cNvSpPr txBox="1"/>
          <p:nvPr/>
        </p:nvSpPr>
        <p:spPr>
          <a:xfrm>
            <a:off x="846436" y="1596700"/>
            <a:ext cx="1430655" cy="2902611"/>
          </a:xfrm>
          <a:prstGeom prst="rect">
            <a:avLst/>
          </a:prstGeom>
        </p:spPr>
        <p:txBody>
          <a:bodyPr vert="horz" wrap="square" lIns="0" tIns="16498" rIns="0" bIns="0" rtlCol="0">
            <a:spAutoFit/>
          </a:bodyPr>
          <a:lstStyle/>
          <a:p>
            <a:pPr marL="12691">
              <a:spcBef>
                <a:spcPts val="130"/>
              </a:spcBef>
            </a:pPr>
            <a:r>
              <a:rPr lang="en-US" sz="18800" spc="10" dirty="0">
                <a:solidFill>
                  <a:srgbClr val="FFFFFF"/>
                </a:solidFill>
                <a:latin typeface="Brutal Type"/>
                <a:cs typeface="Brutal Type"/>
              </a:rPr>
              <a:t>7</a:t>
            </a:r>
            <a:endParaRPr sz="18800" dirty="0">
              <a:latin typeface="Brutal Type"/>
              <a:cs typeface="Brutal Type"/>
            </a:endParaRPr>
          </a:p>
        </p:txBody>
      </p:sp>
      <p:sp>
        <p:nvSpPr>
          <p:cNvPr id="63" name="Номер слайда 3"/>
          <p:cNvSpPr txBox="1">
            <a:spLocks/>
          </p:cNvSpPr>
          <p:nvPr/>
        </p:nvSpPr>
        <p:spPr>
          <a:xfrm>
            <a:off x="7663603" y="7008172"/>
            <a:ext cx="2495127" cy="40256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95690" rtl="0" eaLnBrk="1" latinLnBrk="0" hangingPunct="1"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97845" algn="l" defTabSz="99569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5690" algn="l" defTabSz="99569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93535" algn="l" defTabSz="99569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91380" algn="l" defTabSz="99569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89225" algn="l" defTabSz="99569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87070" algn="l" defTabSz="99569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84916" algn="l" defTabSz="99569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82761" algn="l" defTabSz="99569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956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7</a:t>
            </a:r>
            <a:endParaRPr kumimoji="0" lang="ru-RU" sz="13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4" name="object 31"/>
          <p:cNvSpPr/>
          <p:nvPr/>
        </p:nvSpPr>
        <p:spPr>
          <a:xfrm>
            <a:off x="89970" y="7244972"/>
            <a:ext cx="700926" cy="208169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266956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" y="1369648"/>
            <a:ext cx="10692130" cy="855801"/>
          </a:xfrm>
          <a:custGeom>
            <a:avLst/>
            <a:gdLst/>
            <a:ahLst/>
            <a:cxnLst/>
            <a:rect l="l" t="t" r="r" b="b"/>
            <a:pathLst>
              <a:path w="10692130" h="855980">
                <a:moveTo>
                  <a:pt x="0" y="855903"/>
                </a:moveTo>
                <a:lnTo>
                  <a:pt x="10692003" y="855903"/>
                </a:lnTo>
                <a:lnTo>
                  <a:pt x="10692003" y="0"/>
                </a:lnTo>
                <a:lnTo>
                  <a:pt x="0" y="0"/>
                </a:lnTo>
                <a:lnTo>
                  <a:pt x="0" y="855903"/>
                </a:lnTo>
                <a:close/>
              </a:path>
            </a:pathLst>
          </a:custGeom>
          <a:solidFill>
            <a:schemeClr val="bg1">
              <a:lumMod val="50000"/>
              <a:alpha val="29998"/>
            </a:schemeClr>
          </a:solidFill>
        </p:spPr>
        <p:txBody>
          <a:bodyPr wrap="square" lIns="0" tIns="0" rIns="0" bIns="0" rtlCol="0"/>
          <a:lstStyle/>
          <a:p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64453" y="349762"/>
            <a:ext cx="4301640" cy="259043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8">
              <a:spcBef>
                <a:spcPts val="100"/>
              </a:spcBef>
            </a:pPr>
            <a:r>
              <a:rPr sz="1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</a:t>
            </a:r>
            <a:r>
              <a:rPr sz="1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УСЛОВИЯ ЗАЙМА</a:t>
            </a:r>
            <a:r>
              <a:rPr sz="1600" b="1" spc="-8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(1)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0" y="1360022"/>
            <a:ext cx="10692130" cy="12697"/>
          </a:xfrm>
          <a:custGeom>
            <a:avLst/>
            <a:gdLst/>
            <a:ahLst/>
            <a:cxnLst/>
            <a:rect l="l" t="t" r="r" b="b"/>
            <a:pathLst>
              <a:path w="10692130" h="12700">
                <a:moveTo>
                  <a:pt x="0" y="12700"/>
                </a:moveTo>
                <a:lnTo>
                  <a:pt x="10692003" y="12700"/>
                </a:lnTo>
                <a:lnTo>
                  <a:pt x="10692003" y="0"/>
                </a:lnTo>
                <a:lnTo>
                  <a:pt x="0" y="0"/>
                </a:lnTo>
                <a:lnTo>
                  <a:pt x="0" y="127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95523" y="1677123"/>
            <a:ext cx="1884045" cy="212877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8">
              <a:spcBef>
                <a:spcPts val="100"/>
              </a:spcBef>
            </a:pPr>
            <a:r>
              <a:rPr sz="1300" dirty="0">
                <a:latin typeface="Arial" panose="020B0604020202020204" pitchFamily="34" charset="0"/>
                <a:cs typeface="Arial" panose="020B0604020202020204" pitchFamily="34" charset="0"/>
              </a:rPr>
              <a:t>Сумма займа (млн</a:t>
            </a:r>
            <a:r>
              <a:rPr sz="1300" spc="-8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-5" dirty="0">
                <a:latin typeface="Arial" panose="020B0604020202020204" pitchFamily="34" charset="0"/>
                <a:cs typeface="Arial" panose="020B0604020202020204" pitchFamily="34" charset="0"/>
              </a:rPr>
              <a:t>руб.)</a:t>
            </a:r>
            <a:endParaRPr sz="13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95522" y="2385909"/>
            <a:ext cx="1560829" cy="472948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8" marR="5080">
              <a:lnSpc>
                <a:spcPct val="115399"/>
              </a:lnSpc>
              <a:spcBef>
                <a:spcPts val="100"/>
              </a:spcBef>
            </a:pPr>
            <a:r>
              <a:rPr sz="1300" dirty="0">
                <a:latin typeface="Arial" panose="020B0604020202020204" pitchFamily="34" charset="0"/>
                <a:cs typeface="Arial" panose="020B0604020202020204" pitchFamily="34" charset="0"/>
              </a:rPr>
              <a:t>Процентная</a:t>
            </a:r>
            <a:r>
              <a:rPr sz="1300" spc="-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-5" dirty="0">
                <a:latin typeface="Arial" panose="020B0604020202020204" pitchFamily="34" charset="0"/>
                <a:cs typeface="Arial" panose="020B0604020202020204" pitchFamily="34" charset="0"/>
              </a:rPr>
              <a:t>ставка </a:t>
            </a:r>
            <a:r>
              <a:rPr sz="1300" dirty="0">
                <a:latin typeface="Arial" panose="020B0604020202020204" pitchFamily="34" charset="0"/>
                <a:cs typeface="Arial" panose="020B0604020202020204" pitchFamily="34" charset="0"/>
              </a:rPr>
              <a:t> на заём ФРП</a:t>
            </a:r>
            <a:r>
              <a:rPr sz="1300" spc="-3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dirty="0">
                <a:latin typeface="Arial" panose="020B0604020202020204" pitchFamily="34" charset="0"/>
                <a:cs typeface="Arial" panose="020B0604020202020204" pitchFamily="34" charset="0"/>
              </a:rPr>
              <a:t>(%)</a:t>
            </a:r>
            <a:endParaRPr sz="13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0" y="3095292"/>
            <a:ext cx="10692130" cy="867862"/>
          </a:xfrm>
          <a:custGeom>
            <a:avLst/>
            <a:gdLst/>
            <a:ahLst/>
            <a:cxnLst/>
            <a:rect l="l" t="t" r="r" b="b"/>
            <a:pathLst>
              <a:path w="10692130" h="868045">
                <a:moveTo>
                  <a:pt x="10692003" y="867524"/>
                </a:moveTo>
                <a:lnTo>
                  <a:pt x="0" y="867524"/>
                </a:lnTo>
                <a:lnTo>
                  <a:pt x="0" y="0"/>
                </a:lnTo>
                <a:lnTo>
                  <a:pt x="10692003" y="0"/>
                </a:lnTo>
                <a:lnTo>
                  <a:pt x="10692003" y="867524"/>
                </a:lnTo>
                <a:close/>
              </a:path>
            </a:pathLst>
          </a:custGeom>
          <a:solidFill>
            <a:schemeClr val="bg1">
              <a:lumMod val="50000"/>
              <a:alpha val="29998"/>
            </a:schemeClr>
          </a:solidFill>
        </p:spPr>
        <p:txBody>
          <a:bodyPr wrap="square" lIns="0" tIns="0" rIns="0" bIns="0" rtlCol="0"/>
          <a:lstStyle/>
          <a:p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95522" y="3400650"/>
            <a:ext cx="1426210" cy="212877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8">
              <a:spcBef>
                <a:spcPts val="100"/>
              </a:spcBef>
            </a:pPr>
            <a:r>
              <a:rPr sz="1300" dirty="0">
                <a:latin typeface="Arial" panose="020B0604020202020204" pitchFamily="34" charset="0"/>
                <a:cs typeface="Arial" panose="020B0604020202020204" pitchFamily="34" charset="0"/>
              </a:rPr>
              <a:t>Срок займа</a:t>
            </a:r>
            <a:r>
              <a:rPr sz="1300" spc="-7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-5" dirty="0">
                <a:latin typeface="Arial" panose="020B0604020202020204" pitchFamily="34" charset="0"/>
                <a:cs typeface="Arial" panose="020B0604020202020204" pitchFamily="34" charset="0"/>
              </a:rPr>
              <a:t>(мес.)</a:t>
            </a:r>
            <a:endParaRPr sz="13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95522" y="4128990"/>
            <a:ext cx="1482090" cy="472948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8" marR="5080">
              <a:lnSpc>
                <a:spcPct val="115399"/>
              </a:lnSpc>
              <a:spcBef>
                <a:spcPts val="100"/>
              </a:spcBef>
            </a:pPr>
            <a:r>
              <a:rPr sz="1300" dirty="0">
                <a:latin typeface="Arial" panose="020B0604020202020204" pitchFamily="34" charset="0"/>
                <a:cs typeface="Arial" panose="020B0604020202020204" pitchFamily="34" charset="0"/>
              </a:rPr>
              <a:t>Общий </a:t>
            </a:r>
            <a:r>
              <a:rPr sz="1300" spc="-5" dirty="0">
                <a:latin typeface="Arial" panose="020B0604020202020204" pitchFamily="34" charset="0"/>
                <a:cs typeface="Arial" panose="020B0604020202020204" pitchFamily="34" charset="0"/>
              </a:rPr>
              <a:t>бюджет  </a:t>
            </a:r>
            <a:r>
              <a:rPr sz="1300" dirty="0">
                <a:latin typeface="Arial" panose="020B0604020202020204" pitchFamily="34" charset="0"/>
                <a:cs typeface="Arial" panose="020B0604020202020204" pitchFamily="34" charset="0"/>
              </a:rPr>
              <a:t>проекта (млн</a:t>
            </a:r>
            <a:r>
              <a:rPr sz="1300" spc="-9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-5" dirty="0">
                <a:latin typeface="Arial" panose="020B0604020202020204" pitchFamily="34" charset="0"/>
                <a:cs typeface="Arial" panose="020B0604020202020204" pitchFamily="34" charset="0"/>
              </a:rPr>
              <a:t>руб.)</a:t>
            </a:r>
            <a:endParaRPr sz="13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0" y="4832847"/>
            <a:ext cx="10692130" cy="867862"/>
          </a:xfrm>
          <a:custGeom>
            <a:avLst/>
            <a:gdLst/>
            <a:ahLst/>
            <a:cxnLst/>
            <a:rect l="l" t="t" r="r" b="b"/>
            <a:pathLst>
              <a:path w="10692130" h="868045">
                <a:moveTo>
                  <a:pt x="10692003" y="867524"/>
                </a:moveTo>
                <a:lnTo>
                  <a:pt x="0" y="867524"/>
                </a:lnTo>
                <a:lnTo>
                  <a:pt x="0" y="0"/>
                </a:lnTo>
                <a:lnTo>
                  <a:pt x="10692003" y="0"/>
                </a:lnTo>
                <a:lnTo>
                  <a:pt x="10692003" y="867524"/>
                </a:lnTo>
                <a:close/>
              </a:path>
            </a:pathLst>
          </a:custGeom>
          <a:solidFill>
            <a:schemeClr val="bg1">
              <a:lumMod val="50000"/>
              <a:alpha val="29998"/>
            </a:schemeClr>
          </a:solidFill>
        </p:spPr>
        <p:txBody>
          <a:bodyPr wrap="square" lIns="0" tIns="0" rIns="0" bIns="0" rtlCol="0"/>
          <a:lstStyle/>
          <a:p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95523" y="4993388"/>
            <a:ext cx="1895475" cy="472948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8" marR="5080">
              <a:lnSpc>
                <a:spcPct val="115399"/>
              </a:lnSpc>
              <a:spcBef>
                <a:spcPts val="100"/>
              </a:spcBef>
            </a:pPr>
            <a:r>
              <a:rPr sz="1300" dirty="0">
                <a:latin typeface="Arial" panose="020B0604020202020204" pitchFamily="34" charset="0"/>
                <a:cs typeface="Arial" panose="020B0604020202020204" pitchFamily="34" charset="0"/>
              </a:rPr>
              <a:t>Целевой объем</a:t>
            </a:r>
            <a:r>
              <a:rPr sz="1300" spc="-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dirty="0">
                <a:latin typeface="Arial" panose="020B0604020202020204" pitchFamily="34" charset="0"/>
                <a:cs typeface="Arial" panose="020B0604020202020204" pitchFamily="34" charset="0"/>
              </a:rPr>
              <a:t>продаж  новой</a:t>
            </a:r>
            <a:r>
              <a:rPr sz="1300" spc="-1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dirty="0">
                <a:latin typeface="Arial" panose="020B0604020202020204" pitchFamily="34" charset="0"/>
                <a:cs typeface="Arial" panose="020B0604020202020204" pitchFamily="34" charset="0"/>
              </a:rPr>
              <a:t>продукции</a:t>
            </a:r>
            <a:endParaRPr sz="13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95522" y="5757561"/>
            <a:ext cx="2315210" cy="703011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8" marR="5080">
              <a:lnSpc>
                <a:spcPct val="115399"/>
              </a:lnSpc>
              <a:spcBef>
                <a:spcPts val="100"/>
              </a:spcBef>
            </a:pPr>
            <a:r>
              <a:rPr sz="1300" dirty="0">
                <a:latin typeface="Arial" panose="020B0604020202020204" pitchFamily="34" charset="0"/>
                <a:cs typeface="Arial" panose="020B0604020202020204" pitchFamily="34" charset="0"/>
              </a:rPr>
              <a:t>Софинансирование со  стороны</a:t>
            </a:r>
            <a:r>
              <a:rPr sz="1300" spc="-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dirty="0">
                <a:latin typeface="Arial" panose="020B0604020202020204" pitchFamily="34" charset="0"/>
                <a:cs typeface="Arial" panose="020B0604020202020204" pitchFamily="34" charset="0"/>
              </a:rPr>
              <a:t>заявителя,</a:t>
            </a:r>
            <a:r>
              <a:rPr sz="1300" spc="-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dirty="0">
                <a:latin typeface="Arial" panose="020B0604020202020204" pitchFamily="34" charset="0"/>
                <a:cs typeface="Arial" panose="020B0604020202020204" pitchFamily="34" charset="0"/>
              </a:rPr>
              <a:t>частных  инвесторов или</a:t>
            </a:r>
            <a:r>
              <a:rPr sz="1300" spc="-2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-5" dirty="0">
                <a:latin typeface="Arial" panose="020B0604020202020204" pitchFamily="34" charset="0"/>
                <a:cs typeface="Arial" panose="020B0604020202020204" pitchFamily="34" charset="0"/>
              </a:rPr>
              <a:t>банков</a:t>
            </a:r>
            <a:endParaRPr sz="13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887149" y="946680"/>
            <a:ext cx="2459450" cy="228266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8">
              <a:spcBef>
                <a:spcPts val="100"/>
              </a:spcBef>
            </a:pPr>
            <a:r>
              <a:rPr sz="1400" dirty="0">
                <a:solidFill>
                  <a:srgbClr val="E01C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ПРОЕКТЫ</a:t>
            </a:r>
            <a:r>
              <a:rPr sz="1400" spc="-70" dirty="0">
                <a:solidFill>
                  <a:srgbClr val="E01C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spc="-10" dirty="0">
                <a:solidFill>
                  <a:srgbClr val="E01C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РАЗВИТИЯ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887149" y="1669995"/>
            <a:ext cx="641350" cy="228266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8">
              <a:spcBef>
                <a:spcPts val="100"/>
              </a:spcBef>
            </a:pPr>
            <a:r>
              <a:rPr sz="14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50-500</a:t>
            </a:r>
            <a:endParaRPr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887143" y="3398914"/>
            <a:ext cx="1421765" cy="428320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8">
              <a:spcBef>
                <a:spcPts val="100"/>
              </a:spcBef>
            </a:pPr>
            <a:r>
              <a:rPr sz="13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более </a:t>
            </a:r>
            <a:r>
              <a:rPr sz="14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 </a:t>
            </a:r>
            <a:r>
              <a:rPr sz="13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(5 лет)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887117" y="4246233"/>
            <a:ext cx="497205" cy="428320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8">
              <a:spcBef>
                <a:spcPts val="100"/>
              </a:spcBef>
            </a:pPr>
            <a:r>
              <a:rPr sz="13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</a:t>
            </a:r>
            <a:r>
              <a:rPr sz="1300" spc="-7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887155" y="4995448"/>
            <a:ext cx="1678939" cy="456533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8">
              <a:lnSpc>
                <a:spcPts val="1639"/>
              </a:lnSpc>
              <a:spcBef>
                <a:spcPts val="100"/>
              </a:spcBef>
            </a:pPr>
            <a:r>
              <a:rPr sz="14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≥</a:t>
            </a:r>
            <a:r>
              <a:rPr sz="14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50%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698">
              <a:lnSpc>
                <a:spcPts val="919"/>
              </a:lnSpc>
            </a:pP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суммы займа в 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год,</a:t>
            </a:r>
            <a:r>
              <a:rPr sz="800" spc="-6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начиная</a:t>
            </a:r>
            <a:endParaRPr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698">
              <a:spcBef>
                <a:spcPts val="40"/>
              </a:spcBef>
            </a:pP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 2 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года серийного</a:t>
            </a:r>
            <a:r>
              <a:rPr sz="800" spc="-6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производства</a:t>
            </a:r>
            <a:endParaRPr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887154" y="5769584"/>
            <a:ext cx="2048510" cy="654023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8">
              <a:lnSpc>
                <a:spcPts val="1639"/>
              </a:lnSpc>
              <a:spcBef>
                <a:spcPts val="100"/>
              </a:spcBef>
            </a:pPr>
            <a:r>
              <a:rPr sz="14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≥ 50% </a:t>
            </a:r>
            <a:r>
              <a:rPr sz="13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бюджета</a:t>
            </a:r>
            <a:r>
              <a:rPr sz="13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проекта</a:t>
            </a:r>
            <a:endParaRPr sz="13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698">
              <a:lnSpc>
                <a:spcPts val="919"/>
              </a:lnSpc>
            </a:pP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том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числе за счет собственных</a:t>
            </a:r>
            <a:r>
              <a:rPr sz="800" spc="-10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средств/</a:t>
            </a:r>
            <a:endParaRPr sz="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698">
              <a:lnSpc>
                <a:spcPts val="930"/>
              </a:lnSpc>
              <a:spcBef>
                <a:spcPts val="40"/>
              </a:spcBef>
            </a:pP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средств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акционеров</a:t>
            </a:r>
            <a:endParaRPr sz="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698">
              <a:lnSpc>
                <a:spcPts val="1649"/>
              </a:lnSpc>
            </a:pPr>
            <a:r>
              <a:rPr sz="14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≥ 15% </a:t>
            </a:r>
            <a:r>
              <a:rPr sz="13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суммы</a:t>
            </a:r>
            <a:r>
              <a:rPr sz="1300" spc="-2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займа</a:t>
            </a:r>
            <a:endParaRPr sz="13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5583918" y="946668"/>
            <a:ext cx="1868016" cy="228266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8">
              <a:spcBef>
                <a:spcPts val="100"/>
              </a:spcBef>
            </a:pPr>
            <a:r>
              <a:rPr sz="1400" spc="-10" dirty="0">
                <a:solidFill>
                  <a:srgbClr val="E01C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СТАНКОСТРОЕНИЕ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5562761" y="1664651"/>
            <a:ext cx="641350" cy="228266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8">
              <a:spcBef>
                <a:spcPts val="100"/>
              </a:spcBef>
            </a:pPr>
            <a:r>
              <a:rPr sz="14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50-500</a:t>
            </a:r>
            <a:endParaRPr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5583920" y="3398914"/>
            <a:ext cx="1409065" cy="428320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8">
              <a:spcBef>
                <a:spcPts val="100"/>
              </a:spcBef>
            </a:pPr>
            <a:r>
              <a:rPr sz="13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более </a:t>
            </a:r>
            <a:r>
              <a:rPr sz="14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84 </a:t>
            </a:r>
            <a:r>
              <a:rPr sz="13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(7 лет)</a:t>
            </a:r>
            <a:endParaRPr sz="13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5583959" y="4246233"/>
            <a:ext cx="528955" cy="428320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8">
              <a:spcBef>
                <a:spcPts val="100"/>
              </a:spcBef>
            </a:pPr>
            <a:r>
              <a:rPr sz="13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</a:t>
            </a:r>
            <a:r>
              <a:rPr sz="1300" spc="-7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71,5</a:t>
            </a:r>
            <a:endParaRPr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5583925" y="4995448"/>
            <a:ext cx="1678939" cy="456533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8">
              <a:lnSpc>
                <a:spcPts val="1639"/>
              </a:lnSpc>
              <a:spcBef>
                <a:spcPts val="100"/>
              </a:spcBef>
            </a:pPr>
            <a:r>
              <a:rPr sz="14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≥</a:t>
            </a:r>
            <a:r>
              <a:rPr sz="14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30%</a:t>
            </a:r>
            <a:endParaRPr sz="1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698">
              <a:lnSpc>
                <a:spcPts val="919"/>
              </a:lnSpc>
            </a:pP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суммы займа в 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год,</a:t>
            </a:r>
            <a:r>
              <a:rPr sz="800" spc="-6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начиная</a:t>
            </a:r>
            <a:endParaRPr sz="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698">
              <a:spcBef>
                <a:spcPts val="40"/>
              </a:spcBef>
            </a:pP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 2 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года серийного</a:t>
            </a:r>
            <a:r>
              <a:rPr sz="800" spc="-6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производства</a:t>
            </a:r>
            <a:endParaRPr sz="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5583926" y="5998136"/>
            <a:ext cx="1805939" cy="428320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8">
              <a:spcBef>
                <a:spcPts val="100"/>
              </a:spcBef>
            </a:pPr>
            <a:r>
              <a:rPr sz="14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≥ 30% </a:t>
            </a:r>
            <a:r>
              <a:rPr sz="13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бюджета</a:t>
            </a:r>
            <a:r>
              <a:rPr sz="1300" spc="-6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проекта</a:t>
            </a:r>
            <a:endParaRPr sz="13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8238486" y="946668"/>
            <a:ext cx="1081986" cy="228266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8">
              <a:spcBef>
                <a:spcPts val="100"/>
              </a:spcBef>
            </a:pPr>
            <a:r>
              <a:rPr lang="ru-RU" sz="1400" spc="30" dirty="0">
                <a:solidFill>
                  <a:srgbClr val="E01C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ЛИЗИНГ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8238488" y="1664651"/>
            <a:ext cx="532765" cy="228266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8">
              <a:spcBef>
                <a:spcPts val="100"/>
              </a:spcBef>
            </a:pPr>
            <a:r>
              <a:rPr sz="14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5-500</a:t>
            </a:r>
            <a:endParaRPr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8238486" y="2501736"/>
            <a:ext cx="81280" cy="166710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8">
              <a:spcBef>
                <a:spcPts val="100"/>
              </a:spcBef>
            </a:pPr>
            <a:r>
              <a:rPr sz="10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8238473" y="3139308"/>
            <a:ext cx="1620520" cy="636056"/>
          </a:xfrm>
          <a:prstGeom prst="rect">
            <a:avLst/>
          </a:prstGeom>
        </p:spPr>
        <p:txBody>
          <a:bodyPr vert="horz" wrap="square" lIns="0" tIns="83805" rIns="0" bIns="0" rtlCol="0">
            <a:spAutoFit/>
          </a:bodyPr>
          <a:lstStyle/>
          <a:p>
            <a:pPr marL="12698">
              <a:spcBef>
                <a:spcPts val="659"/>
              </a:spcBef>
            </a:pPr>
            <a:r>
              <a:rPr sz="13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более </a:t>
            </a:r>
            <a:r>
              <a:rPr sz="14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 </a:t>
            </a:r>
            <a:r>
              <a:rPr sz="13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(5</a:t>
            </a:r>
            <a:r>
              <a:rPr sz="1300" spc="5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лет)</a:t>
            </a:r>
            <a:endParaRPr sz="13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698">
              <a:spcBef>
                <a:spcPts val="319"/>
              </a:spcBef>
            </a:pP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endParaRPr sz="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698">
              <a:spcBef>
                <a:spcPts val="439"/>
              </a:spcBef>
            </a:pP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более 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срока договора</a:t>
            </a:r>
            <a:r>
              <a:rPr sz="800" spc="-44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лизинга</a:t>
            </a:r>
            <a:endParaRPr sz="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8238481" y="4246177"/>
            <a:ext cx="433070" cy="228266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8">
              <a:spcBef>
                <a:spcPts val="100"/>
              </a:spcBef>
            </a:pPr>
            <a:r>
              <a:rPr sz="13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</a:t>
            </a:r>
            <a:r>
              <a:rPr sz="1300" spc="-7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8238535" y="5130902"/>
            <a:ext cx="104139" cy="228266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8">
              <a:spcBef>
                <a:spcPts val="100"/>
              </a:spcBef>
            </a:pPr>
            <a:r>
              <a:rPr sz="14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8238473" y="5735651"/>
            <a:ext cx="2324100" cy="845614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8">
              <a:lnSpc>
                <a:spcPts val="1639"/>
              </a:lnSpc>
              <a:spcBef>
                <a:spcPts val="100"/>
              </a:spcBef>
            </a:pPr>
            <a:r>
              <a:rPr sz="14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≥ </a:t>
            </a:r>
            <a:r>
              <a:rPr sz="14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73% </a:t>
            </a:r>
            <a:r>
              <a:rPr sz="13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бюджета</a:t>
            </a:r>
            <a:r>
              <a:rPr sz="1300" spc="-1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проекта</a:t>
            </a:r>
            <a:endParaRPr sz="13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698">
              <a:lnSpc>
                <a:spcPts val="919"/>
              </a:lnSpc>
            </a:pP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Фонд финансирует 10–90% от</a:t>
            </a:r>
            <a:r>
              <a:rPr sz="800" spc="-114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обязательного</a:t>
            </a:r>
            <a:endParaRPr sz="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698" marR="5080">
              <a:lnSpc>
                <a:spcPct val="104200"/>
              </a:lnSpc>
            </a:pP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платежа первоначального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взноса (аванса),  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который составляет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10–50% 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стоимости  приобретаемого промышленного оборудования, 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 не более 27 % от 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стоимости</a:t>
            </a:r>
            <a:r>
              <a:rPr sz="800" spc="-3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оборудования</a:t>
            </a:r>
            <a:endParaRPr sz="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195522" y="6774500"/>
            <a:ext cx="9951112" cy="263789"/>
          </a:xfrm>
          <a:prstGeom prst="rect">
            <a:avLst/>
          </a:prstGeom>
        </p:spPr>
        <p:txBody>
          <a:bodyPr vert="horz" wrap="square" lIns="0" tIns="7619" rIns="0" bIns="0" rtlCol="0">
            <a:spAutoFit/>
          </a:bodyPr>
          <a:lstStyle/>
          <a:p>
            <a:pPr marL="12698" marR="5080">
              <a:lnSpc>
                <a:spcPct val="104200"/>
              </a:lnSpc>
              <a:spcBef>
                <a:spcPts val="60"/>
              </a:spcBef>
            </a:pP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- в случае 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предоставления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всю сумму займа и на весь срок займа обеспечения в виде 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банковской гарантии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и/или 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гарантий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поручительств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АО "Федеральная 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корпорация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развитию  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малого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среднего предпринимательства",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региональных фондов содействия 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кредитованию</a:t>
            </a:r>
            <a:r>
              <a:rPr sz="800" spc="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МСП</a:t>
            </a:r>
            <a:endParaRPr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2887117" y="2154209"/>
            <a:ext cx="1533281" cy="957300"/>
          </a:xfrm>
          <a:prstGeom prst="rect">
            <a:avLst/>
          </a:prstGeom>
        </p:spPr>
        <p:txBody>
          <a:bodyPr vert="horz" wrap="square" lIns="0" tIns="71742" rIns="0" bIns="0" rtlCol="0">
            <a:spAutoFit/>
          </a:bodyPr>
          <a:lstStyle/>
          <a:p>
            <a:pPr marL="12698">
              <a:spcBef>
                <a:spcPts val="565"/>
              </a:spcBef>
            </a:pPr>
            <a:r>
              <a:rPr sz="10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698">
              <a:spcBef>
                <a:spcPts val="335"/>
              </a:spcBef>
            </a:pPr>
            <a:r>
              <a:rPr sz="10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или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698" marR="5080" algn="just">
              <a:lnSpc>
                <a:spcPts val="1200"/>
              </a:lnSpc>
              <a:spcBef>
                <a:spcPts val="340"/>
              </a:spcBef>
            </a:pPr>
            <a:r>
              <a:rPr sz="10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3 - первые три </a:t>
            </a:r>
            <a:r>
              <a:rPr sz="1000" spc="-1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года</a:t>
            </a:r>
            <a:r>
              <a:rPr sz="10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en-US" sz="1000" spc="-10" dirty="0">
              <a:solidFill>
                <a:srgbClr val="231F2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698" marR="5080" algn="just">
              <a:lnSpc>
                <a:spcPts val="1200"/>
              </a:lnSpc>
              <a:spcBef>
                <a:spcPts val="340"/>
              </a:spcBef>
            </a:pPr>
            <a:r>
              <a:rPr sz="10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5 - </a:t>
            </a:r>
            <a:r>
              <a:rPr sz="10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оставшийся</a:t>
            </a:r>
            <a:r>
              <a:rPr sz="1000" spc="-10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срок  действия</a:t>
            </a:r>
            <a:r>
              <a:rPr sz="10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договора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4113020" y="2624947"/>
            <a:ext cx="54610" cy="53329"/>
          </a:xfrm>
          <a:custGeom>
            <a:avLst/>
            <a:gdLst/>
            <a:ahLst/>
            <a:cxnLst/>
            <a:rect l="l" t="t" r="r" b="b"/>
            <a:pathLst>
              <a:path w="54610" h="53339">
                <a:moveTo>
                  <a:pt x="54076" y="28943"/>
                </a:moveTo>
                <a:lnTo>
                  <a:pt x="22542" y="28943"/>
                </a:lnTo>
                <a:lnTo>
                  <a:pt x="22423" y="29400"/>
                </a:lnTo>
                <a:lnTo>
                  <a:pt x="8077" y="47828"/>
                </a:lnTo>
                <a:lnTo>
                  <a:pt x="16751" y="53314"/>
                </a:lnTo>
                <a:lnTo>
                  <a:pt x="26669" y="31838"/>
                </a:lnTo>
                <a:lnTo>
                  <a:pt x="33028" y="31838"/>
                </a:lnTo>
                <a:lnTo>
                  <a:pt x="31076" y="29400"/>
                </a:lnTo>
                <a:lnTo>
                  <a:pt x="31076" y="29095"/>
                </a:lnTo>
                <a:lnTo>
                  <a:pt x="54076" y="29095"/>
                </a:lnTo>
                <a:lnTo>
                  <a:pt x="54076" y="28943"/>
                </a:lnTo>
                <a:close/>
              </a:path>
              <a:path w="54610" h="53339">
                <a:moveTo>
                  <a:pt x="33028" y="31838"/>
                </a:moveTo>
                <a:lnTo>
                  <a:pt x="26962" y="31838"/>
                </a:lnTo>
                <a:lnTo>
                  <a:pt x="36106" y="53149"/>
                </a:lnTo>
                <a:lnTo>
                  <a:pt x="45707" y="47675"/>
                </a:lnTo>
                <a:lnTo>
                  <a:pt x="33028" y="31838"/>
                </a:lnTo>
                <a:close/>
              </a:path>
              <a:path w="54610" h="53339">
                <a:moveTo>
                  <a:pt x="0" y="21475"/>
                </a:moveTo>
                <a:lnTo>
                  <a:pt x="0" y="31838"/>
                </a:lnTo>
                <a:lnTo>
                  <a:pt x="22542" y="28943"/>
                </a:lnTo>
                <a:lnTo>
                  <a:pt x="54076" y="28943"/>
                </a:lnTo>
                <a:lnTo>
                  <a:pt x="54076" y="24523"/>
                </a:lnTo>
                <a:lnTo>
                  <a:pt x="31076" y="24523"/>
                </a:lnTo>
                <a:lnTo>
                  <a:pt x="31076" y="24371"/>
                </a:lnTo>
                <a:lnTo>
                  <a:pt x="22402" y="24371"/>
                </a:lnTo>
                <a:lnTo>
                  <a:pt x="0" y="21475"/>
                </a:lnTo>
                <a:close/>
              </a:path>
              <a:path w="54610" h="53339">
                <a:moveTo>
                  <a:pt x="54076" y="29095"/>
                </a:moveTo>
                <a:lnTo>
                  <a:pt x="31076" y="29095"/>
                </a:lnTo>
                <a:lnTo>
                  <a:pt x="54076" y="31838"/>
                </a:lnTo>
                <a:lnTo>
                  <a:pt x="54076" y="29095"/>
                </a:lnTo>
                <a:close/>
              </a:path>
              <a:path w="54610" h="53339">
                <a:moveTo>
                  <a:pt x="54076" y="21475"/>
                </a:moveTo>
                <a:lnTo>
                  <a:pt x="31076" y="24523"/>
                </a:lnTo>
                <a:lnTo>
                  <a:pt x="54076" y="24523"/>
                </a:lnTo>
                <a:lnTo>
                  <a:pt x="54076" y="21475"/>
                </a:lnTo>
                <a:close/>
              </a:path>
              <a:path w="54610" h="53339">
                <a:moveTo>
                  <a:pt x="17373" y="152"/>
                </a:moveTo>
                <a:lnTo>
                  <a:pt x="8077" y="5473"/>
                </a:lnTo>
                <a:lnTo>
                  <a:pt x="22402" y="24066"/>
                </a:lnTo>
                <a:lnTo>
                  <a:pt x="22402" y="24371"/>
                </a:lnTo>
                <a:lnTo>
                  <a:pt x="31076" y="24371"/>
                </a:lnTo>
                <a:lnTo>
                  <a:pt x="31192" y="24066"/>
                </a:lnTo>
                <a:lnTo>
                  <a:pt x="33279" y="21323"/>
                </a:lnTo>
                <a:lnTo>
                  <a:pt x="26809" y="21323"/>
                </a:lnTo>
                <a:lnTo>
                  <a:pt x="17373" y="152"/>
                </a:lnTo>
                <a:close/>
              </a:path>
              <a:path w="54610" h="53339">
                <a:moveTo>
                  <a:pt x="36410" y="0"/>
                </a:moveTo>
                <a:lnTo>
                  <a:pt x="27127" y="21323"/>
                </a:lnTo>
                <a:lnTo>
                  <a:pt x="33279" y="21323"/>
                </a:lnTo>
                <a:lnTo>
                  <a:pt x="45554" y="5181"/>
                </a:lnTo>
                <a:lnTo>
                  <a:pt x="36410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5562811" y="2158392"/>
            <a:ext cx="1552285" cy="959298"/>
          </a:xfrm>
          <a:prstGeom prst="rect">
            <a:avLst/>
          </a:prstGeom>
        </p:spPr>
        <p:txBody>
          <a:bodyPr vert="horz" wrap="square" lIns="0" tIns="71742" rIns="0" bIns="0" rtlCol="0">
            <a:spAutoFit/>
          </a:bodyPr>
          <a:lstStyle/>
          <a:p>
            <a:pPr marL="12698">
              <a:spcBef>
                <a:spcPts val="565"/>
              </a:spcBef>
            </a:pPr>
            <a:r>
              <a:rPr sz="10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698">
              <a:spcBef>
                <a:spcPts val="335"/>
              </a:spcBef>
            </a:pPr>
            <a:r>
              <a:rPr sz="10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или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698" marR="5080" algn="just">
              <a:lnSpc>
                <a:spcPts val="1200"/>
              </a:lnSpc>
              <a:spcBef>
                <a:spcPts val="340"/>
              </a:spcBef>
            </a:pPr>
            <a:r>
              <a:rPr sz="10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3 - первые три </a:t>
            </a:r>
            <a:r>
              <a:rPr sz="1000" spc="-1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года</a:t>
            </a:r>
            <a:r>
              <a:rPr sz="10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en-US" sz="1000" spc="-10" dirty="0">
              <a:solidFill>
                <a:srgbClr val="231F2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698" marR="5080" algn="just">
              <a:lnSpc>
                <a:spcPts val="1200"/>
              </a:lnSpc>
              <a:spcBef>
                <a:spcPts val="340"/>
              </a:spcBef>
            </a:pPr>
            <a:r>
              <a:rPr sz="10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5 - </a:t>
            </a:r>
            <a:r>
              <a:rPr sz="10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оставшийся</a:t>
            </a:r>
            <a:r>
              <a:rPr sz="1000" spc="-10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срок  действия</a:t>
            </a:r>
            <a:r>
              <a:rPr sz="10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договора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6788681" y="2618376"/>
            <a:ext cx="54610" cy="53329"/>
          </a:xfrm>
          <a:custGeom>
            <a:avLst/>
            <a:gdLst/>
            <a:ahLst/>
            <a:cxnLst/>
            <a:rect l="l" t="t" r="r" b="b"/>
            <a:pathLst>
              <a:path w="54609" h="53339">
                <a:moveTo>
                  <a:pt x="54076" y="28943"/>
                </a:moveTo>
                <a:lnTo>
                  <a:pt x="22542" y="28943"/>
                </a:lnTo>
                <a:lnTo>
                  <a:pt x="22423" y="29400"/>
                </a:lnTo>
                <a:lnTo>
                  <a:pt x="8077" y="47828"/>
                </a:lnTo>
                <a:lnTo>
                  <a:pt x="16751" y="53314"/>
                </a:lnTo>
                <a:lnTo>
                  <a:pt x="26669" y="31838"/>
                </a:lnTo>
                <a:lnTo>
                  <a:pt x="33028" y="31838"/>
                </a:lnTo>
                <a:lnTo>
                  <a:pt x="31076" y="29400"/>
                </a:lnTo>
                <a:lnTo>
                  <a:pt x="31076" y="29095"/>
                </a:lnTo>
                <a:lnTo>
                  <a:pt x="54076" y="29095"/>
                </a:lnTo>
                <a:lnTo>
                  <a:pt x="54076" y="28943"/>
                </a:lnTo>
                <a:close/>
              </a:path>
              <a:path w="54609" h="53339">
                <a:moveTo>
                  <a:pt x="33028" y="31838"/>
                </a:moveTo>
                <a:lnTo>
                  <a:pt x="26962" y="31838"/>
                </a:lnTo>
                <a:lnTo>
                  <a:pt x="36106" y="53149"/>
                </a:lnTo>
                <a:lnTo>
                  <a:pt x="45707" y="47675"/>
                </a:lnTo>
                <a:lnTo>
                  <a:pt x="33028" y="31838"/>
                </a:lnTo>
                <a:close/>
              </a:path>
              <a:path w="54609" h="53339">
                <a:moveTo>
                  <a:pt x="0" y="21475"/>
                </a:moveTo>
                <a:lnTo>
                  <a:pt x="0" y="31838"/>
                </a:lnTo>
                <a:lnTo>
                  <a:pt x="22542" y="28943"/>
                </a:lnTo>
                <a:lnTo>
                  <a:pt x="54076" y="28943"/>
                </a:lnTo>
                <a:lnTo>
                  <a:pt x="54076" y="24523"/>
                </a:lnTo>
                <a:lnTo>
                  <a:pt x="31076" y="24523"/>
                </a:lnTo>
                <a:lnTo>
                  <a:pt x="31076" y="24371"/>
                </a:lnTo>
                <a:lnTo>
                  <a:pt x="22402" y="24371"/>
                </a:lnTo>
                <a:lnTo>
                  <a:pt x="0" y="21475"/>
                </a:lnTo>
                <a:close/>
              </a:path>
              <a:path w="54609" h="53339">
                <a:moveTo>
                  <a:pt x="54076" y="29095"/>
                </a:moveTo>
                <a:lnTo>
                  <a:pt x="31076" y="29095"/>
                </a:lnTo>
                <a:lnTo>
                  <a:pt x="54076" y="31838"/>
                </a:lnTo>
                <a:lnTo>
                  <a:pt x="54076" y="29095"/>
                </a:lnTo>
                <a:close/>
              </a:path>
              <a:path w="54609" h="53339">
                <a:moveTo>
                  <a:pt x="54076" y="21475"/>
                </a:moveTo>
                <a:lnTo>
                  <a:pt x="31076" y="24523"/>
                </a:lnTo>
                <a:lnTo>
                  <a:pt x="54076" y="24523"/>
                </a:lnTo>
                <a:lnTo>
                  <a:pt x="54076" y="21475"/>
                </a:lnTo>
                <a:close/>
              </a:path>
              <a:path w="54609" h="53339">
                <a:moveTo>
                  <a:pt x="17373" y="152"/>
                </a:moveTo>
                <a:lnTo>
                  <a:pt x="8077" y="5473"/>
                </a:lnTo>
                <a:lnTo>
                  <a:pt x="22402" y="24066"/>
                </a:lnTo>
                <a:lnTo>
                  <a:pt x="22402" y="24371"/>
                </a:lnTo>
                <a:lnTo>
                  <a:pt x="31076" y="24371"/>
                </a:lnTo>
                <a:lnTo>
                  <a:pt x="31192" y="24066"/>
                </a:lnTo>
                <a:lnTo>
                  <a:pt x="33279" y="21323"/>
                </a:lnTo>
                <a:lnTo>
                  <a:pt x="26809" y="21323"/>
                </a:lnTo>
                <a:lnTo>
                  <a:pt x="17373" y="152"/>
                </a:lnTo>
                <a:close/>
              </a:path>
              <a:path w="54609" h="53339">
                <a:moveTo>
                  <a:pt x="36410" y="0"/>
                </a:moveTo>
                <a:lnTo>
                  <a:pt x="27127" y="21323"/>
                </a:lnTo>
                <a:lnTo>
                  <a:pt x="33279" y="21323"/>
                </a:lnTo>
                <a:lnTo>
                  <a:pt x="45554" y="5181"/>
                </a:lnTo>
                <a:lnTo>
                  <a:pt x="36410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Номер слайда 2"/>
          <p:cNvSpPr txBox="1">
            <a:spLocks/>
          </p:cNvSpPr>
          <p:nvPr/>
        </p:nvSpPr>
        <p:spPr>
          <a:xfrm>
            <a:off x="7663603" y="7008175"/>
            <a:ext cx="2495127" cy="402567"/>
          </a:xfrm>
          <a:prstGeom prst="rect">
            <a:avLst/>
          </a:prstGeom>
        </p:spPr>
        <p:txBody>
          <a:bodyPr vert="horz" lIns="104251" tIns="52125" rIns="104251" bIns="52125" rtlCol="0" anchor="ctr"/>
          <a:lstStyle>
            <a:defPPr>
              <a:defRPr lang="ru-RU"/>
            </a:defPPr>
            <a:lvl1pPr marL="0" algn="r" defTabSz="913916" rtl="0" eaLnBrk="1" latinLnBrk="0" hangingPunct="1">
              <a:defRPr sz="1200" b="0" i="0" kern="1200">
                <a:solidFill>
                  <a:srgbClr val="231F20"/>
                </a:solidFill>
                <a:latin typeface="Brutal Type"/>
                <a:ea typeface="+mn-ea"/>
                <a:cs typeface="Brutal Type"/>
              </a:defRPr>
            </a:lvl1pPr>
            <a:lvl2pPr marL="456958" algn="l" defTabSz="91391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3916" algn="l" defTabSz="91391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874" algn="l" defTabSz="91391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7832" algn="l" defTabSz="91391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4789" algn="l" defTabSz="91391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1748" algn="l" defTabSz="91391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8706" algn="l" defTabSz="91391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5663" algn="l" defTabSz="91391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ru-RU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pPr/>
              <a:t>7</a:t>
            </a:fld>
            <a:endParaRPr lang="ru-RU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45" name="object 31"/>
          <p:cNvSpPr/>
          <p:nvPr/>
        </p:nvSpPr>
        <p:spPr>
          <a:xfrm>
            <a:off x="89973" y="7244973"/>
            <a:ext cx="700926" cy="20816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913549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object 4"/>
          <p:cNvSpPr/>
          <p:nvPr/>
        </p:nvSpPr>
        <p:spPr>
          <a:xfrm>
            <a:off x="-1830" y="6372991"/>
            <a:ext cx="10692130" cy="867862"/>
          </a:xfrm>
          <a:custGeom>
            <a:avLst/>
            <a:gdLst/>
            <a:ahLst/>
            <a:cxnLst/>
            <a:rect l="l" t="t" r="r" b="b"/>
            <a:pathLst>
              <a:path w="10692130" h="868045">
                <a:moveTo>
                  <a:pt x="10692003" y="867524"/>
                </a:moveTo>
                <a:lnTo>
                  <a:pt x="0" y="867524"/>
                </a:lnTo>
                <a:lnTo>
                  <a:pt x="0" y="0"/>
                </a:lnTo>
                <a:lnTo>
                  <a:pt x="10692003" y="0"/>
                </a:lnTo>
                <a:lnTo>
                  <a:pt x="10692003" y="867524"/>
                </a:lnTo>
                <a:close/>
              </a:path>
            </a:pathLst>
          </a:custGeom>
          <a:solidFill>
            <a:schemeClr val="bg1">
              <a:lumMod val="50000"/>
              <a:alpha val="29998"/>
            </a:schemeClr>
          </a:solidFill>
        </p:spPr>
        <p:txBody>
          <a:bodyPr wrap="square" lIns="0" tIns="0" rIns="0" bIns="0" rtlCol="0"/>
          <a:lstStyle/>
          <a:p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object 2"/>
          <p:cNvSpPr/>
          <p:nvPr/>
        </p:nvSpPr>
        <p:spPr>
          <a:xfrm>
            <a:off x="0" y="1371769"/>
            <a:ext cx="10692130" cy="853896"/>
          </a:xfrm>
          <a:custGeom>
            <a:avLst/>
            <a:gdLst/>
            <a:ahLst/>
            <a:cxnLst/>
            <a:rect l="l" t="t" r="r" b="b"/>
            <a:pathLst>
              <a:path w="10692130" h="854075">
                <a:moveTo>
                  <a:pt x="0" y="853782"/>
                </a:moveTo>
                <a:lnTo>
                  <a:pt x="10692003" y="853782"/>
                </a:lnTo>
                <a:lnTo>
                  <a:pt x="10692003" y="0"/>
                </a:lnTo>
                <a:lnTo>
                  <a:pt x="0" y="0"/>
                </a:lnTo>
                <a:lnTo>
                  <a:pt x="0" y="853782"/>
                </a:lnTo>
                <a:close/>
              </a:path>
            </a:pathLst>
          </a:custGeom>
          <a:solidFill>
            <a:schemeClr val="bg1">
              <a:lumMod val="50000"/>
              <a:alpha val="29998"/>
            </a:schemeClr>
          </a:solidFill>
        </p:spPr>
        <p:txBody>
          <a:bodyPr wrap="square" lIns="0" tIns="0" rIns="0" bIns="0" rtlCol="0"/>
          <a:lstStyle/>
          <a:p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0" y="3095292"/>
            <a:ext cx="10692130" cy="867862"/>
          </a:xfrm>
          <a:custGeom>
            <a:avLst/>
            <a:gdLst/>
            <a:ahLst/>
            <a:cxnLst/>
            <a:rect l="l" t="t" r="r" b="b"/>
            <a:pathLst>
              <a:path w="10692130" h="868045">
                <a:moveTo>
                  <a:pt x="10692003" y="867537"/>
                </a:moveTo>
                <a:lnTo>
                  <a:pt x="0" y="867537"/>
                </a:lnTo>
                <a:lnTo>
                  <a:pt x="0" y="0"/>
                </a:lnTo>
                <a:lnTo>
                  <a:pt x="10692003" y="0"/>
                </a:lnTo>
                <a:lnTo>
                  <a:pt x="10692003" y="867537"/>
                </a:lnTo>
                <a:close/>
              </a:path>
            </a:pathLst>
          </a:custGeom>
          <a:solidFill>
            <a:schemeClr val="bg1">
              <a:lumMod val="50000"/>
              <a:alpha val="29998"/>
            </a:schemeClr>
          </a:solidFill>
        </p:spPr>
        <p:txBody>
          <a:bodyPr wrap="square" lIns="0" tIns="0" rIns="0" bIns="0" rtlCol="0"/>
          <a:lstStyle/>
          <a:p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0" y="4832847"/>
            <a:ext cx="10692130" cy="867862"/>
          </a:xfrm>
          <a:custGeom>
            <a:avLst/>
            <a:gdLst/>
            <a:ahLst/>
            <a:cxnLst/>
            <a:rect l="l" t="t" r="r" b="b"/>
            <a:pathLst>
              <a:path w="10692130" h="868045">
                <a:moveTo>
                  <a:pt x="10692003" y="867524"/>
                </a:moveTo>
                <a:lnTo>
                  <a:pt x="0" y="867524"/>
                </a:lnTo>
                <a:lnTo>
                  <a:pt x="0" y="0"/>
                </a:lnTo>
                <a:lnTo>
                  <a:pt x="10692003" y="0"/>
                </a:lnTo>
                <a:lnTo>
                  <a:pt x="10692003" y="867524"/>
                </a:lnTo>
                <a:close/>
              </a:path>
            </a:pathLst>
          </a:custGeom>
          <a:solidFill>
            <a:schemeClr val="bg1">
              <a:lumMod val="50000"/>
              <a:alpha val="29998"/>
            </a:schemeClr>
          </a:solidFill>
        </p:spPr>
        <p:txBody>
          <a:bodyPr wrap="square" lIns="0" tIns="0" rIns="0" bIns="0" rtlCol="0"/>
          <a:lstStyle/>
          <a:p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64454" y="349762"/>
            <a:ext cx="4998037" cy="259043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8">
              <a:spcBef>
                <a:spcPts val="100"/>
              </a:spcBef>
            </a:pPr>
            <a:r>
              <a:rPr sz="16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</a:t>
            </a:r>
            <a:r>
              <a:rPr sz="1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УСЛОВИЯ ЗАЙМА</a:t>
            </a:r>
            <a:r>
              <a:rPr sz="1600" b="1" spc="-8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600" b="1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(2)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95523" y="1677123"/>
            <a:ext cx="1884045" cy="212877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8">
              <a:spcBef>
                <a:spcPts val="100"/>
              </a:spcBef>
            </a:pPr>
            <a:r>
              <a:rPr sz="1300" dirty="0">
                <a:latin typeface="Arial" panose="020B0604020202020204" pitchFamily="34" charset="0"/>
                <a:cs typeface="Arial" panose="020B0604020202020204" pitchFamily="34" charset="0"/>
              </a:rPr>
              <a:t>Сумма займа (млн</a:t>
            </a:r>
            <a:r>
              <a:rPr sz="1300" spc="-8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-5" dirty="0">
                <a:latin typeface="Arial" panose="020B0604020202020204" pitchFamily="34" charset="0"/>
                <a:cs typeface="Arial" panose="020B0604020202020204" pitchFamily="34" charset="0"/>
              </a:rPr>
              <a:t>руб.)</a:t>
            </a:r>
            <a:endParaRPr sz="13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95522" y="2385915"/>
            <a:ext cx="1560829" cy="472948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8" marR="5080">
              <a:lnSpc>
                <a:spcPct val="115399"/>
              </a:lnSpc>
              <a:spcBef>
                <a:spcPts val="100"/>
              </a:spcBef>
            </a:pPr>
            <a:r>
              <a:rPr sz="1300" dirty="0">
                <a:latin typeface="Arial" panose="020B0604020202020204" pitchFamily="34" charset="0"/>
                <a:cs typeface="Arial" panose="020B0604020202020204" pitchFamily="34" charset="0"/>
              </a:rPr>
              <a:t>Процентная</a:t>
            </a:r>
            <a:r>
              <a:rPr sz="1300" spc="-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-5" dirty="0">
                <a:latin typeface="Arial" panose="020B0604020202020204" pitchFamily="34" charset="0"/>
                <a:cs typeface="Arial" panose="020B0604020202020204" pitchFamily="34" charset="0"/>
              </a:rPr>
              <a:t>ставка </a:t>
            </a:r>
            <a:r>
              <a:rPr sz="1300" dirty="0">
                <a:latin typeface="Arial" panose="020B0604020202020204" pitchFamily="34" charset="0"/>
                <a:cs typeface="Arial" panose="020B0604020202020204" pitchFamily="34" charset="0"/>
              </a:rPr>
              <a:t> на заём ФРП</a:t>
            </a:r>
            <a:r>
              <a:rPr sz="1300" spc="-3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dirty="0">
                <a:latin typeface="Arial" panose="020B0604020202020204" pitchFamily="34" charset="0"/>
                <a:cs typeface="Arial" panose="020B0604020202020204" pitchFamily="34" charset="0"/>
              </a:rPr>
              <a:t>(%)</a:t>
            </a:r>
            <a:endParaRPr sz="13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95522" y="3400736"/>
            <a:ext cx="1426210" cy="212877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8">
              <a:spcBef>
                <a:spcPts val="100"/>
              </a:spcBef>
            </a:pPr>
            <a:r>
              <a:rPr sz="1300" dirty="0">
                <a:latin typeface="Arial" panose="020B0604020202020204" pitchFamily="34" charset="0"/>
                <a:cs typeface="Arial" panose="020B0604020202020204" pitchFamily="34" charset="0"/>
              </a:rPr>
              <a:t>Срок займа</a:t>
            </a:r>
            <a:r>
              <a:rPr sz="1300" spc="-7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-5" dirty="0">
                <a:latin typeface="Arial" panose="020B0604020202020204" pitchFamily="34" charset="0"/>
                <a:cs typeface="Arial" panose="020B0604020202020204" pitchFamily="34" charset="0"/>
              </a:rPr>
              <a:t>(мес.)</a:t>
            </a:r>
            <a:endParaRPr sz="13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95522" y="4129004"/>
            <a:ext cx="1482090" cy="472948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8" marR="5080">
              <a:lnSpc>
                <a:spcPct val="115399"/>
              </a:lnSpc>
              <a:spcBef>
                <a:spcPts val="100"/>
              </a:spcBef>
            </a:pPr>
            <a:r>
              <a:rPr sz="1300" dirty="0">
                <a:latin typeface="Arial" panose="020B0604020202020204" pitchFamily="34" charset="0"/>
                <a:cs typeface="Arial" panose="020B0604020202020204" pitchFamily="34" charset="0"/>
              </a:rPr>
              <a:t>Общий </a:t>
            </a:r>
            <a:r>
              <a:rPr sz="1300" spc="-5" dirty="0">
                <a:latin typeface="Arial" panose="020B0604020202020204" pitchFamily="34" charset="0"/>
                <a:cs typeface="Arial" panose="020B0604020202020204" pitchFamily="34" charset="0"/>
              </a:rPr>
              <a:t>бюджет  </a:t>
            </a:r>
            <a:r>
              <a:rPr sz="1300" dirty="0">
                <a:latin typeface="Arial" panose="020B0604020202020204" pitchFamily="34" charset="0"/>
                <a:cs typeface="Arial" panose="020B0604020202020204" pitchFamily="34" charset="0"/>
              </a:rPr>
              <a:t>проекта (млн</a:t>
            </a:r>
            <a:r>
              <a:rPr sz="1300" spc="-9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-5" dirty="0">
                <a:latin typeface="Arial" panose="020B0604020202020204" pitchFamily="34" charset="0"/>
                <a:cs typeface="Arial" panose="020B0604020202020204" pitchFamily="34" charset="0"/>
              </a:rPr>
              <a:t>руб.)</a:t>
            </a:r>
            <a:endParaRPr sz="13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95523" y="5003521"/>
            <a:ext cx="1895475" cy="472948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8" marR="5080">
              <a:lnSpc>
                <a:spcPct val="115399"/>
              </a:lnSpc>
              <a:spcBef>
                <a:spcPts val="100"/>
              </a:spcBef>
            </a:pPr>
            <a:r>
              <a:rPr sz="1300" dirty="0">
                <a:latin typeface="Arial" panose="020B0604020202020204" pitchFamily="34" charset="0"/>
                <a:cs typeface="Arial" panose="020B0604020202020204" pitchFamily="34" charset="0"/>
              </a:rPr>
              <a:t>Целевой объем</a:t>
            </a:r>
            <a:r>
              <a:rPr sz="1300" spc="-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dirty="0">
                <a:latin typeface="Arial" panose="020B0604020202020204" pitchFamily="34" charset="0"/>
                <a:cs typeface="Arial" panose="020B0604020202020204" pitchFamily="34" charset="0"/>
              </a:rPr>
              <a:t>продаж  новой</a:t>
            </a:r>
            <a:r>
              <a:rPr sz="1300" spc="-1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dirty="0">
                <a:latin typeface="Arial" panose="020B0604020202020204" pitchFamily="34" charset="0"/>
                <a:cs typeface="Arial" panose="020B0604020202020204" pitchFamily="34" charset="0"/>
              </a:rPr>
              <a:t>продукции</a:t>
            </a:r>
          </a:p>
        </p:txBody>
      </p:sp>
      <p:sp>
        <p:nvSpPr>
          <p:cNvPr id="17" name="object 17"/>
          <p:cNvSpPr txBox="1"/>
          <p:nvPr/>
        </p:nvSpPr>
        <p:spPr>
          <a:xfrm>
            <a:off x="195522" y="6439466"/>
            <a:ext cx="2315210" cy="703011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8" marR="5080">
              <a:lnSpc>
                <a:spcPct val="115399"/>
              </a:lnSpc>
              <a:spcBef>
                <a:spcPts val="100"/>
              </a:spcBef>
            </a:pPr>
            <a:r>
              <a:rPr sz="1300" dirty="0">
                <a:latin typeface="Arial" panose="020B0604020202020204" pitchFamily="34" charset="0"/>
                <a:cs typeface="Arial" panose="020B0604020202020204" pitchFamily="34" charset="0"/>
              </a:rPr>
              <a:t>Софинансирование со  стороны</a:t>
            </a:r>
            <a:r>
              <a:rPr sz="1300" spc="-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dirty="0">
                <a:latin typeface="Arial" panose="020B0604020202020204" pitchFamily="34" charset="0"/>
                <a:cs typeface="Arial" panose="020B0604020202020204" pitchFamily="34" charset="0"/>
              </a:rPr>
              <a:t>заявителя,</a:t>
            </a:r>
            <a:r>
              <a:rPr sz="1300" spc="-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dirty="0">
                <a:latin typeface="Arial" panose="020B0604020202020204" pitchFamily="34" charset="0"/>
                <a:cs typeface="Arial" panose="020B0604020202020204" pitchFamily="34" charset="0"/>
              </a:rPr>
              <a:t>частных  инвесторов или</a:t>
            </a:r>
            <a:r>
              <a:rPr sz="1300" spc="-2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-5" dirty="0">
                <a:latin typeface="Arial" panose="020B0604020202020204" pitchFamily="34" charset="0"/>
                <a:cs typeface="Arial" panose="020B0604020202020204" pitchFamily="34" charset="0"/>
              </a:rPr>
              <a:t>банков</a:t>
            </a:r>
            <a:endParaRPr sz="13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754377" y="6451345"/>
            <a:ext cx="2048510" cy="654023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8">
              <a:lnSpc>
                <a:spcPts val="1639"/>
              </a:lnSpc>
              <a:spcBef>
                <a:spcPts val="100"/>
              </a:spcBef>
            </a:pPr>
            <a:r>
              <a:rPr sz="14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≥ 50% </a:t>
            </a:r>
            <a:r>
              <a:rPr sz="13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бюджета</a:t>
            </a:r>
            <a:r>
              <a:rPr sz="13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проекта</a:t>
            </a:r>
            <a:endParaRPr sz="13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698">
              <a:lnSpc>
                <a:spcPts val="919"/>
              </a:lnSpc>
            </a:pP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том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числе за счет собственных</a:t>
            </a:r>
            <a:r>
              <a:rPr sz="800" spc="-10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средств/</a:t>
            </a:r>
            <a:endParaRPr sz="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698">
              <a:lnSpc>
                <a:spcPts val="930"/>
              </a:lnSpc>
              <a:spcBef>
                <a:spcPts val="40"/>
              </a:spcBef>
            </a:pP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средств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акционеров</a:t>
            </a:r>
            <a:endParaRPr sz="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698">
              <a:lnSpc>
                <a:spcPts val="1649"/>
              </a:lnSpc>
            </a:pPr>
            <a:r>
              <a:rPr sz="14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≥ 15% </a:t>
            </a:r>
            <a:r>
              <a:rPr sz="13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суммы</a:t>
            </a:r>
            <a:r>
              <a:rPr sz="1300" spc="-2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займа</a:t>
            </a:r>
            <a:endParaRPr sz="13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914647" y="6451345"/>
            <a:ext cx="2048510" cy="654023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8">
              <a:lnSpc>
                <a:spcPts val="1639"/>
              </a:lnSpc>
              <a:spcBef>
                <a:spcPts val="100"/>
              </a:spcBef>
            </a:pPr>
            <a:r>
              <a:rPr sz="14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≥ 30% </a:t>
            </a:r>
            <a:r>
              <a:rPr sz="13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бюджета</a:t>
            </a:r>
            <a:r>
              <a:rPr sz="13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проекта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698">
              <a:lnSpc>
                <a:spcPts val="919"/>
              </a:lnSpc>
            </a:pP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том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числе за счет собственных</a:t>
            </a:r>
            <a:r>
              <a:rPr sz="800" spc="-10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средств/</a:t>
            </a:r>
            <a:endParaRPr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698">
              <a:lnSpc>
                <a:spcPts val="930"/>
              </a:lnSpc>
              <a:spcBef>
                <a:spcPts val="40"/>
              </a:spcBef>
            </a:pP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средств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акционеров</a:t>
            </a:r>
            <a:endParaRPr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698">
              <a:lnSpc>
                <a:spcPts val="1649"/>
              </a:lnSpc>
            </a:pPr>
            <a:r>
              <a:rPr sz="14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≥ 15% </a:t>
            </a:r>
            <a:r>
              <a:rPr sz="13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суммы</a:t>
            </a:r>
            <a:r>
              <a:rPr sz="1300" spc="-2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займа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754363" y="832392"/>
            <a:ext cx="1678959" cy="228266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8">
              <a:spcBef>
                <a:spcPts val="100"/>
              </a:spcBef>
            </a:pPr>
            <a:r>
              <a:rPr sz="1400" spc="-15" dirty="0">
                <a:solidFill>
                  <a:srgbClr val="E01C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sz="1400" dirty="0">
                <a:solidFill>
                  <a:srgbClr val="E01C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ОНВЕРСИЯ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754363" y="1664499"/>
            <a:ext cx="727710" cy="228266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8">
              <a:spcBef>
                <a:spcPts val="100"/>
              </a:spcBef>
            </a:pPr>
            <a:r>
              <a:rPr sz="14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200-</a:t>
            </a:r>
            <a:r>
              <a:rPr sz="1400" spc="-3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sz="14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  <a:endParaRPr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754364" y="2284170"/>
            <a:ext cx="1850324" cy="6956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698" marR="5080" indent="-635">
              <a:lnSpc>
                <a:spcPct val="113100"/>
              </a:lnSpc>
            </a:pPr>
            <a:r>
              <a:rPr sz="14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sz="13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первые три </a:t>
            </a:r>
            <a:r>
              <a:rPr sz="1300" spc="-1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года</a:t>
            </a:r>
            <a:r>
              <a:rPr sz="13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en-US" sz="1300" spc="-10" dirty="0" smtClean="0">
              <a:solidFill>
                <a:srgbClr val="231F2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698" marR="5080" indent="-635">
              <a:lnSpc>
                <a:spcPct val="113100"/>
              </a:lnSpc>
            </a:pPr>
            <a:r>
              <a:rPr sz="1400" dirty="0" smtClean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</a:t>
            </a:r>
            <a:r>
              <a:rPr sz="13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sz="13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оставшийся </a:t>
            </a:r>
            <a:r>
              <a:rPr sz="13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срок  действия</a:t>
            </a:r>
            <a:r>
              <a:rPr sz="1300" spc="-2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договора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914659" y="2273244"/>
            <a:ext cx="1867996" cy="6956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698" marR="5080">
              <a:lnSpc>
                <a:spcPct val="113100"/>
              </a:lnSpc>
            </a:pPr>
            <a:r>
              <a:rPr sz="14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sz="13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первые три </a:t>
            </a:r>
            <a:r>
              <a:rPr sz="1300" spc="-1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года</a:t>
            </a:r>
            <a:r>
              <a:rPr sz="1300" spc="-1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en-US" sz="1300" spc="-10" dirty="0" smtClean="0">
              <a:solidFill>
                <a:srgbClr val="231F2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698" marR="5080">
              <a:lnSpc>
                <a:spcPct val="113100"/>
              </a:lnSpc>
            </a:pPr>
            <a:r>
              <a:rPr sz="1400" dirty="0" smtClean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</a:t>
            </a:r>
            <a:r>
              <a:rPr sz="13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sz="13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оставшийся </a:t>
            </a:r>
            <a:r>
              <a:rPr sz="13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срок  действия</a:t>
            </a:r>
            <a:r>
              <a:rPr sz="1300" spc="-2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договора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754340" y="3398938"/>
            <a:ext cx="1421765" cy="428320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8">
              <a:spcBef>
                <a:spcPts val="100"/>
              </a:spcBef>
            </a:pPr>
            <a:r>
              <a:rPr sz="13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более </a:t>
            </a:r>
            <a:r>
              <a:rPr sz="14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 </a:t>
            </a:r>
            <a:r>
              <a:rPr sz="13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(5 лет)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914671" y="3398940"/>
            <a:ext cx="1421765" cy="428320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8">
              <a:spcBef>
                <a:spcPts val="100"/>
              </a:spcBef>
            </a:pPr>
            <a:r>
              <a:rPr sz="13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более </a:t>
            </a:r>
            <a:r>
              <a:rPr sz="14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 </a:t>
            </a:r>
            <a:r>
              <a:rPr sz="13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(5 лет)</a:t>
            </a:r>
            <a:endParaRPr sz="13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754440" y="4246258"/>
            <a:ext cx="539750" cy="228266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8">
              <a:spcBef>
                <a:spcPts val="100"/>
              </a:spcBef>
            </a:pPr>
            <a:r>
              <a:rPr sz="13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</a:t>
            </a:r>
            <a:r>
              <a:rPr sz="1300" spc="-7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400</a:t>
            </a:r>
            <a:endParaRPr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754383" y="4995472"/>
            <a:ext cx="1678939" cy="456533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8">
              <a:lnSpc>
                <a:spcPts val="1639"/>
              </a:lnSpc>
              <a:spcBef>
                <a:spcPts val="100"/>
              </a:spcBef>
            </a:pPr>
            <a:r>
              <a:rPr sz="14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≥</a:t>
            </a:r>
            <a:r>
              <a:rPr sz="14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50%</a:t>
            </a:r>
            <a:endParaRPr sz="1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698">
              <a:lnSpc>
                <a:spcPts val="919"/>
              </a:lnSpc>
            </a:pP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суммы займа в 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год,</a:t>
            </a:r>
            <a:r>
              <a:rPr sz="800" spc="-6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начиная</a:t>
            </a:r>
            <a:endParaRPr sz="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698">
              <a:spcBef>
                <a:spcPts val="40"/>
              </a:spcBef>
            </a:pP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 2 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года серийного</a:t>
            </a:r>
            <a:r>
              <a:rPr sz="800" spc="-6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производства</a:t>
            </a:r>
            <a:endParaRPr sz="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4914653" y="4930654"/>
            <a:ext cx="1678939" cy="456533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8">
              <a:lnSpc>
                <a:spcPts val="1639"/>
              </a:lnSpc>
              <a:spcBef>
                <a:spcPts val="100"/>
              </a:spcBef>
            </a:pPr>
            <a:r>
              <a:rPr sz="14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≥</a:t>
            </a:r>
            <a:r>
              <a:rPr sz="14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30%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698">
              <a:lnSpc>
                <a:spcPts val="919"/>
              </a:lnSpc>
            </a:pP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суммы займа в 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год,</a:t>
            </a:r>
            <a:r>
              <a:rPr sz="800" spc="-6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начиная</a:t>
            </a:r>
            <a:endParaRPr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698">
              <a:spcBef>
                <a:spcPts val="40"/>
              </a:spcBef>
            </a:pP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 2 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года серийного</a:t>
            </a:r>
            <a:r>
              <a:rPr sz="800" spc="-6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производства</a:t>
            </a:r>
            <a:endParaRPr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4914640" y="832403"/>
            <a:ext cx="1952224" cy="228266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8">
              <a:spcBef>
                <a:spcPts val="100"/>
              </a:spcBef>
            </a:pPr>
            <a:r>
              <a:rPr lang="ru-RU" sz="1400" spc="-15" dirty="0">
                <a:solidFill>
                  <a:srgbClr val="E01C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ru-RU" sz="1400" dirty="0">
                <a:solidFill>
                  <a:srgbClr val="E01C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ОМПЛЕКТУЮЩИЕ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914641" y="1664511"/>
            <a:ext cx="641350" cy="228266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8">
              <a:spcBef>
                <a:spcPts val="100"/>
              </a:spcBef>
            </a:pPr>
            <a:r>
              <a:rPr sz="14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50-500</a:t>
            </a:r>
            <a:endParaRPr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4914640" y="4246187"/>
            <a:ext cx="842220" cy="228266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8">
              <a:spcBef>
                <a:spcPts val="100"/>
              </a:spcBef>
            </a:pPr>
            <a:r>
              <a:rPr sz="13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</a:t>
            </a:r>
            <a:r>
              <a:rPr sz="1300" spc="-7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71,5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Номер слайда 2"/>
          <p:cNvSpPr>
            <a:spLocks noGrp="1"/>
          </p:cNvSpPr>
          <p:nvPr>
            <p:ph type="sldNum" sz="quarter" idx="7"/>
          </p:nvPr>
        </p:nvSpPr>
        <p:spPr>
          <a:xfrm>
            <a:off x="7703431" y="7191641"/>
            <a:ext cx="2495127" cy="402567"/>
          </a:xfrm>
        </p:spPr>
        <p:txBody>
          <a:bodyPr vert="horz" lIns="104251" tIns="52125" rIns="104251" bIns="52125" rtlCol="0" anchor="ctr"/>
          <a:lstStyle/>
          <a:p>
            <a:fld id="{B6F15528-21DE-4FAA-801E-634DDDAF4B2B}" type="slidenum">
              <a:rPr lang="ru-RU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pPr/>
              <a:t>8</a:t>
            </a:fld>
            <a:endParaRPr lang="ru-RU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33" name="object 31"/>
          <p:cNvSpPr/>
          <p:nvPr/>
        </p:nvSpPr>
        <p:spPr>
          <a:xfrm>
            <a:off x="89973" y="7244973"/>
            <a:ext cx="700926" cy="20816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20"/>
          <p:cNvSpPr txBox="1"/>
          <p:nvPr/>
        </p:nvSpPr>
        <p:spPr>
          <a:xfrm>
            <a:off x="7163279" y="6418082"/>
            <a:ext cx="2048510" cy="218006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8">
              <a:lnSpc>
                <a:spcPts val="1639"/>
              </a:lnSpc>
              <a:spcBef>
                <a:spcPts val="100"/>
              </a:spcBef>
            </a:pPr>
            <a:r>
              <a:rPr lang="ru-RU" sz="1400" dirty="0" smtClean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object 24"/>
          <p:cNvSpPr txBox="1"/>
          <p:nvPr/>
        </p:nvSpPr>
        <p:spPr>
          <a:xfrm>
            <a:off x="7103835" y="2257540"/>
            <a:ext cx="1867996" cy="2234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698" marR="5080">
              <a:lnSpc>
                <a:spcPct val="113100"/>
              </a:lnSpc>
            </a:pPr>
            <a:r>
              <a:rPr sz="1400" dirty="0" smtClean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sz="1300" dirty="0">
              <a:solidFill>
                <a:srgbClr val="231F2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object 26"/>
          <p:cNvSpPr txBox="1"/>
          <p:nvPr/>
        </p:nvSpPr>
        <p:spPr>
          <a:xfrm>
            <a:off x="7032180" y="3398938"/>
            <a:ext cx="970569" cy="428320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8">
              <a:spcBef>
                <a:spcPts val="100"/>
              </a:spcBef>
            </a:pPr>
            <a:r>
              <a:rPr sz="13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</a:t>
            </a:r>
            <a:r>
              <a:rPr sz="130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более</a:t>
            </a:r>
            <a:r>
              <a:rPr sz="13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smtClean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 </a:t>
            </a:r>
            <a:r>
              <a:rPr sz="1300" dirty="0" smtClean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1300" dirty="0" smtClean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sz="1300" dirty="0" smtClean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300" dirty="0" smtClean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года</a:t>
            </a:r>
            <a:r>
              <a:rPr sz="1300" dirty="0" smtClean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object 29"/>
          <p:cNvSpPr txBox="1"/>
          <p:nvPr/>
        </p:nvSpPr>
        <p:spPr>
          <a:xfrm>
            <a:off x="7163279" y="4916072"/>
            <a:ext cx="1678939" cy="218006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8">
              <a:lnSpc>
                <a:spcPts val="1639"/>
              </a:lnSpc>
              <a:spcBef>
                <a:spcPts val="100"/>
              </a:spcBef>
            </a:pPr>
            <a:r>
              <a:rPr lang="ru-RU" sz="1400" dirty="0" smtClean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object 30"/>
          <p:cNvSpPr txBox="1"/>
          <p:nvPr/>
        </p:nvSpPr>
        <p:spPr>
          <a:xfrm>
            <a:off x="7074940" y="694597"/>
            <a:ext cx="1675366" cy="659153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8">
              <a:spcBef>
                <a:spcPts val="100"/>
              </a:spcBef>
            </a:pPr>
            <a:r>
              <a:rPr lang="ru-RU" sz="1400" spc="-15" dirty="0" smtClean="0">
                <a:solidFill>
                  <a:srgbClr val="E01C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МАРКИРОВКА ЛЕКАРСТВЕННЫХ СРЕДСТВ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object 31"/>
          <p:cNvSpPr txBox="1"/>
          <p:nvPr/>
        </p:nvSpPr>
        <p:spPr>
          <a:xfrm>
            <a:off x="7074940" y="1669428"/>
            <a:ext cx="641350" cy="228266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8">
              <a:spcBef>
                <a:spcPts val="100"/>
              </a:spcBef>
            </a:pPr>
            <a:r>
              <a:rPr sz="1400" dirty="0" smtClean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5-50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object 32"/>
          <p:cNvSpPr txBox="1"/>
          <p:nvPr/>
        </p:nvSpPr>
        <p:spPr>
          <a:xfrm>
            <a:off x="7074940" y="4259039"/>
            <a:ext cx="529590" cy="212877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8">
              <a:spcBef>
                <a:spcPts val="100"/>
              </a:spcBef>
            </a:pPr>
            <a:r>
              <a:rPr lang="ru-RU" sz="1300" dirty="0" smtClean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object 34"/>
          <p:cNvSpPr txBox="1"/>
          <p:nvPr/>
        </p:nvSpPr>
        <p:spPr>
          <a:xfrm>
            <a:off x="8925809" y="2250656"/>
            <a:ext cx="1983184" cy="777777"/>
          </a:xfrm>
          <a:prstGeom prst="rect">
            <a:avLst/>
          </a:prstGeom>
        </p:spPr>
        <p:txBody>
          <a:bodyPr vert="horz" wrap="square" lIns="0" tIns="361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85"/>
              </a:spcBef>
            </a:pPr>
            <a:r>
              <a:rPr sz="1400" dirty="0">
                <a:solidFill>
                  <a:srgbClr val="231F20"/>
                </a:solidFill>
                <a:latin typeface="Brutal Type Medium"/>
                <a:cs typeface="Brutal Type Medium"/>
              </a:rPr>
              <a:t>1 </a:t>
            </a:r>
            <a:r>
              <a:rPr sz="1100" i="1" dirty="0">
                <a:solidFill>
                  <a:srgbClr val="231F20"/>
                </a:solidFill>
                <a:latin typeface="Brutal Type Light"/>
                <a:cs typeface="Brutal Type Light"/>
              </a:rPr>
              <a:t>-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покупке отечественного ПО*</a:t>
            </a: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≥ 50 % суммы займа или привлечние</a:t>
            </a:r>
          </a:p>
          <a:p>
            <a:pPr marL="12700">
              <a:lnSpc>
                <a:spcPct val="100000"/>
              </a:lnSpc>
              <a:spcBef>
                <a:spcPts val="220"/>
              </a:spcBef>
            </a:pP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Системного интегратора</a:t>
            </a:r>
          </a:p>
          <a:p>
            <a:pPr marL="12700">
              <a:spcBef>
                <a:spcPts val="220"/>
              </a:spcBef>
            </a:pPr>
            <a:r>
              <a:rPr sz="1400" dirty="0">
                <a:solidFill>
                  <a:srgbClr val="231F20"/>
                </a:solidFill>
                <a:latin typeface="Brutal Type Medium"/>
                <a:cs typeface="Brutal Type Medium"/>
              </a:rPr>
              <a:t>5</a:t>
            </a:r>
            <a:r>
              <a:rPr sz="1400" spc="-195" dirty="0">
                <a:solidFill>
                  <a:srgbClr val="231F20"/>
                </a:solidFill>
                <a:latin typeface="Brutal Type Medium"/>
                <a:cs typeface="Brutal Type Medium"/>
              </a:rPr>
              <a:t> </a:t>
            </a:r>
            <a:r>
              <a:rPr sz="900" i="1" dirty="0">
                <a:solidFill>
                  <a:srgbClr val="231F20"/>
                </a:solidFill>
                <a:latin typeface="Brutal Type Light"/>
                <a:cs typeface="Brutal Type Light"/>
              </a:rPr>
              <a:t>-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sz="80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остальных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случаях</a:t>
            </a:r>
            <a:endParaRPr lang="en-US" sz="800" dirty="0">
              <a:solidFill>
                <a:srgbClr val="231F2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object 36"/>
          <p:cNvSpPr txBox="1"/>
          <p:nvPr/>
        </p:nvSpPr>
        <p:spPr>
          <a:xfrm>
            <a:off x="8925809" y="842031"/>
            <a:ext cx="1514475" cy="228268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>
            <a:defPPr>
              <a:defRPr lang="ru-RU"/>
            </a:defPPr>
            <a:lvl1pPr marL="12698">
              <a:spcBef>
                <a:spcPts val="100"/>
              </a:spcBef>
              <a:defRPr sz="1400" spc="-15">
                <a:solidFill>
                  <a:srgbClr val="E01C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dirty="0"/>
              <a:t>ЦИФРОВИЗАЦИЯ</a:t>
            </a:r>
          </a:p>
        </p:txBody>
      </p:sp>
      <p:sp>
        <p:nvSpPr>
          <p:cNvPr id="46" name="object 37"/>
          <p:cNvSpPr txBox="1"/>
          <p:nvPr/>
        </p:nvSpPr>
        <p:spPr>
          <a:xfrm>
            <a:off x="8925809" y="1664497"/>
            <a:ext cx="635000" cy="228268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>
            <a:defPPr>
              <a:defRPr lang="ru-RU"/>
            </a:defPPr>
            <a:lvl1pPr marL="12698">
              <a:spcBef>
                <a:spcPts val="100"/>
              </a:spcBef>
              <a:defRPr sz="140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dirty="0"/>
              <a:t>20-500</a:t>
            </a:r>
          </a:p>
        </p:txBody>
      </p:sp>
      <p:sp>
        <p:nvSpPr>
          <p:cNvPr id="47" name="object 38"/>
          <p:cNvSpPr txBox="1"/>
          <p:nvPr/>
        </p:nvSpPr>
        <p:spPr>
          <a:xfrm>
            <a:off x="8950995" y="4248917"/>
            <a:ext cx="584200" cy="228266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>
            <a:defPPr>
              <a:defRPr lang="ru-RU"/>
            </a:defPPr>
            <a:lvl1pPr marL="12698">
              <a:spcBef>
                <a:spcPts val="100"/>
              </a:spcBef>
              <a:defRPr sz="130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dirty="0"/>
              <a:t>от </a:t>
            </a:r>
            <a:r>
              <a:rPr sz="1400" dirty="0"/>
              <a:t>28,6</a:t>
            </a:r>
          </a:p>
        </p:txBody>
      </p:sp>
      <p:sp>
        <p:nvSpPr>
          <p:cNvPr id="49" name="object 52"/>
          <p:cNvSpPr txBox="1"/>
          <p:nvPr/>
        </p:nvSpPr>
        <p:spPr>
          <a:xfrm>
            <a:off x="8841911" y="5741173"/>
            <a:ext cx="1682270" cy="508473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12700">
              <a:spcBef>
                <a:spcPts val="505"/>
              </a:spcBef>
            </a:pP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менее </a:t>
            </a:r>
            <a:r>
              <a:rPr sz="12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  <a:p>
            <a:pPr marL="12700" marR="5080">
              <a:spcBef>
                <a:spcPts val="60"/>
              </a:spcBef>
            </a:pP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ежегодно, начиная со 2-го  года после получения займа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50995" y="3443606"/>
            <a:ext cx="1690335" cy="212877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8">
              <a:spcBef>
                <a:spcPts val="100"/>
              </a:spcBef>
            </a:pPr>
            <a:r>
              <a:rPr lang="ru-RU" sz="13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более 60</a:t>
            </a:r>
            <a:r>
              <a:rPr lang="en-US" sz="13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3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(5 лет)</a:t>
            </a:r>
          </a:p>
        </p:txBody>
      </p:sp>
      <p:sp>
        <p:nvSpPr>
          <p:cNvPr id="52" name="object 29"/>
          <p:cNvSpPr txBox="1"/>
          <p:nvPr/>
        </p:nvSpPr>
        <p:spPr>
          <a:xfrm>
            <a:off x="8971831" y="4947764"/>
            <a:ext cx="1678939" cy="218006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8">
              <a:lnSpc>
                <a:spcPts val="1639"/>
              </a:lnSpc>
              <a:spcBef>
                <a:spcPts val="100"/>
              </a:spcBef>
            </a:pPr>
            <a:r>
              <a:rPr lang="ru-RU" sz="1400" dirty="0" smtClean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object 20"/>
          <p:cNvSpPr txBox="1"/>
          <p:nvPr/>
        </p:nvSpPr>
        <p:spPr>
          <a:xfrm>
            <a:off x="8771496" y="6422202"/>
            <a:ext cx="1974684" cy="769439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8">
              <a:lnSpc>
                <a:spcPts val="1639"/>
              </a:lnSpc>
              <a:spcBef>
                <a:spcPts val="100"/>
              </a:spcBef>
            </a:pPr>
            <a:r>
              <a:rPr sz="14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≥ 30% </a:t>
            </a:r>
            <a:r>
              <a:rPr sz="13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бюджета</a:t>
            </a:r>
            <a:r>
              <a:rPr sz="1300" spc="-2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проекта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698">
              <a:lnSpc>
                <a:spcPts val="919"/>
              </a:lnSpc>
            </a:pP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том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числе за счет собственных</a:t>
            </a:r>
            <a:r>
              <a:rPr sz="800" spc="-10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средств/</a:t>
            </a:r>
            <a:endParaRPr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698">
              <a:lnSpc>
                <a:spcPts val="930"/>
              </a:lnSpc>
              <a:spcBef>
                <a:spcPts val="40"/>
              </a:spcBef>
            </a:pP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средств</a:t>
            </a:r>
            <a:r>
              <a:rPr sz="80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акционеров</a:t>
            </a:r>
            <a:endParaRPr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698">
              <a:lnSpc>
                <a:spcPts val="1649"/>
              </a:lnSpc>
            </a:pPr>
            <a:r>
              <a:rPr sz="14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≥ 15% </a:t>
            </a:r>
            <a:r>
              <a:rPr sz="13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суммы</a:t>
            </a:r>
            <a:r>
              <a:rPr sz="1300" spc="-2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3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займа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object 16"/>
          <p:cNvSpPr txBox="1"/>
          <p:nvPr/>
        </p:nvSpPr>
        <p:spPr>
          <a:xfrm>
            <a:off x="179591" y="5767184"/>
            <a:ext cx="1895475" cy="485772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8" marR="5080">
              <a:lnSpc>
                <a:spcPct val="115399"/>
              </a:lnSpc>
              <a:spcBef>
                <a:spcPts val="100"/>
              </a:spcBef>
            </a:pPr>
            <a:r>
              <a:rPr lang="ru-RU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Рост выработки</a:t>
            </a:r>
          </a:p>
          <a:p>
            <a:pPr marL="12698" marR="5080">
              <a:lnSpc>
                <a:spcPct val="115399"/>
              </a:lnSpc>
              <a:spcBef>
                <a:spcPts val="100"/>
              </a:spcBef>
            </a:pPr>
            <a:r>
              <a:rPr lang="ru-RU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На 1-го сотрудника (%)</a:t>
            </a:r>
            <a:endParaRPr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object 29"/>
          <p:cNvSpPr txBox="1"/>
          <p:nvPr/>
        </p:nvSpPr>
        <p:spPr>
          <a:xfrm>
            <a:off x="7129758" y="5861999"/>
            <a:ext cx="1678939" cy="218006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8">
              <a:lnSpc>
                <a:spcPts val="1639"/>
              </a:lnSpc>
              <a:spcBef>
                <a:spcPts val="100"/>
              </a:spcBef>
            </a:pPr>
            <a:r>
              <a:rPr lang="ru-RU" sz="1400" dirty="0" smtClean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object 29"/>
          <p:cNvSpPr txBox="1"/>
          <p:nvPr/>
        </p:nvSpPr>
        <p:spPr>
          <a:xfrm>
            <a:off x="4889668" y="5884692"/>
            <a:ext cx="1678939" cy="218006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8">
              <a:lnSpc>
                <a:spcPts val="1639"/>
              </a:lnSpc>
              <a:spcBef>
                <a:spcPts val="100"/>
              </a:spcBef>
            </a:pPr>
            <a:r>
              <a:rPr lang="ru-RU" sz="1400" dirty="0" smtClean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object 29"/>
          <p:cNvSpPr txBox="1"/>
          <p:nvPr/>
        </p:nvSpPr>
        <p:spPr>
          <a:xfrm>
            <a:off x="2763472" y="5896551"/>
            <a:ext cx="1678939" cy="218006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8">
              <a:lnSpc>
                <a:spcPts val="1639"/>
              </a:lnSpc>
              <a:spcBef>
                <a:spcPts val="100"/>
              </a:spcBef>
            </a:pPr>
            <a:r>
              <a:rPr lang="ru-RU" sz="1400" dirty="0" smtClean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04919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64454" y="349761"/>
            <a:ext cx="3225165" cy="26918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spc="-5" dirty="0">
                <a:solidFill>
                  <a:srgbClr val="231F20"/>
                </a:solidFill>
                <a:latin typeface="Arial"/>
                <a:cs typeface="Arial"/>
              </a:rPr>
              <a:t>НЕОБХОДИМОСТЬ</a:t>
            </a:r>
            <a:r>
              <a:rPr sz="1600" b="1" spc="-10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600" b="1" spc="-5" dirty="0">
                <a:solidFill>
                  <a:srgbClr val="231F20"/>
                </a:solidFill>
                <a:latin typeface="Arial"/>
                <a:cs typeface="Arial"/>
              </a:rPr>
              <a:t>ЭКСПЕРТИЗ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08217" y="2981276"/>
            <a:ext cx="591185" cy="1568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55"/>
              </a:lnSpc>
            </a:pPr>
            <a:r>
              <a:rPr sz="1000" dirty="0">
                <a:latin typeface="Brutal Type Medium"/>
                <a:cs typeface="Brutal Type Medium"/>
              </a:rPr>
              <a:t>Правовая</a:t>
            </a:r>
            <a:endParaRPr sz="1000">
              <a:latin typeface="Brutal Type Medium"/>
              <a:cs typeface="Brutal Type Medium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0" y="1353118"/>
            <a:ext cx="10692130" cy="1131333"/>
          </a:xfrm>
          <a:custGeom>
            <a:avLst/>
            <a:gdLst/>
            <a:ahLst/>
            <a:cxnLst/>
            <a:rect l="l" t="t" r="r" b="b"/>
            <a:pathLst>
              <a:path w="10692130" h="1131570">
                <a:moveTo>
                  <a:pt x="10692003" y="1130960"/>
                </a:moveTo>
                <a:lnTo>
                  <a:pt x="0" y="1130960"/>
                </a:lnTo>
                <a:lnTo>
                  <a:pt x="0" y="0"/>
                </a:lnTo>
                <a:lnTo>
                  <a:pt x="10692003" y="0"/>
                </a:lnTo>
                <a:lnTo>
                  <a:pt x="10692003" y="113096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70" y="2590977"/>
            <a:ext cx="10692130" cy="1098954"/>
          </a:xfrm>
          <a:custGeom>
            <a:avLst/>
            <a:gdLst/>
            <a:ahLst/>
            <a:cxnLst/>
            <a:rect l="l" t="t" r="r" b="b"/>
            <a:pathLst>
              <a:path w="10692130" h="1099185">
                <a:moveTo>
                  <a:pt x="0" y="1098867"/>
                </a:moveTo>
                <a:lnTo>
                  <a:pt x="10692003" y="1098867"/>
                </a:lnTo>
                <a:lnTo>
                  <a:pt x="10692003" y="0"/>
                </a:lnTo>
                <a:lnTo>
                  <a:pt x="0" y="0"/>
                </a:lnTo>
                <a:lnTo>
                  <a:pt x="0" y="109886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270" y="3636611"/>
            <a:ext cx="10692130" cy="1131333"/>
          </a:xfrm>
          <a:custGeom>
            <a:avLst/>
            <a:gdLst/>
            <a:ahLst/>
            <a:cxnLst/>
            <a:rect l="l" t="t" r="r" b="b"/>
            <a:pathLst>
              <a:path w="10692130" h="1131570">
                <a:moveTo>
                  <a:pt x="10692003" y="1130973"/>
                </a:moveTo>
                <a:lnTo>
                  <a:pt x="0" y="1130973"/>
                </a:lnTo>
                <a:lnTo>
                  <a:pt x="0" y="0"/>
                </a:lnTo>
                <a:lnTo>
                  <a:pt x="10692003" y="0"/>
                </a:lnTo>
                <a:lnTo>
                  <a:pt x="10692003" y="113097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95515" y="5183721"/>
            <a:ext cx="2311527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Arial" panose="020B0604020202020204" pitchFamily="34" charset="0"/>
                <a:cs typeface="Arial" panose="020B0604020202020204" pitchFamily="34" charset="0"/>
              </a:rPr>
              <a:t>Научно-техническая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555820" y="885694"/>
            <a:ext cx="1167339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000" dirty="0" smtClean="0">
                <a:solidFill>
                  <a:srgbClr val="E01C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ПРОЕКТЫ</a:t>
            </a:r>
            <a:r>
              <a:rPr lang="ru-RU" sz="1000" spc="-70" dirty="0" smtClean="0">
                <a:solidFill>
                  <a:srgbClr val="E01C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spc="-10" dirty="0" smtClean="0">
                <a:solidFill>
                  <a:srgbClr val="E01C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РАЗВИТИЯ</a:t>
            </a: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2920846" y="1833537"/>
            <a:ext cx="160655" cy="123799"/>
          </a:xfrm>
          <a:custGeom>
            <a:avLst/>
            <a:gdLst/>
            <a:ahLst/>
            <a:cxnLst/>
            <a:rect l="l" t="t" r="r" b="b"/>
            <a:pathLst>
              <a:path w="160654" h="123825">
                <a:moveTo>
                  <a:pt x="0" y="63766"/>
                </a:moveTo>
                <a:lnTo>
                  <a:pt x="52120" y="123647"/>
                </a:lnTo>
                <a:lnTo>
                  <a:pt x="160210" y="0"/>
                </a:lnTo>
              </a:path>
            </a:pathLst>
          </a:custGeom>
          <a:ln w="25399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872650" y="1826514"/>
            <a:ext cx="194945" cy="194904"/>
          </a:xfrm>
          <a:custGeom>
            <a:avLst/>
            <a:gdLst/>
            <a:ahLst/>
            <a:cxnLst/>
            <a:rect l="l" t="t" r="r" b="b"/>
            <a:pathLst>
              <a:path w="194945" h="194944">
                <a:moveTo>
                  <a:pt x="194906" y="97409"/>
                </a:moveTo>
                <a:lnTo>
                  <a:pt x="187249" y="135324"/>
                </a:lnTo>
                <a:lnTo>
                  <a:pt x="166366" y="166287"/>
                </a:lnTo>
                <a:lnTo>
                  <a:pt x="135392" y="187163"/>
                </a:lnTo>
                <a:lnTo>
                  <a:pt x="97459" y="194818"/>
                </a:lnTo>
                <a:lnTo>
                  <a:pt x="59525" y="187163"/>
                </a:lnTo>
                <a:lnTo>
                  <a:pt x="28546" y="166287"/>
                </a:lnTo>
                <a:lnTo>
                  <a:pt x="7659" y="135324"/>
                </a:lnTo>
                <a:lnTo>
                  <a:pt x="0" y="97409"/>
                </a:lnTo>
                <a:lnTo>
                  <a:pt x="7659" y="59493"/>
                </a:lnTo>
                <a:lnTo>
                  <a:pt x="28546" y="28530"/>
                </a:lnTo>
                <a:lnTo>
                  <a:pt x="59525" y="7654"/>
                </a:lnTo>
                <a:lnTo>
                  <a:pt x="97459" y="0"/>
                </a:lnTo>
              </a:path>
            </a:pathLst>
          </a:custGeom>
          <a:ln w="25400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920846" y="2974089"/>
            <a:ext cx="160655" cy="123799"/>
          </a:xfrm>
          <a:custGeom>
            <a:avLst/>
            <a:gdLst/>
            <a:ahLst/>
            <a:cxnLst/>
            <a:rect l="l" t="t" r="r" b="b"/>
            <a:pathLst>
              <a:path w="160654" h="123825">
                <a:moveTo>
                  <a:pt x="0" y="63766"/>
                </a:moveTo>
                <a:lnTo>
                  <a:pt x="52120" y="123647"/>
                </a:lnTo>
                <a:lnTo>
                  <a:pt x="160210" y="0"/>
                </a:lnTo>
              </a:path>
            </a:pathLst>
          </a:custGeom>
          <a:ln w="25399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872650" y="2967068"/>
            <a:ext cx="194945" cy="194904"/>
          </a:xfrm>
          <a:custGeom>
            <a:avLst/>
            <a:gdLst/>
            <a:ahLst/>
            <a:cxnLst/>
            <a:rect l="l" t="t" r="r" b="b"/>
            <a:pathLst>
              <a:path w="194945" h="194944">
                <a:moveTo>
                  <a:pt x="194906" y="97421"/>
                </a:moveTo>
                <a:lnTo>
                  <a:pt x="187249" y="135332"/>
                </a:lnTo>
                <a:lnTo>
                  <a:pt x="166366" y="166295"/>
                </a:lnTo>
                <a:lnTo>
                  <a:pt x="135392" y="187173"/>
                </a:lnTo>
                <a:lnTo>
                  <a:pt x="97459" y="194830"/>
                </a:lnTo>
                <a:lnTo>
                  <a:pt x="59525" y="187173"/>
                </a:lnTo>
                <a:lnTo>
                  <a:pt x="28546" y="166295"/>
                </a:lnTo>
                <a:lnTo>
                  <a:pt x="7659" y="135332"/>
                </a:lnTo>
                <a:lnTo>
                  <a:pt x="0" y="97421"/>
                </a:lnTo>
                <a:lnTo>
                  <a:pt x="7659" y="59498"/>
                </a:lnTo>
                <a:lnTo>
                  <a:pt x="28546" y="28532"/>
                </a:lnTo>
                <a:lnTo>
                  <a:pt x="59525" y="7655"/>
                </a:lnTo>
                <a:lnTo>
                  <a:pt x="97459" y="0"/>
                </a:lnTo>
              </a:path>
            </a:pathLst>
          </a:custGeom>
          <a:ln w="25400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920846" y="4072719"/>
            <a:ext cx="160655" cy="123799"/>
          </a:xfrm>
          <a:custGeom>
            <a:avLst/>
            <a:gdLst/>
            <a:ahLst/>
            <a:cxnLst/>
            <a:rect l="l" t="t" r="r" b="b"/>
            <a:pathLst>
              <a:path w="160654" h="123825">
                <a:moveTo>
                  <a:pt x="0" y="63766"/>
                </a:moveTo>
                <a:lnTo>
                  <a:pt x="52120" y="123659"/>
                </a:lnTo>
                <a:lnTo>
                  <a:pt x="160210" y="0"/>
                </a:lnTo>
              </a:path>
            </a:pathLst>
          </a:custGeom>
          <a:ln w="25400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872650" y="4065710"/>
            <a:ext cx="194945" cy="194904"/>
          </a:xfrm>
          <a:custGeom>
            <a:avLst/>
            <a:gdLst/>
            <a:ahLst/>
            <a:cxnLst/>
            <a:rect l="l" t="t" r="r" b="b"/>
            <a:pathLst>
              <a:path w="194945" h="194945">
                <a:moveTo>
                  <a:pt x="194906" y="97408"/>
                </a:moveTo>
                <a:lnTo>
                  <a:pt x="187249" y="135319"/>
                </a:lnTo>
                <a:lnTo>
                  <a:pt x="166366" y="166282"/>
                </a:lnTo>
                <a:lnTo>
                  <a:pt x="135392" y="187161"/>
                </a:lnTo>
                <a:lnTo>
                  <a:pt x="97459" y="194817"/>
                </a:lnTo>
                <a:lnTo>
                  <a:pt x="59525" y="187161"/>
                </a:lnTo>
                <a:lnTo>
                  <a:pt x="28546" y="166282"/>
                </a:lnTo>
                <a:lnTo>
                  <a:pt x="7659" y="135319"/>
                </a:lnTo>
                <a:lnTo>
                  <a:pt x="0" y="97408"/>
                </a:lnTo>
                <a:lnTo>
                  <a:pt x="7659" y="59487"/>
                </a:lnTo>
                <a:lnTo>
                  <a:pt x="28546" y="28525"/>
                </a:lnTo>
                <a:lnTo>
                  <a:pt x="59525" y="7653"/>
                </a:lnTo>
                <a:lnTo>
                  <a:pt x="97459" y="0"/>
                </a:lnTo>
              </a:path>
            </a:pathLst>
          </a:custGeom>
          <a:ln w="25400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920846" y="5194994"/>
            <a:ext cx="160655" cy="123799"/>
          </a:xfrm>
          <a:custGeom>
            <a:avLst/>
            <a:gdLst/>
            <a:ahLst/>
            <a:cxnLst/>
            <a:rect l="l" t="t" r="r" b="b"/>
            <a:pathLst>
              <a:path w="160654" h="123825">
                <a:moveTo>
                  <a:pt x="0" y="63766"/>
                </a:moveTo>
                <a:lnTo>
                  <a:pt x="52120" y="123647"/>
                </a:lnTo>
                <a:lnTo>
                  <a:pt x="160210" y="0"/>
                </a:lnTo>
              </a:path>
            </a:pathLst>
          </a:custGeom>
          <a:ln w="25399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872650" y="5187986"/>
            <a:ext cx="194945" cy="194904"/>
          </a:xfrm>
          <a:custGeom>
            <a:avLst/>
            <a:gdLst/>
            <a:ahLst/>
            <a:cxnLst/>
            <a:rect l="l" t="t" r="r" b="b"/>
            <a:pathLst>
              <a:path w="194945" h="194945">
                <a:moveTo>
                  <a:pt x="194906" y="97409"/>
                </a:moveTo>
                <a:lnTo>
                  <a:pt x="187249" y="135319"/>
                </a:lnTo>
                <a:lnTo>
                  <a:pt x="166366" y="166282"/>
                </a:lnTo>
                <a:lnTo>
                  <a:pt x="135392" y="187161"/>
                </a:lnTo>
                <a:lnTo>
                  <a:pt x="97459" y="194818"/>
                </a:lnTo>
                <a:lnTo>
                  <a:pt x="59525" y="187161"/>
                </a:lnTo>
                <a:lnTo>
                  <a:pt x="28546" y="166282"/>
                </a:lnTo>
                <a:lnTo>
                  <a:pt x="7659" y="135319"/>
                </a:lnTo>
                <a:lnTo>
                  <a:pt x="0" y="97409"/>
                </a:lnTo>
                <a:lnTo>
                  <a:pt x="7659" y="59487"/>
                </a:lnTo>
                <a:lnTo>
                  <a:pt x="28546" y="28525"/>
                </a:lnTo>
                <a:lnTo>
                  <a:pt x="59525" y="7653"/>
                </a:lnTo>
                <a:lnTo>
                  <a:pt x="97459" y="0"/>
                </a:lnTo>
              </a:path>
            </a:pathLst>
          </a:custGeom>
          <a:ln w="25400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5058660" y="905166"/>
            <a:ext cx="713468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000" spc="25" dirty="0" smtClean="0">
                <a:solidFill>
                  <a:srgbClr val="E01C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ЛИЗИН</a:t>
            </a:r>
            <a:r>
              <a:rPr lang="ru-RU" sz="1000" spc="10" dirty="0" smtClean="0">
                <a:solidFill>
                  <a:srgbClr val="E01C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  <a:r>
              <a:rPr lang="ru-RU" sz="1125" baseline="33333" dirty="0" smtClean="0">
                <a:solidFill>
                  <a:srgbClr val="E01C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ru-RU" sz="1125" baseline="33333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5290449" y="1833537"/>
            <a:ext cx="160655" cy="123799"/>
          </a:xfrm>
          <a:custGeom>
            <a:avLst/>
            <a:gdLst/>
            <a:ahLst/>
            <a:cxnLst/>
            <a:rect l="l" t="t" r="r" b="b"/>
            <a:pathLst>
              <a:path w="160654" h="123825">
                <a:moveTo>
                  <a:pt x="0" y="63766"/>
                </a:moveTo>
                <a:lnTo>
                  <a:pt x="52120" y="123647"/>
                </a:lnTo>
                <a:lnTo>
                  <a:pt x="160210" y="0"/>
                </a:lnTo>
              </a:path>
            </a:pathLst>
          </a:custGeom>
          <a:ln w="25399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242253" y="1826514"/>
            <a:ext cx="194945" cy="194904"/>
          </a:xfrm>
          <a:custGeom>
            <a:avLst/>
            <a:gdLst/>
            <a:ahLst/>
            <a:cxnLst/>
            <a:rect l="l" t="t" r="r" b="b"/>
            <a:pathLst>
              <a:path w="194945" h="194944">
                <a:moveTo>
                  <a:pt x="194919" y="97409"/>
                </a:moveTo>
                <a:lnTo>
                  <a:pt x="187260" y="135324"/>
                </a:lnTo>
                <a:lnTo>
                  <a:pt x="166374" y="166287"/>
                </a:lnTo>
                <a:lnTo>
                  <a:pt x="135399" y="187163"/>
                </a:lnTo>
                <a:lnTo>
                  <a:pt x="97472" y="194818"/>
                </a:lnTo>
                <a:lnTo>
                  <a:pt x="59536" y="187163"/>
                </a:lnTo>
                <a:lnTo>
                  <a:pt x="28552" y="166287"/>
                </a:lnTo>
                <a:lnTo>
                  <a:pt x="7661" y="135324"/>
                </a:lnTo>
                <a:lnTo>
                  <a:pt x="0" y="97409"/>
                </a:lnTo>
                <a:lnTo>
                  <a:pt x="7661" y="59493"/>
                </a:lnTo>
                <a:lnTo>
                  <a:pt x="28552" y="28530"/>
                </a:lnTo>
                <a:lnTo>
                  <a:pt x="59536" y="7654"/>
                </a:lnTo>
                <a:lnTo>
                  <a:pt x="97472" y="0"/>
                </a:lnTo>
              </a:path>
            </a:pathLst>
          </a:custGeom>
          <a:ln w="25400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5290449" y="2974089"/>
            <a:ext cx="160655" cy="123799"/>
          </a:xfrm>
          <a:custGeom>
            <a:avLst/>
            <a:gdLst/>
            <a:ahLst/>
            <a:cxnLst/>
            <a:rect l="l" t="t" r="r" b="b"/>
            <a:pathLst>
              <a:path w="160654" h="123825">
                <a:moveTo>
                  <a:pt x="0" y="63766"/>
                </a:moveTo>
                <a:lnTo>
                  <a:pt x="52120" y="123647"/>
                </a:lnTo>
                <a:lnTo>
                  <a:pt x="160210" y="0"/>
                </a:lnTo>
              </a:path>
            </a:pathLst>
          </a:custGeom>
          <a:ln w="25399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5242253" y="2967068"/>
            <a:ext cx="194945" cy="194904"/>
          </a:xfrm>
          <a:custGeom>
            <a:avLst/>
            <a:gdLst/>
            <a:ahLst/>
            <a:cxnLst/>
            <a:rect l="l" t="t" r="r" b="b"/>
            <a:pathLst>
              <a:path w="194945" h="194944">
                <a:moveTo>
                  <a:pt x="194919" y="97421"/>
                </a:moveTo>
                <a:lnTo>
                  <a:pt x="187260" y="135332"/>
                </a:lnTo>
                <a:lnTo>
                  <a:pt x="166374" y="166295"/>
                </a:lnTo>
                <a:lnTo>
                  <a:pt x="135399" y="187173"/>
                </a:lnTo>
                <a:lnTo>
                  <a:pt x="97472" y="194830"/>
                </a:lnTo>
                <a:lnTo>
                  <a:pt x="59536" y="187173"/>
                </a:lnTo>
                <a:lnTo>
                  <a:pt x="28552" y="166295"/>
                </a:lnTo>
                <a:lnTo>
                  <a:pt x="7661" y="135332"/>
                </a:lnTo>
                <a:lnTo>
                  <a:pt x="0" y="97421"/>
                </a:lnTo>
                <a:lnTo>
                  <a:pt x="7661" y="59498"/>
                </a:lnTo>
                <a:lnTo>
                  <a:pt x="28552" y="28532"/>
                </a:lnTo>
                <a:lnTo>
                  <a:pt x="59536" y="7655"/>
                </a:lnTo>
                <a:lnTo>
                  <a:pt x="97472" y="0"/>
                </a:lnTo>
              </a:path>
            </a:pathLst>
          </a:custGeom>
          <a:ln w="25400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5290449" y="4072719"/>
            <a:ext cx="160655" cy="123799"/>
          </a:xfrm>
          <a:custGeom>
            <a:avLst/>
            <a:gdLst/>
            <a:ahLst/>
            <a:cxnLst/>
            <a:rect l="l" t="t" r="r" b="b"/>
            <a:pathLst>
              <a:path w="160654" h="123825">
                <a:moveTo>
                  <a:pt x="0" y="63766"/>
                </a:moveTo>
                <a:lnTo>
                  <a:pt x="52120" y="123659"/>
                </a:lnTo>
                <a:lnTo>
                  <a:pt x="160210" y="0"/>
                </a:lnTo>
              </a:path>
            </a:pathLst>
          </a:custGeom>
          <a:ln w="25400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242253" y="4065710"/>
            <a:ext cx="194945" cy="194904"/>
          </a:xfrm>
          <a:custGeom>
            <a:avLst/>
            <a:gdLst/>
            <a:ahLst/>
            <a:cxnLst/>
            <a:rect l="l" t="t" r="r" b="b"/>
            <a:pathLst>
              <a:path w="194945" h="194945">
                <a:moveTo>
                  <a:pt x="194919" y="97408"/>
                </a:moveTo>
                <a:lnTo>
                  <a:pt x="187260" y="135319"/>
                </a:lnTo>
                <a:lnTo>
                  <a:pt x="166374" y="166282"/>
                </a:lnTo>
                <a:lnTo>
                  <a:pt x="135399" y="187161"/>
                </a:lnTo>
                <a:lnTo>
                  <a:pt x="97472" y="194817"/>
                </a:lnTo>
                <a:lnTo>
                  <a:pt x="59536" y="187161"/>
                </a:lnTo>
                <a:lnTo>
                  <a:pt x="28552" y="166282"/>
                </a:lnTo>
                <a:lnTo>
                  <a:pt x="7661" y="135319"/>
                </a:lnTo>
                <a:lnTo>
                  <a:pt x="0" y="97408"/>
                </a:lnTo>
                <a:lnTo>
                  <a:pt x="7661" y="59487"/>
                </a:lnTo>
                <a:lnTo>
                  <a:pt x="28552" y="28525"/>
                </a:lnTo>
                <a:lnTo>
                  <a:pt x="59536" y="7653"/>
                </a:lnTo>
                <a:lnTo>
                  <a:pt x="97472" y="0"/>
                </a:lnTo>
              </a:path>
            </a:pathLst>
          </a:custGeom>
          <a:ln w="25400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3529182" y="924372"/>
            <a:ext cx="1448961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000" dirty="0" smtClean="0">
                <a:solidFill>
                  <a:srgbClr val="E01C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ru-RU" sz="1000" spc="-50" dirty="0" smtClean="0">
                <a:solidFill>
                  <a:srgbClr val="E01C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ru-RU" sz="1000" dirty="0" smtClean="0">
                <a:solidFill>
                  <a:srgbClr val="E01C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</a:t>
            </a:r>
            <a:r>
              <a:rPr lang="ru-RU" sz="1000" spc="-10" dirty="0" smtClean="0">
                <a:solidFill>
                  <a:srgbClr val="E01C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ru-RU" sz="1000" dirty="0" smtClean="0">
                <a:solidFill>
                  <a:srgbClr val="E01C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ОСТРОЕНИЕ</a:t>
            </a: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4098717" y="1833537"/>
            <a:ext cx="160655" cy="123799"/>
          </a:xfrm>
          <a:custGeom>
            <a:avLst/>
            <a:gdLst/>
            <a:ahLst/>
            <a:cxnLst/>
            <a:rect l="l" t="t" r="r" b="b"/>
            <a:pathLst>
              <a:path w="160654" h="123825">
                <a:moveTo>
                  <a:pt x="0" y="63766"/>
                </a:moveTo>
                <a:lnTo>
                  <a:pt x="52120" y="123647"/>
                </a:lnTo>
                <a:lnTo>
                  <a:pt x="160210" y="0"/>
                </a:lnTo>
              </a:path>
            </a:pathLst>
          </a:custGeom>
          <a:ln w="25399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050520" y="1826514"/>
            <a:ext cx="194945" cy="194904"/>
          </a:xfrm>
          <a:custGeom>
            <a:avLst/>
            <a:gdLst/>
            <a:ahLst/>
            <a:cxnLst/>
            <a:rect l="l" t="t" r="r" b="b"/>
            <a:pathLst>
              <a:path w="194945" h="194944">
                <a:moveTo>
                  <a:pt x="194906" y="97409"/>
                </a:moveTo>
                <a:lnTo>
                  <a:pt x="187249" y="135324"/>
                </a:lnTo>
                <a:lnTo>
                  <a:pt x="166366" y="166287"/>
                </a:lnTo>
                <a:lnTo>
                  <a:pt x="135392" y="187163"/>
                </a:lnTo>
                <a:lnTo>
                  <a:pt x="97459" y="194818"/>
                </a:lnTo>
                <a:lnTo>
                  <a:pt x="59525" y="187163"/>
                </a:lnTo>
                <a:lnTo>
                  <a:pt x="28546" y="166287"/>
                </a:lnTo>
                <a:lnTo>
                  <a:pt x="7659" y="135324"/>
                </a:lnTo>
                <a:lnTo>
                  <a:pt x="0" y="97409"/>
                </a:lnTo>
                <a:lnTo>
                  <a:pt x="7659" y="59493"/>
                </a:lnTo>
                <a:lnTo>
                  <a:pt x="28546" y="28530"/>
                </a:lnTo>
                <a:lnTo>
                  <a:pt x="59525" y="7654"/>
                </a:lnTo>
                <a:lnTo>
                  <a:pt x="97459" y="0"/>
                </a:lnTo>
              </a:path>
            </a:pathLst>
          </a:custGeom>
          <a:ln w="25400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4098717" y="2974089"/>
            <a:ext cx="160655" cy="123799"/>
          </a:xfrm>
          <a:custGeom>
            <a:avLst/>
            <a:gdLst/>
            <a:ahLst/>
            <a:cxnLst/>
            <a:rect l="l" t="t" r="r" b="b"/>
            <a:pathLst>
              <a:path w="160654" h="123825">
                <a:moveTo>
                  <a:pt x="0" y="63766"/>
                </a:moveTo>
                <a:lnTo>
                  <a:pt x="52120" y="123647"/>
                </a:lnTo>
                <a:lnTo>
                  <a:pt x="160210" y="0"/>
                </a:lnTo>
              </a:path>
            </a:pathLst>
          </a:custGeom>
          <a:ln w="25399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4050520" y="2967068"/>
            <a:ext cx="194945" cy="194904"/>
          </a:xfrm>
          <a:custGeom>
            <a:avLst/>
            <a:gdLst/>
            <a:ahLst/>
            <a:cxnLst/>
            <a:rect l="l" t="t" r="r" b="b"/>
            <a:pathLst>
              <a:path w="194945" h="194944">
                <a:moveTo>
                  <a:pt x="194906" y="97421"/>
                </a:moveTo>
                <a:lnTo>
                  <a:pt x="187249" y="135332"/>
                </a:lnTo>
                <a:lnTo>
                  <a:pt x="166366" y="166295"/>
                </a:lnTo>
                <a:lnTo>
                  <a:pt x="135392" y="187173"/>
                </a:lnTo>
                <a:lnTo>
                  <a:pt x="97459" y="194830"/>
                </a:lnTo>
                <a:lnTo>
                  <a:pt x="59525" y="187173"/>
                </a:lnTo>
                <a:lnTo>
                  <a:pt x="28546" y="166295"/>
                </a:lnTo>
                <a:lnTo>
                  <a:pt x="7659" y="135332"/>
                </a:lnTo>
                <a:lnTo>
                  <a:pt x="0" y="97421"/>
                </a:lnTo>
                <a:lnTo>
                  <a:pt x="7659" y="59498"/>
                </a:lnTo>
                <a:lnTo>
                  <a:pt x="28546" y="28532"/>
                </a:lnTo>
                <a:lnTo>
                  <a:pt x="59525" y="7655"/>
                </a:lnTo>
                <a:lnTo>
                  <a:pt x="97459" y="0"/>
                </a:lnTo>
              </a:path>
            </a:pathLst>
          </a:custGeom>
          <a:ln w="25400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4098717" y="4072719"/>
            <a:ext cx="160655" cy="123799"/>
          </a:xfrm>
          <a:custGeom>
            <a:avLst/>
            <a:gdLst/>
            <a:ahLst/>
            <a:cxnLst/>
            <a:rect l="l" t="t" r="r" b="b"/>
            <a:pathLst>
              <a:path w="160654" h="123825">
                <a:moveTo>
                  <a:pt x="0" y="63766"/>
                </a:moveTo>
                <a:lnTo>
                  <a:pt x="52120" y="123659"/>
                </a:lnTo>
                <a:lnTo>
                  <a:pt x="160210" y="0"/>
                </a:lnTo>
              </a:path>
            </a:pathLst>
          </a:custGeom>
          <a:ln w="25400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4050520" y="4065710"/>
            <a:ext cx="194945" cy="194904"/>
          </a:xfrm>
          <a:custGeom>
            <a:avLst/>
            <a:gdLst/>
            <a:ahLst/>
            <a:cxnLst/>
            <a:rect l="l" t="t" r="r" b="b"/>
            <a:pathLst>
              <a:path w="194945" h="194945">
                <a:moveTo>
                  <a:pt x="194906" y="97408"/>
                </a:moveTo>
                <a:lnTo>
                  <a:pt x="187249" y="135319"/>
                </a:lnTo>
                <a:lnTo>
                  <a:pt x="166366" y="166282"/>
                </a:lnTo>
                <a:lnTo>
                  <a:pt x="135392" y="187161"/>
                </a:lnTo>
                <a:lnTo>
                  <a:pt x="97459" y="194817"/>
                </a:lnTo>
                <a:lnTo>
                  <a:pt x="59525" y="187161"/>
                </a:lnTo>
                <a:lnTo>
                  <a:pt x="28546" y="166282"/>
                </a:lnTo>
                <a:lnTo>
                  <a:pt x="7659" y="135319"/>
                </a:lnTo>
                <a:lnTo>
                  <a:pt x="0" y="97408"/>
                </a:lnTo>
                <a:lnTo>
                  <a:pt x="7659" y="59487"/>
                </a:lnTo>
                <a:lnTo>
                  <a:pt x="28546" y="28525"/>
                </a:lnTo>
                <a:lnTo>
                  <a:pt x="59525" y="7653"/>
                </a:lnTo>
                <a:lnTo>
                  <a:pt x="97459" y="0"/>
                </a:lnTo>
              </a:path>
            </a:pathLst>
          </a:custGeom>
          <a:ln w="25400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5850770" y="905166"/>
            <a:ext cx="963614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000" spc="-5" dirty="0" smtClean="0">
                <a:solidFill>
                  <a:srgbClr val="E01C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КОНВЕРСИЯ</a:t>
            </a: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6183636" y="1833537"/>
            <a:ext cx="160655" cy="123799"/>
          </a:xfrm>
          <a:custGeom>
            <a:avLst/>
            <a:gdLst/>
            <a:ahLst/>
            <a:cxnLst/>
            <a:rect l="l" t="t" r="r" b="b"/>
            <a:pathLst>
              <a:path w="160654" h="123825">
                <a:moveTo>
                  <a:pt x="0" y="63766"/>
                </a:moveTo>
                <a:lnTo>
                  <a:pt x="52120" y="123647"/>
                </a:lnTo>
                <a:lnTo>
                  <a:pt x="160210" y="0"/>
                </a:lnTo>
              </a:path>
            </a:pathLst>
          </a:custGeom>
          <a:ln w="25399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6135440" y="1826514"/>
            <a:ext cx="194945" cy="194904"/>
          </a:xfrm>
          <a:custGeom>
            <a:avLst/>
            <a:gdLst/>
            <a:ahLst/>
            <a:cxnLst/>
            <a:rect l="l" t="t" r="r" b="b"/>
            <a:pathLst>
              <a:path w="194945" h="194944">
                <a:moveTo>
                  <a:pt x="194906" y="97409"/>
                </a:moveTo>
                <a:lnTo>
                  <a:pt x="187249" y="135324"/>
                </a:lnTo>
                <a:lnTo>
                  <a:pt x="166366" y="166287"/>
                </a:lnTo>
                <a:lnTo>
                  <a:pt x="135392" y="187163"/>
                </a:lnTo>
                <a:lnTo>
                  <a:pt x="97459" y="194818"/>
                </a:lnTo>
                <a:lnTo>
                  <a:pt x="59525" y="187163"/>
                </a:lnTo>
                <a:lnTo>
                  <a:pt x="28546" y="166287"/>
                </a:lnTo>
                <a:lnTo>
                  <a:pt x="7659" y="135324"/>
                </a:lnTo>
                <a:lnTo>
                  <a:pt x="0" y="97409"/>
                </a:lnTo>
                <a:lnTo>
                  <a:pt x="7659" y="59493"/>
                </a:lnTo>
                <a:lnTo>
                  <a:pt x="28546" y="28530"/>
                </a:lnTo>
                <a:lnTo>
                  <a:pt x="59525" y="7654"/>
                </a:lnTo>
                <a:lnTo>
                  <a:pt x="97459" y="0"/>
                </a:lnTo>
              </a:path>
            </a:pathLst>
          </a:custGeom>
          <a:ln w="25400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6183636" y="2974089"/>
            <a:ext cx="160655" cy="123799"/>
          </a:xfrm>
          <a:custGeom>
            <a:avLst/>
            <a:gdLst/>
            <a:ahLst/>
            <a:cxnLst/>
            <a:rect l="l" t="t" r="r" b="b"/>
            <a:pathLst>
              <a:path w="160654" h="123825">
                <a:moveTo>
                  <a:pt x="0" y="63766"/>
                </a:moveTo>
                <a:lnTo>
                  <a:pt x="52120" y="123647"/>
                </a:lnTo>
                <a:lnTo>
                  <a:pt x="160210" y="0"/>
                </a:lnTo>
              </a:path>
            </a:pathLst>
          </a:custGeom>
          <a:ln w="25399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6135440" y="2967068"/>
            <a:ext cx="194945" cy="194904"/>
          </a:xfrm>
          <a:custGeom>
            <a:avLst/>
            <a:gdLst/>
            <a:ahLst/>
            <a:cxnLst/>
            <a:rect l="l" t="t" r="r" b="b"/>
            <a:pathLst>
              <a:path w="194945" h="194944">
                <a:moveTo>
                  <a:pt x="194906" y="97421"/>
                </a:moveTo>
                <a:lnTo>
                  <a:pt x="187249" y="135332"/>
                </a:lnTo>
                <a:lnTo>
                  <a:pt x="166366" y="166295"/>
                </a:lnTo>
                <a:lnTo>
                  <a:pt x="135392" y="187173"/>
                </a:lnTo>
                <a:lnTo>
                  <a:pt x="97459" y="194830"/>
                </a:lnTo>
                <a:lnTo>
                  <a:pt x="59525" y="187173"/>
                </a:lnTo>
                <a:lnTo>
                  <a:pt x="28546" y="166295"/>
                </a:lnTo>
                <a:lnTo>
                  <a:pt x="7659" y="135332"/>
                </a:lnTo>
                <a:lnTo>
                  <a:pt x="0" y="97421"/>
                </a:lnTo>
                <a:lnTo>
                  <a:pt x="7659" y="59498"/>
                </a:lnTo>
                <a:lnTo>
                  <a:pt x="28546" y="28532"/>
                </a:lnTo>
                <a:lnTo>
                  <a:pt x="59525" y="7655"/>
                </a:lnTo>
                <a:lnTo>
                  <a:pt x="97459" y="0"/>
                </a:lnTo>
              </a:path>
            </a:pathLst>
          </a:custGeom>
          <a:ln w="25400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6183636" y="4072719"/>
            <a:ext cx="160655" cy="123799"/>
          </a:xfrm>
          <a:custGeom>
            <a:avLst/>
            <a:gdLst/>
            <a:ahLst/>
            <a:cxnLst/>
            <a:rect l="l" t="t" r="r" b="b"/>
            <a:pathLst>
              <a:path w="160654" h="123825">
                <a:moveTo>
                  <a:pt x="0" y="63766"/>
                </a:moveTo>
                <a:lnTo>
                  <a:pt x="52120" y="123659"/>
                </a:lnTo>
                <a:lnTo>
                  <a:pt x="160210" y="0"/>
                </a:lnTo>
              </a:path>
            </a:pathLst>
          </a:custGeom>
          <a:ln w="25400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6135440" y="4065710"/>
            <a:ext cx="194945" cy="194904"/>
          </a:xfrm>
          <a:custGeom>
            <a:avLst/>
            <a:gdLst/>
            <a:ahLst/>
            <a:cxnLst/>
            <a:rect l="l" t="t" r="r" b="b"/>
            <a:pathLst>
              <a:path w="194945" h="194945">
                <a:moveTo>
                  <a:pt x="194906" y="97408"/>
                </a:moveTo>
                <a:lnTo>
                  <a:pt x="187249" y="135319"/>
                </a:lnTo>
                <a:lnTo>
                  <a:pt x="166366" y="166282"/>
                </a:lnTo>
                <a:lnTo>
                  <a:pt x="135392" y="187161"/>
                </a:lnTo>
                <a:lnTo>
                  <a:pt x="97459" y="194817"/>
                </a:lnTo>
                <a:lnTo>
                  <a:pt x="59525" y="187161"/>
                </a:lnTo>
                <a:lnTo>
                  <a:pt x="28546" y="166282"/>
                </a:lnTo>
                <a:lnTo>
                  <a:pt x="7659" y="135319"/>
                </a:lnTo>
                <a:lnTo>
                  <a:pt x="0" y="97408"/>
                </a:lnTo>
                <a:lnTo>
                  <a:pt x="7659" y="59487"/>
                </a:lnTo>
                <a:lnTo>
                  <a:pt x="28546" y="28525"/>
                </a:lnTo>
                <a:lnTo>
                  <a:pt x="59525" y="7653"/>
                </a:lnTo>
                <a:lnTo>
                  <a:pt x="97459" y="0"/>
                </a:lnTo>
              </a:path>
            </a:pathLst>
          </a:custGeom>
          <a:ln w="25400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6183636" y="5194994"/>
            <a:ext cx="160655" cy="123799"/>
          </a:xfrm>
          <a:custGeom>
            <a:avLst/>
            <a:gdLst/>
            <a:ahLst/>
            <a:cxnLst/>
            <a:rect l="l" t="t" r="r" b="b"/>
            <a:pathLst>
              <a:path w="160654" h="123825">
                <a:moveTo>
                  <a:pt x="0" y="63766"/>
                </a:moveTo>
                <a:lnTo>
                  <a:pt x="52120" y="123647"/>
                </a:lnTo>
                <a:lnTo>
                  <a:pt x="160210" y="0"/>
                </a:lnTo>
              </a:path>
            </a:pathLst>
          </a:custGeom>
          <a:ln w="25399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6135440" y="5187986"/>
            <a:ext cx="194945" cy="194904"/>
          </a:xfrm>
          <a:custGeom>
            <a:avLst/>
            <a:gdLst/>
            <a:ahLst/>
            <a:cxnLst/>
            <a:rect l="l" t="t" r="r" b="b"/>
            <a:pathLst>
              <a:path w="194945" h="194945">
                <a:moveTo>
                  <a:pt x="194906" y="97409"/>
                </a:moveTo>
                <a:lnTo>
                  <a:pt x="187249" y="135319"/>
                </a:lnTo>
                <a:lnTo>
                  <a:pt x="166366" y="166282"/>
                </a:lnTo>
                <a:lnTo>
                  <a:pt x="135392" y="187161"/>
                </a:lnTo>
                <a:lnTo>
                  <a:pt x="97459" y="194818"/>
                </a:lnTo>
                <a:lnTo>
                  <a:pt x="59525" y="187161"/>
                </a:lnTo>
                <a:lnTo>
                  <a:pt x="28546" y="166282"/>
                </a:lnTo>
                <a:lnTo>
                  <a:pt x="7659" y="135319"/>
                </a:lnTo>
                <a:lnTo>
                  <a:pt x="0" y="97409"/>
                </a:lnTo>
                <a:lnTo>
                  <a:pt x="7659" y="59487"/>
                </a:lnTo>
                <a:lnTo>
                  <a:pt x="28546" y="28525"/>
                </a:lnTo>
                <a:lnTo>
                  <a:pt x="59525" y="7653"/>
                </a:lnTo>
                <a:lnTo>
                  <a:pt x="97459" y="0"/>
                </a:lnTo>
              </a:path>
            </a:pathLst>
          </a:custGeom>
          <a:ln w="25400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 txBox="1"/>
          <p:nvPr/>
        </p:nvSpPr>
        <p:spPr>
          <a:xfrm>
            <a:off x="6858910" y="905166"/>
            <a:ext cx="1466267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000" dirty="0" smtClean="0">
                <a:solidFill>
                  <a:srgbClr val="E01C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КОМПЛЕКТУЮЩИЕ</a:t>
            </a: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7353483" y="1833537"/>
            <a:ext cx="160655" cy="123799"/>
          </a:xfrm>
          <a:custGeom>
            <a:avLst/>
            <a:gdLst/>
            <a:ahLst/>
            <a:cxnLst/>
            <a:rect l="l" t="t" r="r" b="b"/>
            <a:pathLst>
              <a:path w="160654" h="123825">
                <a:moveTo>
                  <a:pt x="0" y="63766"/>
                </a:moveTo>
                <a:lnTo>
                  <a:pt x="52120" y="123647"/>
                </a:lnTo>
                <a:lnTo>
                  <a:pt x="160210" y="0"/>
                </a:lnTo>
              </a:path>
            </a:pathLst>
          </a:custGeom>
          <a:ln w="25399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7305286" y="1826514"/>
            <a:ext cx="194945" cy="194904"/>
          </a:xfrm>
          <a:custGeom>
            <a:avLst/>
            <a:gdLst/>
            <a:ahLst/>
            <a:cxnLst/>
            <a:rect l="l" t="t" r="r" b="b"/>
            <a:pathLst>
              <a:path w="194945" h="194944">
                <a:moveTo>
                  <a:pt x="194906" y="97409"/>
                </a:moveTo>
                <a:lnTo>
                  <a:pt x="187249" y="135324"/>
                </a:lnTo>
                <a:lnTo>
                  <a:pt x="166366" y="166287"/>
                </a:lnTo>
                <a:lnTo>
                  <a:pt x="135392" y="187163"/>
                </a:lnTo>
                <a:lnTo>
                  <a:pt x="97459" y="194818"/>
                </a:lnTo>
                <a:lnTo>
                  <a:pt x="59530" y="187163"/>
                </a:lnTo>
                <a:lnTo>
                  <a:pt x="28551" y="166287"/>
                </a:lnTo>
                <a:lnTo>
                  <a:pt x="7661" y="135324"/>
                </a:lnTo>
                <a:lnTo>
                  <a:pt x="0" y="97409"/>
                </a:lnTo>
                <a:lnTo>
                  <a:pt x="7661" y="59493"/>
                </a:lnTo>
                <a:lnTo>
                  <a:pt x="28551" y="28530"/>
                </a:lnTo>
                <a:lnTo>
                  <a:pt x="59530" y="7654"/>
                </a:lnTo>
                <a:lnTo>
                  <a:pt x="97459" y="0"/>
                </a:lnTo>
              </a:path>
            </a:pathLst>
          </a:custGeom>
          <a:ln w="25400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7353483" y="2974089"/>
            <a:ext cx="160655" cy="123799"/>
          </a:xfrm>
          <a:custGeom>
            <a:avLst/>
            <a:gdLst/>
            <a:ahLst/>
            <a:cxnLst/>
            <a:rect l="l" t="t" r="r" b="b"/>
            <a:pathLst>
              <a:path w="160654" h="123825">
                <a:moveTo>
                  <a:pt x="0" y="63766"/>
                </a:moveTo>
                <a:lnTo>
                  <a:pt x="52120" y="123647"/>
                </a:lnTo>
                <a:lnTo>
                  <a:pt x="160210" y="0"/>
                </a:lnTo>
              </a:path>
            </a:pathLst>
          </a:custGeom>
          <a:ln w="25399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7305286" y="2967068"/>
            <a:ext cx="194945" cy="194904"/>
          </a:xfrm>
          <a:custGeom>
            <a:avLst/>
            <a:gdLst/>
            <a:ahLst/>
            <a:cxnLst/>
            <a:rect l="l" t="t" r="r" b="b"/>
            <a:pathLst>
              <a:path w="194945" h="194944">
                <a:moveTo>
                  <a:pt x="194906" y="97421"/>
                </a:moveTo>
                <a:lnTo>
                  <a:pt x="187249" y="135332"/>
                </a:lnTo>
                <a:lnTo>
                  <a:pt x="166366" y="166295"/>
                </a:lnTo>
                <a:lnTo>
                  <a:pt x="135392" y="187173"/>
                </a:lnTo>
                <a:lnTo>
                  <a:pt x="97459" y="194830"/>
                </a:lnTo>
                <a:lnTo>
                  <a:pt x="59530" y="187173"/>
                </a:lnTo>
                <a:lnTo>
                  <a:pt x="28551" y="166295"/>
                </a:lnTo>
                <a:lnTo>
                  <a:pt x="7661" y="135332"/>
                </a:lnTo>
                <a:lnTo>
                  <a:pt x="0" y="97421"/>
                </a:lnTo>
                <a:lnTo>
                  <a:pt x="7661" y="59498"/>
                </a:lnTo>
                <a:lnTo>
                  <a:pt x="28551" y="28532"/>
                </a:lnTo>
                <a:lnTo>
                  <a:pt x="59530" y="7655"/>
                </a:lnTo>
                <a:lnTo>
                  <a:pt x="97459" y="0"/>
                </a:lnTo>
              </a:path>
            </a:pathLst>
          </a:custGeom>
          <a:ln w="25400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7353483" y="4072719"/>
            <a:ext cx="160655" cy="123799"/>
          </a:xfrm>
          <a:custGeom>
            <a:avLst/>
            <a:gdLst/>
            <a:ahLst/>
            <a:cxnLst/>
            <a:rect l="l" t="t" r="r" b="b"/>
            <a:pathLst>
              <a:path w="160654" h="123825">
                <a:moveTo>
                  <a:pt x="0" y="63766"/>
                </a:moveTo>
                <a:lnTo>
                  <a:pt x="52120" y="123659"/>
                </a:lnTo>
                <a:lnTo>
                  <a:pt x="160210" y="0"/>
                </a:lnTo>
              </a:path>
            </a:pathLst>
          </a:custGeom>
          <a:ln w="25400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7305286" y="4065710"/>
            <a:ext cx="194945" cy="194904"/>
          </a:xfrm>
          <a:custGeom>
            <a:avLst/>
            <a:gdLst/>
            <a:ahLst/>
            <a:cxnLst/>
            <a:rect l="l" t="t" r="r" b="b"/>
            <a:pathLst>
              <a:path w="194945" h="194945">
                <a:moveTo>
                  <a:pt x="194906" y="97408"/>
                </a:moveTo>
                <a:lnTo>
                  <a:pt x="187249" y="135319"/>
                </a:lnTo>
                <a:lnTo>
                  <a:pt x="166366" y="166282"/>
                </a:lnTo>
                <a:lnTo>
                  <a:pt x="135392" y="187161"/>
                </a:lnTo>
                <a:lnTo>
                  <a:pt x="97459" y="194817"/>
                </a:lnTo>
                <a:lnTo>
                  <a:pt x="59530" y="187161"/>
                </a:lnTo>
                <a:lnTo>
                  <a:pt x="28551" y="166282"/>
                </a:lnTo>
                <a:lnTo>
                  <a:pt x="7661" y="135319"/>
                </a:lnTo>
                <a:lnTo>
                  <a:pt x="0" y="97408"/>
                </a:lnTo>
                <a:lnTo>
                  <a:pt x="7661" y="59487"/>
                </a:lnTo>
                <a:lnTo>
                  <a:pt x="28551" y="28525"/>
                </a:lnTo>
                <a:lnTo>
                  <a:pt x="59530" y="7653"/>
                </a:lnTo>
                <a:lnTo>
                  <a:pt x="97459" y="0"/>
                </a:lnTo>
              </a:path>
            </a:pathLst>
          </a:custGeom>
          <a:ln w="25400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7353483" y="5194994"/>
            <a:ext cx="160655" cy="123799"/>
          </a:xfrm>
          <a:custGeom>
            <a:avLst/>
            <a:gdLst/>
            <a:ahLst/>
            <a:cxnLst/>
            <a:rect l="l" t="t" r="r" b="b"/>
            <a:pathLst>
              <a:path w="160654" h="123825">
                <a:moveTo>
                  <a:pt x="0" y="63766"/>
                </a:moveTo>
                <a:lnTo>
                  <a:pt x="52120" y="123647"/>
                </a:lnTo>
                <a:lnTo>
                  <a:pt x="160210" y="0"/>
                </a:lnTo>
              </a:path>
            </a:pathLst>
          </a:custGeom>
          <a:ln w="25399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7305286" y="5187986"/>
            <a:ext cx="194945" cy="194904"/>
          </a:xfrm>
          <a:custGeom>
            <a:avLst/>
            <a:gdLst/>
            <a:ahLst/>
            <a:cxnLst/>
            <a:rect l="l" t="t" r="r" b="b"/>
            <a:pathLst>
              <a:path w="194945" h="194945">
                <a:moveTo>
                  <a:pt x="194906" y="97409"/>
                </a:moveTo>
                <a:lnTo>
                  <a:pt x="187249" y="135319"/>
                </a:lnTo>
                <a:lnTo>
                  <a:pt x="166366" y="166282"/>
                </a:lnTo>
                <a:lnTo>
                  <a:pt x="135392" y="187161"/>
                </a:lnTo>
                <a:lnTo>
                  <a:pt x="97459" y="194818"/>
                </a:lnTo>
                <a:lnTo>
                  <a:pt x="59530" y="187161"/>
                </a:lnTo>
                <a:lnTo>
                  <a:pt x="28551" y="166282"/>
                </a:lnTo>
                <a:lnTo>
                  <a:pt x="7661" y="135319"/>
                </a:lnTo>
                <a:lnTo>
                  <a:pt x="0" y="97409"/>
                </a:lnTo>
                <a:lnTo>
                  <a:pt x="7661" y="59487"/>
                </a:lnTo>
                <a:lnTo>
                  <a:pt x="28551" y="28525"/>
                </a:lnTo>
                <a:lnTo>
                  <a:pt x="59530" y="7653"/>
                </a:lnTo>
                <a:lnTo>
                  <a:pt x="97459" y="0"/>
                </a:lnTo>
              </a:path>
            </a:pathLst>
          </a:custGeom>
          <a:ln w="25400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 txBox="1"/>
          <p:nvPr/>
        </p:nvSpPr>
        <p:spPr>
          <a:xfrm>
            <a:off x="208216" y="6949071"/>
            <a:ext cx="8090894" cy="27186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-  могут быть </a:t>
            </a:r>
            <a:r>
              <a:rPr sz="800" b="0" spc="-5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зачтены экспертизы </a:t>
            </a:r>
            <a:r>
              <a:rPr sz="800" b="0" spc="-5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лизинговой</a:t>
            </a:r>
            <a:r>
              <a:rPr sz="800" b="0" spc="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b="0" spc="-5" dirty="0" err="1" smtClean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компании</a:t>
            </a:r>
            <a:endParaRPr lang="ru-RU" sz="800" b="0" spc="-5" dirty="0" smtClean="0">
              <a:solidFill>
                <a:srgbClr val="231F2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800" dirty="0" smtClean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ru-RU" sz="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*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- финансово-экономическая экспертиза не проводится, так как единственным возможным обеспечением является банковская гарантия</a:t>
            </a:r>
            <a:endParaRPr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object 8"/>
          <p:cNvSpPr txBox="1"/>
          <p:nvPr/>
        </p:nvSpPr>
        <p:spPr>
          <a:xfrm>
            <a:off x="195522" y="1791849"/>
            <a:ext cx="2555526" cy="20717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5399"/>
              </a:lnSpc>
              <a:spcBef>
                <a:spcPts val="100"/>
              </a:spcBef>
            </a:pP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Финансово-экономическая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object 8"/>
          <p:cNvSpPr txBox="1"/>
          <p:nvPr/>
        </p:nvSpPr>
        <p:spPr>
          <a:xfrm>
            <a:off x="195522" y="2986222"/>
            <a:ext cx="2555526" cy="22333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5399"/>
              </a:lnSpc>
              <a:spcBef>
                <a:spcPts val="100"/>
              </a:spcBef>
            </a:pP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Правовая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object 8"/>
          <p:cNvSpPr txBox="1"/>
          <p:nvPr/>
        </p:nvSpPr>
        <p:spPr>
          <a:xfrm>
            <a:off x="195522" y="3996661"/>
            <a:ext cx="2799716" cy="43236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5399"/>
              </a:lnSpc>
              <a:spcBef>
                <a:spcPts val="100"/>
              </a:spcBef>
            </a:pP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Производственно-</a:t>
            </a:r>
          </a:p>
          <a:p>
            <a:pPr marL="12700" marR="5080">
              <a:lnSpc>
                <a:spcPct val="115399"/>
              </a:lnSpc>
              <a:spcBef>
                <a:spcPts val="100"/>
              </a:spcBef>
            </a:pP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технологическая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object 31"/>
          <p:cNvSpPr/>
          <p:nvPr/>
        </p:nvSpPr>
        <p:spPr>
          <a:xfrm>
            <a:off x="89970" y="7244972"/>
            <a:ext cx="700926" cy="20816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Номер слайда 5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55" name="object 42"/>
          <p:cNvSpPr txBox="1"/>
          <p:nvPr/>
        </p:nvSpPr>
        <p:spPr>
          <a:xfrm>
            <a:off x="8155090" y="865805"/>
            <a:ext cx="1872259" cy="4873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000" dirty="0" smtClean="0">
                <a:solidFill>
                  <a:srgbClr val="E01C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МАРКИРОВКА** ЛЕКАРСТВЕННЫХ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000" dirty="0" smtClean="0">
                <a:solidFill>
                  <a:srgbClr val="E01C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СРЕДСТВ</a:t>
            </a: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object 45"/>
          <p:cNvSpPr/>
          <p:nvPr/>
        </p:nvSpPr>
        <p:spPr>
          <a:xfrm>
            <a:off x="8502811" y="2967524"/>
            <a:ext cx="160655" cy="123799"/>
          </a:xfrm>
          <a:custGeom>
            <a:avLst/>
            <a:gdLst/>
            <a:ahLst/>
            <a:cxnLst/>
            <a:rect l="l" t="t" r="r" b="b"/>
            <a:pathLst>
              <a:path w="160654" h="123825">
                <a:moveTo>
                  <a:pt x="0" y="63766"/>
                </a:moveTo>
                <a:lnTo>
                  <a:pt x="52120" y="123647"/>
                </a:lnTo>
                <a:lnTo>
                  <a:pt x="160210" y="0"/>
                </a:lnTo>
              </a:path>
            </a:pathLst>
          </a:custGeom>
          <a:ln w="25399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46"/>
          <p:cNvSpPr/>
          <p:nvPr/>
        </p:nvSpPr>
        <p:spPr>
          <a:xfrm>
            <a:off x="8454614" y="2960503"/>
            <a:ext cx="194945" cy="194904"/>
          </a:xfrm>
          <a:custGeom>
            <a:avLst/>
            <a:gdLst/>
            <a:ahLst/>
            <a:cxnLst/>
            <a:rect l="l" t="t" r="r" b="b"/>
            <a:pathLst>
              <a:path w="194945" h="194944">
                <a:moveTo>
                  <a:pt x="194906" y="97421"/>
                </a:moveTo>
                <a:lnTo>
                  <a:pt x="187249" y="135332"/>
                </a:lnTo>
                <a:lnTo>
                  <a:pt x="166366" y="166295"/>
                </a:lnTo>
                <a:lnTo>
                  <a:pt x="135392" y="187173"/>
                </a:lnTo>
                <a:lnTo>
                  <a:pt x="97459" y="194830"/>
                </a:lnTo>
                <a:lnTo>
                  <a:pt x="59530" y="187173"/>
                </a:lnTo>
                <a:lnTo>
                  <a:pt x="28551" y="166295"/>
                </a:lnTo>
                <a:lnTo>
                  <a:pt x="7661" y="135332"/>
                </a:lnTo>
                <a:lnTo>
                  <a:pt x="0" y="97421"/>
                </a:lnTo>
                <a:lnTo>
                  <a:pt x="7661" y="59498"/>
                </a:lnTo>
                <a:lnTo>
                  <a:pt x="28551" y="28532"/>
                </a:lnTo>
                <a:lnTo>
                  <a:pt x="59530" y="7655"/>
                </a:lnTo>
                <a:lnTo>
                  <a:pt x="97459" y="0"/>
                </a:lnTo>
              </a:path>
            </a:pathLst>
          </a:custGeom>
          <a:ln w="25400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8"/>
          <p:cNvSpPr/>
          <p:nvPr/>
        </p:nvSpPr>
        <p:spPr>
          <a:xfrm>
            <a:off x="1936" y="5817738"/>
            <a:ext cx="10692130" cy="915303"/>
          </a:xfrm>
          <a:custGeom>
            <a:avLst/>
            <a:gdLst/>
            <a:ahLst/>
            <a:cxnLst/>
            <a:rect l="l" t="t" r="r" b="b"/>
            <a:pathLst>
              <a:path w="10692130" h="1131570">
                <a:moveTo>
                  <a:pt x="10692003" y="1130973"/>
                </a:moveTo>
                <a:lnTo>
                  <a:pt x="0" y="1130973"/>
                </a:lnTo>
                <a:lnTo>
                  <a:pt x="0" y="0"/>
                </a:lnTo>
                <a:lnTo>
                  <a:pt x="10692003" y="0"/>
                </a:lnTo>
                <a:lnTo>
                  <a:pt x="10692003" y="113097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8"/>
          <p:cNvSpPr txBox="1"/>
          <p:nvPr/>
        </p:nvSpPr>
        <p:spPr>
          <a:xfrm>
            <a:off x="184038" y="5885753"/>
            <a:ext cx="2426282" cy="86228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5399"/>
              </a:lnSpc>
              <a:spcBef>
                <a:spcPts val="100"/>
              </a:spcBef>
            </a:pP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Соответствие параметрам программы, качества и достаточности обеспечения займа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" name="object 47"/>
          <p:cNvSpPr/>
          <p:nvPr/>
        </p:nvSpPr>
        <p:spPr>
          <a:xfrm>
            <a:off x="8491327" y="6226454"/>
            <a:ext cx="160655" cy="123799"/>
          </a:xfrm>
          <a:custGeom>
            <a:avLst/>
            <a:gdLst/>
            <a:ahLst/>
            <a:cxnLst/>
            <a:rect l="l" t="t" r="r" b="b"/>
            <a:pathLst>
              <a:path w="160654" h="123825">
                <a:moveTo>
                  <a:pt x="0" y="63766"/>
                </a:moveTo>
                <a:lnTo>
                  <a:pt x="52120" y="123659"/>
                </a:lnTo>
                <a:lnTo>
                  <a:pt x="160210" y="0"/>
                </a:lnTo>
              </a:path>
            </a:pathLst>
          </a:custGeom>
          <a:ln w="25400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48"/>
          <p:cNvSpPr/>
          <p:nvPr/>
        </p:nvSpPr>
        <p:spPr>
          <a:xfrm>
            <a:off x="8443130" y="6219445"/>
            <a:ext cx="194945" cy="194904"/>
          </a:xfrm>
          <a:custGeom>
            <a:avLst/>
            <a:gdLst/>
            <a:ahLst/>
            <a:cxnLst/>
            <a:rect l="l" t="t" r="r" b="b"/>
            <a:pathLst>
              <a:path w="194945" h="194945">
                <a:moveTo>
                  <a:pt x="194906" y="97408"/>
                </a:moveTo>
                <a:lnTo>
                  <a:pt x="187249" y="135319"/>
                </a:lnTo>
                <a:lnTo>
                  <a:pt x="166366" y="166282"/>
                </a:lnTo>
                <a:lnTo>
                  <a:pt x="135392" y="187161"/>
                </a:lnTo>
                <a:lnTo>
                  <a:pt x="97459" y="194817"/>
                </a:lnTo>
                <a:lnTo>
                  <a:pt x="59530" y="187161"/>
                </a:lnTo>
                <a:lnTo>
                  <a:pt x="28551" y="166282"/>
                </a:lnTo>
                <a:lnTo>
                  <a:pt x="7661" y="135319"/>
                </a:lnTo>
                <a:lnTo>
                  <a:pt x="0" y="97408"/>
                </a:lnTo>
                <a:lnTo>
                  <a:pt x="7661" y="59487"/>
                </a:lnTo>
                <a:lnTo>
                  <a:pt x="28551" y="28525"/>
                </a:lnTo>
                <a:lnTo>
                  <a:pt x="59530" y="7653"/>
                </a:lnTo>
                <a:lnTo>
                  <a:pt x="97459" y="0"/>
                </a:lnTo>
              </a:path>
            </a:pathLst>
          </a:custGeom>
          <a:ln w="25400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47"/>
          <p:cNvSpPr/>
          <p:nvPr/>
        </p:nvSpPr>
        <p:spPr>
          <a:xfrm>
            <a:off x="7353483" y="6235070"/>
            <a:ext cx="160655" cy="123799"/>
          </a:xfrm>
          <a:custGeom>
            <a:avLst/>
            <a:gdLst/>
            <a:ahLst/>
            <a:cxnLst/>
            <a:rect l="l" t="t" r="r" b="b"/>
            <a:pathLst>
              <a:path w="160654" h="123825">
                <a:moveTo>
                  <a:pt x="0" y="63766"/>
                </a:moveTo>
                <a:lnTo>
                  <a:pt x="52120" y="123659"/>
                </a:lnTo>
                <a:lnTo>
                  <a:pt x="160210" y="0"/>
                </a:lnTo>
              </a:path>
            </a:pathLst>
          </a:custGeom>
          <a:ln w="25400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48"/>
          <p:cNvSpPr/>
          <p:nvPr/>
        </p:nvSpPr>
        <p:spPr>
          <a:xfrm>
            <a:off x="7305286" y="6228061"/>
            <a:ext cx="194945" cy="194904"/>
          </a:xfrm>
          <a:custGeom>
            <a:avLst/>
            <a:gdLst/>
            <a:ahLst/>
            <a:cxnLst/>
            <a:rect l="l" t="t" r="r" b="b"/>
            <a:pathLst>
              <a:path w="194945" h="194945">
                <a:moveTo>
                  <a:pt x="194906" y="97408"/>
                </a:moveTo>
                <a:lnTo>
                  <a:pt x="187249" y="135319"/>
                </a:lnTo>
                <a:lnTo>
                  <a:pt x="166366" y="166282"/>
                </a:lnTo>
                <a:lnTo>
                  <a:pt x="135392" y="187161"/>
                </a:lnTo>
                <a:lnTo>
                  <a:pt x="97459" y="194817"/>
                </a:lnTo>
                <a:lnTo>
                  <a:pt x="59530" y="187161"/>
                </a:lnTo>
                <a:lnTo>
                  <a:pt x="28551" y="166282"/>
                </a:lnTo>
                <a:lnTo>
                  <a:pt x="7661" y="135319"/>
                </a:lnTo>
                <a:lnTo>
                  <a:pt x="0" y="97408"/>
                </a:lnTo>
                <a:lnTo>
                  <a:pt x="7661" y="59487"/>
                </a:lnTo>
                <a:lnTo>
                  <a:pt x="28551" y="28525"/>
                </a:lnTo>
                <a:lnTo>
                  <a:pt x="59530" y="7653"/>
                </a:lnTo>
                <a:lnTo>
                  <a:pt x="97459" y="0"/>
                </a:lnTo>
              </a:path>
            </a:pathLst>
          </a:custGeom>
          <a:ln w="25400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47"/>
          <p:cNvSpPr/>
          <p:nvPr/>
        </p:nvSpPr>
        <p:spPr>
          <a:xfrm>
            <a:off x="6183637" y="6226454"/>
            <a:ext cx="160655" cy="123799"/>
          </a:xfrm>
          <a:custGeom>
            <a:avLst/>
            <a:gdLst/>
            <a:ahLst/>
            <a:cxnLst/>
            <a:rect l="l" t="t" r="r" b="b"/>
            <a:pathLst>
              <a:path w="160654" h="123825">
                <a:moveTo>
                  <a:pt x="0" y="63766"/>
                </a:moveTo>
                <a:lnTo>
                  <a:pt x="52120" y="123659"/>
                </a:lnTo>
                <a:lnTo>
                  <a:pt x="160210" y="0"/>
                </a:lnTo>
              </a:path>
            </a:pathLst>
          </a:custGeom>
          <a:ln w="25400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48"/>
          <p:cNvSpPr/>
          <p:nvPr/>
        </p:nvSpPr>
        <p:spPr>
          <a:xfrm>
            <a:off x="6135440" y="6219445"/>
            <a:ext cx="194945" cy="194904"/>
          </a:xfrm>
          <a:custGeom>
            <a:avLst/>
            <a:gdLst/>
            <a:ahLst/>
            <a:cxnLst/>
            <a:rect l="l" t="t" r="r" b="b"/>
            <a:pathLst>
              <a:path w="194945" h="194945">
                <a:moveTo>
                  <a:pt x="194906" y="97408"/>
                </a:moveTo>
                <a:lnTo>
                  <a:pt x="187249" y="135319"/>
                </a:lnTo>
                <a:lnTo>
                  <a:pt x="166366" y="166282"/>
                </a:lnTo>
                <a:lnTo>
                  <a:pt x="135392" y="187161"/>
                </a:lnTo>
                <a:lnTo>
                  <a:pt x="97459" y="194817"/>
                </a:lnTo>
                <a:lnTo>
                  <a:pt x="59530" y="187161"/>
                </a:lnTo>
                <a:lnTo>
                  <a:pt x="28551" y="166282"/>
                </a:lnTo>
                <a:lnTo>
                  <a:pt x="7661" y="135319"/>
                </a:lnTo>
                <a:lnTo>
                  <a:pt x="0" y="97408"/>
                </a:lnTo>
                <a:lnTo>
                  <a:pt x="7661" y="59487"/>
                </a:lnTo>
                <a:lnTo>
                  <a:pt x="28551" y="28525"/>
                </a:lnTo>
                <a:lnTo>
                  <a:pt x="59530" y="7653"/>
                </a:lnTo>
                <a:lnTo>
                  <a:pt x="97459" y="0"/>
                </a:lnTo>
              </a:path>
            </a:pathLst>
          </a:custGeom>
          <a:ln w="25400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47"/>
          <p:cNvSpPr/>
          <p:nvPr/>
        </p:nvSpPr>
        <p:spPr>
          <a:xfrm>
            <a:off x="5240738" y="6226454"/>
            <a:ext cx="160655" cy="123799"/>
          </a:xfrm>
          <a:custGeom>
            <a:avLst/>
            <a:gdLst/>
            <a:ahLst/>
            <a:cxnLst/>
            <a:rect l="l" t="t" r="r" b="b"/>
            <a:pathLst>
              <a:path w="160654" h="123825">
                <a:moveTo>
                  <a:pt x="0" y="63766"/>
                </a:moveTo>
                <a:lnTo>
                  <a:pt x="52120" y="123659"/>
                </a:lnTo>
                <a:lnTo>
                  <a:pt x="160210" y="0"/>
                </a:lnTo>
              </a:path>
            </a:pathLst>
          </a:custGeom>
          <a:ln w="25400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48"/>
          <p:cNvSpPr/>
          <p:nvPr/>
        </p:nvSpPr>
        <p:spPr>
          <a:xfrm>
            <a:off x="5192541" y="6219445"/>
            <a:ext cx="194945" cy="194904"/>
          </a:xfrm>
          <a:custGeom>
            <a:avLst/>
            <a:gdLst/>
            <a:ahLst/>
            <a:cxnLst/>
            <a:rect l="l" t="t" r="r" b="b"/>
            <a:pathLst>
              <a:path w="194945" h="194945">
                <a:moveTo>
                  <a:pt x="194906" y="97408"/>
                </a:moveTo>
                <a:lnTo>
                  <a:pt x="187249" y="135319"/>
                </a:lnTo>
                <a:lnTo>
                  <a:pt x="166366" y="166282"/>
                </a:lnTo>
                <a:lnTo>
                  <a:pt x="135392" y="187161"/>
                </a:lnTo>
                <a:lnTo>
                  <a:pt x="97459" y="194817"/>
                </a:lnTo>
                <a:lnTo>
                  <a:pt x="59530" y="187161"/>
                </a:lnTo>
                <a:lnTo>
                  <a:pt x="28551" y="166282"/>
                </a:lnTo>
                <a:lnTo>
                  <a:pt x="7661" y="135319"/>
                </a:lnTo>
                <a:lnTo>
                  <a:pt x="0" y="97408"/>
                </a:lnTo>
                <a:lnTo>
                  <a:pt x="7661" y="59487"/>
                </a:lnTo>
                <a:lnTo>
                  <a:pt x="28551" y="28525"/>
                </a:lnTo>
                <a:lnTo>
                  <a:pt x="59530" y="7653"/>
                </a:lnTo>
                <a:lnTo>
                  <a:pt x="97459" y="0"/>
                </a:lnTo>
              </a:path>
            </a:pathLst>
          </a:custGeom>
          <a:ln w="25400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47"/>
          <p:cNvSpPr/>
          <p:nvPr/>
        </p:nvSpPr>
        <p:spPr>
          <a:xfrm>
            <a:off x="4127646" y="6226454"/>
            <a:ext cx="160655" cy="123799"/>
          </a:xfrm>
          <a:custGeom>
            <a:avLst/>
            <a:gdLst/>
            <a:ahLst/>
            <a:cxnLst/>
            <a:rect l="l" t="t" r="r" b="b"/>
            <a:pathLst>
              <a:path w="160654" h="123825">
                <a:moveTo>
                  <a:pt x="0" y="63766"/>
                </a:moveTo>
                <a:lnTo>
                  <a:pt x="52120" y="123659"/>
                </a:lnTo>
                <a:lnTo>
                  <a:pt x="160210" y="0"/>
                </a:lnTo>
              </a:path>
            </a:pathLst>
          </a:custGeom>
          <a:ln w="25400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48"/>
          <p:cNvSpPr/>
          <p:nvPr/>
        </p:nvSpPr>
        <p:spPr>
          <a:xfrm>
            <a:off x="4079449" y="6219445"/>
            <a:ext cx="194945" cy="194904"/>
          </a:xfrm>
          <a:custGeom>
            <a:avLst/>
            <a:gdLst/>
            <a:ahLst/>
            <a:cxnLst/>
            <a:rect l="l" t="t" r="r" b="b"/>
            <a:pathLst>
              <a:path w="194945" h="194945">
                <a:moveTo>
                  <a:pt x="194906" y="97408"/>
                </a:moveTo>
                <a:lnTo>
                  <a:pt x="187249" y="135319"/>
                </a:lnTo>
                <a:lnTo>
                  <a:pt x="166366" y="166282"/>
                </a:lnTo>
                <a:lnTo>
                  <a:pt x="135392" y="187161"/>
                </a:lnTo>
                <a:lnTo>
                  <a:pt x="97459" y="194817"/>
                </a:lnTo>
                <a:lnTo>
                  <a:pt x="59530" y="187161"/>
                </a:lnTo>
                <a:lnTo>
                  <a:pt x="28551" y="166282"/>
                </a:lnTo>
                <a:lnTo>
                  <a:pt x="7661" y="135319"/>
                </a:lnTo>
                <a:lnTo>
                  <a:pt x="0" y="97408"/>
                </a:lnTo>
                <a:lnTo>
                  <a:pt x="7661" y="59487"/>
                </a:lnTo>
                <a:lnTo>
                  <a:pt x="28551" y="28525"/>
                </a:lnTo>
                <a:lnTo>
                  <a:pt x="59530" y="7653"/>
                </a:lnTo>
                <a:lnTo>
                  <a:pt x="97459" y="0"/>
                </a:lnTo>
              </a:path>
            </a:pathLst>
          </a:custGeom>
          <a:ln w="25400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47"/>
          <p:cNvSpPr/>
          <p:nvPr/>
        </p:nvSpPr>
        <p:spPr>
          <a:xfrm>
            <a:off x="2937115" y="6226454"/>
            <a:ext cx="160655" cy="123799"/>
          </a:xfrm>
          <a:custGeom>
            <a:avLst/>
            <a:gdLst/>
            <a:ahLst/>
            <a:cxnLst/>
            <a:rect l="l" t="t" r="r" b="b"/>
            <a:pathLst>
              <a:path w="160654" h="123825">
                <a:moveTo>
                  <a:pt x="0" y="63766"/>
                </a:moveTo>
                <a:lnTo>
                  <a:pt x="52120" y="123659"/>
                </a:lnTo>
                <a:lnTo>
                  <a:pt x="160210" y="0"/>
                </a:lnTo>
              </a:path>
            </a:pathLst>
          </a:custGeom>
          <a:ln w="25400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48"/>
          <p:cNvSpPr/>
          <p:nvPr/>
        </p:nvSpPr>
        <p:spPr>
          <a:xfrm>
            <a:off x="2888918" y="6219445"/>
            <a:ext cx="194945" cy="194904"/>
          </a:xfrm>
          <a:custGeom>
            <a:avLst/>
            <a:gdLst/>
            <a:ahLst/>
            <a:cxnLst/>
            <a:rect l="l" t="t" r="r" b="b"/>
            <a:pathLst>
              <a:path w="194945" h="194945">
                <a:moveTo>
                  <a:pt x="194906" y="97408"/>
                </a:moveTo>
                <a:lnTo>
                  <a:pt x="187249" y="135319"/>
                </a:lnTo>
                <a:lnTo>
                  <a:pt x="166366" y="166282"/>
                </a:lnTo>
                <a:lnTo>
                  <a:pt x="135392" y="187161"/>
                </a:lnTo>
                <a:lnTo>
                  <a:pt x="97459" y="194817"/>
                </a:lnTo>
                <a:lnTo>
                  <a:pt x="59530" y="187161"/>
                </a:lnTo>
                <a:lnTo>
                  <a:pt x="28551" y="166282"/>
                </a:lnTo>
                <a:lnTo>
                  <a:pt x="7661" y="135319"/>
                </a:lnTo>
                <a:lnTo>
                  <a:pt x="0" y="97408"/>
                </a:lnTo>
                <a:lnTo>
                  <a:pt x="7661" y="59487"/>
                </a:lnTo>
                <a:lnTo>
                  <a:pt x="28551" y="28525"/>
                </a:lnTo>
                <a:lnTo>
                  <a:pt x="59530" y="7653"/>
                </a:lnTo>
                <a:lnTo>
                  <a:pt x="97459" y="0"/>
                </a:lnTo>
              </a:path>
            </a:pathLst>
          </a:custGeom>
          <a:ln w="25400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42"/>
          <p:cNvSpPr txBox="1"/>
          <p:nvPr/>
        </p:nvSpPr>
        <p:spPr>
          <a:xfrm>
            <a:off x="9479451" y="893983"/>
            <a:ext cx="1872259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defPPr>
              <a:defRPr lang="ru-RU"/>
            </a:defPPr>
            <a:lvl1pPr marL="12700">
              <a:lnSpc>
                <a:spcPct val="100000"/>
              </a:lnSpc>
              <a:spcBef>
                <a:spcPts val="100"/>
              </a:spcBef>
              <a:defRPr sz="1000">
                <a:solidFill>
                  <a:srgbClr val="E01C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 smtClean="0"/>
              <a:t>ЦИФРОВИЗАЦИЯ</a:t>
            </a:r>
            <a:endParaRPr lang="ru-RU" dirty="0"/>
          </a:p>
        </p:txBody>
      </p:sp>
      <p:sp>
        <p:nvSpPr>
          <p:cNvPr id="74" name="object 43"/>
          <p:cNvSpPr/>
          <p:nvPr/>
        </p:nvSpPr>
        <p:spPr>
          <a:xfrm>
            <a:off x="9917775" y="1794989"/>
            <a:ext cx="160655" cy="123799"/>
          </a:xfrm>
          <a:custGeom>
            <a:avLst/>
            <a:gdLst/>
            <a:ahLst/>
            <a:cxnLst/>
            <a:rect l="l" t="t" r="r" b="b"/>
            <a:pathLst>
              <a:path w="160654" h="123825">
                <a:moveTo>
                  <a:pt x="0" y="63766"/>
                </a:moveTo>
                <a:lnTo>
                  <a:pt x="52120" y="123647"/>
                </a:lnTo>
                <a:lnTo>
                  <a:pt x="160210" y="0"/>
                </a:lnTo>
              </a:path>
            </a:pathLst>
          </a:custGeom>
          <a:ln w="25399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44"/>
          <p:cNvSpPr/>
          <p:nvPr/>
        </p:nvSpPr>
        <p:spPr>
          <a:xfrm>
            <a:off x="9869578" y="1787966"/>
            <a:ext cx="194945" cy="194904"/>
          </a:xfrm>
          <a:custGeom>
            <a:avLst/>
            <a:gdLst/>
            <a:ahLst/>
            <a:cxnLst/>
            <a:rect l="l" t="t" r="r" b="b"/>
            <a:pathLst>
              <a:path w="194945" h="194944">
                <a:moveTo>
                  <a:pt x="194906" y="97409"/>
                </a:moveTo>
                <a:lnTo>
                  <a:pt x="187249" y="135324"/>
                </a:lnTo>
                <a:lnTo>
                  <a:pt x="166366" y="166287"/>
                </a:lnTo>
                <a:lnTo>
                  <a:pt x="135392" y="187163"/>
                </a:lnTo>
                <a:lnTo>
                  <a:pt x="97459" y="194818"/>
                </a:lnTo>
                <a:lnTo>
                  <a:pt x="59530" y="187163"/>
                </a:lnTo>
                <a:lnTo>
                  <a:pt x="28551" y="166287"/>
                </a:lnTo>
                <a:lnTo>
                  <a:pt x="7661" y="135324"/>
                </a:lnTo>
                <a:lnTo>
                  <a:pt x="0" y="97409"/>
                </a:lnTo>
                <a:lnTo>
                  <a:pt x="7661" y="59493"/>
                </a:lnTo>
                <a:lnTo>
                  <a:pt x="28551" y="28530"/>
                </a:lnTo>
                <a:lnTo>
                  <a:pt x="59530" y="7654"/>
                </a:lnTo>
                <a:lnTo>
                  <a:pt x="97459" y="0"/>
                </a:lnTo>
              </a:path>
            </a:pathLst>
          </a:custGeom>
          <a:ln w="25400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45"/>
          <p:cNvSpPr/>
          <p:nvPr/>
        </p:nvSpPr>
        <p:spPr>
          <a:xfrm>
            <a:off x="9917775" y="2935541"/>
            <a:ext cx="160655" cy="123799"/>
          </a:xfrm>
          <a:custGeom>
            <a:avLst/>
            <a:gdLst/>
            <a:ahLst/>
            <a:cxnLst/>
            <a:rect l="l" t="t" r="r" b="b"/>
            <a:pathLst>
              <a:path w="160654" h="123825">
                <a:moveTo>
                  <a:pt x="0" y="63766"/>
                </a:moveTo>
                <a:lnTo>
                  <a:pt x="52120" y="123647"/>
                </a:lnTo>
                <a:lnTo>
                  <a:pt x="160210" y="0"/>
                </a:lnTo>
              </a:path>
            </a:pathLst>
          </a:custGeom>
          <a:ln w="25399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46"/>
          <p:cNvSpPr/>
          <p:nvPr/>
        </p:nvSpPr>
        <p:spPr>
          <a:xfrm>
            <a:off x="9869578" y="2928520"/>
            <a:ext cx="194945" cy="194904"/>
          </a:xfrm>
          <a:custGeom>
            <a:avLst/>
            <a:gdLst/>
            <a:ahLst/>
            <a:cxnLst/>
            <a:rect l="l" t="t" r="r" b="b"/>
            <a:pathLst>
              <a:path w="194945" h="194944">
                <a:moveTo>
                  <a:pt x="194906" y="97421"/>
                </a:moveTo>
                <a:lnTo>
                  <a:pt x="187249" y="135332"/>
                </a:lnTo>
                <a:lnTo>
                  <a:pt x="166366" y="166295"/>
                </a:lnTo>
                <a:lnTo>
                  <a:pt x="135392" y="187173"/>
                </a:lnTo>
                <a:lnTo>
                  <a:pt x="97459" y="194830"/>
                </a:lnTo>
                <a:lnTo>
                  <a:pt x="59530" y="187173"/>
                </a:lnTo>
                <a:lnTo>
                  <a:pt x="28551" y="166295"/>
                </a:lnTo>
                <a:lnTo>
                  <a:pt x="7661" y="135332"/>
                </a:lnTo>
                <a:lnTo>
                  <a:pt x="0" y="97421"/>
                </a:lnTo>
                <a:lnTo>
                  <a:pt x="7661" y="59498"/>
                </a:lnTo>
                <a:lnTo>
                  <a:pt x="28551" y="28532"/>
                </a:lnTo>
                <a:lnTo>
                  <a:pt x="59530" y="7655"/>
                </a:lnTo>
                <a:lnTo>
                  <a:pt x="97459" y="0"/>
                </a:lnTo>
              </a:path>
            </a:pathLst>
          </a:custGeom>
          <a:ln w="25400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47"/>
          <p:cNvSpPr/>
          <p:nvPr/>
        </p:nvSpPr>
        <p:spPr>
          <a:xfrm>
            <a:off x="9917775" y="4034171"/>
            <a:ext cx="160655" cy="123799"/>
          </a:xfrm>
          <a:custGeom>
            <a:avLst/>
            <a:gdLst/>
            <a:ahLst/>
            <a:cxnLst/>
            <a:rect l="l" t="t" r="r" b="b"/>
            <a:pathLst>
              <a:path w="160654" h="123825">
                <a:moveTo>
                  <a:pt x="0" y="63766"/>
                </a:moveTo>
                <a:lnTo>
                  <a:pt x="52120" y="123659"/>
                </a:lnTo>
                <a:lnTo>
                  <a:pt x="160210" y="0"/>
                </a:lnTo>
              </a:path>
            </a:pathLst>
          </a:custGeom>
          <a:ln w="25400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48"/>
          <p:cNvSpPr/>
          <p:nvPr/>
        </p:nvSpPr>
        <p:spPr>
          <a:xfrm>
            <a:off x="9869578" y="4027162"/>
            <a:ext cx="194945" cy="194904"/>
          </a:xfrm>
          <a:custGeom>
            <a:avLst/>
            <a:gdLst/>
            <a:ahLst/>
            <a:cxnLst/>
            <a:rect l="l" t="t" r="r" b="b"/>
            <a:pathLst>
              <a:path w="194945" h="194945">
                <a:moveTo>
                  <a:pt x="194906" y="97408"/>
                </a:moveTo>
                <a:lnTo>
                  <a:pt x="187249" y="135319"/>
                </a:lnTo>
                <a:lnTo>
                  <a:pt x="166366" y="166282"/>
                </a:lnTo>
                <a:lnTo>
                  <a:pt x="135392" y="187161"/>
                </a:lnTo>
                <a:lnTo>
                  <a:pt x="97459" y="194817"/>
                </a:lnTo>
                <a:lnTo>
                  <a:pt x="59530" y="187161"/>
                </a:lnTo>
                <a:lnTo>
                  <a:pt x="28551" y="166282"/>
                </a:lnTo>
                <a:lnTo>
                  <a:pt x="7661" y="135319"/>
                </a:lnTo>
                <a:lnTo>
                  <a:pt x="0" y="97408"/>
                </a:lnTo>
                <a:lnTo>
                  <a:pt x="7661" y="59487"/>
                </a:lnTo>
                <a:lnTo>
                  <a:pt x="28551" y="28525"/>
                </a:lnTo>
                <a:lnTo>
                  <a:pt x="59530" y="7653"/>
                </a:lnTo>
                <a:lnTo>
                  <a:pt x="97459" y="0"/>
                </a:lnTo>
              </a:path>
            </a:pathLst>
          </a:custGeom>
          <a:ln w="25400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49"/>
          <p:cNvSpPr/>
          <p:nvPr/>
        </p:nvSpPr>
        <p:spPr>
          <a:xfrm>
            <a:off x="9917775" y="5156446"/>
            <a:ext cx="160655" cy="123799"/>
          </a:xfrm>
          <a:custGeom>
            <a:avLst/>
            <a:gdLst/>
            <a:ahLst/>
            <a:cxnLst/>
            <a:rect l="l" t="t" r="r" b="b"/>
            <a:pathLst>
              <a:path w="160654" h="123825">
                <a:moveTo>
                  <a:pt x="0" y="63766"/>
                </a:moveTo>
                <a:lnTo>
                  <a:pt x="52120" y="123647"/>
                </a:lnTo>
                <a:lnTo>
                  <a:pt x="160210" y="0"/>
                </a:lnTo>
              </a:path>
            </a:pathLst>
          </a:custGeom>
          <a:ln w="25399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50"/>
          <p:cNvSpPr/>
          <p:nvPr/>
        </p:nvSpPr>
        <p:spPr>
          <a:xfrm>
            <a:off x="9869578" y="5149438"/>
            <a:ext cx="194945" cy="194904"/>
          </a:xfrm>
          <a:custGeom>
            <a:avLst/>
            <a:gdLst/>
            <a:ahLst/>
            <a:cxnLst/>
            <a:rect l="l" t="t" r="r" b="b"/>
            <a:pathLst>
              <a:path w="194945" h="194945">
                <a:moveTo>
                  <a:pt x="194906" y="97409"/>
                </a:moveTo>
                <a:lnTo>
                  <a:pt x="187249" y="135319"/>
                </a:lnTo>
                <a:lnTo>
                  <a:pt x="166366" y="166282"/>
                </a:lnTo>
                <a:lnTo>
                  <a:pt x="135392" y="187161"/>
                </a:lnTo>
                <a:lnTo>
                  <a:pt x="97459" y="194818"/>
                </a:lnTo>
                <a:lnTo>
                  <a:pt x="59530" y="187161"/>
                </a:lnTo>
                <a:lnTo>
                  <a:pt x="28551" y="166282"/>
                </a:lnTo>
                <a:lnTo>
                  <a:pt x="7661" y="135319"/>
                </a:lnTo>
                <a:lnTo>
                  <a:pt x="0" y="97409"/>
                </a:lnTo>
                <a:lnTo>
                  <a:pt x="7661" y="59487"/>
                </a:lnTo>
                <a:lnTo>
                  <a:pt x="28551" y="28525"/>
                </a:lnTo>
                <a:lnTo>
                  <a:pt x="59530" y="7653"/>
                </a:lnTo>
                <a:lnTo>
                  <a:pt x="97459" y="0"/>
                </a:lnTo>
              </a:path>
            </a:pathLst>
          </a:custGeom>
          <a:ln w="25400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47"/>
          <p:cNvSpPr/>
          <p:nvPr/>
        </p:nvSpPr>
        <p:spPr>
          <a:xfrm>
            <a:off x="9917775" y="6196522"/>
            <a:ext cx="160655" cy="123799"/>
          </a:xfrm>
          <a:custGeom>
            <a:avLst/>
            <a:gdLst/>
            <a:ahLst/>
            <a:cxnLst/>
            <a:rect l="l" t="t" r="r" b="b"/>
            <a:pathLst>
              <a:path w="160654" h="123825">
                <a:moveTo>
                  <a:pt x="0" y="63766"/>
                </a:moveTo>
                <a:lnTo>
                  <a:pt x="52120" y="123659"/>
                </a:lnTo>
                <a:lnTo>
                  <a:pt x="160210" y="0"/>
                </a:lnTo>
              </a:path>
            </a:pathLst>
          </a:custGeom>
          <a:ln w="25400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48"/>
          <p:cNvSpPr/>
          <p:nvPr/>
        </p:nvSpPr>
        <p:spPr>
          <a:xfrm>
            <a:off x="9869578" y="6189513"/>
            <a:ext cx="194945" cy="194904"/>
          </a:xfrm>
          <a:custGeom>
            <a:avLst/>
            <a:gdLst/>
            <a:ahLst/>
            <a:cxnLst/>
            <a:rect l="l" t="t" r="r" b="b"/>
            <a:pathLst>
              <a:path w="194945" h="194945">
                <a:moveTo>
                  <a:pt x="194906" y="97408"/>
                </a:moveTo>
                <a:lnTo>
                  <a:pt x="187249" y="135319"/>
                </a:lnTo>
                <a:lnTo>
                  <a:pt x="166366" y="166282"/>
                </a:lnTo>
                <a:lnTo>
                  <a:pt x="135392" y="187161"/>
                </a:lnTo>
                <a:lnTo>
                  <a:pt x="97459" y="194817"/>
                </a:lnTo>
                <a:lnTo>
                  <a:pt x="59530" y="187161"/>
                </a:lnTo>
                <a:lnTo>
                  <a:pt x="28551" y="166282"/>
                </a:lnTo>
                <a:lnTo>
                  <a:pt x="7661" y="135319"/>
                </a:lnTo>
                <a:lnTo>
                  <a:pt x="0" y="97408"/>
                </a:lnTo>
                <a:lnTo>
                  <a:pt x="7661" y="59487"/>
                </a:lnTo>
                <a:lnTo>
                  <a:pt x="28551" y="28525"/>
                </a:lnTo>
                <a:lnTo>
                  <a:pt x="59530" y="7653"/>
                </a:lnTo>
                <a:lnTo>
                  <a:pt x="97459" y="0"/>
                </a:lnTo>
              </a:path>
            </a:pathLst>
          </a:custGeom>
          <a:ln w="25400">
            <a:solidFill>
              <a:srgbClr val="108A4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25397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8815</TotalTime>
  <Words>1891</Words>
  <Application>Microsoft Office PowerPoint</Application>
  <PresentationFormat>Произвольный</PresentationFormat>
  <Paragraphs>502</Paragraphs>
  <Slides>13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13</vt:i4>
      </vt:variant>
    </vt:vector>
  </HeadingPairs>
  <TitlesOfParts>
    <vt:vector size="24" baseType="lpstr">
      <vt:lpstr>Arial</vt:lpstr>
      <vt:lpstr>Brutal Type</vt:lpstr>
      <vt:lpstr>Brutal Type Light</vt:lpstr>
      <vt:lpstr>Brutal Type Medium</vt:lpstr>
      <vt:lpstr>Calibri</vt:lpstr>
      <vt:lpstr>Times New Roman</vt:lpstr>
      <vt:lpstr>Verdana</vt:lpstr>
      <vt:lpstr>Wingdings</vt:lpstr>
      <vt:lpstr>Тема Office</vt:lpstr>
      <vt:lpstr>Office Theme</vt:lpstr>
      <vt:lpstr>1_Office Theme</vt:lpstr>
      <vt:lpstr>Презентация PowerPoint</vt:lpstr>
      <vt:lpstr>Презентация PowerPoint</vt:lpstr>
      <vt:lpstr>Презентация PowerPoint</vt:lpstr>
      <vt:lpstr>РЕГИОНАЛЬНОЕ РАСПРЕДЕЛЕНИЕ ПРОЕКТОВ ПО ДЕЙСТВУЮЩИМ ДОГОВОРАМ ЗАЙМА</vt:lpstr>
      <vt:lpstr>Презентация PowerPoint</vt:lpstr>
      <vt:lpstr>ПРОЕКТЫ РАЗВИТИЯ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ПРОЦЕСС РАССМОТРЕНИЯ ЗАЯВКИ ФРП</vt:lpstr>
      <vt:lpstr>Презентация PowerPoint</vt:lpstr>
      <vt:lpstr>Презентация PowerPoint</vt:lpstr>
    </vt:vector>
  </TitlesOfParts>
  <Company>RePack by SPecialiST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ДПП</dc:creator>
  <cp:lastModifiedBy>Волощук Наталья Анатольевна</cp:lastModifiedBy>
  <cp:revision>834</cp:revision>
  <cp:lastPrinted>2016-06-20T07:34:48Z</cp:lastPrinted>
  <dcterms:created xsi:type="dcterms:W3CDTF">2016-04-12T13:20:25Z</dcterms:created>
  <dcterms:modified xsi:type="dcterms:W3CDTF">2018-06-19T04:06:49Z</dcterms:modified>
</cp:coreProperties>
</file>