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318" r:id="rId2"/>
    <p:sldId id="272" r:id="rId3"/>
    <p:sldId id="281" r:id="rId4"/>
    <p:sldId id="291" r:id="rId5"/>
    <p:sldId id="317" r:id="rId6"/>
    <p:sldId id="309" r:id="rId7"/>
    <p:sldId id="316" r:id="rId8"/>
    <p:sldId id="315" r:id="rId9"/>
    <p:sldId id="301" r:id="rId10"/>
    <p:sldId id="322" r:id="rId11"/>
    <p:sldId id="310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C24A"/>
    <a:srgbClr val="007DC5"/>
    <a:srgbClr val="E7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FF8C03-A155-498B-A5A4-C929F5740461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9D3898D2-7B64-4B02-BB45-17F4603220C4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Водоснабжение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934770EE-9861-43F5-8641-DCE415ED0153}" type="parTrans" cxnId="{471B07A5-8905-4CB4-9FEB-64E1E5CE9D73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2CD7D666-A3C0-4F53-9BFD-A765B575BA07}" type="sibTrans" cxnId="{471B07A5-8905-4CB4-9FEB-64E1E5CE9D73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09EA0EF5-7F66-4C59-8D65-2DCB2C1B781C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Водоотведение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A1ADD493-98C3-4D1D-922C-84FC165E0C09}" type="parTrans" cxnId="{58D11F85-82AA-4944-A375-D5D62CB06460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F95BAE29-3C60-4DC1-9C0B-B9C630392522}" type="sibTrans" cxnId="{58D11F85-82AA-4944-A375-D5D62CB06460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978C31B3-3031-4D40-89A4-A32CF8372653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Теплоснабжение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CC1D4FE-3255-4CC9-AF3F-8D43780A3680}" type="parTrans" cxnId="{30C1EAFA-F0AC-4FD1-8E67-7F8C58DC467B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EE69A3CF-76D0-4EF3-ABD1-35939FBE32A3}" type="sibTrans" cxnId="{30C1EAFA-F0AC-4FD1-8E67-7F8C58DC467B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D39343ED-C001-4A9F-AB6D-E3EA4687D478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Электроснабжение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1FA4336-AA13-4065-8F03-BFBDE08CCDD9}" type="parTrans" cxnId="{31BB044F-8ED5-426F-9DEA-B70CDED0AFF1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A84F4EBD-AE2B-4C4B-9000-64B3BD1F8AD7}" type="sibTrans" cxnId="{31BB044F-8ED5-426F-9DEA-B70CDED0AFF1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85DC2BB8-D6D5-4FFA-AFED-3107F93A885D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Газоснабжение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DDF46261-FF55-47AE-A559-22DD475CF7ED}" type="parTrans" cxnId="{FC5F50FF-6519-4B1E-A84F-F4788EDE5CE6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2AB67D32-1A32-4927-945E-0FCC6C78BFD1}" type="sibTrans" cxnId="{FC5F50FF-6519-4B1E-A84F-F4788EDE5CE6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D672D4AE-1F44-4A55-8BA1-BF07F150ADDA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Автомобильные дороги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E2C1EE20-D3CB-4467-8D08-9BED669EDC02}" type="parTrans" cxnId="{6E9E97BB-8DB1-4328-9D97-5AE0B7CA2FE5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A3663FBC-18DB-4D28-B5AA-A791BA9EB49F}" type="sibTrans" cxnId="{6E9E97BB-8DB1-4328-9D97-5AE0B7CA2FE5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C55EA65B-FFFB-4CAF-83FF-ECDF9627D276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Железные дороги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B39B57CE-C895-429D-A4B8-FF3BADA13DE4}" type="parTrans" cxnId="{F0BE5FCE-B9D3-4D58-B911-0C06691621F7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94EB4961-7282-4D4D-AB89-44C0E49CF755}" type="sibTrans" cxnId="{F0BE5FCE-B9D3-4D58-B911-0C06691621F7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C7A3D9B6-D846-4C36-AE2B-9E63E22297B8}">
      <dgm:prSet phldrT="[Текст]"/>
      <dgm:spPr/>
      <dgm:t>
        <a:bodyPr/>
        <a:lstStyle/>
        <a:p>
          <a:r>
            <a:rPr lang="ru-RU" b="1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Связь</a:t>
          </a:r>
          <a:endParaRPr lang="ru-RU" b="1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7BD5300-28A8-44EB-9B7E-80493E95BE2F}" type="parTrans" cxnId="{89F4ECCC-6405-47C2-A234-F76907B40680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58F49885-CFA8-4283-AEEC-3174FF695646}" type="sibTrans" cxnId="{89F4ECCC-6405-47C2-A234-F76907B40680}">
      <dgm:prSet/>
      <dgm:spPr/>
      <dgm:t>
        <a:bodyPr/>
        <a:lstStyle/>
        <a:p>
          <a:endParaRPr lang="ru-RU" b="1">
            <a:solidFill>
              <a:srgbClr val="7EC24A"/>
            </a:solidFill>
          </a:endParaRPr>
        </a:p>
      </dgm:t>
    </dgm:pt>
    <dgm:pt modelId="{0382862D-8AE8-4E2E-9667-08F41BD6A68E}" type="pres">
      <dgm:prSet presAssocID="{C1FF8C03-A155-498B-A5A4-C929F57404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0091D2-F50E-4352-B154-CD07A057FE68}" type="pres">
      <dgm:prSet presAssocID="{9D3898D2-7B64-4B02-BB45-17F4603220C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FD72A2-09F3-4805-8DC6-8C3A9494F61C}" type="pres">
      <dgm:prSet presAssocID="{2CD7D666-A3C0-4F53-9BFD-A765B575BA07}" presName="sibTrans" presStyleCnt="0"/>
      <dgm:spPr/>
    </dgm:pt>
    <dgm:pt modelId="{3951351D-7AAF-40F2-AD78-71CF442C2A75}" type="pres">
      <dgm:prSet presAssocID="{09EA0EF5-7F66-4C59-8D65-2DCB2C1B781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F8C88-1D16-45EC-9620-CBA277B61C73}" type="pres">
      <dgm:prSet presAssocID="{F95BAE29-3C60-4DC1-9C0B-B9C630392522}" presName="sibTrans" presStyleCnt="0"/>
      <dgm:spPr/>
    </dgm:pt>
    <dgm:pt modelId="{359105B2-B8E0-4EE6-8066-209F14A819A0}" type="pres">
      <dgm:prSet presAssocID="{978C31B3-3031-4D40-89A4-A32CF8372653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ADE97-8B5D-4DAE-B7E4-4FF481CF1F16}" type="pres">
      <dgm:prSet presAssocID="{EE69A3CF-76D0-4EF3-ABD1-35939FBE32A3}" presName="sibTrans" presStyleCnt="0"/>
      <dgm:spPr/>
    </dgm:pt>
    <dgm:pt modelId="{E37844F1-6746-4332-8A2C-20653E019CAA}" type="pres">
      <dgm:prSet presAssocID="{D39343ED-C001-4A9F-AB6D-E3EA4687D47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563BC-B589-4854-8EF4-05995844E891}" type="pres">
      <dgm:prSet presAssocID="{A84F4EBD-AE2B-4C4B-9000-64B3BD1F8AD7}" presName="sibTrans" presStyleCnt="0"/>
      <dgm:spPr/>
    </dgm:pt>
    <dgm:pt modelId="{E1774EF0-E4CF-4B1E-8C5E-CE6140FA45CC}" type="pres">
      <dgm:prSet presAssocID="{85DC2BB8-D6D5-4FFA-AFED-3107F93A885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C9493-B199-47BE-85F9-20E05DE98C8E}" type="pres">
      <dgm:prSet presAssocID="{2AB67D32-1A32-4927-945E-0FCC6C78BFD1}" presName="sibTrans" presStyleCnt="0"/>
      <dgm:spPr/>
    </dgm:pt>
    <dgm:pt modelId="{7C2D9E5A-338C-4CAE-9098-550544DBB75D}" type="pres">
      <dgm:prSet presAssocID="{D672D4AE-1F44-4A55-8BA1-BF07F150ADD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1E5812-76E1-4087-96BA-8CE69F8E3863}" type="pres">
      <dgm:prSet presAssocID="{A3663FBC-18DB-4D28-B5AA-A791BA9EB49F}" presName="sibTrans" presStyleCnt="0"/>
      <dgm:spPr/>
    </dgm:pt>
    <dgm:pt modelId="{DBF14DAB-6ACF-4665-B831-5AB75E039306}" type="pres">
      <dgm:prSet presAssocID="{C55EA65B-FFFB-4CAF-83FF-ECDF9627D27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01DEB-F417-4F32-B2B7-B339597FF942}" type="pres">
      <dgm:prSet presAssocID="{94EB4961-7282-4D4D-AB89-44C0E49CF755}" presName="sibTrans" presStyleCnt="0"/>
      <dgm:spPr/>
    </dgm:pt>
    <dgm:pt modelId="{A25DB558-5299-4DE8-A85C-F16CBD64164B}" type="pres">
      <dgm:prSet presAssocID="{C7A3D9B6-D846-4C36-AE2B-9E63E22297B8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260D25-5A28-4356-A42E-DB6034D9CE3A}" type="presOf" srcId="{85DC2BB8-D6D5-4FFA-AFED-3107F93A885D}" destId="{E1774EF0-E4CF-4B1E-8C5E-CE6140FA45CC}" srcOrd="0" destOrd="0" presId="urn:microsoft.com/office/officeart/2005/8/layout/default"/>
    <dgm:cxn modelId="{FC5F50FF-6519-4B1E-A84F-F4788EDE5CE6}" srcId="{C1FF8C03-A155-498B-A5A4-C929F5740461}" destId="{85DC2BB8-D6D5-4FFA-AFED-3107F93A885D}" srcOrd="4" destOrd="0" parTransId="{DDF46261-FF55-47AE-A559-22DD475CF7ED}" sibTransId="{2AB67D32-1A32-4927-945E-0FCC6C78BFD1}"/>
    <dgm:cxn modelId="{48E64F51-6780-47EF-B1AA-088DF01843F3}" type="presOf" srcId="{978C31B3-3031-4D40-89A4-A32CF8372653}" destId="{359105B2-B8E0-4EE6-8066-209F14A819A0}" srcOrd="0" destOrd="0" presId="urn:microsoft.com/office/officeart/2005/8/layout/default"/>
    <dgm:cxn modelId="{7AFA707C-D7F9-4A80-9D71-DBF368D210C4}" type="presOf" srcId="{9D3898D2-7B64-4B02-BB45-17F4603220C4}" destId="{8D0091D2-F50E-4352-B154-CD07A057FE68}" srcOrd="0" destOrd="0" presId="urn:microsoft.com/office/officeart/2005/8/layout/default"/>
    <dgm:cxn modelId="{4E36095C-06BE-432A-BC1E-E201576BFED7}" type="presOf" srcId="{D39343ED-C001-4A9F-AB6D-E3EA4687D478}" destId="{E37844F1-6746-4332-8A2C-20653E019CAA}" srcOrd="0" destOrd="0" presId="urn:microsoft.com/office/officeart/2005/8/layout/default"/>
    <dgm:cxn modelId="{6EC1DE08-EC9E-4F56-A732-5B38DDB64A55}" type="presOf" srcId="{C7A3D9B6-D846-4C36-AE2B-9E63E22297B8}" destId="{A25DB558-5299-4DE8-A85C-F16CBD64164B}" srcOrd="0" destOrd="0" presId="urn:microsoft.com/office/officeart/2005/8/layout/default"/>
    <dgm:cxn modelId="{F0BE5FCE-B9D3-4D58-B911-0C06691621F7}" srcId="{C1FF8C03-A155-498B-A5A4-C929F5740461}" destId="{C55EA65B-FFFB-4CAF-83FF-ECDF9627D276}" srcOrd="6" destOrd="0" parTransId="{B39B57CE-C895-429D-A4B8-FF3BADA13DE4}" sibTransId="{94EB4961-7282-4D4D-AB89-44C0E49CF755}"/>
    <dgm:cxn modelId="{FBB6D1D5-D1C7-4DBB-8A0B-791A30B4EFA2}" type="presOf" srcId="{C1FF8C03-A155-498B-A5A4-C929F5740461}" destId="{0382862D-8AE8-4E2E-9667-08F41BD6A68E}" srcOrd="0" destOrd="0" presId="urn:microsoft.com/office/officeart/2005/8/layout/default"/>
    <dgm:cxn modelId="{6E9E97BB-8DB1-4328-9D97-5AE0B7CA2FE5}" srcId="{C1FF8C03-A155-498B-A5A4-C929F5740461}" destId="{D672D4AE-1F44-4A55-8BA1-BF07F150ADDA}" srcOrd="5" destOrd="0" parTransId="{E2C1EE20-D3CB-4467-8D08-9BED669EDC02}" sibTransId="{A3663FBC-18DB-4D28-B5AA-A791BA9EB49F}"/>
    <dgm:cxn modelId="{01E31B53-E0D4-471B-8EFB-B638E720CAF1}" type="presOf" srcId="{C55EA65B-FFFB-4CAF-83FF-ECDF9627D276}" destId="{DBF14DAB-6ACF-4665-B831-5AB75E039306}" srcOrd="0" destOrd="0" presId="urn:microsoft.com/office/officeart/2005/8/layout/default"/>
    <dgm:cxn modelId="{58D11F85-82AA-4944-A375-D5D62CB06460}" srcId="{C1FF8C03-A155-498B-A5A4-C929F5740461}" destId="{09EA0EF5-7F66-4C59-8D65-2DCB2C1B781C}" srcOrd="1" destOrd="0" parTransId="{A1ADD493-98C3-4D1D-922C-84FC165E0C09}" sibTransId="{F95BAE29-3C60-4DC1-9C0B-B9C630392522}"/>
    <dgm:cxn modelId="{9C69FCCB-7088-4494-8465-1613DBE33E19}" type="presOf" srcId="{09EA0EF5-7F66-4C59-8D65-2DCB2C1B781C}" destId="{3951351D-7AAF-40F2-AD78-71CF442C2A75}" srcOrd="0" destOrd="0" presId="urn:microsoft.com/office/officeart/2005/8/layout/default"/>
    <dgm:cxn modelId="{471B07A5-8905-4CB4-9FEB-64E1E5CE9D73}" srcId="{C1FF8C03-A155-498B-A5A4-C929F5740461}" destId="{9D3898D2-7B64-4B02-BB45-17F4603220C4}" srcOrd="0" destOrd="0" parTransId="{934770EE-9861-43F5-8641-DCE415ED0153}" sibTransId="{2CD7D666-A3C0-4F53-9BFD-A765B575BA07}"/>
    <dgm:cxn modelId="{3AE3D819-24FD-40B9-A1E1-6A57631817F2}" type="presOf" srcId="{D672D4AE-1F44-4A55-8BA1-BF07F150ADDA}" destId="{7C2D9E5A-338C-4CAE-9098-550544DBB75D}" srcOrd="0" destOrd="0" presId="urn:microsoft.com/office/officeart/2005/8/layout/default"/>
    <dgm:cxn modelId="{31BB044F-8ED5-426F-9DEA-B70CDED0AFF1}" srcId="{C1FF8C03-A155-498B-A5A4-C929F5740461}" destId="{D39343ED-C001-4A9F-AB6D-E3EA4687D478}" srcOrd="3" destOrd="0" parTransId="{61FA4336-AA13-4065-8F03-BFBDE08CCDD9}" sibTransId="{A84F4EBD-AE2B-4C4B-9000-64B3BD1F8AD7}"/>
    <dgm:cxn modelId="{30C1EAFA-F0AC-4FD1-8E67-7F8C58DC467B}" srcId="{C1FF8C03-A155-498B-A5A4-C929F5740461}" destId="{978C31B3-3031-4D40-89A4-A32CF8372653}" srcOrd="2" destOrd="0" parTransId="{6CC1D4FE-3255-4CC9-AF3F-8D43780A3680}" sibTransId="{EE69A3CF-76D0-4EF3-ABD1-35939FBE32A3}"/>
    <dgm:cxn modelId="{89F4ECCC-6405-47C2-A234-F76907B40680}" srcId="{C1FF8C03-A155-498B-A5A4-C929F5740461}" destId="{C7A3D9B6-D846-4C36-AE2B-9E63E22297B8}" srcOrd="7" destOrd="0" parTransId="{67BD5300-28A8-44EB-9B7E-80493E95BE2F}" sibTransId="{58F49885-CFA8-4283-AEEC-3174FF695646}"/>
    <dgm:cxn modelId="{315730CE-5DA3-43AD-88DA-1160350D1116}" type="presParOf" srcId="{0382862D-8AE8-4E2E-9667-08F41BD6A68E}" destId="{8D0091D2-F50E-4352-B154-CD07A057FE68}" srcOrd="0" destOrd="0" presId="urn:microsoft.com/office/officeart/2005/8/layout/default"/>
    <dgm:cxn modelId="{F70F5489-747F-40CD-A266-2AE3CD83AA40}" type="presParOf" srcId="{0382862D-8AE8-4E2E-9667-08F41BD6A68E}" destId="{1EFD72A2-09F3-4805-8DC6-8C3A9494F61C}" srcOrd="1" destOrd="0" presId="urn:microsoft.com/office/officeart/2005/8/layout/default"/>
    <dgm:cxn modelId="{F656BE75-6A12-4DDE-9200-61C5E982B397}" type="presParOf" srcId="{0382862D-8AE8-4E2E-9667-08F41BD6A68E}" destId="{3951351D-7AAF-40F2-AD78-71CF442C2A75}" srcOrd="2" destOrd="0" presId="urn:microsoft.com/office/officeart/2005/8/layout/default"/>
    <dgm:cxn modelId="{948912F4-0709-416C-ACDD-371139DFA5AC}" type="presParOf" srcId="{0382862D-8AE8-4E2E-9667-08F41BD6A68E}" destId="{C8AF8C88-1D16-45EC-9620-CBA277B61C73}" srcOrd="3" destOrd="0" presId="urn:microsoft.com/office/officeart/2005/8/layout/default"/>
    <dgm:cxn modelId="{E9D9DE26-37E7-4430-9B4F-B53472484FBB}" type="presParOf" srcId="{0382862D-8AE8-4E2E-9667-08F41BD6A68E}" destId="{359105B2-B8E0-4EE6-8066-209F14A819A0}" srcOrd="4" destOrd="0" presId="urn:microsoft.com/office/officeart/2005/8/layout/default"/>
    <dgm:cxn modelId="{5976A474-DDD0-44C1-B859-26E1B4E107E0}" type="presParOf" srcId="{0382862D-8AE8-4E2E-9667-08F41BD6A68E}" destId="{4FFADE97-8B5D-4DAE-B7E4-4FF481CF1F16}" srcOrd="5" destOrd="0" presId="urn:microsoft.com/office/officeart/2005/8/layout/default"/>
    <dgm:cxn modelId="{284F3435-7E55-4631-9140-781DD4922094}" type="presParOf" srcId="{0382862D-8AE8-4E2E-9667-08F41BD6A68E}" destId="{E37844F1-6746-4332-8A2C-20653E019CAA}" srcOrd="6" destOrd="0" presId="urn:microsoft.com/office/officeart/2005/8/layout/default"/>
    <dgm:cxn modelId="{881E805F-76E8-4F0D-BBDE-1F6A73D0C48A}" type="presParOf" srcId="{0382862D-8AE8-4E2E-9667-08F41BD6A68E}" destId="{585563BC-B589-4854-8EF4-05995844E891}" srcOrd="7" destOrd="0" presId="urn:microsoft.com/office/officeart/2005/8/layout/default"/>
    <dgm:cxn modelId="{9B5445B9-BD47-4210-8C0C-A25ADDB6FF6C}" type="presParOf" srcId="{0382862D-8AE8-4E2E-9667-08F41BD6A68E}" destId="{E1774EF0-E4CF-4B1E-8C5E-CE6140FA45CC}" srcOrd="8" destOrd="0" presId="urn:microsoft.com/office/officeart/2005/8/layout/default"/>
    <dgm:cxn modelId="{0B860CA8-7025-4EF1-A11A-3C5442BB2B04}" type="presParOf" srcId="{0382862D-8AE8-4E2E-9667-08F41BD6A68E}" destId="{BC2C9493-B199-47BE-85F9-20E05DE98C8E}" srcOrd="9" destOrd="0" presId="urn:microsoft.com/office/officeart/2005/8/layout/default"/>
    <dgm:cxn modelId="{F159B6F8-396D-47B8-91E3-00FB9BD7C318}" type="presParOf" srcId="{0382862D-8AE8-4E2E-9667-08F41BD6A68E}" destId="{7C2D9E5A-338C-4CAE-9098-550544DBB75D}" srcOrd="10" destOrd="0" presId="urn:microsoft.com/office/officeart/2005/8/layout/default"/>
    <dgm:cxn modelId="{E61B4530-EB0B-412E-86CD-079B3A804FE8}" type="presParOf" srcId="{0382862D-8AE8-4E2E-9667-08F41BD6A68E}" destId="{741E5812-76E1-4087-96BA-8CE69F8E3863}" srcOrd="11" destOrd="0" presId="urn:microsoft.com/office/officeart/2005/8/layout/default"/>
    <dgm:cxn modelId="{554295B8-EDA1-45D2-92AC-FBB991F4A338}" type="presParOf" srcId="{0382862D-8AE8-4E2E-9667-08F41BD6A68E}" destId="{DBF14DAB-6ACF-4665-B831-5AB75E039306}" srcOrd="12" destOrd="0" presId="urn:microsoft.com/office/officeart/2005/8/layout/default"/>
    <dgm:cxn modelId="{4678EE5C-5F48-4634-AFB3-F0EE3E985C1A}" type="presParOf" srcId="{0382862D-8AE8-4E2E-9667-08F41BD6A68E}" destId="{AF501DEB-F417-4F32-B2B7-B339597FF942}" srcOrd="13" destOrd="0" presId="urn:microsoft.com/office/officeart/2005/8/layout/default"/>
    <dgm:cxn modelId="{E965EF82-796F-4A18-9195-A891C52AD18F}" type="presParOf" srcId="{0382862D-8AE8-4E2E-9667-08F41BD6A68E}" destId="{A25DB558-5299-4DE8-A85C-F16CBD64164B}" srcOrd="14" destOrd="0" presId="urn:microsoft.com/office/officeart/2005/8/layout/default"/>
  </dgm:cxnLst>
  <dgm:bg/>
  <dgm:whole>
    <a:ln>
      <a:solidFill>
        <a:schemeClr val="accent6"/>
      </a:solidFill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CE547F-AED0-48D6-B65C-5BCA2742515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4392CF-B07A-4BF4-B03C-B05321542084}" type="pres">
      <dgm:prSet presAssocID="{C8CE547F-AED0-48D6-B65C-5BCA274251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9E7AC-C391-4CA6-8C89-5DE165C2534A}" type="presOf" srcId="{C8CE547F-AED0-48D6-B65C-5BCA27425158}" destId="{0A4392CF-B07A-4BF4-B03C-B0532154208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C47483-629C-40EC-9477-132B941E1D0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0B66A9-C266-46FB-8166-6ECE73271022}">
      <dgm:prSet phldrT="[Текст]" custT="1"/>
      <dgm:spPr>
        <a:solidFill>
          <a:srgbClr val="0078BF"/>
        </a:solidFill>
      </dgm:spPr>
      <dgm:t>
        <a:bodyPr/>
        <a:lstStyle/>
        <a:p>
          <a:pPr rtl="0"/>
          <a:r>
            <a:rPr lang="ru-RU" sz="1800" b="1" dirty="0"/>
            <a:t>Форма  участия</a:t>
          </a:r>
          <a:endParaRPr lang="ru-RU" sz="1800" dirty="0"/>
        </a:p>
      </dgm:t>
    </dgm:pt>
    <dgm:pt modelId="{69B2A8CD-10F3-4AF4-9E30-9A40E149E478}" type="parTrans" cxnId="{E9B3BFDE-0C7E-4089-85EF-F75ED3D0A151}">
      <dgm:prSet/>
      <dgm:spPr/>
      <dgm:t>
        <a:bodyPr/>
        <a:lstStyle/>
        <a:p>
          <a:endParaRPr lang="ru-RU"/>
        </a:p>
      </dgm:t>
    </dgm:pt>
    <dgm:pt modelId="{6DA9E8D0-4360-4389-B39F-CCB979767E92}" type="sibTrans" cxnId="{E9B3BFDE-0C7E-4089-85EF-F75ED3D0A151}">
      <dgm:prSet/>
      <dgm:spPr/>
      <dgm:t>
        <a:bodyPr/>
        <a:lstStyle/>
        <a:p>
          <a:endParaRPr lang="ru-RU"/>
        </a:p>
      </dgm:t>
    </dgm:pt>
    <dgm:pt modelId="{7E9AFFE8-0DE3-4265-A7EE-CD89BFB1A27B}">
      <dgm:prSet phldrT="[Текст]" custT="1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1" kern="1200" dirty="0" err="1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Займ</a:t>
          </a: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(не более 40% стоимости проекта). </a:t>
          </a:r>
          <a:b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</a:br>
          <a:r>
            <a:rPr lang="ru-RU" sz="1800" b="1" kern="1200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Заключено 7 договоров займа</a:t>
          </a:r>
          <a:endParaRPr lang="ru-RU" sz="18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C90F6B80-FC11-4DD1-9876-3AD1A2A1A3A4}" type="parTrans" cxnId="{40BDC24C-2F28-49E0-AAF5-FF9B4A5F2A85}">
      <dgm:prSet/>
      <dgm:spPr/>
      <dgm:t>
        <a:bodyPr/>
        <a:lstStyle/>
        <a:p>
          <a:endParaRPr lang="ru-RU"/>
        </a:p>
      </dgm:t>
    </dgm:pt>
    <dgm:pt modelId="{A695651C-578B-46B5-AA64-F11571A2F786}" type="sibTrans" cxnId="{40BDC24C-2F28-49E0-AAF5-FF9B4A5F2A85}">
      <dgm:prSet/>
      <dgm:spPr/>
      <dgm:t>
        <a:bodyPr/>
        <a:lstStyle/>
        <a:p>
          <a:endParaRPr lang="ru-RU"/>
        </a:p>
      </dgm:t>
    </dgm:pt>
    <dgm:pt modelId="{4ADD63E9-39F5-41E5-A127-E8FAA5918389}">
      <dgm:prSet phldrT="[Текст]" custT="1"/>
      <dgm:spPr>
        <a:solidFill>
          <a:srgbClr val="0078BF"/>
        </a:solidFill>
      </dgm:spPr>
      <dgm:t>
        <a:bodyPr/>
        <a:lstStyle/>
        <a:p>
          <a:pPr rtl="0"/>
          <a:r>
            <a:rPr lang="ru-RU" sz="1800" b="1" dirty="0"/>
            <a:t>Основные условия</a:t>
          </a:r>
          <a:endParaRPr lang="ru-RU" sz="1800" dirty="0"/>
        </a:p>
      </dgm:t>
    </dgm:pt>
    <dgm:pt modelId="{4AE18A71-83EB-4A6C-A0F7-C869ACC4CFF7}" type="parTrans" cxnId="{B1110241-FD7C-4E20-AD95-F87B5625008D}">
      <dgm:prSet/>
      <dgm:spPr/>
      <dgm:t>
        <a:bodyPr/>
        <a:lstStyle/>
        <a:p>
          <a:endParaRPr lang="ru-RU"/>
        </a:p>
      </dgm:t>
    </dgm:pt>
    <dgm:pt modelId="{EE3E148B-94A9-4CCD-87F0-C2A7170802C1}" type="sibTrans" cxnId="{B1110241-FD7C-4E20-AD95-F87B5625008D}">
      <dgm:prSet/>
      <dgm:spPr/>
      <dgm:t>
        <a:bodyPr/>
        <a:lstStyle/>
        <a:p>
          <a:endParaRPr lang="ru-RU"/>
        </a:p>
      </dgm:t>
    </dgm:pt>
    <dgm:pt modelId="{F2B02CE8-F35C-4516-BE99-709C79E4A879}">
      <dgm:prSet phldrT="[Текст]"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Сумма  -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100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1000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млн. руб.  </a:t>
          </a:r>
        </a:p>
      </dgm:t>
    </dgm:pt>
    <dgm:pt modelId="{58D8B630-5B46-4E19-996F-8F60661A7302}" type="parTrans" cxnId="{D3B37747-B31C-4DFB-810E-99AC3A869BAB}">
      <dgm:prSet/>
      <dgm:spPr/>
      <dgm:t>
        <a:bodyPr/>
        <a:lstStyle/>
        <a:p>
          <a:endParaRPr lang="ru-RU"/>
        </a:p>
      </dgm:t>
    </dgm:pt>
    <dgm:pt modelId="{80FD8851-E441-4809-B3DC-9B9B13539438}" type="sibTrans" cxnId="{D3B37747-B31C-4DFB-810E-99AC3A869BAB}">
      <dgm:prSet/>
      <dgm:spPr/>
      <dgm:t>
        <a:bodyPr/>
        <a:lstStyle/>
        <a:p>
          <a:endParaRPr lang="ru-RU"/>
        </a:p>
      </dgm:t>
    </dgm:pt>
    <dgm:pt modelId="{B02F9FB2-AA57-4C88-A7A2-50C5F717590A}">
      <dgm:prSet custT="1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Вхождение</a:t>
          </a:r>
          <a:r>
            <a:rPr lang="en-US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капитал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компании-инициатора (не более 49% от стоимости проекта)</a:t>
          </a:r>
        </a:p>
      </dgm:t>
    </dgm:pt>
    <dgm:pt modelId="{4A6F5EE8-957B-47F6-BAAB-223DD9110082}" type="parTrans" cxnId="{8C6020A5-C8E5-45FE-B6F3-D10C5CC69425}">
      <dgm:prSet/>
      <dgm:spPr/>
      <dgm:t>
        <a:bodyPr/>
        <a:lstStyle/>
        <a:p>
          <a:endParaRPr lang="ru-RU"/>
        </a:p>
      </dgm:t>
    </dgm:pt>
    <dgm:pt modelId="{0824915A-BAC5-4B5A-A694-904D530F39D0}" type="sibTrans" cxnId="{8C6020A5-C8E5-45FE-B6F3-D10C5CC69425}">
      <dgm:prSet/>
      <dgm:spPr/>
      <dgm:t>
        <a:bodyPr/>
        <a:lstStyle/>
        <a:p>
          <a:endParaRPr lang="ru-RU"/>
        </a:p>
      </dgm:t>
    </dgm:pt>
    <dgm:pt modelId="{496B4B27-6CD9-4394-8A14-2AF0793CC3F1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Ставка  -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5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%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годовых</a:t>
          </a:r>
        </a:p>
      </dgm:t>
    </dgm:pt>
    <dgm:pt modelId="{4B0D72A8-7DD8-436F-A75D-1862AAA05DC6}" type="parTrans" cxnId="{DC6612EC-6E42-4057-8E49-A42AD8A27F4A}">
      <dgm:prSet/>
      <dgm:spPr/>
      <dgm:t>
        <a:bodyPr/>
        <a:lstStyle/>
        <a:p>
          <a:endParaRPr lang="ru-RU"/>
        </a:p>
      </dgm:t>
    </dgm:pt>
    <dgm:pt modelId="{EBAF16F2-643F-44CA-A190-1BCD1588E5A2}" type="sibTrans" cxnId="{DC6612EC-6E42-4057-8E49-A42AD8A27F4A}">
      <dgm:prSet/>
      <dgm:spPr/>
      <dgm:t>
        <a:bodyPr/>
        <a:lstStyle/>
        <a:p>
          <a:endParaRPr lang="ru-RU"/>
        </a:p>
      </dgm:t>
    </dgm:pt>
    <dgm:pt modelId="{1A876357-5ECF-48DF-8EC6-50104AD9E9DE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Срок –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8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лет</a:t>
          </a:r>
        </a:p>
      </dgm:t>
    </dgm:pt>
    <dgm:pt modelId="{70DAF891-CE7B-48AF-BFDC-8CE7419D2BE8}" type="parTrans" cxnId="{8C6A654A-61F2-42F5-9630-75792866A73C}">
      <dgm:prSet/>
      <dgm:spPr/>
      <dgm:t>
        <a:bodyPr/>
        <a:lstStyle/>
        <a:p>
          <a:endParaRPr lang="ru-RU"/>
        </a:p>
      </dgm:t>
    </dgm:pt>
    <dgm:pt modelId="{1D0148A9-1DEC-45FB-84BF-BFD04B89630F}" type="sibTrans" cxnId="{8C6A654A-61F2-42F5-9630-75792866A73C}">
      <dgm:prSet/>
      <dgm:spPr/>
      <dgm:t>
        <a:bodyPr/>
        <a:lstStyle/>
        <a:p>
          <a:endParaRPr lang="ru-RU"/>
        </a:p>
      </dgm:t>
    </dgm:pt>
    <dgm:pt modelId="{BBCA4808-A0B2-4466-9DCE-6C285765B7A1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Отсрочка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по выплате займа - 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более 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3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лет</a:t>
          </a:r>
        </a:p>
      </dgm:t>
    </dgm:pt>
    <dgm:pt modelId="{0B4920A7-3C59-4B6A-9498-3FF26129A055}" type="parTrans" cxnId="{58ABFA29-DCA4-435B-981D-EC9FF7B522CD}">
      <dgm:prSet/>
      <dgm:spPr/>
      <dgm:t>
        <a:bodyPr/>
        <a:lstStyle/>
        <a:p>
          <a:endParaRPr lang="ru-RU"/>
        </a:p>
      </dgm:t>
    </dgm:pt>
    <dgm:pt modelId="{E3E90EE2-EC23-40AB-85A0-230A3F4E42D7}" type="sibTrans" cxnId="{58ABFA29-DCA4-435B-981D-EC9FF7B522CD}">
      <dgm:prSet/>
      <dgm:spPr/>
      <dgm:t>
        <a:bodyPr/>
        <a:lstStyle/>
        <a:p>
          <a:endParaRPr lang="ru-RU"/>
        </a:p>
      </dgm:t>
    </dgm:pt>
    <dgm:pt modelId="{53914602-DAF8-45E7-A40B-6A76D8EA73C4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Наличие обеспечения </a:t>
          </a:r>
        </a:p>
      </dgm:t>
    </dgm:pt>
    <dgm:pt modelId="{8F0D8738-CE60-4174-9438-C5D28D1739D2}" type="parTrans" cxnId="{0598932E-C917-4789-97D3-23778A8CAF5A}">
      <dgm:prSet/>
      <dgm:spPr/>
      <dgm:t>
        <a:bodyPr/>
        <a:lstStyle/>
        <a:p>
          <a:endParaRPr lang="ru-RU"/>
        </a:p>
      </dgm:t>
    </dgm:pt>
    <dgm:pt modelId="{C5B1B6F3-C260-47D8-8AAC-163E867764B5}" type="sibTrans" cxnId="{0598932E-C917-4789-97D3-23778A8CAF5A}">
      <dgm:prSet/>
      <dgm:spPr/>
      <dgm:t>
        <a:bodyPr/>
        <a:lstStyle/>
        <a:p>
          <a:endParaRPr lang="ru-RU"/>
        </a:p>
      </dgm:t>
    </dgm:pt>
    <dgm:pt modelId="{550208CC-9D88-40B1-B413-00F958E96439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500"/>
            </a:spcAft>
          </a:pP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Собственные средства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в проекте – </a:t>
          </a:r>
          <a:b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</a:b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менее 15%  </a:t>
          </a:r>
        </a:p>
      </dgm:t>
    </dgm:pt>
    <dgm:pt modelId="{92B3EDC6-52D8-4F43-A253-D7B90E28EA91}" type="parTrans" cxnId="{EAE19E6C-F37B-4511-9D29-E7DB63E9CCB8}">
      <dgm:prSet/>
      <dgm:spPr/>
      <dgm:t>
        <a:bodyPr/>
        <a:lstStyle/>
        <a:p>
          <a:endParaRPr lang="ru-RU"/>
        </a:p>
      </dgm:t>
    </dgm:pt>
    <dgm:pt modelId="{EE55E68F-B66D-4F99-81B3-BEE992C43714}" type="sibTrans" cxnId="{EAE19E6C-F37B-4511-9D29-E7DB63E9CCB8}">
      <dgm:prSet/>
      <dgm:spPr/>
      <dgm:t>
        <a:bodyPr/>
        <a:lstStyle/>
        <a:p>
          <a:endParaRPr lang="ru-RU"/>
        </a:p>
      </dgm:t>
    </dgm:pt>
    <dgm:pt modelId="{5750F26B-7D1A-43FB-8C83-9038E8304A91}" type="pres">
      <dgm:prSet presAssocID="{34C47483-629C-40EC-9477-132B941E1D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07BC3-B2A2-4C2C-8BA1-28F5E1FD5FEF}" type="pres">
      <dgm:prSet presAssocID="{C90B66A9-C266-46FB-8166-6ECE73271022}" presName="linNode" presStyleCnt="0"/>
      <dgm:spPr/>
    </dgm:pt>
    <dgm:pt modelId="{02F78742-F04E-4FD1-AC7A-6A8A2CACFA4E}" type="pres">
      <dgm:prSet presAssocID="{C90B66A9-C266-46FB-8166-6ECE73271022}" presName="parentText" presStyleLbl="node1" presStyleIdx="0" presStyleCnt="2" custScaleX="64605" custScaleY="38513" custLinFactNeighborX="192" custLinFactNeighborY="71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B74FEA-EF40-4EBA-9379-D367D15DEBFB}" type="pres">
      <dgm:prSet presAssocID="{C90B66A9-C266-46FB-8166-6ECE73271022}" presName="descendantText" presStyleLbl="alignAccFollowNode1" presStyleIdx="0" presStyleCnt="2" custScaleX="129717" custScaleY="52940" custLinFactNeighborX="65" custLinFactNeighborY="9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0E6FCC-F1B4-4D82-94C5-01AE96ED6134}" type="pres">
      <dgm:prSet presAssocID="{6DA9E8D0-4360-4389-B39F-CCB979767E92}" presName="sp" presStyleCnt="0"/>
      <dgm:spPr/>
    </dgm:pt>
    <dgm:pt modelId="{D6632357-8A3D-4EEF-800F-7AFE16CE80DA}" type="pres">
      <dgm:prSet presAssocID="{4ADD63E9-39F5-41E5-A127-E8FAA5918389}" presName="linNode" presStyleCnt="0"/>
      <dgm:spPr/>
    </dgm:pt>
    <dgm:pt modelId="{7FDCC698-B6D8-45A9-8F13-89698AD8FE42}" type="pres">
      <dgm:prSet presAssocID="{4ADD63E9-39F5-41E5-A127-E8FAA5918389}" presName="parentText" presStyleLbl="node1" presStyleIdx="1" presStyleCnt="2" custScaleX="63497" custScaleY="90002" custLinFactNeighborX="-177" custLinFactNeighborY="-10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852C0-D7A4-4013-8FBA-4B2E1EEF0C6F}" type="pres">
      <dgm:prSet presAssocID="{4ADD63E9-39F5-41E5-A127-E8FAA5918389}" presName="descendantText" presStyleLbl="alignAccFollowNode1" presStyleIdx="1" presStyleCnt="2" custScaleX="109507" custScaleY="160098" custLinFactNeighborX="-757" custLinFactNeighborY="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768BA3-1213-4851-AA57-AC249D1160E2}" type="presOf" srcId="{1A876357-5ECF-48DF-8EC6-50104AD9E9DE}" destId="{120852C0-D7A4-4013-8FBA-4B2E1EEF0C6F}" srcOrd="0" destOrd="2" presId="urn:microsoft.com/office/officeart/2005/8/layout/vList5"/>
    <dgm:cxn modelId="{B1110241-FD7C-4E20-AD95-F87B5625008D}" srcId="{34C47483-629C-40EC-9477-132B941E1D0D}" destId="{4ADD63E9-39F5-41E5-A127-E8FAA5918389}" srcOrd="1" destOrd="0" parTransId="{4AE18A71-83EB-4A6C-A0F7-C869ACC4CFF7}" sibTransId="{EE3E148B-94A9-4CCD-87F0-C2A7170802C1}"/>
    <dgm:cxn modelId="{DC6612EC-6E42-4057-8E49-A42AD8A27F4A}" srcId="{4ADD63E9-39F5-41E5-A127-E8FAA5918389}" destId="{496B4B27-6CD9-4394-8A14-2AF0793CC3F1}" srcOrd="1" destOrd="0" parTransId="{4B0D72A8-7DD8-436F-A75D-1862AAA05DC6}" sibTransId="{EBAF16F2-643F-44CA-A190-1BCD1588E5A2}"/>
    <dgm:cxn modelId="{8C6020A5-C8E5-45FE-B6F3-D10C5CC69425}" srcId="{C90B66A9-C266-46FB-8166-6ECE73271022}" destId="{B02F9FB2-AA57-4C88-A7A2-50C5F717590A}" srcOrd="1" destOrd="0" parTransId="{4A6F5EE8-957B-47F6-BAAB-223DD9110082}" sibTransId="{0824915A-BAC5-4B5A-A694-904D530F39D0}"/>
    <dgm:cxn modelId="{6F252258-CFD4-4DA8-93B7-065A418E55B2}" type="presOf" srcId="{BBCA4808-A0B2-4466-9DCE-6C285765B7A1}" destId="{120852C0-D7A4-4013-8FBA-4B2E1EEF0C6F}" srcOrd="0" destOrd="3" presId="urn:microsoft.com/office/officeart/2005/8/layout/vList5"/>
    <dgm:cxn modelId="{DF17C725-93F8-4E99-8886-D7D7C2A89A85}" type="presOf" srcId="{550208CC-9D88-40B1-B413-00F958E96439}" destId="{120852C0-D7A4-4013-8FBA-4B2E1EEF0C6F}" srcOrd="0" destOrd="4" presId="urn:microsoft.com/office/officeart/2005/8/layout/vList5"/>
    <dgm:cxn modelId="{EC3B1EDD-2875-4C84-A8C1-1129BB06DE2E}" type="presOf" srcId="{B02F9FB2-AA57-4C88-A7A2-50C5F717590A}" destId="{71B74FEA-EF40-4EBA-9379-D367D15DEBFB}" srcOrd="0" destOrd="1" presId="urn:microsoft.com/office/officeart/2005/8/layout/vList5"/>
    <dgm:cxn modelId="{9B69CACE-B43C-4372-9B44-7C0ECF8AC5DB}" type="presOf" srcId="{4ADD63E9-39F5-41E5-A127-E8FAA5918389}" destId="{7FDCC698-B6D8-45A9-8F13-89698AD8FE42}" srcOrd="0" destOrd="0" presId="urn:microsoft.com/office/officeart/2005/8/layout/vList5"/>
    <dgm:cxn modelId="{40BDC24C-2F28-49E0-AAF5-FF9B4A5F2A85}" srcId="{C90B66A9-C266-46FB-8166-6ECE73271022}" destId="{7E9AFFE8-0DE3-4265-A7EE-CD89BFB1A27B}" srcOrd="0" destOrd="0" parTransId="{C90F6B80-FC11-4DD1-9876-3AD1A2A1A3A4}" sibTransId="{A695651C-578B-46B5-AA64-F11571A2F786}"/>
    <dgm:cxn modelId="{0598932E-C917-4789-97D3-23778A8CAF5A}" srcId="{4ADD63E9-39F5-41E5-A127-E8FAA5918389}" destId="{53914602-DAF8-45E7-A40B-6A76D8EA73C4}" srcOrd="5" destOrd="0" parTransId="{8F0D8738-CE60-4174-9438-C5D28D1739D2}" sibTransId="{C5B1B6F3-C260-47D8-8AAC-163E867764B5}"/>
    <dgm:cxn modelId="{F4573B6B-F088-4D62-A172-96C5088E1A9A}" type="presOf" srcId="{34C47483-629C-40EC-9477-132B941E1D0D}" destId="{5750F26B-7D1A-43FB-8C83-9038E8304A91}" srcOrd="0" destOrd="0" presId="urn:microsoft.com/office/officeart/2005/8/layout/vList5"/>
    <dgm:cxn modelId="{3615464E-39D7-49B8-8379-FCC325631718}" type="presOf" srcId="{53914602-DAF8-45E7-A40B-6A76D8EA73C4}" destId="{120852C0-D7A4-4013-8FBA-4B2E1EEF0C6F}" srcOrd="0" destOrd="5" presId="urn:microsoft.com/office/officeart/2005/8/layout/vList5"/>
    <dgm:cxn modelId="{D3B37747-B31C-4DFB-810E-99AC3A869BAB}" srcId="{4ADD63E9-39F5-41E5-A127-E8FAA5918389}" destId="{F2B02CE8-F35C-4516-BE99-709C79E4A879}" srcOrd="0" destOrd="0" parTransId="{58D8B630-5B46-4E19-996F-8F60661A7302}" sibTransId="{80FD8851-E441-4809-B3DC-9B9B13539438}"/>
    <dgm:cxn modelId="{EAE19E6C-F37B-4511-9D29-E7DB63E9CCB8}" srcId="{4ADD63E9-39F5-41E5-A127-E8FAA5918389}" destId="{550208CC-9D88-40B1-B413-00F958E96439}" srcOrd="4" destOrd="0" parTransId="{92B3EDC6-52D8-4F43-A253-D7B90E28EA91}" sibTransId="{EE55E68F-B66D-4F99-81B3-BEE992C43714}"/>
    <dgm:cxn modelId="{3F9A1758-B184-4058-A75E-13D9FA1B6E72}" type="presOf" srcId="{F2B02CE8-F35C-4516-BE99-709C79E4A879}" destId="{120852C0-D7A4-4013-8FBA-4B2E1EEF0C6F}" srcOrd="0" destOrd="0" presId="urn:microsoft.com/office/officeart/2005/8/layout/vList5"/>
    <dgm:cxn modelId="{E9B3BFDE-0C7E-4089-85EF-F75ED3D0A151}" srcId="{34C47483-629C-40EC-9477-132B941E1D0D}" destId="{C90B66A9-C266-46FB-8166-6ECE73271022}" srcOrd="0" destOrd="0" parTransId="{69B2A8CD-10F3-4AF4-9E30-9A40E149E478}" sibTransId="{6DA9E8D0-4360-4389-B39F-CCB979767E92}"/>
    <dgm:cxn modelId="{473FE067-80FF-49D5-936B-80178B7F63BC}" type="presOf" srcId="{C90B66A9-C266-46FB-8166-6ECE73271022}" destId="{02F78742-F04E-4FD1-AC7A-6A8A2CACFA4E}" srcOrd="0" destOrd="0" presId="urn:microsoft.com/office/officeart/2005/8/layout/vList5"/>
    <dgm:cxn modelId="{DD69FDA5-DC1B-427E-9CEF-D2384F7594EA}" type="presOf" srcId="{496B4B27-6CD9-4394-8A14-2AF0793CC3F1}" destId="{120852C0-D7A4-4013-8FBA-4B2E1EEF0C6F}" srcOrd="0" destOrd="1" presId="urn:microsoft.com/office/officeart/2005/8/layout/vList5"/>
    <dgm:cxn modelId="{17BDA8B8-3939-4BB5-924C-EC8327E619C0}" type="presOf" srcId="{7E9AFFE8-0DE3-4265-A7EE-CD89BFB1A27B}" destId="{71B74FEA-EF40-4EBA-9379-D367D15DEBFB}" srcOrd="0" destOrd="0" presId="urn:microsoft.com/office/officeart/2005/8/layout/vList5"/>
    <dgm:cxn modelId="{8C6A654A-61F2-42F5-9630-75792866A73C}" srcId="{4ADD63E9-39F5-41E5-A127-E8FAA5918389}" destId="{1A876357-5ECF-48DF-8EC6-50104AD9E9DE}" srcOrd="2" destOrd="0" parTransId="{70DAF891-CE7B-48AF-BFDC-8CE7419D2BE8}" sibTransId="{1D0148A9-1DEC-45FB-84BF-BFD04B89630F}"/>
    <dgm:cxn modelId="{58ABFA29-DCA4-435B-981D-EC9FF7B522CD}" srcId="{4ADD63E9-39F5-41E5-A127-E8FAA5918389}" destId="{BBCA4808-A0B2-4466-9DCE-6C285765B7A1}" srcOrd="3" destOrd="0" parTransId="{0B4920A7-3C59-4B6A-9498-3FF26129A055}" sibTransId="{E3E90EE2-EC23-40AB-85A0-230A3F4E42D7}"/>
    <dgm:cxn modelId="{05742DBC-05DD-44A2-9A31-4E7CAB17A71B}" type="presParOf" srcId="{5750F26B-7D1A-43FB-8C83-9038E8304A91}" destId="{1A507BC3-B2A2-4C2C-8BA1-28F5E1FD5FEF}" srcOrd="0" destOrd="0" presId="urn:microsoft.com/office/officeart/2005/8/layout/vList5"/>
    <dgm:cxn modelId="{C14BB535-3519-4A63-8B53-5D70E31E8BF4}" type="presParOf" srcId="{1A507BC3-B2A2-4C2C-8BA1-28F5E1FD5FEF}" destId="{02F78742-F04E-4FD1-AC7A-6A8A2CACFA4E}" srcOrd="0" destOrd="0" presId="urn:microsoft.com/office/officeart/2005/8/layout/vList5"/>
    <dgm:cxn modelId="{E3FE51CE-7E1C-46AC-B2AF-A4C271AB7E3E}" type="presParOf" srcId="{1A507BC3-B2A2-4C2C-8BA1-28F5E1FD5FEF}" destId="{71B74FEA-EF40-4EBA-9379-D367D15DEBFB}" srcOrd="1" destOrd="0" presId="urn:microsoft.com/office/officeart/2005/8/layout/vList5"/>
    <dgm:cxn modelId="{0B724ED9-9C97-4643-92C9-F265B5FB7D37}" type="presParOf" srcId="{5750F26B-7D1A-43FB-8C83-9038E8304A91}" destId="{8F0E6FCC-F1B4-4D82-94C5-01AE96ED6134}" srcOrd="1" destOrd="0" presId="urn:microsoft.com/office/officeart/2005/8/layout/vList5"/>
    <dgm:cxn modelId="{6DF4A1BB-5539-4E67-94D4-97403C64375A}" type="presParOf" srcId="{5750F26B-7D1A-43FB-8C83-9038E8304A91}" destId="{D6632357-8A3D-4EEF-800F-7AFE16CE80DA}" srcOrd="2" destOrd="0" presId="urn:microsoft.com/office/officeart/2005/8/layout/vList5"/>
    <dgm:cxn modelId="{2A2CC2B6-CB89-40CC-B037-9C70E50F7ED4}" type="presParOf" srcId="{D6632357-8A3D-4EEF-800F-7AFE16CE80DA}" destId="{7FDCC698-B6D8-45A9-8F13-89698AD8FE42}" srcOrd="0" destOrd="0" presId="urn:microsoft.com/office/officeart/2005/8/layout/vList5"/>
    <dgm:cxn modelId="{D851F98D-8573-48D7-8EFC-A160256E84E0}" type="presParOf" srcId="{D6632357-8A3D-4EEF-800F-7AFE16CE80DA}" destId="{120852C0-D7A4-4013-8FBA-4B2E1EEF0C6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0091D2-F50E-4352-B154-CD07A057FE68}">
      <dsp:nvSpPr>
        <dsp:cNvPr id="0" name=""/>
        <dsp:cNvSpPr/>
      </dsp:nvSpPr>
      <dsp:spPr>
        <a:xfrm>
          <a:off x="1877" y="9582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Водоснабжение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877" y="9582"/>
        <a:ext cx="1489261" cy="893557"/>
      </dsp:txXfrm>
    </dsp:sp>
    <dsp:sp modelId="{3951351D-7AAF-40F2-AD78-71CF442C2A75}">
      <dsp:nvSpPr>
        <dsp:cNvPr id="0" name=""/>
        <dsp:cNvSpPr/>
      </dsp:nvSpPr>
      <dsp:spPr>
        <a:xfrm>
          <a:off x="1640065" y="9582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Водоотведение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640065" y="9582"/>
        <a:ext cx="1489261" cy="893557"/>
      </dsp:txXfrm>
    </dsp:sp>
    <dsp:sp modelId="{359105B2-B8E0-4EE6-8066-209F14A819A0}">
      <dsp:nvSpPr>
        <dsp:cNvPr id="0" name=""/>
        <dsp:cNvSpPr/>
      </dsp:nvSpPr>
      <dsp:spPr>
        <a:xfrm>
          <a:off x="3278253" y="9582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Теплоснабжение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3278253" y="9582"/>
        <a:ext cx="1489261" cy="893557"/>
      </dsp:txXfrm>
    </dsp:sp>
    <dsp:sp modelId="{E37844F1-6746-4332-8A2C-20653E019CAA}">
      <dsp:nvSpPr>
        <dsp:cNvPr id="0" name=""/>
        <dsp:cNvSpPr/>
      </dsp:nvSpPr>
      <dsp:spPr>
        <a:xfrm>
          <a:off x="4916441" y="9582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Электроснабжение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4916441" y="9582"/>
        <a:ext cx="1489261" cy="893557"/>
      </dsp:txXfrm>
    </dsp:sp>
    <dsp:sp modelId="{E1774EF0-E4CF-4B1E-8C5E-CE6140FA45CC}">
      <dsp:nvSpPr>
        <dsp:cNvPr id="0" name=""/>
        <dsp:cNvSpPr/>
      </dsp:nvSpPr>
      <dsp:spPr>
        <a:xfrm>
          <a:off x="1877" y="1052065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Газоснабжение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877" y="1052065"/>
        <a:ext cx="1489261" cy="893557"/>
      </dsp:txXfrm>
    </dsp:sp>
    <dsp:sp modelId="{7C2D9E5A-338C-4CAE-9098-550544DBB75D}">
      <dsp:nvSpPr>
        <dsp:cNvPr id="0" name=""/>
        <dsp:cNvSpPr/>
      </dsp:nvSpPr>
      <dsp:spPr>
        <a:xfrm>
          <a:off x="1640065" y="1052065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Автомобильные дороги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640065" y="1052065"/>
        <a:ext cx="1489261" cy="893557"/>
      </dsp:txXfrm>
    </dsp:sp>
    <dsp:sp modelId="{DBF14DAB-6ACF-4665-B831-5AB75E039306}">
      <dsp:nvSpPr>
        <dsp:cNvPr id="0" name=""/>
        <dsp:cNvSpPr/>
      </dsp:nvSpPr>
      <dsp:spPr>
        <a:xfrm>
          <a:off x="3278253" y="1052065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Железные дороги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3278253" y="1052065"/>
        <a:ext cx="1489261" cy="893557"/>
      </dsp:txXfrm>
    </dsp:sp>
    <dsp:sp modelId="{A25DB558-5299-4DE8-A85C-F16CBD64164B}">
      <dsp:nvSpPr>
        <dsp:cNvPr id="0" name=""/>
        <dsp:cNvSpPr/>
      </dsp:nvSpPr>
      <dsp:spPr>
        <a:xfrm>
          <a:off x="4916441" y="1052065"/>
          <a:ext cx="1489261" cy="89355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</a:rPr>
            <a:t>Связь</a:t>
          </a:r>
          <a:endParaRPr lang="ru-RU" sz="13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4916441" y="1052065"/>
        <a:ext cx="1489261" cy="8935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74FEA-EF40-4EBA-9379-D367D15DEBFB}">
      <dsp:nvSpPr>
        <dsp:cNvPr id="0" name=""/>
        <dsp:cNvSpPr/>
      </dsp:nvSpPr>
      <dsp:spPr>
        <a:xfrm rot="5400000">
          <a:off x="4504566" y="-2487200"/>
          <a:ext cx="1084439" cy="6463774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1" kern="1200" dirty="0" err="1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Займ</a:t>
          </a: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(не более 40% стоимости проекта). </a:t>
          </a:r>
          <a:b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</a:br>
          <a:r>
            <a:rPr lang="ru-RU" sz="1800" b="1" kern="1200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Заключено 7 договоров займа</a:t>
          </a:r>
          <a:endParaRPr lang="ru-RU" sz="1800" b="1" kern="1200" dirty="0">
            <a:solidFill>
              <a:srgbClr val="7EC24A"/>
            </a:solidFill>
            <a:latin typeface="PT Sans" panose="020B0503020203020204" pitchFamily="34" charset="-52"/>
            <a:ea typeface="PT Sans" panose="020B0503020203020204" pitchFamily="34" charset="-52"/>
          </a:endParaRP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Вхождение</a:t>
          </a:r>
          <a:r>
            <a:rPr lang="en-US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капитал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компании-инициатора (не более 49% от стоимости проекта)</a:t>
          </a:r>
        </a:p>
      </dsp:txBody>
      <dsp:txXfrm rot="-5400000">
        <a:off x="1814899" y="255405"/>
        <a:ext cx="6410836" cy="978563"/>
      </dsp:txXfrm>
    </dsp:sp>
    <dsp:sp modelId="{02F78742-F04E-4FD1-AC7A-6A8A2CACFA4E}">
      <dsp:nvSpPr>
        <dsp:cNvPr id="0" name=""/>
        <dsp:cNvSpPr/>
      </dsp:nvSpPr>
      <dsp:spPr>
        <a:xfrm>
          <a:off x="11813" y="235285"/>
          <a:ext cx="1810831" cy="986140"/>
        </a:xfrm>
        <a:prstGeom prst="roundRect">
          <a:avLst/>
        </a:prstGeom>
        <a:solidFill>
          <a:srgbClr val="0078B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Форма  участия</a:t>
          </a:r>
          <a:endParaRPr lang="ru-RU" sz="1800" kern="1200" dirty="0"/>
        </a:p>
      </dsp:txBody>
      <dsp:txXfrm>
        <a:off x="59952" y="283424"/>
        <a:ext cx="1714553" cy="889862"/>
      </dsp:txXfrm>
    </dsp:sp>
    <dsp:sp modelId="{120852C0-D7A4-4013-8FBA-4B2E1EEF0C6F}">
      <dsp:nvSpPr>
        <dsp:cNvPr id="0" name=""/>
        <dsp:cNvSpPr/>
      </dsp:nvSpPr>
      <dsp:spPr>
        <a:xfrm rot="5400000">
          <a:off x="3128969" y="-40683"/>
          <a:ext cx="3279497" cy="5796696"/>
        </a:xfrm>
        <a:prstGeom prst="round2Same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Сумма  -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100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1000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млн. руб.  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Ставка  -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5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%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годовых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Срок –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20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8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лет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Отсрочка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по выплате займа - 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более </a:t>
          </a: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3 </a:t>
          </a: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лет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0" kern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Собственные средства </a:t>
          </a: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в проекте – </a:t>
          </a:r>
          <a:b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</a:br>
          <a:r>
            <a:rPr lang="ru-RU" sz="1800" b="1" kern="1200" dirty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менее 15%  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500"/>
            </a:spcAft>
            <a:buChar char="••"/>
          </a:pPr>
          <a:r>
            <a:rPr lang="ru-RU" sz="1800" b="0" kern="1200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Наличие обеспечения </a:t>
          </a:r>
        </a:p>
      </dsp:txBody>
      <dsp:txXfrm rot="-5400000">
        <a:off x="1870370" y="1378008"/>
        <a:ext cx="5636604" cy="2959313"/>
      </dsp:txXfrm>
    </dsp:sp>
    <dsp:sp modelId="{7FDCC698-B6D8-45A9-8F13-89698AD8FE42}">
      <dsp:nvSpPr>
        <dsp:cNvPr id="0" name=""/>
        <dsp:cNvSpPr/>
      </dsp:nvSpPr>
      <dsp:spPr>
        <a:xfrm>
          <a:off x="0" y="1675427"/>
          <a:ext cx="1890664" cy="2304536"/>
        </a:xfrm>
        <a:prstGeom prst="roundRect">
          <a:avLst/>
        </a:prstGeom>
        <a:solidFill>
          <a:srgbClr val="0078B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Основные условия</a:t>
          </a:r>
          <a:endParaRPr lang="ru-RU" sz="1800" kern="1200" dirty="0"/>
        </a:p>
      </dsp:txBody>
      <dsp:txXfrm>
        <a:off x="92295" y="1767722"/>
        <a:ext cx="1706074" cy="21199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7FFA0-974A-432D-8ECE-6B0A0C86B823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657EA-7E7A-4019-82CA-3D322AC59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3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657EA-7E7A-4019-82CA-3D322AC593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883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Shape 604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734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7EC2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3" y="49212"/>
            <a:ext cx="2546348" cy="786568"/>
          </a:xfrm>
          <a:prstGeom prst="rect">
            <a:avLst/>
          </a:prstGeom>
        </p:spPr>
      </p:pic>
      <p:grpSp>
        <p:nvGrpSpPr>
          <p:cNvPr id="16" name="Группа 15"/>
          <p:cNvGrpSpPr/>
          <p:nvPr userDrawn="1"/>
        </p:nvGrpSpPr>
        <p:grpSpPr>
          <a:xfrm>
            <a:off x="-4" y="91823"/>
            <a:ext cx="9144004" cy="743957"/>
            <a:chOff x="-4" y="91823"/>
            <a:chExt cx="9144004" cy="743957"/>
          </a:xfrm>
        </p:grpSpPr>
        <p:cxnSp>
          <p:nvCxnSpPr>
            <p:cNvPr id="14" name="Прямая соединительная линия 13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Рисунок 1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7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3" y="144993"/>
            <a:ext cx="7676951" cy="540000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-4" y="6027264"/>
            <a:ext cx="9144004" cy="743957"/>
            <a:chOff x="-4" y="91823"/>
            <a:chExt cx="9144004" cy="743957"/>
          </a:xfrm>
        </p:grpSpPr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474133" y="736600"/>
            <a:ext cx="8280000" cy="0"/>
          </a:xfrm>
          <a:prstGeom prst="line">
            <a:avLst/>
          </a:prstGeom>
          <a:ln w="12700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2"/>
          <p:cNvSpPr>
            <a:spLocks noGrp="1"/>
          </p:cNvSpPr>
          <p:nvPr>
            <p:ph type="body" sz="quarter" idx="10"/>
          </p:nvPr>
        </p:nvSpPr>
        <p:spPr>
          <a:xfrm>
            <a:off x="8174696" y="144993"/>
            <a:ext cx="584200" cy="54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07DC5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87187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3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4133" y="323017"/>
            <a:ext cx="7676951" cy="540000"/>
          </a:xfrm>
          <a:ln w="38100">
            <a:noFill/>
          </a:ln>
          <a:effectLst/>
        </p:spPr>
        <p:txBody>
          <a:bodyPr>
            <a:noAutofit/>
          </a:bodyPr>
          <a:lstStyle>
            <a:lvl1pPr>
              <a:defRPr sz="2200" b="1">
                <a:solidFill>
                  <a:srgbClr val="007DC5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br>
              <a:rPr lang="ru-RU" dirty="0"/>
            </a:br>
            <a:r>
              <a:rPr lang="ru-RU" dirty="0"/>
              <a:t>в три</a:t>
            </a:r>
            <a:br>
              <a:rPr lang="ru-RU" dirty="0"/>
            </a:br>
            <a:r>
              <a:rPr lang="ru-RU" dirty="0"/>
              <a:t>строки</a:t>
            </a:r>
            <a:endParaRPr lang="en-US" dirty="0"/>
          </a:p>
        </p:txBody>
      </p:sp>
      <p:grpSp>
        <p:nvGrpSpPr>
          <p:cNvPr id="3" name="Группа 5"/>
          <p:cNvGrpSpPr/>
          <p:nvPr userDrawn="1"/>
        </p:nvGrpSpPr>
        <p:grpSpPr>
          <a:xfrm>
            <a:off x="-4" y="6027264"/>
            <a:ext cx="9144004" cy="743957"/>
            <a:chOff x="-4" y="91823"/>
            <a:chExt cx="9144004" cy="743957"/>
          </a:xfrm>
        </p:grpSpPr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474133" y="1076464"/>
            <a:ext cx="8280000" cy="0"/>
          </a:xfrm>
          <a:prstGeom prst="line">
            <a:avLst/>
          </a:prstGeom>
          <a:ln w="22225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2"/>
          <p:cNvSpPr>
            <a:spLocks noGrp="1"/>
          </p:cNvSpPr>
          <p:nvPr>
            <p:ph type="body" sz="quarter" idx="10"/>
          </p:nvPr>
        </p:nvSpPr>
        <p:spPr>
          <a:xfrm>
            <a:off x="8174696" y="161177"/>
            <a:ext cx="584200" cy="54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07DC5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64359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6D1B0-2493-497D-8BF3-C68038C4BD62}" type="datetime1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D8D94-34D1-49AA-A2F2-917272C37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2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mrus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rmrus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hyperlink" Target="http://www.frmrus.ru/" TargetMode="External"/><Relationship Id="rId4" Type="http://schemas.openxmlformats.org/officeDocument/2006/relationships/image" Target="../media/image8.jpe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hyperlink" Target="http://www.frmrus.ru/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5466" y="1563079"/>
            <a:ext cx="6333068" cy="2150533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400" b="1" dirty="0">
                <a:ln>
                  <a:solidFill>
                    <a:srgbClr val="007DC5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Фонд развития моногородов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2854" y="3774732"/>
            <a:ext cx="7455876" cy="1655762"/>
          </a:xfrm>
        </p:spPr>
        <p:txBody>
          <a:bodyPr>
            <a:normAutofit/>
          </a:bodyPr>
          <a:lstStyle/>
          <a:p>
            <a:r>
              <a:rPr lang="ru-RU" sz="2800" b="1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Поддержка </a:t>
            </a:r>
            <a:r>
              <a:rPr lang="ru-RU" sz="2800" b="1" dirty="0" err="1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инвестпроектов</a:t>
            </a:r>
            <a:r>
              <a:rPr lang="ru-RU" sz="2800" b="1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</a:p>
          <a:p>
            <a:r>
              <a:rPr lang="ru-RU" sz="2800" b="1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Наши Истории Успеха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45308" y="6122125"/>
            <a:ext cx="7853381" cy="30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/>
            <a:r>
              <a:rPr lang="ru-RU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201</a:t>
            </a:r>
            <a:r>
              <a:rPr lang="en-US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8 </a:t>
            </a:r>
            <a:r>
              <a:rPr lang="ru-RU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87901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133" y="123696"/>
            <a:ext cx="7700562" cy="540000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Кураторы моногородов регионов </a:t>
            </a:r>
            <a:r>
              <a:rPr lang="ru-RU" sz="2200" dirty="0" err="1" smtClean="0">
                <a:latin typeface="PT Sans" panose="020B0503020203020204" pitchFamily="34" charset="-52"/>
                <a:ea typeface="PT Sans" panose="020B0503020203020204" pitchFamily="34" charset="-52"/>
              </a:rPr>
              <a:t>СибФО</a:t>
            </a:r>
            <a:endParaRPr lang="ru-RU" sz="22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10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2319" y="826922"/>
            <a:ext cx="83865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Алтайский край	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Цыганков Максим		8 953 285 99 32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Забайкальский край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Алексеев Сергей		8 977 575 85 22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Иркутская область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Мифтахутдинов Игорь	8 </a:t>
            </a:r>
            <a:r>
              <a:rPr lang="en-US" dirty="0" smtClean="0">
                <a:latin typeface="PT Sans" panose="020B0503020203020204" pitchFamily="34" charset="-52"/>
                <a:ea typeface="PT Sans" panose="020B0503020203020204" pitchFamily="34" charset="-52"/>
              </a:rPr>
              <a:t>985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dirty="0" smtClean="0">
                <a:latin typeface="PT Sans" panose="020B0503020203020204" pitchFamily="34" charset="-52"/>
                <a:ea typeface="PT Sans" panose="020B0503020203020204" pitchFamily="34" charset="-52"/>
              </a:rPr>
              <a:t>101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dirty="0" smtClean="0">
                <a:latin typeface="PT Sans" panose="020B0503020203020204" pitchFamily="34" charset="-52"/>
                <a:ea typeface="PT Sans" panose="020B0503020203020204" pitchFamily="34" charset="-52"/>
              </a:rPr>
              <a:t>62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smtClean="0">
                <a:latin typeface="PT Sans" panose="020B0503020203020204" pitchFamily="34" charset="-52"/>
                <a:ea typeface="PT Sans" panose="020B0503020203020204" pitchFamily="34" charset="-52"/>
              </a:rPr>
              <a:t>88</a:t>
            </a:r>
            <a:endParaRPr lang="ru-RU" dirty="0" smtClean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Кемеровская область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Смольков Дмитрий	8 985 883 35 00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Красноярский край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Курчатов 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Е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вгений		8 915 000 16 45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>
                <a:latin typeface="PT Sans" panose="020B0503020203020204" pitchFamily="34" charset="-52"/>
                <a:ea typeface="PT Sans" panose="020B0503020203020204" pitchFamily="34" charset="-52"/>
              </a:rPr>
              <a:t>Новосибирская область		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Попова Ольга		8 916 262 34 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54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Омская область	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Попова Ольга		8 916 262 34 54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Республика Бурятия	</a:t>
            </a:r>
            <a:r>
              <a:rPr lang="ru-RU" b="1" dirty="0">
                <a:latin typeface="PT Sans" panose="020B0503020203020204" pitchFamily="34" charset="-52"/>
                <a:ea typeface="PT Sans" panose="020B0503020203020204" pitchFamily="34" charset="-52"/>
              </a:rPr>
              <a:t>	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Курчатов Евгений		8 915 000 16 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45</a:t>
            </a:r>
          </a:p>
          <a:p>
            <a:pPr algn="just"/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r>
              <a:rPr lang="ru-RU" b="1" dirty="0">
                <a:latin typeface="PT Sans" panose="020B0503020203020204" pitchFamily="34" charset="-52"/>
                <a:ea typeface="PT Sans" panose="020B0503020203020204" pitchFamily="34" charset="-52"/>
              </a:rPr>
              <a:t>Республика Хакасия	</a:t>
            </a:r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Цыганков 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Максим		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8 953 285 99 32</a:t>
            </a:r>
            <a:r>
              <a:rPr lang="ru-RU" b="1" dirty="0" smtClean="0">
                <a:latin typeface="PT Sans" panose="020B0503020203020204" pitchFamily="34" charset="-52"/>
                <a:ea typeface="PT Sans" panose="020B0503020203020204" pitchFamily="34" charset="-52"/>
              </a:rPr>
              <a:t>	</a:t>
            </a:r>
            <a:endParaRPr lang="ru-RU" b="1" dirty="0"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just"/>
            <a:r>
              <a:rPr lang="ru-RU" b="1" dirty="0">
                <a:latin typeface="PT Sans" panose="020B0503020203020204" pitchFamily="34" charset="-52"/>
                <a:ea typeface="PT Sans" panose="020B0503020203020204" pitchFamily="34" charset="-52"/>
              </a:rPr>
              <a:t>Томская область			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Попова Ольга		8 916 262 34 </a:t>
            </a:r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54</a:t>
            </a:r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276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 txBox="1"/>
          <p:nvPr/>
        </p:nvSpPr>
        <p:spPr>
          <a:xfrm>
            <a:off x="899953" y="1833328"/>
            <a:ext cx="7676951" cy="1265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</a:pPr>
            <a:r>
              <a:rPr lang="ru-RU" sz="3600" b="1" dirty="0">
                <a:solidFill>
                  <a:srgbClr val="7EC24A"/>
                </a:solidFill>
                <a:latin typeface="PT Sans"/>
                <a:ea typeface="PT Sans"/>
                <a:cs typeface="PT Sans"/>
                <a:sym typeface="PT Sans"/>
              </a:rPr>
              <a:t>Благодарим за внимание!</a:t>
            </a:r>
            <a:endParaRPr sz="2800" dirty="0">
              <a:solidFill>
                <a:srgbClr val="7EC24A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028645" y="5002312"/>
            <a:ext cx="3419566" cy="149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>
              <a:lnSpc>
                <a:spcPct val="150000"/>
              </a:lnSpc>
              <a:spcAft>
                <a:spcPts val="1200"/>
              </a:spcAft>
            </a:pPr>
            <a:r>
              <a:rPr lang="en-US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hlinkClick r:id="rId3"/>
              </a:rPr>
              <a:t>www.frmrus.ru</a:t>
            </a:r>
            <a:endParaRPr lang="ru-RU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solidFill>
                  <a:srgbClr val="007DC5"/>
                </a:solidFill>
                <a:latin typeface="PT Sans"/>
                <a:ea typeface="PT Sans"/>
                <a:cs typeface="PT Sans"/>
                <a:sym typeface="PT Sans"/>
              </a:rPr>
              <a:t>е-</a:t>
            </a:r>
            <a:r>
              <a:rPr lang="ru-RU" dirty="0" err="1">
                <a:solidFill>
                  <a:srgbClr val="007DC5"/>
                </a:solidFill>
                <a:latin typeface="PT Sans"/>
                <a:ea typeface="PT Sans"/>
                <a:cs typeface="PT Sans"/>
                <a:sym typeface="PT Sans"/>
              </a:rPr>
              <a:t>mail</a:t>
            </a:r>
            <a:r>
              <a:rPr lang="ru-RU" dirty="0">
                <a:solidFill>
                  <a:srgbClr val="007DC5"/>
                </a:solidFill>
                <a:latin typeface="PT Sans"/>
                <a:ea typeface="PT Sans"/>
                <a:cs typeface="PT Sans"/>
                <a:sym typeface="PT Sans"/>
              </a:rPr>
              <a:t>: </a:t>
            </a:r>
            <a:r>
              <a:rPr lang="en-US" dirty="0">
                <a:solidFill>
                  <a:srgbClr val="007DC5"/>
                </a:solidFill>
                <a:latin typeface="PT Sans"/>
                <a:ea typeface="PT Sans"/>
                <a:cs typeface="PT Sans"/>
                <a:sym typeface="PT Sans"/>
              </a:rPr>
              <a:t>info</a:t>
            </a:r>
            <a:r>
              <a:rPr lang="ru-RU" dirty="0">
                <a:solidFill>
                  <a:srgbClr val="007DC5"/>
                </a:solidFill>
                <a:latin typeface="PT Sans"/>
                <a:ea typeface="PT Sans"/>
                <a:cs typeface="PT Sans"/>
                <a:sym typeface="PT Sans"/>
              </a:rPr>
              <a:t>@frmrus.ru</a:t>
            </a:r>
            <a:r>
              <a:rPr lang="en-US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                                                                      </a:t>
            </a:r>
            <a:r>
              <a:rPr lang="ru-RU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</a:t>
            </a:r>
            <a:endParaRPr lang="ru-RU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17510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Основные финансовые меры поддержки Фонда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56" y="874659"/>
            <a:ext cx="828675" cy="828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31" y="2623495"/>
            <a:ext cx="857250" cy="857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95239" y="1063133"/>
            <a:ext cx="63329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Софинансирование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расходов на строительство инфраструктуры для инвестиционных проектов</a:t>
            </a:r>
          </a:p>
          <a:p>
            <a:pPr algn="r"/>
            <a:r>
              <a:rPr lang="ru-RU" b="1" u="sng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/>
              </a:rPr>
              <a:t>Соглашение между Фондом и Субъектом РФ</a:t>
            </a:r>
            <a:endParaRPr lang="ru-RU" u="sng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Arial"/>
            </a:endParaRPr>
          </a:p>
          <a:p>
            <a:pPr algn="r"/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95239" y="2623495"/>
            <a:ext cx="633292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Содействие в подготовке и участие </a:t>
            </a:r>
          </a:p>
          <a:p>
            <a:pPr algn="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в реализации инвестиционных проектов</a:t>
            </a:r>
          </a:p>
          <a:p>
            <a:pPr algn="r"/>
            <a:r>
              <a:rPr lang="ru-RU" b="1" u="sng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/>
              </a:rPr>
              <a:t>Соглашение между Фондом и Инициатором инвестиционного проекта</a:t>
            </a:r>
          </a:p>
          <a:p>
            <a:pPr algn="r"/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2821" y="1802686"/>
            <a:ext cx="1843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Инфраструктура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5189" y="3542754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Займ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6391564"/>
            <a:ext cx="2177142" cy="35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/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hlinkClick r:id="rId4"/>
              </a:rPr>
              <a:t>www.frmrus.ru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                                                                                       </a:t>
            </a:r>
            <a:r>
              <a:rPr lang="ru-RU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</a:t>
            </a:r>
            <a:endParaRPr lang="ru-RU" sz="16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232821" y="4442266"/>
            <a:ext cx="7546569" cy="2009763"/>
            <a:chOff x="1410992" y="4353286"/>
            <a:chExt cx="7546569" cy="1544621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5400000">
              <a:off x="4865909" y="1546440"/>
              <a:ext cx="878048" cy="7305257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TextBox 14"/>
            <p:cNvSpPr txBox="1"/>
            <p:nvPr/>
          </p:nvSpPr>
          <p:spPr>
            <a:xfrm>
              <a:off x="1410992" y="4353286"/>
              <a:ext cx="7262394" cy="15446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114300" lvl="1" indent="-114300" defTabSz="622300">
                <a:spcBef>
                  <a:spcPct val="0"/>
                </a:spcBef>
                <a:spcAft>
                  <a:spcPts val="600"/>
                </a:spcAft>
                <a:buFontTx/>
                <a:buChar char="••"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Реализация проекта </a:t>
              </a:r>
              <a:r>
                <a:rPr lang="ru-RU" sz="1600" b="1" dirty="0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в границах моногорода</a:t>
              </a:r>
            </a:p>
            <a:p>
              <a:pPr marL="114300" lvl="1" indent="-114300" defTabSz="622300">
                <a:spcBef>
                  <a:spcPct val="0"/>
                </a:spcBef>
                <a:spcAft>
                  <a:spcPts val="600"/>
                </a:spcAft>
                <a:buFontTx/>
                <a:buChar char="••"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Создание </a:t>
              </a:r>
              <a:r>
                <a:rPr lang="ru-RU" sz="1600" b="1" dirty="0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новых рабочих мест</a:t>
              </a:r>
            </a:p>
            <a:p>
              <a:pPr marL="114300" lvl="1" indent="-114300" defTabSz="622300">
                <a:spcBef>
                  <a:spcPct val="0"/>
                </a:spcBef>
                <a:spcAft>
                  <a:spcPts val="600"/>
                </a:spcAft>
                <a:buFontTx/>
                <a:buChar char="••"/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Отсутствие </a:t>
              </a:r>
              <a:r>
                <a:rPr lang="ru-RU" sz="1600" b="1" dirty="0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зависимости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Arial" panose="020B0604020202020204" pitchFamily="34" charset="0"/>
                </a:rPr>
                <a:t> от градообразующего предприятия</a:t>
              </a:r>
            </a:p>
          </p:txBody>
        </p:sp>
      </p:grpSp>
      <p:sp>
        <p:nvSpPr>
          <p:cNvPr id="16" name="Shape 606"/>
          <p:cNvSpPr txBox="1"/>
          <p:nvPr/>
        </p:nvSpPr>
        <p:spPr>
          <a:xfrm>
            <a:off x="474133" y="4423424"/>
            <a:ext cx="8111184" cy="472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PT Sans"/>
                <a:ea typeface="PT Sans"/>
                <a:cs typeface="PT Sans"/>
                <a:sym typeface="PT Sans"/>
              </a:rPr>
              <a:t>Обязательные условия:</a:t>
            </a:r>
            <a:endParaRPr sz="2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45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" y="5062829"/>
            <a:ext cx="9144000" cy="1345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!   </a:t>
            </a:r>
            <a:r>
              <a:rPr lang="ru-RU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Инфраструктура должна предназначаться исключительно     </a:t>
            </a:r>
            <a:endParaRPr lang="en-US" b="1" dirty="0">
              <a:solidFill>
                <a:srgbClr val="FF000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для инвестиционных проектов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205" y="145871"/>
            <a:ext cx="7744684" cy="540000"/>
          </a:xfrm>
        </p:spPr>
        <p:txBody>
          <a:bodyPr>
            <a:normAutofit/>
          </a:bodyPr>
          <a:lstStyle/>
          <a:p>
            <a:r>
              <a:rPr lang="ru-RU" sz="2200" dirty="0" err="1">
                <a:latin typeface="PT Sans" panose="020B0503020203020204" pitchFamily="34" charset="-52"/>
                <a:ea typeface="PT Sans" panose="020B0503020203020204" pitchFamily="34" charset="-52"/>
              </a:rPr>
              <a:t>Софинансирование</a:t>
            </a:r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 расходов на инфраструктуру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</a:t>
            </a:r>
            <a:r>
              <a:rPr lang="en-US" sz="2400" dirty="0">
                <a:latin typeface="PT Sans" panose="020B0503020203020204" pitchFamily="34" charset="-52"/>
                <a:ea typeface="PT Sans" panose="020B0503020203020204" pitchFamily="34" charset="-52"/>
              </a:rPr>
              <a:t>3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pic>
        <p:nvPicPr>
          <p:cNvPr id="10" name="Picture 2" descr="http://tehplast74.ru/images/montash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6540" y="2033512"/>
            <a:ext cx="1574183" cy="1076899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pic>
        <p:nvPicPr>
          <p:cNvPr id="11" name="Picture 4" descr="http://www.truby-vrn.ru/images/stories/montag/teplo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5881" y="2015563"/>
            <a:ext cx="1578617" cy="1094848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pic>
        <p:nvPicPr>
          <p:cNvPr id="12" name="Picture 10" descr="http://www.stolica.onego.ru/resources/i277362-contentImage1_1-origina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9657" y="2015563"/>
            <a:ext cx="1684464" cy="1094848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72077928"/>
              </p:ext>
            </p:extLst>
          </p:nvPr>
        </p:nvGraphicFramePr>
        <p:xfrm>
          <a:off x="2351314" y="3248780"/>
          <a:ext cx="6407581" cy="1955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0" y="6407979"/>
            <a:ext cx="2177142" cy="29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/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hlinkClick r:id="rId10"/>
              </a:rPr>
              <a:t>www.frmrus.ru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                                                                                       </a:t>
            </a:r>
            <a:r>
              <a:rPr lang="ru-RU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</a:t>
            </a:r>
            <a:endParaRPr lang="ru-RU" sz="16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177142" y="963188"/>
            <a:ext cx="6676096" cy="88736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Фонд безвозмездно предоставляет до 95 % от стоимости объектов инфраструктуры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бюджету субъекта Российской Федерации. </a:t>
            </a:r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Заключено 28 соглашений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33403" y="1185705"/>
            <a:ext cx="1578701" cy="1069815"/>
            <a:chOff x="6" y="2299463"/>
            <a:chExt cx="1578701" cy="778885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6" y="2299463"/>
              <a:ext cx="1578701" cy="778885"/>
            </a:xfrm>
            <a:prstGeom prst="roundRect">
              <a:avLst/>
            </a:prstGeom>
            <a:solidFill>
              <a:srgbClr val="0078B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 txBox="1"/>
            <p:nvPr/>
          </p:nvSpPr>
          <p:spPr>
            <a:xfrm>
              <a:off x="38028" y="2337485"/>
              <a:ext cx="1502657" cy="7028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/>
                <a:t>Возможности</a:t>
              </a:r>
              <a:endParaRPr lang="ru-RU" sz="1800" kern="12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33403" y="3534661"/>
            <a:ext cx="1578701" cy="1069815"/>
            <a:chOff x="6" y="2299463"/>
            <a:chExt cx="1578701" cy="778885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" y="2299463"/>
              <a:ext cx="1578701" cy="778885"/>
            </a:xfrm>
            <a:prstGeom prst="roundRect">
              <a:avLst/>
            </a:prstGeom>
            <a:solidFill>
              <a:srgbClr val="0078B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38028" y="2337485"/>
              <a:ext cx="1502657" cy="7028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/>
                <a:t>Объекты</a:t>
              </a:r>
              <a:endParaRPr lang="ru-RU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2985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</a:t>
            </a:r>
            <a:r>
              <a:rPr lang="en-US" sz="2400" dirty="0">
                <a:latin typeface="PT Sans" panose="020B0503020203020204" pitchFamily="34" charset="-52"/>
                <a:ea typeface="PT Sans" panose="020B0503020203020204" pitchFamily="34" charset="-52"/>
              </a:rPr>
              <a:t>4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/>
          </p:nvPr>
        </p:nvSpPr>
        <p:spPr>
          <a:xfrm>
            <a:off x="249383" y="144993"/>
            <a:ext cx="7901702" cy="540000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Финансирование инвестиционных проектов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446296" y="805625"/>
            <a:ext cx="8340436" cy="6000370"/>
            <a:chOff x="351328" y="1128167"/>
            <a:chExt cx="9126444" cy="5636809"/>
          </a:xfrm>
        </p:grpSpPr>
        <p:sp>
          <p:nvSpPr>
            <p:cNvPr id="30" name="Прямоугольник с двумя скругленными соседними углами 29"/>
            <p:cNvSpPr/>
            <p:nvPr/>
          </p:nvSpPr>
          <p:spPr>
            <a:xfrm rot="5400000">
              <a:off x="5163452" y="2450655"/>
              <a:ext cx="1271812" cy="7356829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aphicFrame>
          <p:nvGraphicFramePr>
            <p:cNvPr id="22" name="Схема 21"/>
            <p:cNvGraphicFramePr/>
            <p:nvPr>
              <p:extLst>
                <p:ext uri="{D42A27DB-BD31-4B8C-83A1-F6EECF244321}">
                  <p14:modId xmlns:p14="http://schemas.microsoft.com/office/powerpoint/2010/main" val="317069565"/>
                </p:ext>
              </p:extLst>
            </p:nvPr>
          </p:nvGraphicFramePr>
          <p:xfrm>
            <a:off x="351328" y="2303343"/>
            <a:ext cx="1512169" cy="100986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3" name="Схема 22"/>
            <p:cNvGraphicFramePr/>
            <p:nvPr>
              <p:extLst>
                <p:ext uri="{D42A27DB-BD31-4B8C-83A1-F6EECF244321}">
                  <p14:modId xmlns:p14="http://schemas.microsoft.com/office/powerpoint/2010/main" val="3830171580"/>
                </p:ext>
              </p:extLst>
            </p:nvPr>
          </p:nvGraphicFramePr>
          <p:xfrm>
            <a:off x="418446" y="1128167"/>
            <a:ext cx="9059326" cy="42249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cxnSp>
        <p:nvCxnSpPr>
          <p:cNvPr id="13" name="Прямая соединительная линия 12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0" y="6407979"/>
            <a:ext cx="2177142" cy="29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400"/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hlinkClick r:id="rId12"/>
              </a:rPr>
              <a:t>www.frmrus.ru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                                                                                       </a:t>
            </a:r>
            <a:r>
              <a:rPr lang="ru-RU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sz="16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</a:t>
            </a:r>
            <a:endParaRPr lang="ru-RU" sz="16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985237"/>
            <a:ext cx="8786732" cy="12736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!   </a:t>
            </a:r>
            <a:r>
              <a:rPr lang="ru-RU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Средства Фонда могут быть направлены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только на капитальные вложения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943434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>
                <a:latin typeface="PT Sans" panose="020B0503020203020204" pitchFamily="34" charset="-52"/>
                <a:ea typeface="PT Sans" panose="020B0503020203020204" pitchFamily="34" charset="-52"/>
              </a:rPr>
              <a:t>Наволоки (Ивановская область)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151084" y="283912"/>
            <a:ext cx="584200" cy="5400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05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4134" y="1155505"/>
            <a:ext cx="672785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Комплексное высокотехнологичное производство перевязочных материалов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381897" y="1791678"/>
            <a:ext cx="3762103" cy="3422308"/>
            <a:chOff x="4377568" y="1703895"/>
            <a:chExt cx="5637172" cy="192609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377568" y="1703895"/>
              <a:ext cx="5048935" cy="883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Clr>
                  <a:srgbClr val="0078BF"/>
                </a:buClr>
                <a:buFont typeface="Wingdings" panose="05000000000000000000" pitchFamily="2" charset="2"/>
                <a:buChar char="ü"/>
              </a:pPr>
              <a:r>
                <a:rPr lang="ru-RU" sz="1600" b="1" u="sng" dirty="0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Строительство инфраструктуры</a:t>
              </a:r>
            </a:p>
            <a:p>
              <a:pPr marL="252000" algn="just">
                <a:buClr>
                  <a:srgbClr val="0078BF"/>
                </a:buClr>
              </a:pPr>
              <a:endPara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endParaRPr>
            </a:p>
            <a:p>
              <a:pPr marL="252000" algn="just">
                <a:buClr>
                  <a:srgbClr val="0078BF"/>
                </a:buClr>
              </a:pPr>
              <a:r>
                <a:rPr lang="ru-RU" sz="1600" u="sng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средства Фонда: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</a:t>
              </a:r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252 млн. руб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. </a:t>
              </a:r>
            </a:p>
            <a:p>
              <a:pPr marL="252000" algn="just">
                <a:buClr>
                  <a:srgbClr val="0078BF"/>
                </a:buClr>
              </a:pPr>
              <a:endPara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endParaRPr>
            </a:p>
            <a:p>
              <a:pPr marL="252000" algn="just">
                <a:buClr>
                  <a:srgbClr val="0078BF"/>
                </a:buClr>
              </a:pPr>
              <a:r>
                <a:rPr lang="ru-RU" sz="1600" u="sng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объекты: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очистные сооружения, внутриплощадочные автодороги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821019" y="3300878"/>
              <a:ext cx="3193721" cy="329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ru-RU" sz="1600" b="1" u="sng" dirty="0" err="1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Займ</a:t>
              </a:r>
              <a:r>
                <a:rPr lang="ru-RU" sz="1600" b="1" dirty="0">
                  <a:solidFill>
                    <a:srgbClr val="0070C0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 </a:t>
              </a:r>
            </a:p>
            <a:p>
              <a:pPr marL="252000"/>
              <a:r>
                <a:rPr lang="ru-RU" sz="1600" b="1" dirty="0">
                  <a:solidFill>
                    <a:srgbClr val="0070C0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250 млн. руб</a:t>
              </a:r>
              <a:r>
                <a:rPr lang="ru-RU" sz="1600" dirty="0">
                  <a:solidFill>
                    <a:srgbClr val="0070C0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. </a:t>
              </a: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463" y="4629210"/>
            <a:ext cx="1130788" cy="753859"/>
          </a:xfrm>
          <a:prstGeom prst="rect">
            <a:avLst/>
          </a:prstGeom>
        </p:spPr>
      </p:pic>
      <p:sp>
        <p:nvSpPr>
          <p:cNvPr id="25" name="TextBox 12"/>
          <p:cNvSpPr txBox="1"/>
          <p:nvPr/>
        </p:nvSpPr>
        <p:spPr>
          <a:xfrm>
            <a:off x="5285242" y="4118741"/>
            <a:ext cx="3655461" cy="446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Raavi" panose="020B0502040204020203" pitchFamily="34" charset="0"/>
              </a:rPr>
              <a:t>Дополнительный участник реализации Проекта: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81897" y="3455175"/>
            <a:ext cx="3845940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Статус </a:t>
            </a:r>
            <a:r>
              <a:rPr lang="ru-RU" sz="1600" b="1" u="sng" dirty="0">
                <a:solidFill>
                  <a:srgbClr val="92D050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ТОСЭР</a:t>
            </a:r>
          </a:p>
        </p:txBody>
      </p:sp>
      <p:pic>
        <p:nvPicPr>
          <p:cNvPr id="1026" name="Picture 2" descr="http://frprf.ru/upload/resize_cache/iblock/95d/800_600_1/navteks_foto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53" y="2004398"/>
            <a:ext cx="5174120" cy="301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0" y="5475682"/>
            <a:ext cx="5405467" cy="1140826"/>
            <a:chOff x="258090" y="5317562"/>
            <a:chExt cx="4963802" cy="1140826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293524" y="5697353"/>
              <a:ext cx="4713990" cy="761035"/>
              <a:chOff x="3496695" y="2016415"/>
              <a:chExt cx="5313773" cy="761035"/>
            </a:xfrm>
          </p:grpSpPr>
          <p:grpSp>
            <p:nvGrpSpPr>
              <p:cNvPr id="30" name="Группа 29"/>
              <p:cNvGrpSpPr/>
              <p:nvPr/>
            </p:nvGrpSpPr>
            <p:grpSpPr>
              <a:xfrm>
                <a:off x="6133685" y="2164366"/>
                <a:ext cx="2600701" cy="584775"/>
                <a:chOff x="3224979" y="746442"/>
                <a:chExt cx="2600701" cy="584775"/>
              </a:xfrm>
            </p:grpSpPr>
            <p:sp>
              <p:nvSpPr>
                <p:cNvPr id="36" name="TextBox 14"/>
                <p:cNvSpPr txBox="1"/>
                <p:nvPr/>
              </p:nvSpPr>
              <p:spPr>
                <a:xfrm>
                  <a:off x="3224979" y="746442"/>
                  <a:ext cx="139330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Объем инвестиций</a:t>
                  </a: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557264" y="848618"/>
                  <a:ext cx="1268416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732</a:t>
                  </a: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</a:p>
              </p:txBody>
            </p:sp>
            <p:cxnSp>
              <p:nvCxnSpPr>
                <p:cNvPr id="38" name="Прямая соединительная линия 37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Группа 30"/>
              <p:cNvGrpSpPr/>
              <p:nvPr/>
            </p:nvGrpSpPr>
            <p:grpSpPr>
              <a:xfrm>
                <a:off x="3496695" y="2192675"/>
                <a:ext cx="2165469" cy="584775"/>
                <a:chOff x="3509017" y="849967"/>
                <a:chExt cx="2165469" cy="584775"/>
              </a:xfrm>
            </p:grpSpPr>
            <p:sp>
              <p:nvSpPr>
                <p:cNvPr id="33" name="TextBox 11"/>
                <p:cNvSpPr txBox="1"/>
                <p:nvPr/>
              </p:nvSpPr>
              <p:spPr>
                <a:xfrm>
                  <a:off x="3509017" y="849967"/>
                  <a:ext cx="116923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Рабочих мест</a:t>
                  </a:r>
                </a:p>
              </p:txBody>
            </p:sp>
            <p:sp>
              <p:nvSpPr>
                <p:cNvPr id="34" name="TextBox 12"/>
                <p:cNvSpPr txBox="1"/>
                <p:nvPr/>
              </p:nvSpPr>
              <p:spPr>
                <a:xfrm>
                  <a:off x="4567437" y="960942"/>
                  <a:ext cx="1107049" cy="2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850 ед.</a:t>
                  </a:r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4567437" y="895525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Прямоугольник 28"/>
            <p:cNvSpPr/>
            <p:nvPr/>
          </p:nvSpPr>
          <p:spPr>
            <a:xfrm>
              <a:off x="258090" y="5317562"/>
              <a:ext cx="496380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ahoma" panose="020B0604030504040204" pitchFamily="34" charset="0"/>
                </a:rPr>
                <a:t>Параметры проекта к 2020 году: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8140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4134" y="822973"/>
            <a:ext cx="703265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Сервисный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металлоцентр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 по услуге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EPS–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очистки горячекатанного металлопроката 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4" y="1701703"/>
            <a:ext cx="4422280" cy="3430555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4749028" y="1666665"/>
            <a:ext cx="4022079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14313" indent="-214313" algn="just">
              <a:buClr>
                <a:srgbClr val="0078BF"/>
              </a:buClr>
              <a:buFont typeface="Wingdings" panose="05000000000000000000" pitchFamily="2" charset="2"/>
              <a:buChar char="ü"/>
            </a:pPr>
            <a:r>
              <a:rPr lang="ru-RU" sz="1600" b="1" u="sng" dirty="0" err="1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Займ</a:t>
            </a:r>
            <a:r>
              <a:rPr lang="ru-RU" sz="1600" b="1" dirty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</a:p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228 млн. руб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. 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4653124" y="2566838"/>
            <a:ext cx="4490876" cy="2314584"/>
            <a:chOff x="4218460" y="2579581"/>
            <a:chExt cx="5734705" cy="2657188"/>
          </a:xfrm>
        </p:grpSpPr>
        <p:sp>
          <p:nvSpPr>
            <p:cNvPr id="32" name="TextBox 12"/>
            <p:cNvSpPr txBox="1"/>
            <p:nvPr/>
          </p:nvSpPr>
          <p:spPr>
            <a:xfrm>
              <a:off x="4979044" y="2579581"/>
              <a:ext cx="4332276" cy="512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70000"/>
                </a:lnSpc>
              </a:pPr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Raavi" panose="020B0502040204020203" pitchFamily="34" charset="0"/>
                </a:rPr>
                <a:t>Дополнительные участники реализации Проекта:</a:t>
              </a: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8460" y="3107323"/>
              <a:ext cx="2157840" cy="882926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928" y="4020236"/>
              <a:ext cx="2468627" cy="512083"/>
            </a:xfrm>
            <a:prstGeom prst="rect">
              <a:avLst/>
            </a:prstGeom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928" y="4731320"/>
              <a:ext cx="2374987" cy="505449"/>
            </a:xfrm>
            <a:prstGeom prst="rect">
              <a:avLst/>
            </a:prstGeom>
          </p:spPr>
        </p:pic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4340926" y="3171923"/>
              <a:ext cx="5342448" cy="9694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6911786" y="3251606"/>
              <a:ext cx="2776869" cy="53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Raavi" panose="020B0502040204020203" pitchFamily="34" charset="0"/>
                </a:rPr>
                <a:t>Гарантия - 50% суммы займа Фонда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31880" y="3912994"/>
              <a:ext cx="2879197" cy="53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imes New Roman" panose="02020603050405020304" pitchFamily="18" charset="0"/>
                </a:rPr>
                <a:t>Часть финансирования </a:t>
              </a:r>
            </a:p>
            <a:p>
              <a:pPr algn="just"/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imes New Roman" panose="02020603050405020304" pitchFamily="18" charset="0"/>
                </a:rPr>
                <a:t>Гарантия в адрес Фонда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55203" y="4735676"/>
              <a:ext cx="2997962" cy="31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imes New Roman" panose="02020603050405020304" pitchFamily="18" charset="0"/>
                </a:rPr>
                <a:t>Поручительство в адрес Банка</a:t>
              </a:r>
            </a:p>
          </p:txBody>
        </p:sp>
      </p:grpSp>
      <p:sp>
        <p:nvSpPr>
          <p:cNvPr id="29" name="Заголовок 1"/>
          <p:cNvSpPr txBox="1">
            <a:spLocks/>
          </p:cNvSpPr>
          <p:nvPr/>
        </p:nvSpPr>
        <p:spPr>
          <a:xfrm>
            <a:off x="451624" y="132143"/>
            <a:ext cx="7676951" cy="6095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7DC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>
                <a:latin typeface="PT Sans" panose="020B0503020203020204" pitchFamily="34" charset="-52"/>
                <a:ea typeface="PT Sans" panose="020B0503020203020204" pitchFamily="34" charset="-52"/>
              </a:rPr>
              <a:t>Набережные Челны (Республика Татарстан)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42588" y="5503024"/>
            <a:ext cx="5400110" cy="1140826"/>
            <a:chOff x="258090" y="5317562"/>
            <a:chExt cx="4963802" cy="1140826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293524" y="5697353"/>
              <a:ext cx="4713990" cy="761035"/>
              <a:chOff x="3496695" y="2016415"/>
              <a:chExt cx="5313773" cy="761035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6133685" y="2164366"/>
                <a:ext cx="2600701" cy="584775"/>
                <a:chOff x="3224979" y="746442"/>
                <a:chExt cx="2600701" cy="584775"/>
              </a:xfrm>
            </p:grpSpPr>
            <p:sp>
              <p:nvSpPr>
                <p:cNvPr id="55" name="TextBox 14"/>
                <p:cNvSpPr txBox="1"/>
                <p:nvPr/>
              </p:nvSpPr>
              <p:spPr>
                <a:xfrm>
                  <a:off x="3224979" y="746442"/>
                  <a:ext cx="139330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Объем инвестиций</a:t>
                  </a: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4557264" y="848618"/>
                  <a:ext cx="1268416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520</a:t>
                  </a: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</a:p>
              </p:txBody>
            </p: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Группа 49"/>
              <p:cNvGrpSpPr/>
              <p:nvPr/>
            </p:nvGrpSpPr>
            <p:grpSpPr>
              <a:xfrm>
                <a:off x="3496695" y="2192675"/>
                <a:ext cx="2165469" cy="584775"/>
                <a:chOff x="3509017" y="849967"/>
                <a:chExt cx="2165469" cy="584775"/>
              </a:xfrm>
            </p:grpSpPr>
            <p:sp>
              <p:nvSpPr>
                <p:cNvPr id="52" name="TextBox 11"/>
                <p:cNvSpPr txBox="1"/>
                <p:nvPr/>
              </p:nvSpPr>
              <p:spPr>
                <a:xfrm>
                  <a:off x="3509017" y="849967"/>
                  <a:ext cx="116923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Рабочих мест</a:t>
                  </a:r>
                </a:p>
              </p:txBody>
            </p:sp>
            <p:sp>
              <p:nvSpPr>
                <p:cNvPr id="53" name="TextBox 12"/>
                <p:cNvSpPr txBox="1"/>
                <p:nvPr/>
              </p:nvSpPr>
              <p:spPr>
                <a:xfrm>
                  <a:off x="4567437" y="960942"/>
                  <a:ext cx="1107049" cy="2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131 ед.</a:t>
                  </a:r>
                </a:p>
              </p:txBody>
            </p: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>
                  <a:off x="4567437" y="895525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Прямоугольник 47"/>
            <p:cNvSpPr/>
            <p:nvPr/>
          </p:nvSpPr>
          <p:spPr>
            <a:xfrm>
              <a:off x="258090" y="5317562"/>
              <a:ext cx="496380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ahoma" panose="020B0604030504040204" pitchFamily="34" charset="0"/>
                </a:rPr>
                <a:t>Параметры проекта к 2020 году: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455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>
                <a:latin typeface="PT Sans" panose="020B0503020203020204" pitchFamily="34" charset="-52"/>
                <a:ea typeface="PT Sans" panose="020B0503020203020204" pitchFamily="34" charset="-52"/>
              </a:rPr>
              <a:t>Заринск (Алтайский край)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151084" y="323017"/>
            <a:ext cx="584200" cy="5400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4133" y="1168685"/>
            <a:ext cx="660092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Кожевенный завод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437934" y="1843685"/>
            <a:ext cx="3486977" cy="2259577"/>
            <a:chOff x="4188875" y="1716528"/>
            <a:chExt cx="5269159" cy="126252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188875" y="1716528"/>
              <a:ext cx="5269159" cy="87703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Clr>
                  <a:srgbClr val="0078BF"/>
                </a:buClr>
                <a:buFont typeface="Wingdings" panose="05000000000000000000" pitchFamily="2" charset="2"/>
                <a:buChar char="ü"/>
              </a:pPr>
              <a:r>
                <a:rPr lang="ru-RU" sz="1600" b="1" u="sng" dirty="0">
                  <a:solidFill>
                    <a:srgbClr val="7EC24A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Строительство инфраструктуры</a:t>
              </a:r>
            </a:p>
            <a:p>
              <a:pPr algn="just">
                <a:buClr>
                  <a:srgbClr val="0078BF"/>
                </a:buClr>
              </a:pPr>
              <a:endPara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endParaRPr>
            </a:p>
            <a:p>
              <a:pPr algn="just">
                <a:buClr>
                  <a:srgbClr val="0078BF"/>
                </a:buClr>
              </a:pP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    </a:t>
              </a:r>
              <a:r>
                <a:rPr lang="ru-RU" sz="1600" u="sng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средства Фонда: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</a:t>
              </a:r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46,65 млн руб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. </a:t>
              </a:r>
            </a:p>
            <a:p>
              <a:pPr marL="252000" algn="just">
                <a:buClr>
                  <a:srgbClr val="0078BF"/>
                </a:buClr>
              </a:pPr>
              <a:endPara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endParaRPr>
            </a:p>
            <a:p>
              <a:pPr marL="252000" algn="just">
                <a:buClr>
                  <a:srgbClr val="0078BF"/>
                </a:buClr>
              </a:pPr>
              <a:r>
                <a:rPr lang="ru-RU" sz="1600" u="sng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объекты: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 реконструкция подъездной автодороги</a:t>
              </a:r>
              <a:endParaRPr lang="ru-RU" sz="1600" b="1" u="sng" dirty="0">
                <a:latin typeface="PT Sans" panose="020B0503020203020204" pitchFamily="34" charset="-52"/>
                <a:ea typeface="PT Sans" panose="020B0503020203020204" pitchFamily="34" charset="-52"/>
                <a:cs typeface="Tahoma" panose="020B060403050404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188875" y="2652311"/>
              <a:ext cx="5269159" cy="32673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Clr>
                  <a:srgbClr val="0078BF"/>
                </a:buClr>
                <a:buFont typeface="Wingdings" panose="05000000000000000000" pitchFamily="2" charset="2"/>
                <a:buChar char="ü"/>
              </a:pPr>
              <a:r>
                <a:rPr lang="ru-RU" sz="1600" b="1" u="sng" dirty="0" err="1">
                  <a:solidFill>
                    <a:srgbClr val="92D050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Займ</a:t>
              </a:r>
              <a:r>
                <a:rPr lang="ru-RU" sz="1600" b="1" dirty="0">
                  <a:solidFill>
                    <a:srgbClr val="92D050"/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 </a:t>
              </a:r>
            </a:p>
            <a:p>
              <a:pPr marL="252000" algn="just">
                <a:buClr>
                  <a:srgbClr val="0078BF"/>
                </a:buClr>
              </a:pPr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640 млн. руб</a:t>
              </a:r>
              <a:r>
                <a:rPr lang="ru-RU" sz="1600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</a:rPr>
                <a:t>. </a:t>
              </a:r>
            </a:p>
          </p:txBody>
        </p:sp>
      </p:grpSp>
      <p:pic>
        <p:nvPicPr>
          <p:cNvPr id="2050" name="Picture 2" descr="ÐÐ°ÑÑÐ¸Ð½ÐºÐ¸ Ð¿Ð¾ Ð·Ð°Ð¿ÑÐ¾ÑÑ Ð·Ð°ÑÐ¸Ð½ÑÐº ÐºÐ¾Ð¶ÐµÐ²ÐµÐ½Ð½ÑÐ¹ Ð·Ð°Ð²Ð¾Ð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37" y="1785486"/>
            <a:ext cx="5302397" cy="355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Группа 23"/>
          <p:cNvGrpSpPr/>
          <p:nvPr/>
        </p:nvGrpSpPr>
        <p:grpSpPr>
          <a:xfrm>
            <a:off x="42588" y="5503024"/>
            <a:ext cx="5400110" cy="1140826"/>
            <a:chOff x="258090" y="5317562"/>
            <a:chExt cx="4963802" cy="114082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93524" y="5697353"/>
              <a:ext cx="4713990" cy="761035"/>
              <a:chOff x="3496695" y="2016415"/>
              <a:chExt cx="5313773" cy="761035"/>
            </a:xfrm>
          </p:grpSpPr>
          <p:grpSp>
            <p:nvGrpSpPr>
              <p:cNvPr id="27" name="Группа 26"/>
              <p:cNvGrpSpPr/>
              <p:nvPr/>
            </p:nvGrpSpPr>
            <p:grpSpPr>
              <a:xfrm>
                <a:off x="6133685" y="2164366"/>
                <a:ext cx="2600701" cy="584775"/>
                <a:chOff x="3224979" y="746442"/>
                <a:chExt cx="2600701" cy="584775"/>
              </a:xfrm>
            </p:grpSpPr>
            <p:sp>
              <p:nvSpPr>
                <p:cNvPr id="33" name="TextBox 14"/>
                <p:cNvSpPr txBox="1"/>
                <p:nvPr/>
              </p:nvSpPr>
              <p:spPr>
                <a:xfrm>
                  <a:off x="3224979" y="746442"/>
                  <a:ext cx="139330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Объем инвестиций</a:t>
                  </a: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4557264" y="848618"/>
                  <a:ext cx="1268416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1 608</a:t>
                  </a: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</a:p>
              </p:txBody>
            </p: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Группа 27"/>
              <p:cNvGrpSpPr/>
              <p:nvPr/>
            </p:nvGrpSpPr>
            <p:grpSpPr>
              <a:xfrm>
                <a:off x="3496695" y="2192675"/>
                <a:ext cx="2165469" cy="584775"/>
                <a:chOff x="3509017" y="849967"/>
                <a:chExt cx="2165469" cy="584775"/>
              </a:xfrm>
            </p:grpSpPr>
            <p:sp>
              <p:nvSpPr>
                <p:cNvPr id="30" name="TextBox 11"/>
                <p:cNvSpPr txBox="1"/>
                <p:nvPr/>
              </p:nvSpPr>
              <p:spPr>
                <a:xfrm>
                  <a:off x="3509017" y="849967"/>
                  <a:ext cx="116923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Рабочих мест</a:t>
                  </a:r>
                </a:p>
              </p:txBody>
            </p:sp>
            <p:sp>
              <p:nvSpPr>
                <p:cNvPr id="31" name="TextBox 12"/>
                <p:cNvSpPr txBox="1"/>
                <p:nvPr/>
              </p:nvSpPr>
              <p:spPr>
                <a:xfrm>
                  <a:off x="4567437" y="960942"/>
                  <a:ext cx="1107049" cy="2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142 ед.</a:t>
                  </a:r>
                </a:p>
              </p:txBody>
            </p: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>
                  <a:off x="4567437" y="895525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Прямоугольник 25"/>
            <p:cNvSpPr/>
            <p:nvPr/>
          </p:nvSpPr>
          <p:spPr>
            <a:xfrm>
              <a:off x="258090" y="5317562"/>
              <a:ext cx="496380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ahoma" panose="020B0604030504040204" pitchFamily="34" charset="0"/>
                </a:rPr>
                <a:t>Параметры проекта к 2020 году: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0611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>
                <a:latin typeface="PT Sans" panose="020B0503020203020204" pitchFamily="34" charset="-52"/>
                <a:ea typeface="PT Sans" panose="020B0503020203020204" pitchFamily="34" charset="-52"/>
              </a:rPr>
              <a:t>Таштагол (Кемеровская область)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151084" y="323017"/>
            <a:ext cx="584200" cy="5400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4133" y="1168685"/>
            <a:ext cx="622275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Предприятие с полным циклом заготовки и глубокой переработки древесины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86272" y="1994285"/>
            <a:ext cx="3157728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78BF"/>
              </a:buClr>
              <a:buFont typeface="Wingdings" panose="05000000000000000000" pitchFamily="2" charset="2"/>
              <a:buChar char="ü"/>
            </a:pPr>
            <a:r>
              <a:rPr lang="ru-RU" sz="1600" b="1" u="sng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Строительство инфраструктуры   </a:t>
            </a:r>
          </a:p>
          <a:p>
            <a:pPr algn="just">
              <a:buClr>
                <a:srgbClr val="0078BF"/>
              </a:buClr>
            </a:pP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</a:t>
            </a:r>
          </a:p>
          <a:p>
            <a:pPr algn="just">
              <a:buClr>
                <a:srgbClr val="0078BF"/>
              </a:buClr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</a:t>
            </a: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средства Фонда: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271 млн. руб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. </a:t>
            </a:r>
          </a:p>
          <a:p>
            <a:pPr marL="252000" algn="just">
              <a:buClr>
                <a:srgbClr val="0078BF"/>
              </a:buClr>
            </a:pPr>
            <a:endParaRPr lang="ru-RU" sz="1600" u="sng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marL="252000" algn="just">
              <a:buClr>
                <a:srgbClr val="0078BF"/>
              </a:buClr>
            </a:pPr>
            <a:r>
              <a:rPr lang="ru-RU" sz="1600" u="sng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объекты: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</a:t>
            </a:r>
          </a:p>
          <a:p>
            <a:pPr marL="252000" algn="just">
              <a:buClr>
                <a:srgbClr val="0078BF"/>
              </a:buClr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реконструкция автодороги </a:t>
            </a:r>
          </a:p>
          <a:p>
            <a:pPr marL="252000" algn="just">
              <a:buClr>
                <a:srgbClr val="0078BF"/>
              </a:buClr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со строительством моста</a:t>
            </a:r>
            <a:endParaRPr lang="ru-RU" sz="1600" b="1" u="sng" dirty="0">
              <a:latin typeface="PT Sans" panose="020B0503020203020204" pitchFamily="34" charset="-52"/>
              <a:ea typeface="PT Sans" panose="020B0503020203020204" pitchFamily="34" charset="-52"/>
              <a:cs typeface="Tahoma" panose="020B060403050404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02" y="1994285"/>
            <a:ext cx="5849794" cy="3360789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42588" y="5503024"/>
            <a:ext cx="5400110" cy="1140826"/>
            <a:chOff x="258090" y="5317562"/>
            <a:chExt cx="4963802" cy="114082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293524" y="5697353"/>
              <a:ext cx="4713990" cy="761035"/>
              <a:chOff x="3496695" y="2016415"/>
              <a:chExt cx="5313773" cy="761035"/>
            </a:xfrm>
          </p:grpSpPr>
          <p:grpSp>
            <p:nvGrpSpPr>
              <p:cNvPr id="28" name="Группа 27"/>
              <p:cNvGrpSpPr/>
              <p:nvPr/>
            </p:nvGrpSpPr>
            <p:grpSpPr>
              <a:xfrm>
                <a:off x="6133685" y="2164366"/>
                <a:ext cx="2600701" cy="584775"/>
                <a:chOff x="3224979" y="746442"/>
                <a:chExt cx="2600701" cy="584775"/>
              </a:xfrm>
            </p:grpSpPr>
            <p:sp>
              <p:nvSpPr>
                <p:cNvPr id="34" name="TextBox 14"/>
                <p:cNvSpPr txBox="1"/>
                <p:nvPr/>
              </p:nvSpPr>
              <p:spPr>
                <a:xfrm>
                  <a:off x="3224979" y="746442"/>
                  <a:ext cx="139330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Объем инвестиций</a:t>
                  </a: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4557264" y="848618"/>
                  <a:ext cx="1268416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450</a:t>
                  </a: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</a:p>
              </p:txBody>
            </p:sp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3496695" y="2192675"/>
                <a:ext cx="2165469" cy="584775"/>
                <a:chOff x="3509017" y="849967"/>
                <a:chExt cx="2165469" cy="584775"/>
              </a:xfrm>
            </p:grpSpPr>
            <p:sp>
              <p:nvSpPr>
                <p:cNvPr id="31" name="TextBox 11"/>
                <p:cNvSpPr txBox="1"/>
                <p:nvPr/>
              </p:nvSpPr>
              <p:spPr>
                <a:xfrm>
                  <a:off x="3509017" y="849967"/>
                  <a:ext cx="116923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600" dirty="0">
                      <a:solidFill>
                        <a:schemeClr val="accent1">
                          <a:lumMod val="75000"/>
                        </a:schemeClr>
                      </a:solidFill>
                      <a:latin typeface="PT Sans" panose="020B0503020203020204" pitchFamily="34" charset="-52"/>
                      <a:ea typeface="PT Sans" panose="020B0503020203020204" pitchFamily="34" charset="-52"/>
                      <a:cs typeface="Arial" panose="020B0604020202020204" pitchFamily="34" charset="0"/>
                    </a:rPr>
                    <a:t>Рабочих мест</a:t>
                  </a:r>
                </a:p>
              </p:txBody>
            </p:sp>
            <p:sp>
              <p:nvSpPr>
                <p:cNvPr id="32" name="TextBox 12"/>
                <p:cNvSpPr txBox="1"/>
                <p:nvPr/>
              </p:nvSpPr>
              <p:spPr>
                <a:xfrm>
                  <a:off x="4567437" y="960942"/>
                  <a:ext cx="1107049" cy="264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182 ед.</a:t>
                  </a:r>
                </a:p>
              </p:txBody>
            </p:sp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>
                  <a:off x="4567437" y="895525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Прямоугольник 26"/>
            <p:cNvSpPr/>
            <p:nvPr/>
          </p:nvSpPr>
          <p:spPr>
            <a:xfrm>
              <a:off x="258090" y="5317562"/>
              <a:ext cx="496380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b="1" dirty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ahoma" panose="020B0604030504040204" pitchFamily="34" charset="0"/>
                </a:rPr>
                <a:t>Параметры проекта к 2020 году: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935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133" y="123696"/>
            <a:ext cx="7700562" cy="540000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Возможности для инвестора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09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00358" y="835938"/>
            <a:ext cx="28094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Стоимость </a:t>
            </a:r>
          </a:p>
          <a:p>
            <a:pPr algn="ctr"/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инвестиционного проекта</a:t>
            </a:r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4265411" y="2285937"/>
            <a:ext cx="599779" cy="541866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66593" y="2295260"/>
            <a:ext cx="3075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Строительство инфраструктуры 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за счет Фонда и субъекта РФ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234732" y="3691348"/>
            <a:ext cx="30754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Участие Фонда в финансировании инвестиционного проекта </a:t>
            </a:r>
            <a:b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</a:br>
            <a:endParaRPr lang="ru-RU" sz="16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93262" y="2338194"/>
            <a:ext cx="2763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Удешевление проекта</a:t>
            </a:r>
          </a:p>
          <a:p>
            <a:pPr algn="ctr"/>
            <a:r>
              <a:rPr lang="ru-RU" sz="1600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на 10-20 %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937292" y="3710089"/>
            <a:ext cx="27912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до 40 %  </a:t>
            </a:r>
          </a:p>
          <a:p>
            <a:pPr algn="ctr"/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На льготных условиях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958" y="1492356"/>
            <a:ext cx="806278" cy="72855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474133" y="741680"/>
            <a:ext cx="8284762" cy="725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трелка вправо с вырезом 22"/>
          <p:cNvSpPr/>
          <p:nvPr/>
        </p:nvSpPr>
        <p:spPr>
          <a:xfrm>
            <a:off x="4265411" y="3700671"/>
            <a:ext cx="599779" cy="541866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393108" y="5209492"/>
            <a:ext cx="2744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Использование иных инструментов поддержки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047218" y="4968830"/>
            <a:ext cx="3806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+</a:t>
            </a: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источники льготного финансирования</a:t>
            </a:r>
          </a:p>
          <a:p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+</a:t>
            </a: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субсидирование затрат</a:t>
            </a:r>
          </a:p>
          <a:p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+</a:t>
            </a: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содействие в продвижении</a:t>
            </a:r>
          </a:p>
          <a:p>
            <a:r>
              <a:rPr lang="ru-RU" b="1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+</a:t>
            </a:r>
            <a:r>
              <a:rPr lang="ru-RU" sz="16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льготы по налогам и взносам</a:t>
            </a:r>
          </a:p>
        </p:txBody>
      </p:sp>
      <p:sp>
        <p:nvSpPr>
          <p:cNvPr id="27" name="Стрелка вправо с вырезом 26"/>
          <p:cNvSpPr/>
          <p:nvPr/>
        </p:nvSpPr>
        <p:spPr>
          <a:xfrm>
            <a:off x="4265411" y="5196845"/>
            <a:ext cx="599779" cy="541866"/>
          </a:xfrm>
          <a:prstGeom prst="notchedRightArrow">
            <a:avLst/>
          </a:prstGeom>
          <a:solidFill>
            <a:srgbClr val="7EC2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6521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Mnew.potx [только чтение]" id="{F09E3371-3C84-4DE1-8446-FF3A385C4F5C}" vid="{F0AC1FAB-E272-4EE3-918F-BCAE38255C7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FRMnew (002)</Template>
  <TotalTime>3008</TotalTime>
  <Words>481</Words>
  <Application>Microsoft Office PowerPoint</Application>
  <PresentationFormat>Экран (4:3)</PresentationFormat>
  <Paragraphs>155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PT Sans</vt:lpstr>
      <vt:lpstr>Raavi</vt:lpstr>
      <vt:lpstr>Segoe UI</vt:lpstr>
      <vt:lpstr>Tahoma</vt:lpstr>
      <vt:lpstr>Times New Roman</vt:lpstr>
      <vt:lpstr>Wingdings</vt:lpstr>
      <vt:lpstr>Тема Office</vt:lpstr>
      <vt:lpstr>Фонд развития моногородов</vt:lpstr>
      <vt:lpstr>Основные финансовые меры поддержки Фонда</vt:lpstr>
      <vt:lpstr>Софинансирование расходов на инфраструктуру</vt:lpstr>
      <vt:lpstr>Финансирование инвестиционных проектов</vt:lpstr>
      <vt:lpstr>Наволоки (Ивановская область)</vt:lpstr>
      <vt:lpstr>Презентация PowerPoint</vt:lpstr>
      <vt:lpstr>Заринск (Алтайский край)</vt:lpstr>
      <vt:lpstr>Таштагол (Кемеровская область)</vt:lpstr>
      <vt:lpstr>Возможности для инвестора</vt:lpstr>
      <vt:lpstr>Кураторы моногородов регионов СибФО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Мишина Анна Константиновна</dc:creator>
  <cp:lastModifiedBy>Волощук Наталья Анатольевна</cp:lastModifiedBy>
  <cp:revision>257</cp:revision>
  <cp:lastPrinted>2018-06-08T17:53:54Z</cp:lastPrinted>
  <dcterms:created xsi:type="dcterms:W3CDTF">2017-07-07T07:55:37Z</dcterms:created>
  <dcterms:modified xsi:type="dcterms:W3CDTF">2018-06-19T04:06:07Z</dcterms:modified>
</cp:coreProperties>
</file>