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839" r:id="rId1"/>
    <p:sldMasterId id="2147485851" r:id="rId2"/>
    <p:sldMasterId id="2147485887" r:id="rId3"/>
    <p:sldMasterId id="2147485899" r:id="rId4"/>
    <p:sldMasterId id="2147485911" r:id="rId5"/>
    <p:sldMasterId id="2147485947" r:id="rId6"/>
    <p:sldMasterId id="2147485971" r:id="rId7"/>
    <p:sldMasterId id="2147485983" r:id="rId8"/>
    <p:sldMasterId id="2147485995" r:id="rId9"/>
    <p:sldMasterId id="2147486007" r:id="rId10"/>
    <p:sldMasterId id="2147486019" r:id="rId11"/>
  </p:sldMasterIdLst>
  <p:notesMasterIdLst>
    <p:notesMasterId r:id="rId28"/>
  </p:notesMasterIdLst>
  <p:handoutMasterIdLst>
    <p:handoutMasterId r:id="rId29"/>
  </p:handoutMasterIdLst>
  <p:sldIdLst>
    <p:sldId id="859" r:id="rId12"/>
    <p:sldId id="860" r:id="rId13"/>
    <p:sldId id="884" r:id="rId14"/>
    <p:sldId id="885" r:id="rId15"/>
    <p:sldId id="886" r:id="rId16"/>
    <p:sldId id="870" r:id="rId17"/>
    <p:sldId id="871" r:id="rId18"/>
    <p:sldId id="872" r:id="rId19"/>
    <p:sldId id="865" r:id="rId20"/>
    <p:sldId id="880" r:id="rId21"/>
    <p:sldId id="873" r:id="rId22"/>
    <p:sldId id="874" r:id="rId23"/>
    <p:sldId id="844" r:id="rId24"/>
    <p:sldId id="882" r:id="rId25"/>
    <p:sldId id="868" r:id="rId26"/>
    <p:sldId id="888" r:id="rId27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99FF"/>
    <a:srgbClr val="9999FF"/>
    <a:srgbClr val="9966FF"/>
    <a:srgbClr val="FDEADA"/>
    <a:srgbClr val="FAEAC6"/>
    <a:srgbClr val="CCFF99"/>
    <a:srgbClr val="CCECFF"/>
    <a:srgbClr val="00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673" autoAdjust="0"/>
    <p:restoredTop sz="89606" autoAdjust="0"/>
  </p:normalViewPr>
  <p:slideViewPr>
    <p:cSldViewPr>
      <p:cViewPr>
        <p:scale>
          <a:sx n="70" d="100"/>
          <a:sy n="70" d="100"/>
        </p:scale>
        <p:origin x="-89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2" y="-114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7;&#1072;&#1089;&#1077;&#1076;&#1072;&#1085;&#1080;&#1077;_&#1055;&#1088;&#1072;&#1074;&#1080;&#1090;&#1077;&#1083;&#1100;&#1089;&#1090;&#1074;&#1072;\2017\&#1050;&#1072;&#1088;&#1075;&#1072;&#1090;&#1089;&#1082;&#1080;&#1081;\&#1054;&#1057;&#1053;&#1054;&#1042;&#1040;%20&#1076;&#1083;&#1103;%20&#1076;&#1080;&#1072;&#1075;&#1088;&#1072;&#1084;&#1084;_&#1050;&#1072;&#1088;&#1075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7;&#1072;&#1089;&#1077;&#1076;&#1072;&#1085;&#1080;&#1077;_&#1055;&#1088;&#1072;&#1074;&#1080;&#1090;&#1077;&#1083;&#1100;&#1089;&#1090;&#1074;&#1072;\2017\&#1050;&#1072;&#1088;&#1075;&#1072;&#1090;&#1089;&#1082;&#1080;&#1081;\&#1054;&#1057;&#1053;&#1054;&#1042;&#1040;%20&#1076;&#1083;&#1103;%20&#1076;&#1080;&#1072;&#1075;&#1088;&#1072;&#1084;&#1084;_&#1050;&#1072;&#1088;&#1075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7;&#1072;&#1089;&#1077;&#1076;&#1072;&#1085;&#1080;&#1077;_&#1055;&#1088;&#1072;&#1074;&#1080;&#1090;&#1077;&#1083;&#1100;&#1089;&#1090;&#1074;&#1072;\2017\&#1050;&#1072;&#1088;&#1075;&#1072;&#1090;&#1089;&#1082;&#1080;&#1081;\&#1054;&#1057;&#1053;&#1054;&#1042;&#1040;%20&#1076;&#1083;&#1103;%20&#1076;&#1080;&#1072;&#1075;&#1088;&#1072;&#1084;&#1084;_&#1050;&#1072;&#1088;&#1075;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7;&#1072;&#1089;&#1077;&#1076;&#1072;&#1085;&#1080;&#1077;_&#1055;&#1088;&#1072;&#1074;&#1080;&#1090;&#1077;&#1083;&#1100;&#1089;&#1090;&#1074;&#1072;\2017\&#1050;&#1072;&#1088;&#1075;&#1072;&#1090;&#1089;&#1082;&#1080;&#1081;\&#1054;&#1057;&#1053;&#1054;&#1042;&#1040;%20&#1076;&#1083;&#1103;%20&#1076;&#1080;&#1072;&#1075;&#1088;&#1072;&#1084;&#1084;_&#1050;&#1072;&#1088;&#1075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7;&#1072;&#1089;&#1077;&#1076;&#1072;&#1085;&#1080;&#1077;_&#1055;&#1088;&#1072;&#1074;&#1080;&#1090;&#1077;&#1083;&#1100;&#1089;&#1090;&#1074;&#1072;\2017\&#1050;&#1072;&#1088;&#1075;&#1072;&#1090;&#1089;&#1082;&#1080;&#1081;\&#1054;&#1057;&#1053;&#1054;&#1042;&#1040;%20&#1076;&#1083;&#1103;%20&#1076;&#1080;&#1072;&#1075;&#1088;&#1072;&#1084;&#1084;_&#1050;&#1072;&#1088;&#107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7;&#1072;&#1089;&#1077;&#1076;&#1072;&#1085;&#1080;&#1077;_&#1055;&#1088;&#1072;&#1074;&#1080;&#1090;&#1077;&#1083;&#1100;&#1089;&#1090;&#1074;&#1072;\2017\&#1050;&#1072;&#1088;&#1075;&#1072;&#1090;&#1089;&#1082;&#1080;&#1081;\&#1054;&#1057;&#1053;&#1054;&#1042;&#1040;%20&#1076;&#1083;&#1103;%20&#1076;&#1080;&#1072;&#1075;&#1088;&#1072;&#1084;&#1084;_&#1050;&#1072;&#1088;&#1075;&#1072;&#1090;&#1089;&#1082;&#1080;&#108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7;&#1072;&#1089;&#1077;&#1076;&#1072;&#1085;&#1080;&#1077;_&#1055;&#1088;&#1072;&#1074;&#1080;&#1090;&#1077;&#1083;&#1100;&#1089;&#1090;&#1074;&#1072;\2017\&#1050;&#1072;&#1088;&#1075;&#1072;&#1090;&#1089;&#1082;&#1080;&#1081;\&#1054;&#1057;&#1053;&#1054;&#1042;&#1040;%20&#1076;&#1083;&#1103;%20&#1076;&#1080;&#1072;&#1075;&#1088;&#1072;&#1084;&#1084;_&#1050;&#1072;&#1088;&#107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7;&#1072;&#1089;&#1077;&#1076;&#1072;&#1085;&#1080;&#1077;_&#1055;&#1088;&#1072;&#1074;&#1080;&#1090;&#1077;&#1083;&#1100;&#1089;&#1090;&#1074;&#1072;\2017\&#1050;&#1072;&#1088;&#1075;&#1072;&#1090;&#1089;&#1082;&#1080;&#1081;\&#1054;&#1057;&#1053;&#1054;&#1042;&#1040;%20&#1076;&#1083;&#1103;%20&#1076;&#1080;&#1072;&#1075;&#1088;&#1072;&#1084;&#1084;_&#1050;&#1072;&#1088;&#107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7;&#1072;&#1089;&#1077;&#1076;&#1072;&#1085;&#1080;&#1077;_&#1055;&#1088;&#1072;&#1074;&#1080;&#1090;&#1077;&#1083;&#1100;&#1089;&#1090;&#1074;&#1072;\2017\&#1050;&#1072;&#1088;&#1075;&#1072;&#1090;&#1089;&#1082;&#1080;&#1081;\&#1054;&#1057;&#1053;&#1054;&#1042;&#1040;%20&#1076;&#1083;&#1103;%20&#1076;&#1080;&#1072;&#1075;&#1088;&#1072;&#1084;&#1084;_&#1050;&#1072;&#1088;&#1075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7;&#1072;&#1089;&#1077;&#1076;&#1072;&#1085;&#1080;&#1077;_&#1055;&#1088;&#1072;&#1074;&#1080;&#1090;&#1077;&#1083;&#1100;&#1089;&#1090;&#1074;&#1072;\2017\&#1050;&#1072;&#1088;&#1075;&#1072;&#1090;&#1089;&#1082;&#1080;&#1081;\&#1054;&#1057;&#1053;&#1054;&#1042;&#1040;%20&#1076;&#1083;&#1103;%20&#1076;&#1080;&#1072;&#1075;&#1088;&#1072;&#1084;&#1084;_&#1050;&#1072;&#1088;&#107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0_&#1059;&#1055;&#1056;&#1040;&#1042;&#1051;&#1045;&#1053;&#1048;&#1045;_&#1056;&#1040;&#1047;&#1042;&#1048;&#1058;&#1048;&#1045;_&#1058;&#1045;&#1056;&#1056;&#1048;&#1058;&#1054;&#1056;&#1048;&#1049;\&#1047;&#1072;&#1089;&#1077;&#1076;&#1072;&#1085;&#1080;&#1077;_&#1055;&#1088;&#1072;&#1074;&#1080;&#1090;&#1077;&#1083;&#1100;&#1089;&#1090;&#1074;&#1072;\2017\&#1050;&#1072;&#1088;&#1075;&#1072;&#1090;&#1089;&#1082;&#1080;&#1081;\&#1054;&#1057;&#1053;&#1054;&#1042;&#1040;%20&#1076;&#1083;&#1103;%20&#1076;&#1080;&#1072;&#1075;&#1088;&#1072;&#1084;&#1084;_&#1050;&#1072;&#1088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34404992650038"/>
          <c:y val="1.135207976114542E-2"/>
          <c:w val="0.5572366385369486"/>
          <c:h val="0.925524980518870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'Уд вес'!$B$3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'Уд вес'!$A$4:$A$9</c:f>
              <c:strCache>
                <c:ptCount val="6"/>
                <c:pt idx="0">
                  <c:v>территория</c:v>
                </c:pt>
                <c:pt idx="1">
                  <c:v>численность населения</c:v>
                </c:pt>
                <c:pt idx="2">
                  <c:v>продукция сельского хозяйства</c:v>
                </c:pt>
                <c:pt idx="3">
                  <c:v>инвестиции в основной капитал</c:v>
                </c:pt>
                <c:pt idx="4">
                  <c:v>оборот розничной торговли</c:v>
                </c:pt>
                <c:pt idx="5">
                  <c:v>объем отгруженных товаров собственного производства, выполненных работ и услуг собственными силами организаций </c:v>
                </c:pt>
              </c:strCache>
            </c:strRef>
          </c:cat>
          <c:val>
            <c:numRef>
              <c:f>'Уд вес'!$B$4:$B$9</c:f>
              <c:numCache>
                <c:formatCode>General</c:formatCode>
                <c:ptCount val="6"/>
                <c:pt idx="0">
                  <c:v>3.2</c:v>
                </c:pt>
                <c:pt idx="1">
                  <c:v>0.8</c:v>
                </c:pt>
                <c:pt idx="2">
                  <c:v>2.1</c:v>
                </c:pt>
                <c:pt idx="3">
                  <c:v>0.1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'Уд вес'!$C$3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'Уд вес'!$A$4:$A$9</c:f>
              <c:strCache>
                <c:ptCount val="6"/>
                <c:pt idx="0">
                  <c:v>территория</c:v>
                </c:pt>
                <c:pt idx="1">
                  <c:v>численность населения</c:v>
                </c:pt>
                <c:pt idx="2">
                  <c:v>продукция сельского хозяйства</c:v>
                </c:pt>
                <c:pt idx="3">
                  <c:v>инвестиции в основной капитал</c:v>
                </c:pt>
                <c:pt idx="4">
                  <c:v>оборот розничной торговли</c:v>
                </c:pt>
                <c:pt idx="5">
                  <c:v>объем отгруженных товаров собственного производства, выполненных работ и услуг собственными силами организаций </c:v>
                </c:pt>
              </c:strCache>
            </c:strRef>
          </c:cat>
          <c:val>
            <c:numRef>
              <c:f>'Уд вес'!$C$4:$C$9</c:f>
              <c:numCache>
                <c:formatCode>General</c:formatCode>
                <c:ptCount val="6"/>
                <c:pt idx="0">
                  <c:v>3.2</c:v>
                </c:pt>
                <c:pt idx="1">
                  <c:v>0.6</c:v>
                </c:pt>
                <c:pt idx="2">
                  <c:v>2.38</c:v>
                </c:pt>
                <c:pt idx="3">
                  <c:v>0.22</c:v>
                </c:pt>
                <c:pt idx="4">
                  <c:v>0.54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06627456"/>
        <c:axId val="106628992"/>
      </c:barChart>
      <c:catAx>
        <c:axId val="1066274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6628992"/>
        <c:crosses val="autoZero"/>
        <c:auto val="1"/>
        <c:lblAlgn val="ctr"/>
        <c:lblOffset val="100"/>
        <c:noMultiLvlLbl val="0"/>
      </c:catAx>
      <c:valAx>
        <c:axId val="1066289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6627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639293130543846"/>
          <c:y val="0.17708657856974705"/>
          <c:w val="9.7943768359211078E-2"/>
          <c:h val="0.1278191312076436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329154310489718"/>
          <c:y val="9.8460603354172862E-3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'произ сх'!$A$18</c:f>
              <c:strCache>
                <c:ptCount val="1"/>
                <c:pt idx="0">
                  <c:v>Производство зерна в хозяйствах всех категорий, тыс. тонн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'произ сх'!$B$17:$H$17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'произ сх'!$B$18:$H$18</c:f>
              <c:numCache>
                <c:formatCode>0.0</c:formatCode>
                <c:ptCount val="7"/>
                <c:pt idx="0">
                  <c:v>34.634300000000003</c:v>
                </c:pt>
                <c:pt idx="1">
                  <c:v>40.732100000000003</c:v>
                </c:pt>
                <c:pt idx="2">
                  <c:v>19.228999999999999</c:v>
                </c:pt>
                <c:pt idx="3">
                  <c:v>26.195599999999999</c:v>
                </c:pt>
                <c:pt idx="4">
                  <c:v>26.944299999999998</c:v>
                </c:pt>
                <c:pt idx="5">
                  <c:v>37.417200000000001</c:v>
                </c:pt>
                <c:pt idx="6">
                  <c:v>42.372999999999998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08703744"/>
        <c:axId val="108705280"/>
      </c:barChart>
      <c:catAx>
        <c:axId val="108703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8705280"/>
        <c:crosses val="autoZero"/>
        <c:auto val="1"/>
        <c:lblAlgn val="ctr"/>
        <c:lblOffset val="100"/>
        <c:noMultiLvlLbl val="0"/>
      </c:catAx>
      <c:valAx>
        <c:axId val="1087052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870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190605008285138"/>
          <c:y val="0.21178164858062837"/>
          <c:w val="0.78519625337971055"/>
          <c:h val="0.66182227016032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'произ сх'!$A$24</c:f>
              <c:strCache>
                <c:ptCount val="1"/>
                <c:pt idx="0">
                  <c:v>Надой  молока на 1 корову, кг </c:v>
                </c:pt>
              </c:strCache>
            </c:strRef>
          </c:tx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'произ сх'!$B$23:$H$23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'произ сх'!$B$24:$H$24</c:f>
              <c:numCache>
                <c:formatCode>General</c:formatCode>
                <c:ptCount val="7"/>
                <c:pt idx="0">
                  <c:v>3724</c:v>
                </c:pt>
                <c:pt idx="1">
                  <c:v>4071</c:v>
                </c:pt>
                <c:pt idx="2">
                  <c:v>3991</c:v>
                </c:pt>
                <c:pt idx="3">
                  <c:v>4103</c:v>
                </c:pt>
                <c:pt idx="4">
                  <c:v>4451</c:v>
                </c:pt>
                <c:pt idx="5">
                  <c:v>4765</c:v>
                </c:pt>
                <c:pt idx="6">
                  <c:v>6440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08754816"/>
        <c:axId val="108756352"/>
      </c:barChart>
      <c:catAx>
        <c:axId val="108754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8756352"/>
        <c:crosses val="autoZero"/>
        <c:auto val="1"/>
        <c:lblAlgn val="ctr"/>
        <c:lblOffset val="100"/>
        <c:noMultiLvlLbl val="0"/>
      </c:catAx>
      <c:valAx>
        <c:axId val="1087563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8754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Оборот розничной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торговли,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Торг!$A$3</c:f>
              <c:strCache>
                <c:ptCount val="1"/>
                <c:pt idx="0">
                  <c:v>Оборот розничной торговли  (в фактически действовавших ценах), млн. 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Торг!$B$2:$H$2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Торг!$B$3:$H$3</c:f>
              <c:numCache>
                <c:formatCode>General</c:formatCode>
                <c:ptCount val="7"/>
                <c:pt idx="0">
                  <c:v>641.1</c:v>
                </c:pt>
                <c:pt idx="1">
                  <c:v>956.7</c:v>
                </c:pt>
                <c:pt idx="2">
                  <c:v>1439.1</c:v>
                </c:pt>
                <c:pt idx="3">
                  <c:v>1684</c:v>
                </c:pt>
                <c:pt idx="4">
                  <c:v>1344.9</c:v>
                </c:pt>
                <c:pt idx="5">
                  <c:v>1203.9000000000001</c:v>
                </c:pt>
                <c:pt idx="6">
                  <c:v>1138.3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8907136"/>
        <c:axId val="109416832"/>
      </c:barChart>
      <c:catAx>
        <c:axId val="108907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9416832"/>
        <c:crosses val="autoZero"/>
        <c:auto val="1"/>
        <c:lblAlgn val="ctr"/>
        <c:lblOffset val="100"/>
        <c:noMultiLvlLbl val="0"/>
      </c:catAx>
      <c:valAx>
        <c:axId val="10941683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crossAx val="108907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Объем платных услуг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населению,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млн. рублей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262743137472748E-2"/>
          <c:y val="0.11898148148148151"/>
          <c:w val="0.89256722019993417"/>
          <c:h val="0.672446048410615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'Плат усл'!$A$3</c:f>
              <c:strCache>
                <c:ptCount val="1"/>
                <c:pt idx="0">
                  <c:v>Объем платных услуг населению (в фактически действовавших ценах), млн. рублей</c:v>
                </c:pt>
              </c:strCache>
            </c:strRef>
          </c:tx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6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'Плат усл'!$B$2:$H$2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'Плат усл'!$B$3:$H$3</c:f>
              <c:numCache>
                <c:formatCode>General</c:formatCode>
                <c:ptCount val="7"/>
                <c:pt idx="0">
                  <c:v>113.1</c:v>
                </c:pt>
                <c:pt idx="1">
                  <c:v>88.8</c:v>
                </c:pt>
                <c:pt idx="2">
                  <c:v>94.2</c:v>
                </c:pt>
                <c:pt idx="3">
                  <c:v>94.3</c:v>
                </c:pt>
                <c:pt idx="4">
                  <c:v>114.5</c:v>
                </c:pt>
                <c:pt idx="5">
                  <c:v>116</c:v>
                </c:pt>
                <c:pt idx="6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109130112"/>
        <c:axId val="109131648"/>
      </c:barChart>
      <c:catAx>
        <c:axId val="109130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9131648"/>
        <c:crosses val="autoZero"/>
        <c:auto val="1"/>
        <c:lblAlgn val="ctr"/>
        <c:lblOffset val="100"/>
        <c:noMultiLvlLbl val="0"/>
      </c:catAx>
      <c:valAx>
        <c:axId val="10913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130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800" dirty="0" smtClean="0"/>
              <a:t>Инвестиции </a:t>
            </a:r>
            <a:r>
              <a:rPr lang="ru-RU" sz="1800" b="0" dirty="0" smtClean="0"/>
              <a:t>(по полному кругу предприятий)</a:t>
            </a:r>
            <a:r>
              <a:rPr lang="ru-RU" sz="1800" dirty="0" smtClean="0"/>
              <a:t>, </a:t>
            </a:r>
            <a:r>
              <a:rPr lang="ru-RU" sz="1800" dirty="0"/>
              <a:t>млн. рублей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776622569362897"/>
          <c:y val="9.1538226139388723E-2"/>
          <c:w val="0.54966911787110384"/>
          <c:h val="0.787932694282973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Инвестиции!$A$3</c:f>
              <c:strCache>
                <c:ptCount val="1"/>
                <c:pt idx="0">
                  <c:v>Инвестиции, млн. 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Инвестиции!$B$2:$H$2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9 мес. 2016</c:v>
                </c:pt>
              </c:strCache>
            </c:strRef>
          </c:cat>
          <c:val>
            <c:numRef>
              <c:f>Инвестиции!$B$3:$H$3</c:f>
              <c:numCache>
                <c:formatCode>0.0</c:formatCode>
                <c:ptCount val="7"/>
                <c:pt idx="0">
                  <c:v>199.39500000000001</c:v>
                </c:pt>
                <c:pt idx="1">
                  <c:v>142.977</c:v>
                </c:pt>
                <c:pt idx="2">
                  <c:v>243.256</c:v>
                </c:pt>
                <c:pt idx="3">
                  <c:v>811.38289999999995</c:v>
                </c:pt>
                <c:pt idx="4">
                  <c:v>542.50019999999995</c:v>
                </c:pt>
                <c:pt idx="5">
                  <c:v>182.363</c:v>
                </c:pt>
                <c:pt idx="6">
                  <c:v>1164.5999999999999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09167360"/>
        <c:axId val="109168896"/>
      </c:barChart>
      <c:catAx>
        <c:axId val="109167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9168896"/>
        <c:crosses val="autoZero"/>
        <c:auto val="1"/>
        <c:lblAlgn val="ctr"/>
        <c:lblOffset val="100"/>
        <c:noMultiLvlLbl val="0"/>
      </c:catAx>
      <c:valAx>
        <c:axId val="109168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9167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Структура инвестиций за 9 месяцев 2016 года</a:t>
            </a:r>
          </a:p>
        </c:rich>
      </c:tx>
      <c:layout>
        <c:manualLayout>
          <c:xMode val="edge"/>
          <c:yMode val="edge"/>
          <c:x val="0.1012241623741012"/>
          <c:y val="1.286191869444436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21157578269421"/>
          <c:y val="0.17674663881745531"/>
          <c:w val="0.49288488827821719"/>
          <c:h val="0.75175653533685527"/>
        </c:manualLayout>
      </c:layout>
      <c:pie3DChart>
        <c:varyColors val="1"/>
        <c:ser>
          <c:idx val="0"/>
          <c:order val="0"/>
          <c:tx>
            <c:strRef>
              <c:f>Торг!$A$14</c:f>
              <c:strCache>
                <c:ptCount val="1"/>
                <c:pt idx="0">
                  <c:v>Структура инвестиций за 9 месяцев 2016 года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"/>
              <a:bevelB w="38100"/>
            </a:sp3d>
          </c:spPr>
          <c:dPt>
            <c:idx val="0"/>
            <c:bubble3D val="0"/>
          </c:dPt>
          <c:dPt>
            <c:idx val="1"/>
            <c:bubble3D val="0"/>
          </c:dPt>
          <c:val>
            <c:numRef>
              <c:f>Торг!$B$14:$C$14</c:f>
              <c:numCache>
                <c:formatCode>0.0</c:formatCode>
                <c:ptCount val="2"/>
                <c:pt idx="0">
                  <c:v>8.2321145635156299</c:v>
                </c:pt>
                <c:pt idx="1">
                  <c:v>91.767885436484377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Численность населения, тыс. человек</a:t>
            </a:r>
          </a:p>
        </c:rich>
      </c:tx>
      <c:layout>
        <c:manualLayout>
          <c:xMode val="edge"/>
          <c:yMode val="edge"/>
          <c:x val="0.10370144356955381"/>
          <c:y val="6.49244280124381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37729658792651"/>
          <c:y val="0.16209257672045832"/>
          <c:w val="0.80858792650918632"/>
          <c:h val="0.71266840786195396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6662144"/>
        <c:axId val="106668032"/>
      </c:barChart>
      <c:catAx>
        <c:axId val="106662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6668032"/>
        <c:crosses val="autoZero"/>
        <c:auto val="1"/>
        <c:lblAlgn val="ctr"/>
        <c:lblOffset val="100"/>
        <c:noMultiLvlLbl val="0"/>
      </c:catAx>
      <c:valAx>
        <c:axId val="106668032"/>
        <c:scaling>
          <c:orientation val="minMax"/>
          <c:max val="17.399999999999999"/>
        </c:scaling>
        <c:delete val="1"/>
        <c:axPos val="b"/>
        <c:numFmt formatCode="General" sourceLinked="1"/>
        <c:majorTickMark val="out"/>
        <c:minorTickMark val="none"/>
        <c:tickLblPos val="nextTo"/>
        <c:crossAx val="106662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населения, тыс. человек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7977787582714717E-2"/>
          <c:y val="0.1935420918143598"/>
          <c:w val="0.8786022555461741"/>
          <c:h val="0.68507227267145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слайд3.1!$A$3</c:f>
              <c:strCache>
                <c:ptCount val="1"/>
                <c:pt idx="0">
                  <c:v>численность населения, тыс. человек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слайд3.1!$B$2:$G$2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слайд3.1!$B$3:$G$3</c:f>
              <c:numCache>
                <c:formatCode>General</c:formatCode>
                <c:ptCount val="6"/>
                <c:pt idx="0">
                  <c:v>18.100000000000001</c:v>
                </c:pt>
                <c:pt idx="1">
                  <c:v>17.7</c:v>
                </c:pt>
                <c:pt idx="2">
                  <c:v>17.3</c:v>
                </c:pt>
                <c:pt idx="3">
                  <c:v>17</c:v>
                </c:pt>
                <c:pt idx="4">
                  <c:v>16.8</c:v>
                </c:pt>
                <c:pt idx="5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07151744"/>
        <c:axId val="107153280"/>
      </c:barChart>
      <c:catAx>
        <c:axId val="107151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7153280"/>
        <c:crosses val="autoZero"/>
        <c:auto val="1"/>
        <c:lblAlgn val="ctr"/>
        <c:lblOffset val="100"/>
        <c:noMultiLvlLbl val="0"/>
      </c:catAx>
      <c:valAx>
        <c:axId val="1071532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71517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344992750743929"/>
          <c:y val="0.25853567104523278"/>
          <c:w val="0.81989712655471969"/>
          <c:h val="0.59984397242161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Работающие!$A$3</c:f>
              <c:strCache>
                <c:ptCount val="1"/>
                <c:pt idx="0">
                  <c:v>Среднесписочная численность работающих на предприятиях и в организациях, тыс. человек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Работающие!$B$2:$H$2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9 мес. 2016</c:v>
                </c:pt>
              </c:strCache>
            </c:strRef>
          </c:cat>
          <c:val>
            <c:numRef>
              <c:f>Работающие!$B$3:$H$3</c:f>
              <c:numCache>
                <c:formatCode>General</c:formatCode>
                <c:ptCount val="7"/>
                <c:pt idx="0">
                  <c:v>3.9</c:v>
                </c:pt>
                <c:pt idx="1">
                  <c:v>3.4</c:v>
                </c:pt>
                <c:pt idx="2">
                  <c:v>3.2</c:v>
                </c:pt>
                <c:pt idx="3">
                  <c:v>3.5</c:v>
                </c:pt>
                <c:pt idx="4">
                  <c:v>3.4</c:v>
                </c:pt>
                <c:pt idx="5">
                  <c:v>3.3</c:v>
                </c:pt>
                <c:pt idx="6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07194240"/>
        <c:axId val="107195776"/>
      </c:barChart>
      <c:catAx>
        <c:axId val="107194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7195776"/>
        <c:crosses val="autoZero"/>
        <c:auto val="1"/>
        <c:lblAlgn val="ctr"/>
        <c:lblOffset val="100"/>
        <c:noMultiLvlLbl val="0"/>
      </c:catAx>
      <c:valAx>
        <c:axId val="1071957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7194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dirty="0"/>
              <a:t>Среднемесячная </a:t>
            </a:r>
            <a:endParaRPr lang="ru-RU" dirty="0" smtClean="0"/>
          </a:p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dirty="0" smtClean="0"/>
              <a:t>номинальная </a:t>
            </a:r>
            <a:r>
              <a:rPr lang="ru-RU" dirty="0"/>
              <a:t>начисленная </a:t>
            </a:r>
            <a:r>
              <a:rPr lang="ru-RU" dirty="0" smtClean="0"/>
              <a:t>заработная плата, </a:t>
            </a:r>
            <a:r>
              <a:rPr lang="ru-RU" dirty="0"/>
              <a:t>рублей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658540788462048"/>
          <c:y val="0.18546589673523137"/>
          <c:w val="0.82355775603807102"/>
          <c:h val="0.713088090402109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ЗП!$A$3</c:f>
              <c:strCache>
                <c:ptCount val="1"/>
                <c:pt idx="0">
                  <c:v>Среднемесячная номинальная начисленная заработная плата (по крупным и средним предприятиям), рублей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ЗП!$B$2:$H$2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9 мес. 2016</c:v>
                </c:pt>
              </c:strCache>
            </c:strRef>
          </c:cat>
          <c:val>
            <c:numRef>
              <c:f>ЗП!$B$3:$H$3</c:f>
              <c:numCache>
                <c:formatCode>0</c:formatCode>
                <c:ptCount val="7"/>
                <c:pt idx="0">
                  <c:v>11067.9</c:v>
                </c:pt>
                <c:pt idx="1">
                  <c:v>12445.3</c:v>
                </c:pt>
                <c:pt idx="2">
                  <c:v>15120.3</c:v>
                </c:pt>
                <c:pt idx="3">
                  <c:v>17247.900000000001</c:v>
                </c:pt>
                <c:pt idx="4">
                  <c:v>19382.7</c:v>
                </c:pt>
                <c:pt idx="5">
                  <c:v>20104.3</c:v>
                </c:pt>
                <c:pt idx="6">
                  <c:v>20710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08103936"/>
        <c:axId val="108109824"/>
      </c:barChart>
      <c:catAx>
        <c:axId val="108103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8109824"/>
        <c:crosses val="autoZero"/>
        <c:auto val="1"/>
        <c:lblAlgn val="ctr"/>
        <c:lblOffset val="100"/>
        <c:noMultiLvlLbl val="0"/>
      </c:catAx>
      <c:valAx>
        <c:axId val="10810982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8103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Средняя обеспеченность населения жильем, </a:t>
            </a:r>
            <a:endParaRPr lang="en-US" sz="1600"/>
          </a:p>
          <a:p>
            <a:pPr>
              <a:defRPr sz="1600"/>
            </a:pPr>
            <a:r>
              <a:rPr lang="ru-RU" sz="1600"/>
              <a:t>кв. м общей площади на человека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431185581819127E-2"/>
          <c:y val="0.17522346165062699"/>
          <c:w val="0.88150433809506867"/>
          <c:h val="0.722214566929133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'Обесп жил'!$A$3</c:f>
              <c:strCache>
                <c:ptCount val="1"/>
                <c:pt idx="0">
                  <c:v>Средняя обеспеченность населения жильем, кв. м общей площади на человека</c:v>
                </c:pt>
              </c:strCache>
            </c:strRef>
          </c:tx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'Обесп жил'!$B$2:$H$2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'Обесп жил'!$B$3:$H$3</c:f>
              <c:numCache>
                <c:formatCode>General</c:formatCode>
                <c:ptCount val="7"/>
                <c:pt idx="0">
                  <c:v>22.4</c:v>
                </c:pt>
                <c:pt idx="1">
                  <c:v>22.9</c:v>
                </c:pt>
                <c:pt idx="2">
                  <c:v>23.6</c:v>
                </c:pt>
                <c:pt idx="3">
                  <c:v>24</c:v>
                </c:pt>
                <c:pt idx="4">
                  <c:v>24.7</c:v>
                </c:pt>
                <c:pt idx="5">
                  <c:v>25.1</c:v>
                </c:pt>
                <c:pt idx="6">
                  <c:v>27.7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108593152"/>
        <c:axId val="108594688"/>
      </c:barChart>
      <c:catAx>
        <c:axId val="108593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8594688"/>
        <c:crosses val="autoZero"/>
        <c:auto val="1"/>
        <c:lblAlgn val="ctr"/>
        <c:lblOffset val="100"/>
        <c:noMultiLvlLbl val="0"/>
      </c:catAx>
      <c:valAx>
        <c:axId val="1085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9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9103617377825"/>
          <c:y val="0.13037755118335972"/>
          <c:w val="0.48758172569216945"/>
          <c:h val="0.829299322371327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 заработная плата_диаграмма'!$M$4</c:f>
              <c:strCache>
                <c:ptCount val="1"/>
                <c:pt idx="0">
                  <c:v>2010 год</c:v>
                </c:pt>
              </c:strCache>
            </c:strRef>
          </c:tx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 заработная плата_диаграмма'!$L$6:$L$18</c:f>
              <c:strCache>
                <c:ptCount val="10"/>
                <c:pt idx="0">
                  <c:v>сельское хозяйство, охота и лесное хозяйство</c:v>
                </c:pt>
                <c:pt idx="1">
                  <c:v>обрабатывающие производства</c:v>
                </c:pt>
                <c:pt idx="2">
                  <c:v>производство и распределение электроэнергии, газа и воды</c:v>
                </c:pt>
                <c:pt idx="3">
                  <c:v>оптовая и розничная торговля; ремонт автотранспортных средств, мотоциклов, бытовых изделий и предметов личного пользования</c:v>
                </c:pt>
                <c:pt idx="4">
                  <c:v>гостиницы и рестораны</c:v>
                </c:pt>
                <c:pt idx="5">
                  <c:v>транспорт и связь</c:v>
                </c:pt>
                <c:pt idx="6">
                  <c:v>операции с недвижимым имуществом, аренда и предоставление услуг</c:v>
                </c:pt>
                <c:pt idx="7">
                  <c:v>государственное управление и обеспечение военной безопасности; обязательное социальное обеспечение</c:v>
                </c:pt>
                <c:pt idx="8">
                  <c:v>образование</c:v>
                </c:pt>
                <c:pt idx="9">
                  <c:v>здравоохранение и предоставление социальных услуг</c:v>
                </c:pt>
              </c:strCache>
            </c:strRef>
          </c:cat>
          <c:val>
            <c:numRef>
              <c:f>' заработная плата_диаграмма'!$M$6:$M$18</c:f>
              <c:numCache>
                <c:formatCode>General</c:formatCode>
                <c:ptCount val="11"/>
                <c:pt idx="0">
                  <c:v>7196</c:v>
                </c:pt>
                <c:pt idx="1">
                  <c:v>7519</c:v>
                </c:pt>
                <c:pt idx="2">
                  <c:v>8967</c:v>
                </c:pt>
                <c:pt idx="3">
                  <c:v>11091</c:v>
                </c:pt>
                <c:pt idx="4">
                  <c:v>6261</c:v>
                </c:pt>
                <c:pt idx="5">
                  <c:v>13201</c:v>
                </c:pt>
                <c:pt idx="6">
                  <c:v>13926</c:v>
                </c:pt>
                <c:pt idx="7">
                  <c:v>14383</c:v>
                </c:pt>
                <c:pt idx="8">
                  <c:v>11928</c:v>
                </c:pt>
                <c:pt idx="9">
                  <c:v>10675</c:v>
                </c:pt>
              </c:numCache>
            </c:numRef>
          </c:val>
        </c:ser>
        <c:ser>
          <c:idx val="1"/>
          <c:order val="1"/>
          <c:tx>
            <c:strRef>
              <c:f>' заработная плата_диаграмма'!$N$4</c:f>
              <c:strCache>
                <c:ptCount val="1"/>
                <c:pt idx="0">
                  <c:v>9 мес. 2016 года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1.8745138440965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 заработная плата_диаграмма'!$L$6:$L$18</c:f>
              <c:strCache>
                <c:ptCount val="10"/>
                <c:pt idx="0">
                  <c:v>сельское хозяйство, охота и лесное хозяйство</c:v>
                </c:pt>
                <c:pt idx="1">
                  <c:v>обрабатывающие производства</c:v>
                </c:pt>
                <c:pt idx="2">
                  <c:v>производство и распределение электроэнергии, газа и воды</c:v>
                </c:pt>
                <c:pt idx="3">
                  <c:v>оптовая и розничная торговля; ремонт автотранспортных средств, мотоциклов, бытовых изделий и предметов личного пользования</c:v>
                </c:pt>
                <c:pt idx="4">
                  <c:v>гостиницы и рестораны</c:v>
                </c:pt>
                <c:pt idx="5">
                  <c:v>транспорт и связь</c:v>
                </c:pt>
                <c:pt idx="6">
                  <c:v>операции с недвижимым имуществом, аренда и предоставление услуг</c:v>
                </c:pt>
                <c:pt idx="7">
                  <c:v>государственное управление и обеспечение военной безопасности; обязательное социальное обеспечение</c:v>
                </c:pt>
                <c:pt idx="8">
                  <c:v>образование</c:v>
                </c:pt>
                <c:pt idx="9">
                  <c:v>здравоохранение и предоставление социальных услуг</c:v>
                </c:pt>
              </c:strCache>
            </c:strRef>
          </c:cat>
          <c:val>
            <c:numRef>
              <c:f>' заработная плата_диаграмма'!$N$6:$N$18</c:f>
              <c:numCache>
                <c:formatCode>General</c:formatCode>
                <c:ptCount val="11"/>
                <c:pt idx="0">
                  <c:v>15628</c:v>
                </c:pt>
                <c:pt idx="1">
                  <c:v>14565</c:v>
                </c:pt>
                <c:pt idx="2">
                  <c:v>17677</c:v>
                </c:pt>
                <c:pt idx="3">
                  <c:v>11944</c:v>
                </c:pt>
                <c:pt idx="4">
                  <c:v>9882</c:v>
                </c:pt>
                <c:pt idx="5">
                  <c:v>20820</c:v>
                </c:pt>
                <c:pt idx="6">
                  <c:v>19258</c:v>
                </c:pt>
                <c:pt idx="7">
                  <c:v>28105</c:v>
                </c:pt>
                <c:pt idx="8">
                  <c:v>22179</c:v>
                </c:pt>
                <c:pt idx="9">
                  <c:v>20316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08635648"/>
        <c:axId val="108637184"/>
      </c:barChart>
      <c:catAx>
        <c:axId val="10863564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8637184"/>
        <c:crosses val="autoZero"/>
        <c:auto val="1"/>
        <c:lblAlgn val="ctr"/>
        <c:lblOffset val="100"/>
        <c:noMultiLvlLbl val="0"/>
      </c:catAx>
      <c:valAx>
        <c:axId val="1086371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8635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01079245843021"/>
          <c:y val="0.56206861824822363"/>
          <c:w val="0.17686730687447805"/>
          <c:h val="0.16632444272893288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   крупный рогатый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скот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08970752"/>
        <c:axId val="108972288"/>
      </c:barChart>
      <c:catAx>
        <c:axId val="108970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8972288"/>
        <c:crosses val="autoZero"/>
        <c:auto val="1"/>
        <c:lblAlgn val="ctr"/>
        <c:lblOffset val="100"/>
        <c:noMultiLvlLbl val="0"/>
      </c:catAx>
      <c:valAx>
        <c:axId val="108972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970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648158450302405E-2"/>
          <c:y val="0.22982015892931829"/>
          <c:w val="0.87622104302179615"/>
          <c:h val="0.665405045824729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'произ сх'!$A$3</c:f>
              <c:strCache>
                <c:ptCount val="1"/>
                <c:pt idx="0">
                  <c:v>Продукция сельского хозяйства в хозяйствах всех категорий, млн. 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'произ сх'!$B$2:$H$2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'произ сх'!$B$3:$H$3</c:f>
              <c:numCache>
                <c:formatCode>General</c:formatCode>
                <c:ptCount val="7"/>
                <c:pt idx="0">
                  <c:v>214.8</c:v>
                </c:pt>
                <c:pt idx="1">
                  <c:v>357.3</c:v>
                </c:pt>
                <c:pt idx="2">
                  <c:v>417.7</c:v>
                </c:pt>
                <c:pt idx="3">
                  <c:v>457.8</c:v>
                </c:pt>
                <c:pt idx="4">
                  <c:v>459.4</c:v>
                </c:pt>
                <c:pt idx="5">
                  <c:v>524.6</c:v>
                </c:pt>
                <c:pt idx="6" formatCode="0.0">
                  <c:v>558.851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108980480"/>
        <c:axId val="108679168"/>
      </c:barChart>
      <c:catAx>
        <c:axId val="108980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8679168"/>
        <c:crosses val="autoZero"/>
        <c:auto val="1"/>
        <c:lblAlgn val="ctr"/>
        <c:lblOffset val="100"/>
        <c:noMultiLvlLbl val="0"/>
      </c:catAx>
      <c:valAx>
        <c:axId val="1086791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08980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60E11-D0AD-4673-9334-E284EFAA6E27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</dgm:pt>
    <dgm:pt modelId="{A6EEF59A-278C-4C46-8EB0-6A464AE2476F}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dirty="0" smtClean="0">
            <a:solidFill>
              <a:schemeClr val="bg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Основная цель: </a:t>
          </a:r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обеспечение благоприятного инвестиционного климата на территории муниципального образования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dirty="0">
            <a:solidFill>
              <a:schemeClr val="bg1"/>
            </a:solidFill>
          </a:endParaRPr>
        </a:p>
      </dgm:t>
    </dgm:pt>
    <dgm:pt modelId="{90BE9E1D-79FF-4D92-9A1E-6BEEDAC6AF2F}" type="parTrans" cxnId="{EB492BCF-A5CE-49A0-B41C-56AD0D9D81A8}">
      <dgm:prSet/>
      <dgm:spPr/>
      <dgm:t>
        <a:bodyPr/>
        <a:lstStyle/>
        <a:p>
          <a:endParaRPr lang="ru-RU"/>
        </a:p>
      </dgm:t>
    </dgm:pt>
    <dgm:pt modelId="{CE528CE5-942C-4B32-B4C4-DF821151BCB8}" type="sibTrans" cxnId="{EB492BCF-A5CE-49A0-B41C-56AD0D9D81A8}">
      <dgm:prSet/>
      <dgm:spPr/>
      <dgm:t>
        <a:bodyPr/>
        <a:lstStyle/>
        <a:p>
          <a:endParaRPr lang="ru-RU"/>
        </a:p>
      </dgm:t>
    </dgm:pt>
    <dgm:pt modelId="{D4284CC6-5292-471C-9E9C-B684F622FD4F}">
      <dgm:prSet phldrT="[Текст]" custT="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>
            <a:spcAft>
              <a:spcPts val="0"/>
            </a:spcAft>
          </a:pPr>
          <a:r>
            <a:rPr lang="ru-RU" sz="20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Количество требований Стандарта – 14</a:t>
          </a:r>
        </a:p>
        <a:p>
          <a:pPr>
            <a:spcAft>
              <a:spcPts val="0"/>
            </a:spcAft>
          </a:pPr>
          <a:r>
            <a:rPr lang="ru-RU" sz="20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Срок внедрения Стандарта – до конца 2017 года </a:t>
          </a:r>
          <a:endParaRPr lang="ru-RU" sz="2000" baseline="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20A9ADC-7CDC-46DA-B2A0-ED7541B0EB8E}" type="parTrans" cxnId="{29617BA6-FAEB-4B42-9862-1D1E7D02727B}">
      <dgm:prSet/>
      <dgm:spPr/>
      <dgm:t>
        <a:bodyPr/>
        <a:lstStyle/>
        <a:p>
          <a:endParaRPr lang="ru-RU"/>
        </a:p>
      </dgm:t>
    </dgm:pt>
    <dgm:pt modelId="{AA49253D-5D05-4D18-80B4-29CF7E93C623}" type="sibTrans" cxnId="{29617BA6-FAEB-4B42-9862-1D1E7D02727B}">
      <dgm:prSet/>
      <dgm:spPr/>
      <dgm:t>
        <a:bodyPr/>
        <a:lstStyle/>
        <a:p>
          <a:endParaRPr lang="ru-RU"/>
        </a:p>
      </dgm:t>
    </dgm:pt>
    <dgm:pt modelId="{5DEA3CAA-7A32-40F1-A6D5-C064F1FC98F3}">
      <dgm:prSet phldrT="[Текст]" custT="1"/>
      <dgm:spPr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400" dirty="0" smtClean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Основные мероприятия по внедрению Стандарта: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1.Заключено соглашение с Минэкономразвития НСО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 Разработан План мероприятий по внедрению Стандарта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3. Сформирована рабочая группа в целях исполнения плана мероприятий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4. Созданы экспертные группы для проведения общественной экспертизы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5. Реализация мероприятий Плана – </a:t>
          </a:r>
          <a:r>
            <a:rPr lang="ru-RU" sz="1800" b="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течение 2017 года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6. Проведение Минэкономразвития НСО ведомственной оценки – </a:t>
          </a:r>
          <a:r>
            <a:rPr lang="ru-RU" sz="1800" b="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май (5 требований), август (5 требований), октябрь (4 требования) 2017 года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400" dirty="0" smtClean="0"/>
            <a:t>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0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000" dirty="0" smtClean="0"/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000" dirty="0"/>
        </a:p>
      </dgm:t>
    </dgm:pt>
    <dgm:pt modelId="{F643E0CA-6883-4C55-9867-F97E04B3F5D3}" type="parTrans" cxnId="{83F37FBF-BAFE-49BF-8EF6-5E8C4B70FE70}">
      <dgm:prSet/>
      <dgm:spPr/>
      <dgm:t>
        <a:bodyPr/>
        <a:lstStyle/>
        <a:p>
          <a:endParaRPr lang="ru-RU"/>
        </a:p>
      </dgm:t>
    </dgm:pt>
    <dgm:pt modelId="{0839129A-53BC-4AA1-A505-6A6133EAFB48}" type="sibTrans" cxnId="{83F37FBF-BAFE-49BF-8EF6-5E8C4B70FE70}">
      <dgm:prSet/>
      <dgm:spPr/>
      <dgm:t>
        <a:bodyPr/>
        <a:lstStyle/>
        <a:p>
          <a:endParaRPr lang="ru-RU"/>
        </a:p>
      </dgm:t>
    </dgm:pt>
    <dgm:pt modelId="{D76B110C-25FB-47BE-9A51-53175649EC07}" type="pres">
      <dgm:prSet presAssocID="{0AB60E11-D0AD-4673-9334-E284EFAA6E27}" presName="linearFlow" presStyleCnt="0">
        <dgm:presLayoutVars>
          <dgm:dir/>
          <dgm:resizeHandles val="exact"/>
        </dgm:presLayoutVars>
      </dgm:prSet>
      <dgm:spPr/>
    </dgm:pt>
    <dgm:pt modelId="{D2A32DE8-BC27-41B8-8CDF-1DADFC60FB12}" type="pres">
      <dgm:prSet presAssocID="{A6EEF59A-278C-4C46-8EB0-6A464AE2476F}" presName="comp" presStyleCnt="0"/>
      <dgm:spPr/>
    </dgm:pt>
    <dgm:pt modelId="{097D76C3-AFFA-4A47-83DC-EECF5ED1F32D}" type="pres">
      <dgm:prSet presAssocID="{A6EEF59A-278C-4C46-8EB0-6A464AE2476F}" presName="rect2" presStyleLbl="node1" presStyleIdx="0" presStyleCnt="3" custScaleX="318823" custScaleY="116218" custLinFactNeighborX="29218" custLinFactNeighborY="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A3223-35E7-4F97-A970-E2296E2F5B4C}" type="pres">
      <dgm:prSet presAssocID="{A6EEF59A-278C-4C46-8EB0-6A464AE2476F}" presName="rect1" presStyleLbl="lnNode1" presStyleIdx="0" presStyleCnt="3" custScaleX="114119" custScaleY="112977" custLinFactX="-85238" custLinFactNeighborX="-100000" custLinFactNeighborY="291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C546393-A2BD-461A-BF24-5A826C8231D8}" type="pres">
      <dgm:prSet presAssocID="{CE528CE5-942C-4B32-B4C4-DF821151BCB8}" presName="sibTrans" presStyleCnt="0"/>
      <dgm:spPr/>
    </dgm:pt>
    <dgm:pt modelId="{9E8C7197-70B7-4DA9-860D-63CC5D63606E}" type="pres">
      <dgm:prSet presAssocID="{D4284CC6-5292-471C-9E9C-B684F622FD4F}" presName="comp" presStyleCnt="0"/>
      <dgm:spPr/>
    </dgm:pt>
    <dgm:pt modelId="{A93B34C2-04B6-42CE-A184-CB452A8302FB}" type="pres">
      <dgm:prSet presAssocID="{D4284CC6-5292-471C-9E9C-B684F622FD4F}" presName="rect2" presStyleLbl="node1" presStyleIdx="1" presStyleCnt="3" custScaleX="315381" custScaleY="116370" custLinFactNeighborX="-27104" custLinFactNeighborY="-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F02F0-A9B4-4B8A-97D1-DEFCB72C9EDF}" type="pres">
      <dgm:prSet presAssocID="{D4284CC6-5292-471C-9E9C-B684F622FD4F}" presName="rect1" presStyleLbl="lnNode1" presStyleIdx="1" presStyleCnt="3" custScaleX="116632" custScaleY="115465" custLinFactX="93152" custLinFactNeighborX="100000" custLinFactNeighborY="-29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4353377A-0972-4F69-B33C-5226C5E03CE9}" type="pres">
      <dgm:prSet presAssocID="{AA49253D-5D05-4D18-80B4-29CF7E93C623}" presName="sibTrans" presStyleCnt="0"/>
      <dgm:spPr/>
    </dgm:pt>
    <dgm:pt modelId="{48FEE3E0-C9A2-4E75-9E6C-325ABA359F13}" type="pres">
      <dgm:prSet presAssocID="{5DEA3CAA-7A32-40F1-A6D5-C064F1FC98F3}" presName="comp" presStyleCnt="0"/>
      <dgm:spPr/>
    </dgm:pt>
    <dgm:pt modelId="{EA2812E6-1E3E-4054-8C3B-CE87BE4CA22F}" type="pres">
      <dgm:prSet presAssocID="{5DEA3CAA-7A32-40F1-A6D5-C064F1FC98F3}" presName="rect2" presStyleLbl="node1" presStyleIdx="2" presStyleCnt="3" custScaleX="313338" custScaleY="313944" custLinFactNeighborX="-27007" custLinFactNeighborY="-7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F72DC-47CD-455B-B0A7-E30434AAB9FD}" type="pres">
      <dgm:prSet presAssocID="{5DEA3CAA-7A32-40F1-A6D5-C064F1FC98F3}" presName="rect1" presStyleLbl="lnNode1" presStyleIdx="2" presStyleCnt="3" custScaleX="116632" custScaleY="288663" custLinFactX="240580" custLinFactNeighborX="300000" custLinFactNeighborY="-1227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1000" r="-141000"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</dgm:ptLst>
  <dgm:cxnLst>
    <dgm:cxn modelId="{1CA58A3C-7FF5-460C-814A-1E61219CEA60}" type="presOf" srcId="{A6EEF59A-278C-4C46-8EB0-6A464AE2476F}" destId="{097D76C3-AFFA-4A47-83DC-EECF5ED1F32D}" srcOrd="0" destOrd="0" presId="urn:microsoft.com/office/officeart/2008/layout/AlternatingPictureBlocks"/>
    <dgm:cxn modelId="{F786CB5D-B658-43A7-A56F-AB237CC52D3E}" type="presOf" srcId="{D4284CC6-5292-471C-9E9C-B684F622FD4F}" destId="{A93B34C2-04B6-42CE-A184-CB452A8302FB}" srcOrd="0" destOrd="0" presId="urn:microsoft.com/office/officeart/2008/layout/AlternatingPictureBlocks"/>
    <dgm:cxn modelId="{29617BA6-FAEB-4B42-9862-1D1E7D02727B}" srcId="{0AB60E11-D0AD-4673-9334-E284EFAA6E27}" destId="{D4284CC6-5292-471C-9E9C-B684F622FD4F}" srcOrd="1" destOrd="0" parTransId="{B20A9ADC-7CDC-46DA-B2A0-ED7541B0EB8E}" sibTransId="{AA49253D-5D05-4D18-80B4-29CF7E93C623}"/>
    <dgm:cxn modelId="{83F37FBF-BAFE-49BF-8EF6-5E8C4B70FE70}" srcId="{0AB60E11-D0AD-4673-9334-E284EFAA6E27}" destId="{5DEA3CAA-7A32-40F1-A6D5-C064F1FC98F3}" srcOrd="2" destOrd="0" parTransId="{F643E0CA-6883-4C55-9867-F97E04B3F5D3}" sibTransId="{0839129A-53BC-4AA1-A505-6A6133EAFB48}"/>
    <dgm:cxn modelId="{07607C81-406D-4387-A89F-F02580BC6459}" type="presOf" srcId="{0AB60E11-D0AD-4673-9334-E284EFAA6E27}" destId="{D76B110C-25FB-47BE-9A51-53175649EC07}" srcOrd="0" destOrd="0" presId="urn:microsoft.com/office/officeart/2008/layout/AlternatingPictureBlocks"/>
    <dgm:cxn modelId="{EB492BCF-A5CE-49A0-B41C-56AD0D9D81A8}" srcId="{0AB60E11-D0AD-4673-9334-E284EFAA6E27}" destId="{A6EEF59A-278C-4C46-8EB0-6A464AE2476F}" srcOrd="0" destOrd="0" parTransId="{90BE9E1D-79FF-4D92-9A1E-6BEEDAC6AF2F}" sibTransId="{CE528CE5-942C-4B32-B4C4-DF821151BCB8}"/>
    <dgm:cxn modelId="{3D63896B-8219-41AF-BD7E-A313C59DDED7}" type="presOf" srcId="{5DEA3CAA-7A32-40F1-A6D5-C064F1FC98F3}" destId="{EA2812E6-1E3E-4054-8C3B-CE87BE4CA22F}" srcOrd="0" destOrd="0" presId="urn:microsoft.com/office/officeart/2008/layout/AlternatingPictureBlocks"/>
    <dgm:cxn modelId="{E0D4A3E8-AA00-4B0A-8254-3CBEDFE48AC9}" type="presParOf" srcId="{D76B110C-25FB-47BE-9A51-53175649EC07}" destId="{D2A32DE8-BC27-41B8-8CDF-1DADFC60FB12}" srcOrd="0" destOrd="0" presId="urn:microsoft.com/office/officeart/2008/layout/AlternatingPictureBlocks"/>
    <dgm:cxn modelId="{87532B30-8DD3-4CFB-875C-C1E9F23A9653}" type="presParOf" srcId="{D2A32DE8-BC27-41B8-8CDF-1DADFC60FB12}" destId="{097D76C3-AFFA-4A47-83DC-EECF5ED1F32D}" srcOrd="0" destOrd="0" presId="urn:microsoft.com/office/officeart/2008/layout/AlternatingPictureBlocks"/>
    <dgm:cxn modelId="{C2AB820E-78FA-411C-96CE-075AD313F192}" type="presParOf" srcId="{D2A32DE8-BC27-41B8-8CDF-1DADFC60FB12}" destId="{CEDA3223-35E7-4F97-A970-E2296E2F5B4C}" srcOrd="1" destOrd="0" presId="urn:microsoft.com/office/officeart/2008/layout/AlternatingPictureBlocks"/>
    <dgm:cxn modelId="{2BF7AC92-5BF8-4B06-8037-5E0C64EA2B60}" type="presParOf" srcId="{D76B110C-25FB-47BE-9A51-53175649EC07}" destId="{CC546393-A2BD-461A-BF24-5A826C8231D8}" srcOrd="1" destOrd="0" presId="urn:microsoft.com/office/officeart/2008/layout/AlternatingPictureBlocks"/>
    <dgm:cxn modelId="{310EF564-CD42-447A-863E-F44F1E4C6703}" type="presParOf" srcId="{D76B110C-25FB-47BE-9A51-53175649EC07}" destId="{9E8C7197-70B7-4DA9-860D-63CC5D63606E}" srcOrd="2" destOrd="0" presId="urn:microsoft.com/office/officeart/2008/layout/AlternatingPictureBlocks"/>
    <dgm:cxn modelId="{0223283F-9000-4000-BFEE-FC1F511B338C}" type="presParOf" srcId="{9E8C7197-70B7-4DA9-860D-63CC5D63606E}" destId="{A93B34C2-04B6-42CE-A184-CB452A8302FB}" srcOrd="0" destOrd="0" presId="urn:microsoft.com/office/officeart/2008/layout/AlternatingPictureBlocks"/>
    <dgm:cxn modelId="{ADDC4E49-6BA7-49E7-B2B2-5B5B473DC2AC}" type="presParOf" srcId="{9E8C7197-70B7-4DA9-860D-63CC5D63606E}" destId="{6C7F02F0-A9B4-4B8A-97D1-DEFCB72C9EDF}" srcOrd="1" destOrd="0" presId="urn:microsoft.com/office/officeart/2008/layout/AlternatingPictureBlocks"/>
    <dgm:cxn modelId="{4402C6E3-5B27-4DD0-813A-CEC21F46AB7B}" type="presParOf" srcId="{D76B110C-25FB-47BE-9A51-53175649EC07}" destId="{4353377A-0972-4F69-B33C-5226C5E03CE9}" srcOrd="3" destOrd="0" presId="urn:microsoft.com/office/officeart/2008/layout/AlternatingPictureBlocks"/>
    <dgm:cxn modelId="{9A34221A-B402-4E84-BDD0-DB17333BE450}" type="presParOf" srcId="{D76B110C-25FB-47BE-9A51-53175649EC07}" destId="{48FEE3E0-C9A2-4E75-9E6C-325ABA359F13}" srcOrd="4" destOrd="0" presId="urn:microsoft.com/office/officeart/2008/layout/AlternatingPictureBlocks"/>
    <dgm:cxn modelId="{B3B4FBC5-1E5E-4ECF-B0B4-D6F9360C4C75}" type="presParOf" srcId="{48FEE3E0-C9A2-4E75-9E6C-325ABA359F13}" destId="{EA2812E6-1E3E-4054-8C3B-CE87BE4CA22F}" srcOrd="0" destOrd="0" presId="urn:microsoft.com/office/officeart/2008/layout/AlternatingPictureBlocks"/>
    <dgm:cxn modelId="{B6094473-6A3E-408F-98A7-87F06C383DCD}" type="presParOf" srcId="{48FEE3E0-C9A2-4E75-9E6C-325ABA359F13}" destId="{8EDF72DC-47CD-455B-B0A7-E30434AAB9F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D76C3-AFFA-4A47-83DC-EECF5ED1F32D}">
      <dsp:nvSpPr>
        <dsp:cNvPr id="0" name=""/>
        <dsp:cNvSpPr/>
      </dsp:nvSpPr>
      <dsp:spPr>
        <a:xfrm>
          <a:off x="1902539" y="6442"/>
          <a:ext cx="6259605" cy="103200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Основная цель: </a:t>
          </a: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обеспечение благоприятного инвестиционного климата на территории муниципального образования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>
            <a:solidFill>
              <a:schemeClr val="bg1"/>
            </a:solidFill>
          </a:endParaRPr>
        </a:p>
      </dsp:txBody>
      <dsp:txXfrm>
        <a:off x="1902539" y="6442"/>
        <a:ext cx="6259605" cy="1032005"/>
      </dsp:txXfrm>
    </dsp:sp>
    <dsp:sp modelId="{CEDA3223-35E7-4F97-A970-E2296E2F5B4C}">
      <dsp:nvSpPr>
        <dsp:cNvPr id="0" name=""/>
        <dsp:cNvSpPr/>
      </dsp:nvSpPr>
      <dsp:spPr>
        <a:xfrm>
          <a:off x="819486" y="40856"/>
          <a:ext cx="1003232" cy="100322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93B34C2-04B6-42CE-A184-CB452A8302FB}">
      <dsp:nvSpPr>
        <dsp:cNvPr id="0" name=""/>
        <dsp:cNvSpPr/>
      </dsp:nvSpPr>
      <dsp:spPr>
        <a:xfrm>
          <a:off x="830531" y="1145308"/>
          <a:ext cx="6192026" cy="103335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Количество требований Стандарта – 14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baseline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Срок внедрения Стандарта – до конца 2017 года </a:t>
          </a:r>
          <a:endParaRPr lang="ru-RU" sz="2000" kern="1200" baseline="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30531" y="1145308"/>
        <a:ext cx="6192026" cy="1033355"/>
      </dsp:txXfrm>
    </dsp:sp>
    <dsp:sp modelId="{6C7F02F0-A9B4-4B8A-97D1-DEFCB72C9EDF}">
      <dsp:nvSpPr>
        <dsp:cNvPr id="0" name=""/>
        <dsp:cNvSpPr/>
      </dsp:nvSpPr>
      <dsp:spPr>
        <a:xfrm>
          <a:off x="7153189" y="1156537"/>
          <a:ext cx="1025324" cy="10253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EA2812E6-1E3E-4054-8C3B-CE87BE4CA22F}">
      <dsp:nvSpPr>
        <dsp:cNvPr id="0" name=""/>
        <dsp:cNvSpPr/>
      </dsp:nvSpPr>
      <dsp:spPr>
        <a:xfrm>
          <a:off x="852491" y="2289218"/>
          <a:ext cx="6151915" cy="2787794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Основные мероприятия по внедрению Стандарта: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1.Заключено соглашение с Минэкономразвития НСО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 Разработан План мероприятий по внедрению Стандарта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3. Сформирована рабочая группа в целях исполнения плана мероприятий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4. Созданы экспертные группы для проведения общественной экспертизы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5. Реализация мероприятий Плана – </a:t>
          </a:r>
          <a:r>
            <a:rPr lang="ru-RU" sz="1800" b="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течение 2017 года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6. Проведение Минэкономразвития НСО ведомственной оценки – </a:t>
          </a:r>
          <a:r>
            <a:rPr lang="ru-RU" sz="1800" b="0" i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май (5 требований), август (5 требований), октябрь (4 требования) 2017 года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852491" y="2289218"/>
        <a:ext cx="6151915" cy="2787794"/>
      </dsp:txXfrm>
    </dsp:sp>
    <dsp:sp modelId="{8EDF72DC-47CD-455B-B0A7-E30434AAB9FD}">
      <dsp:nvSpPr>
        <dsp:cNvPr id="0" name=""/>
        <dsp:cNvSpPr/>
      </dsp:nvSpPr>
      <dsp:spPr>
        <a:xfrm>
          <a:off x="7189186" y="2362260"/>
          <a:ext cx="1025324" cy="25633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1000" r="-141000"/>
          </a:stretch>
        </a:blip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0.06996</cdr:x>
      <cdr:y>0.02195</cdr:y>
    </cdr:from>
    <cdr:to>
      <cdr:x>0.93245</cdr:x>
      <cdr:y>0.07638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1342" y="127723"/>
          <a:ext cx="7660107" cy="316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0.07303</cdr:x>
      <cdr:y>0</cdr:y>
    </cdr:from>
    <cdr:to>
      <cdr:x>0.9898</cdr:x>
      <cdr:y>0.08685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8580" y="0"/>
          <a:ext cx="8142189" cy="470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Среднемесячная заработная плата,</a:t>
          </a:r>
          <a:r>
            <a:rPr lang="ru-RU" sz="1800" b="1" baseline="0" dirty="0">
              <a:latin typeface="Arial" panose="020B0604020202020204" pitchFamily="34" charset="0"/>
              <a:cs typeface="Arial" panose="020B0604020202020204" pitchFamily="34" charset="0"/>
            </a:rPr>
            <a:t> рублей</a:t>
          </a:r>
        </a:p>
        <a:p xmlns:a="http://schemas.openxmlformats.org/drawingml/2006/main">
          <a:pPr algn="ctr"/>
          <a:r>
            <a:rPr lang="ru-RU" sz="1800" b="1" baseline="0" dirty="0">
              <a:latin typeface="Arial" panose="020B0604020202020204" pitchFamily="34" charset="0"/>
              <a:cs typeface="Arial" panose="020B0604020202020204" pitchFamily="34" charset="0"/>
            </a:rPr>
            <a:t>(по крупным и средним предприятиям)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0.09513</cdr:x>
      <cdr:y>0.08506</cdr:y>
    </cdr:from>
    <cdr:to>
      <cdr:x>0.97812</cdr:x>
      <cdr:y>0.13949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44860" y="461032"/>
          <a:ext cx="7842176" cy="295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i="1" dirty="0"/>
            <a:t>НСО</a:t>
          </a:r>
          <a:r>
            <a:rPr lang="ru-RU" sz="1800" b="1" i="1" baseline="0" dirty="0"/>
            <a:t> - 33752 руб.,  </a:t>
          </a:r>
          <a:r>
            <a:rPr lang="ru-RU" sz="1800" b="1" i="1" baseline="0" dirty="0" err="1"/>
            <a:t>Каргатский</a:t>
          </a:r>
          <a:r>
            <a:rPr lang="ru-RU" sz="1800" b="1" i="1" baseline="0" dirty="0"/>
            <a:t> район </a:t>
          </a:r>
          <a:r>
            <a:rPr lang="ru-RU" sz="1800" b="1" i="1" baseline="0" dirty="0" smtClean="0"/>
            <a:t>– 20710  </a:t>
          </a:r>
          <a:r>
            <a:rPr lang="ru-RU" sz="1800" b="1" i="1" baseline="0" dirty="0"/>
            <a:t>руб.</a:t>
          </a:r>
          <a:endParaRPr lang="ru-RU" sz="1800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0.67925</cdr:x>
      <cdr:y>0.46275</cdr:y>
    </cdr:from>
    <cdr:to>
      <cdr:x>0.76262</cdr:x>
      <cdr:y>0.68181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0800000">
          <a:off x="2933340" y="1295564"/>
          <a:ext cx="360034" cy="613298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</a:pPr>
          <a:endParaRPr lang="ru-RU" sz="1800">
            <a:solidFill>
              <a:prstClr val="white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0.66697</cdr:x>
      <cdr:y>0.52829</cdr:y>
    </cdr:from>
    <cdr:to>
      <cdr:x>0.75132</cdr:x>
      <cdr:y>0.77194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0800000">
          <a:off x="2846945" y="1329787"/>
          <a:ext cx="360034" cy="613298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</a:pPr>
          <a:endParaRPr lang="ru-RU" sz="1800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0.75131</cdr:x>
      <cdr:y>0.61538</cdr:y>
    </cdr:from>
    <cdr:to>
      <cdr:x>1</cdr:x>
      <cdr:y>0.76455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06978" y="1548995"/>
          <a:ext cx="1061509" cy="375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r" fontAlgn="ctr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ru-RU" sz="1600" b="1" dirty="0" smtClean="0">
              <a:solidFill>
                <a:prstClr val="black"/>
              </a:solidFill>
              <a:cs typeface="Arial" panose="020B0604020202020204" pitchFamily="34" charset="0"/>
            </a:rPr>
            <a:t>на 72,9%</a:t>
          </a:r>
          <a:endParaRPr lang="ru-RU" sz="1600" b="1" dirty="0">
            <a:solidFill>
              <a:prstClr val="black"/>
            </a:solidFill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0.06552</cdr:x>
      <cdr:y>0.8878</cdr:y>
    </cdr:from>
    <cdr:to>
      <cdr:x>1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81240" y="2435423"/>
          <a:ext cx="686357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2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400" b="1" dirty="0" smtClean="0"/>
            <a:t>*</a:t>
          </a:r>
          <a:r>
            <a:rPr lang="ru-RU" dirty="0" smtClean="0"/>
            <a:t> на </a:t>
          </a:r>
          <a:r>
            <a:rPr lang="ru-RU" dirty="0" smtClean="0"/>
            <a:t>душу </a:t>
          </a:r>
          <a:r>
            <a:rPr lang="ru-RU" dirty="0" smtClean="0"/>
            <a:t>населения</a:t>
          </a:r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0.89273</cdr:x>
      <cdr:y>0.12012</cdr:y>
    </cdr:from>
    <cdr:to>
      <cdr:x>0.98977</cdr:x>
      <cdr:y>0.23114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17589" y="678295"/>
          <a:ext cx="828092" cy="626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 * место</a:t>
          </a:r>
          <a:endParaRPr lang="ru-RU" sz="16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0.53167</cdr:x>
      <cdr:y>0.39583</cdr:y>
    </cdr:from>
    <cdr:to>
      <cdr:x>0.87167</cdr:x>
      <cdr:y>0.49861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0780" y="1085850"/>
          <a:ext cx="1554480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0.53938</cdr:x>
      <cdr:y>0.10956</cdr:y>
    </cdr:from>
    <cdr:to>
      <cdr:x>0.92777</cdr:x>
      <cdr:y>0.2739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62978" y="360040"/>
          <a:ext cx="1989550" cy="54006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8,2%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- крупные и средние предприятия</a:t>
          </a:r>
        </a:p>
      </cdr:txBody>
    </cdr:sp>
  </cdr:relSizeAnchor>
  <cdr:relSizeAnchor xmlns:cdr="http://schemas.openxmlformats.org/drawingml/2006/chartDrawing">
    <cdr:from>
      <cdr:x>0</cdr:x>
      <cdr:y>0.72309</cdr:y>
    </cdr:from>
    <cdr:to>
      <cdr:x>0.28102</cdr:x>
      <cdr:y>0.92492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2376264"/>
          <a:ext cx="1439536" cy="6632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40000"/>
            <a:lumOff val="60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91,8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% -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малые</a:t>
          </a:r>
          <a:r>
            <a:rPr lang="ru-RU" sz="1400" baseline="0" dirty="0">
              <a:latin typeface="Arial" panose="020B0604020202020204" pitchFamily="34" charset="0"/>
              <a:cs typeface="Arial" panose="020B0604020202020204" pitchFamily="34" charset="0"/>
            </a:rPr>
            <a:t> предприятия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2" tIns="45820" rIns="91642" bIns="45820" numCol="1" anchor="t" anchorCtr="0" compatLnSpc="1">
            <a:prstTxWarp prst="textNoShape">
              <a:avLst/>
            </a:prstTxWarp>
          </a:bodyPr>
          <a:lstStyle>
            <a:lvl1pPr algn="l" defTabSz="91747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2" tIns="45820" rIns="91642" bIns="45820" numCol="1" anchor="t" anchorCtr="0" compatLnSpc="1">
            <a:prstTxWarp prst="textNoShape">
              <a:avLst/>
            </a:prstTxWarp>
          </a:bodyPr>
          <a:lstStyle>
            <a:lvl1pPr algn="r" defTabSz="91747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2" tIns="45820" rIns="91642" bIns="45820" numCol="1" anchor="b" anchorCtr="0" compatLnSpc="1">
            <a:prstTxWarp prst="textNoShape">
              <a:avLst/>
            </a:prstTxWarp>
          </a:bodyPr>
          <a:lstStyle>
            <a:lvl1pPr algn="l" defTabSz="91747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8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8164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42" tIns="45820" rIns="91642" bIns="45820" numCol="1" anchor="b" anchorCtr="0" compatLnSpc="1">
            <a:prstTxWarp prst="textNoShape">
              <a:avLst/>
            </a:prstTxWarp>
          </a:bodyPr>
          <a:lstStyle>
            <a:lvl1pPr algn="r" defTabSz="91747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9E18ECE-88DE-4BF3-AFEE-EF100DC02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59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1" tIns="45814" rIns="91631" bIns="45814" numCol="1" anchor="t" anchorCtr="0" compatLnSpc="1">
            <a:prstTxWarp prst="textNoShape">
              <a:avLst/>
            </a:prstTxWarp>
          </a:bodyPr>
          <a:lstStyle>
            <a:lvl1pPr algn="l" defTabSz="91747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1" tIns="45814" rIns="91631" bIns="45814" numCol="1" anchor="t" anchorCtr="0" compatLnSpc="1">
            <a:prstTxWarp prst="textNoShape">
              <a:avLst/>
            </a:prstTxWarp>
          </a:bodyPr>
          <a:lstStyle>
            <a:lvl1pPr algn="r" defTabSz="91747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419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1" tIns="45814" rIns="91631" bIns="458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1" tIns="45814" rIns="91631" bIns="45814" numCol="1" anchor="b" anchorCtr="0" compatLnSpc="1">
            <a:prstTxWarp prst="textNoShape">
              <a:avLst/>
            </a:prstTxWarp>
          </a:bodyPr>
          <a:lstStyle>
            <a:lvl1pPr algn="l" defTabSz="91747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8164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1" tIns="45814" rIns="91631" bIns="45814" numCol="1" anchor="b" anchorCtr="0" compatLnSpc="1">
            <a:prstTxWarp prst="textNoShape">
              <a:avLst/>
            </a:prstTxWarp>
          </a:bodyPr>
          <a:lstStyle>
            <a:lvl1pPr algn="r" defTabSz="91747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B3A678-04DF-442E-A715-A16E3A491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90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0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901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150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489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251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560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680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880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399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602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143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69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689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22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587F5A-458B-4D56-B2A8-2925C41C581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973979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376F30-A098-47C9-924E-945E78BC3C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006470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6846A5-7194-40FA-98A3-627DA71F4B1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949101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1484CE-E0F2-40F2-AE78-7CC69DD036F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7822160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08C2744-1E5F-4D06-A080-44484CE21DB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113609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EC6E9A-1621-4D3D-8F3E-50BDEE78219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7401177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D76D29-00C1-4103-85C8-6671D45E5E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2672851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D3EA63-CEBA-4B0F-B611-0302C8DEA27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437171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Calibri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FA96F8-0B66-47E7-B241-6F47D9E83FA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74209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912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B2C7E78-54C4-4A0A-936E-A41E98F0DA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9912539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844677"/>
            <a:ext cx="1943100" cy="5013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844677"/>
            <a:ext cx="5676900" cy="5013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FD4173-8FC1-4C25-9C00-484C6B186E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441408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17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7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5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1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82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4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3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32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93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7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2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5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05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2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2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50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07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35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29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83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89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2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29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19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3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4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36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30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57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01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23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95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51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0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917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2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88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95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35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89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09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8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96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0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276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445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1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92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18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35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532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61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556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38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598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697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9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741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01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362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413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186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999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5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12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310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798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7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485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360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487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965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301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460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92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93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168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290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6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405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223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473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490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42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408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338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395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035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139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0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20.03.2017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37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0" r:id="rId1"/>
    <p:sldLayoutId id="2147485841" r:id="rId2"/>
    <p:sldLayoutId id="2147485842" r:id="rId3"/>
    <p:sldLayoutId id="2147485843" r:id="rId4"/>
    <p:sldLayoutId id="2147485844" r:id="rId5"/>
    <p:sldLayoutId id="2147485845" r:id="rId6"/>
    <p:sldLayoutId id="2147485846" r:id="rId7"/>
    <p:sldLayoutId id="2147485847" r:id="rId8"/>
    <p:sldLayoutId id="2147485848" r:id="rId9"/>
    <p:sldLayoutId id="2147485849" r:id="rId10"/>
    <p:sldLayoutId id="21474858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20.03.2017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089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8" r:id="rId1"/>
    <p:sldLayoutId id="2147486009" r:id="rId2"/>
    <p:sldLayoutId id="2147486010" r:id="rId3"/>
    <p:sldLayoutId id="2147486011" r:id="rId4"/>
    <p:sldLayoutId id="2147486012" r:id="rId5"/>
    <p:sldLayoutId id="2147486013" r:id="rId6"/>
    <p:sldLayoutId id="2147486014" r:id="rId7"/>
    <p:sldLayoutId id="2147486015" r:id="rId8"/>
    <p:sldLayoutId id="2147486016" r:id="rId9"/>
    <p:sldLayoutId id="2147486017" r:id="rId10"/>
    <p:sldLayoutId id="21474860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ru-RU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ru-RU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ru-RU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ru-RU" smtClean="0">
                <a:sym typeface="Calibri" pitchFamily="34" charset="0"/>
              </a:rPr>
              <a:t>Fifth level</a:t>
            </a:r>
          </a:p>
        </p:txBody>
      </p:sp>
      <p:sp>
        <p:nvSpPr>
          <p:cNvPr id="409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467475"/>
            <a:ext cx="2587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BF920181-D003-40EC-A7A7-1B1ECBE964C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329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20" r:id="rId1"/>
    <p:sldLayoutId id="2147486021" r:id="rId2"/>
    <p:sldLayoutId id="2147486022" r:id="rId3"/>
    <p:sldLayoutId id="2147486023" r:id="rId4"/>
    <p:sldLayoutId id="2147486024" r:id="rId5"/>
    <p:sldLayoutId id="2147486025" r:id="rId6"/>
    <p:sldLayoutId id="2147486026" r:id="rId7"/>
    <p:sldLayoutId id="2147486027" r:id="rId8"/>
    <p:sldLayoutId id="2147486028" r:id="rId9"/>
    <p:sldLayoutId id="2147486029" r:id="rId10"/>
    <p:sldLayoutId id="214748603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PingFang SC Regular" charset="0"/>
          <a:cs typeface="PingFang SC Regular" charset="0"/>
          <a:sym typeface="Calibri" charset="0"/>
        </a:defRPr>
      </a:lvl9pPr>
    </p:titleStyle>
    <p:bodyStyle>
      <a:lvl1pPr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1pPr>
      <a:lvl2pPr marL="419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2pPr>
      <a:lvl3pPr marL="8763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3pPr>
      <a:lvl4pPr marL="13335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4pPr>
      <a:lvl5pPr marL="17907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pitchFamily="34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20.03.2017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49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2" r:id="rId1"/>
    <p:sldLayoutId id="2147485853" r:id="rId2"/>
    <p:sldLayoutId id="2147485854" r:id="rId3"/>
    <p:sldLayoutId id="2147485855" r:id="rId4"/>
    <p:sldLayoutId id="2147485856" r:id="rId5"/>
    <p:sldLayoutId id="2147485857" r:id="rId6"/>
    <p:sldLayoutId id="2147485858" r:id="rId7"/>
    <p:sldLayoutId id="2147485859" r:id="rId8"/>
    <p:sldLayoutId id="2147485860" r:id="rId9"/>
    <p:sldLayoutId id="2147485861" r:id="rId10"/>
    <p:sldLayoutId id="21474858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20.03.2017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60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8" r:id="rId1"/>
    <p:sldLayoutId id="2147485889" r:id="rId2"/>
    <p:sldLayoutId id="2147485890" r:id="rId3"/>
    <p:sldLayoutId id="2147485891" r:id="rId4"/>
    <p:sldLayoutId id="2147485892" r:id="rId5"/>
    <p:sldLayoutId id="2147485893" r:id="rId6"/>
    <p:sldLayoutId id="2147485894" r:id="rId7"/>
    <p:sldLayoutId id="2147485895" r:id="rId8"/>
    <p:sldLayoutId id="2147485896" r:id="rId9"/>
    <p:sldLayoutId id="2147485897" r:id="rId10"/>
    <p:sldLayoutId id="2147485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20.03.2017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2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5901" r:id="rId2"/>
    <p:sldLayoutId id="2147485902" r:id="rId3"/>
    <p:sldLayoutId id="2147485903" r:id="rId4"/>
    <p:sldLayoutId id="2147485904" r:id="rId5"/>
    <p:sldLayoutId id="2147485905" r:id="rId6"/>
    <p:sldLayoutId id="2147485906" r:id="rId7"/>
    <p:sldLayoutId id="2147485907" r:id="rId8"/>
    <p:sldLayoutId id="2147485908" r:id="rId9"/>
    <p:sldLayoutId id="2147485909" r:id="rId10"/>
    <p:sldLayoutId id="21474859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20.03.2017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0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2" r:id="rId1"/>
    <p:sldLayoutId id="2147485913" r:id="rId2"/>
    <p:sldLayoutId id="2147485914" r:id="rId3"/>
    <p:sldLayoutId id="2147485915" r:id="rId4"/>
    <p:sldLayoutId id="2147485916" r:id="rId5"/>
    <p:sldLayoutId id="2147485917" r:id="rId6"/>
    <p:sldLayoutId id="2147485918" r:id="rId7"/>
    <p:sldLayoutId id="2147485919" r:id="rId8"/>
    <p:sldLayoutId id="2147485920" r:id="rId9"/>
    <p:sldLayoutId id="2147485921" r:id="rId10"/>
    <p:sldLayoutId id="21474859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20.03.2017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79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8" r:id="rId1"/>
    <p:sldLayoutId id="2147485949" r:id="rId2"/>
    <p:sldLayoutId id="2147485950" r:id="rId3"/>
    <p:sldLayoutId id="2147485951" r:id="rId4"/>
    <p:sldLayoutId id="2147485952" r:id="rId5"/>
    <p:sldLayoutId id="2147485953" r:id="rId6"/>
    <p:sldLayoutId id="2147485954" r:id="rId7"/>
    <p:sldLayoutId id="2147485955" r:id="rId8"/>
    <p:sldLayoutId id="2147485956" r:id="rId9"/>
    <p:sldLayoutId id="2147485957" r:id="rId10"/>
    <p:sldLayoutId id="21474859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20.03.2017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85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2" r:id="rId1"/>
    <p:sldLayoutId id="2147485973" r:id="rId2"/>
    <p:sldLayoutId id="2147485974" r:id="rId3"/>
    <p:sldLayoutId id="2147485975" r:id="rId4"/>
    <p:sldLayoutId id="2147485976" r:id="rId5"/>
    <p:sldLayoutId id="2147485977" r:id="rId6"/>
    <p:sldLayoutId id="2147485978" r:id="rId7"/>
    <p:sldLayoutId id="2147485979" r:id="rId8"/>
    <p:sldLayoutId id="2147485980" r:id="rId9"/>
    <p:sldLayoutId id="2147485981" r:id="rId10"/>
    <p:sldLayoutId id="21474859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20.03.2017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9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4" r:id="rId1"/>
    <p:sldLayoutId id="2147485985" r:id="rId2"/>
    <p:sldLayoutId id="2147485986" r:id="rId3"/>
    <p:sldLayoutId id="2147485987" r:id="rId4"/>
    <p:sldLayoutId id="2147485988" r:id="rId5"/>
    <p:sldLayoutId id="2147485989" r:id="rId6"/>
    <p:sldLayoutId id="2147485990" r:id="rId7"/>
    <p:sldLayoutId id="2147485991" r:id="rId8"/>
    <p:sldLayoutId id="2147485992" r:id="rId9"/>
    <p:sldLayoutId id="2147485993" r:id="rId10"/>
    <p:sldLayoutId id="21474859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42A04-3F50-47DC-B304-9D71BEEF1B3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20.03.2017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1DD8017-404E-435F-B187-93E504031D4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99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6" r:id="rId1"/>
    <p:sldLayoutId id="2147485997" r:id="rId2"/>
    <p:sldLayoutId id="2147485998" r:id="rId3"/>
    <p:sldLayoutId id="2147485999" r:id="rId4"/>
    <p:sldLayoutId id="2147486000" r:id="rId5"/>
    <p:sldLayoutId id="2147486001" r:id="rId6"/>
    <p:sldLayoutId id="2147486002" r:id="rId7"/>
    <p:sldLayoutId id="2147486003" r:id="rId8"/>
    <p:sldLayoutId id="2147486004" r:id="rId9"/>
    <p:sldLayoutId id="2147486005" r:id="rId10"/>
    <p:sldLayoutId id="21474860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5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2547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254732"/>
            <a:ext cx="687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cs typeface="Arial" pitchFamily="34" charset="0"/>
              </a:rPr>
              <a:t>МИНИСТЕРСТВО ЭКОНОМИЧЕСКОГО РАЗВИТИЯ НОВОСИБИРСКОЙ ОБЛАСТИ</a:t>
            </a:r>
            <a:endParaRPr lang="ru-RU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875" y="1391712"/>
            <a:ext cx="90190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Об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инвестиционном потенциале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Каргатского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района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Новосибирской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области</a:t>
            </a:r>
            <a:endParaRPr lang="ru-RU" altLang="ru-RU" sz="2800" b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7" name="Рисунок 6" descr="D:\Мои документы\0_УПРАВЛЕНИЕ_РАЗВИТИЕ_ТЕРРИТОРИЙ\ХОЗАКТИВ\2015\Фото_брошюра\АПК\крытый ток для приема зерна с поля более 20 тыс. тонн Каргатский район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505710"/>
            <a:ext cx="7956884" cy="401963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7742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858243"/>
            <a:ext cx="8568951" cy="3528392"/>
          </a:xfrm>
          <a:prstGeom prst="rect">
            <a:avLst/>
          </a:prstGeom>
          <a:solidFill>
            <a:schemeClr val="bg2">
              <a:lumMod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l">
              <a:buFont typeface="Wingdings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Дальнейшее развитие мясного и молочного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животноводства, в частности:</a:t>
            </a:r>
          </a:p>
          <a:p>
            <a:pPr lvl="0" algn="l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крупнейшего инвестиционного проекта по строительству животноводческого комплекса на 4500 голов (ООО «КФХ Русское поле»), который будет введен в эксплуатацию в 2017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 перерабатывающих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современной высокотехнологичной переработки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древесины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 туристско-рекреационной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рыбалка и охота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500" b="1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Точки роста</a:t>
            </a:r>
          </a:p>
        </p:txBody>
      </p:sp>
      <p:sp>
        <p:nvSpPr>
          <p:cNvPr id="15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Рисунок 15" descr="D:\Мои документы\0_УПРАВЛЕНИЕ_РАЗВИТИЕ_ТЕРРИТОРИЙ\ХОЗАКТИВ\2017\Визитные карточки_итоги 2016_в_печать\Каргатский\DSC_01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07" y="664294"/>
            <a:ext cx="2392680" cy="15951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" name="AutoShape 4" descr="Картинки по запросу фото Каргат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D:\Мои документы\0_УПРАВЛЕНИЕ_РАЗВИТИЕ_ТЕРРИТОРИЙ\Заседание_Правительства\2017\Каргатский\image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23" y="675856"/>
            <a:ext cx="3259947" cy="165584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D:\Мои документы\0_УПРАВЛЕНИЕ_РАЗВИТИЕ_ТЕРРИТОРИЙ\ХОЗАКТИВ\2015\Фото_брошюра\Фото_АПК_выборка\Каргатский_крытая холодная стоянка для хранения кормоуборочной зерновой техники, а также почвообрабатвающей и посевной техники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470" y="675856"/>
            <a:ext cx="2549337" cy="16558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152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89100" y="1017086"/>
            <a:ext cx="8852419" cy="827738"/>
            <a:chOff x="0" y="15778"/>
            <a:chExt cx="8852419" cy="588463"/>
          </a:xfrm>
          <a:solidFill>
            <a:schemeClr val="bg2">
              <a:lumMod val="2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5778"/>
              <a:ext cx="8852419" cy="588463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8726" y="44504"/>
              <a:ext cx="8794967" cy="5310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Сельское </a:t>
              </a:r>
              <a:r>
                <a:rPr lang="ru-RU" sz="28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хозяйство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6144" y="2182505"/>
            <a:ext cx="8745057" cy="138499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Создание животноводческого комплекса на 4450 фуражных коров с общим поголовьем 10250 голов </a:t>
            </a:r>
            <a:r>
              <a:rPr lang="ru-RU" sz="2800" dirty="0" smtClean="0"/>
              <a:t>КРС (2 очередь) (2012-2017)</a:t>
            </a:r>
            <a:endParaRPr lang="ru-RU" sz="2800" dirty="0"/>
          </a:p>
        </p:txBody>
      </p:sp>
      <p:pic>
        <p:nvPicPr>
          <p:cNvPr id="18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42554" y="152636"/>
            <a:ext cx="83299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2597" y="5121188"/>
            <a:ext cx="8704622" cy="6120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736" y="5196389"/>
            <a:ext cx="8759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Необходимо увеличение числа реализуемых </a:t>
            </a: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проектов</a:t>
            </a:r>
            <a:endParaRPr lang="ru-RU" sz="2400" b="1" dirty="0">
              <a:solidFill>
                <a:srgbClr val="1F497D">
                  <a:lumMod val="75000"/>
                </a:srgb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4"/>
          <p:cNvSpPr/>
          <p:nvPr/>
        </p:nvSpPr>
        <p:spPr>
          <a:xfrm>
            <a:off x="119113" y="1057176"/>
            <a:ext cx="8914243" cy="6436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Планируемые инвестиционные проекты </a:t>
            </a:r>
            <a:endParaRPr lang="ru-RU" sz="2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564" y="1844824"/>
            <a:ext cx="8869436" cy="73866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Строительство бассейна (2017- 2018) </a:t>
            </a:r>
            <a:endParaRPr lang="ru-RU" sz="1400" dirty="0">
              <a:solidFill>
                <a:prstClr val="black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Реконструкция </a:t>
            </a:r>
            <a:r>
              <a:rPr lang="ru-RU" sz="1400" dirty="0"/>
              <a:t>канализационного </a:t>
            </a:r>
            <a:r>
              <a:rPr lang="ru-RU" sz="1400" dirty="0" smtClean="0"/>
              <a:t>коллектора в  </a:t>
            </a:r>
            <a:r>
              <a:rPr lang="ru-RU" sz="1400" dirty="0"/>
              <a:t>г. </a:t>
            </a:r>
            <a:r>
              <a:rPr lang="ru-RU" sz="1400" dirty="0" smtClean="0"/>
              <a:t>Каргат (2017- 2018)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Газификация г</a:t>
            </a:r>
            <a:r>
              <a:rPr lang="ru-RU" sz="1400" dirty="0"/>
              <a:t>. </a:t>
            </a:r>
            <a:r>
              <a:rPr lang="ru-RU" sz="1400" dirty="0" smtClean="0"/>
              <a:t>Каргата (2017- 2018)</a:t>
            </a:r>
            <a:r>
              <a:rPr lang="ru-RU" sz="1400" dirty="0" smtClean="0">
                <a:solidFill>
                  <a:prstClr val="black"/>
                </a:solidFill>
              </a:rPr>
              <a:t> 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564" y="3356992"/>
            <a:ext cx="87587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Создание </a:t>
            </a:r>
            <a:r>
              <a:rPr lang="ru-RU" sz="1400" dirty="0" err="1" smtClean="0"/>
              <a:t>Агропарка</a:t>
            </a:r>
            <a:r>
              <a:rPr lang="ru-RU" sz="1400" dirty="0" smtClean="0"/>
              <a:t> </a:t>
            </a:r>
            <a:r>
              <a:rPr lang="ru-RU" sz="1400" dirty="0"/>
              <a:t>на территории </a:t>
            </a:r>
            <a:r>
              <a:rPr lang="ru-RU" sz="1400" dirty="0" err="1"/>
              <a:t>Маршанского</a:t>
            </a:r>
            <a:r>
              <a:rPr lang="ru-RU" sz="1400" dirty="0"/>
              <a:t> сельского </a:t>
            </a:r>
            <a:r>
              <a:rPr lang="ru-RU" sz="1400" dirty="0" smtClean="0"/>
              <a:t>совета на базе животноводческого </a:t>
            </a:r>
            <a:r>
              <a:rPr lang="ru-RU" sz="1400" dirty="0"/>
              <a:t>комплекса на 4450 фуражных коров с общим поголовьем 10250 голов </a:t>
            </a:r>
            <a:r>
              <a:rPr lang="ru-RU" sz="1400" dirty="0" smtClean="0"/>
              <a:t>КРС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400" dirty="0"/>
              <a:t>Создание кирпичного производства </a:t>
            </a:r>
            <a:r>
              <a:rPr lang="ru-RU" sz="1400" dirty="0" smtClean="0"/>
              <a:t>(наличие </a:t>
            </a:r>
            <a:r>
              <a:rPr lang="ru-RU" sz="1400" dirty="0"/>
              <a:t>на территории </a:t>
            </a:r>
            <a:r>
              <a:rPr lang="ru-RU" sz="1400" dirty="0" err="1"/>
              <a:t>Каргатского</a:t>
            </a:r>
            <a:r>
              <a:rPr lang="ru-RU" sz="1400" dirty="0"/>
              <a:t> района месторождений  кирпичных глин и строительного песка  и песчано-гравийных </a:t>
            </a:r>
            <a:r>
              <a:rPr lang="ru-RU" sz="1400" dirty="0" smtClean="0"/>
              <a:t>смесей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Развитие заготовительных </a:t>
            </a:r>
            <a:r>
              <a:rPr lang="ru-RU" sz="1400" dirty="0" smtClean="0"/>
              <a:t>площадок (наличие </a:t>
            </a:r>
            <a:r>
              <a:rPr lang="ru-RU" sz="1400" dirty="0"/>
              <a:t>дикоросов в </a:t>
            </a:r>
            <a:r>
              <a:rPr lang="ru-RU" sz="1400" dirty="0" smtClean="0"/>
              <a:t>лесах, </a:t>
            </a:r>
            <a:r>
              <a:rPr lang="ru-RU" sz="1400" dirty="0"/>
              <a:t>продукция  переработки сельскохозяйственной деятельности, а так же развитие овощеводства  в ЛПХ и </a:t>
            </a:r>
            <a:r>
              <a:rPr lang="ru-RU" sz="1400" dirty="0" smtClean="0"/>
              <a:t>КФХ)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Развитие придорожного </a:t>
            </a:r>
            <a:r>
              <a:rPr lang="ru-RU" sz="1400" dirty="0" smtClean="0"/>
              <a:t>сервиса (интенсивность </a:t>
            </a:r>
            <a:r>
              <a:rPr lang="ru-RU" sz="1400" dirty="0"/>
              <a:t>движения автотранспортных средств по трассе «Иртыш Р-254», а также по трассе «К-09 Каргат-Кочки</a:t>
            </a:r>
            <a:r>
              <a:rPr lang="ru-RU" sz="1400" dirty="0" smtClean="0"/>
              <a:t>»)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400" dirty="0"/>
              <a:t>Использование озер, рек и искусственных  прудов для коммерческой  рыбалки и промышленного разведения рыбы</a:t>
            </a:r>
            <a:endParaRPr lang="ru-RU" sz="1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6591" y="5574714"/>
            <a:ext cx="8852419" cy="51858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Работа с обращениями инвесторов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0938" y="2583489"/>
            <a:ext cx="8852419" cy="66549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Инвестиционные предложения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317" y="6225235"/>
            <a:ext cx="8505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prstClr val="black"/>
                </a:solidFill>
              </a:rPr>
              <a:t>     В 2016 году обращений не поступало 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2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Работа инвестиционного уполномоченного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8991938"/>
              </p:ext>
            </p:extLst>
          </p:nvPr>
        </p:nvGraphicFramePr>
        <p:xfrm>
          <a:off x="119114" y="1552387"/>
          <a:ext cx="8917382" cy="514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http://www.econom.nso.ru/default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27864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2554" y="134633"/>
            <a:ext cx="8329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Внедрение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муниципального </a:t>
            </a: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инвестиционного стандарта Новосибирской области</a:t>
            </a:r>
          </a:p>
        </p:txBody>
      </p:sp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" descr="D:\UserData\ggan\Рабочий стол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8" y="5081291"/>
            <a:ext cx="197412" cy="2300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UserData\ggan\Рабочий стол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8" y="4315422"/>
            <a:ext cx="197412" cy="2300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UserData\ggan\Рабочий стол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8" y="4655506"/>
            <a:ext cx="197412" cy="2300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UserData\ggan\Рабочий стол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8" y="4017573"/>
            <a:ext cx="197412" cy="23000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8596" y="5889477"/>
            <a:ext cx="248312" cy="2520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9138" y="5562685"/>
            <a:ext cx="248312" cy="2520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3" y="1563159"/>
            <a:ext cx="5976664" cy="417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120319" y="1628800"/>
            <a:ext cx="2898261" cy="1254224"/>
          </a:xfrm>
          <a:prstGeom prst="wedgeRectCallout">
            <a:avLst>
              <a:gd name="adj1" fmla="val -131111"/>
              <a:gd name="adj2" fmla="val 109721"/>
            </a:avLst>
          </a:prstGeom>
          <a:solidFill>
            <a:schemeClr val="bg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80212" y="1713456"/>
            <a:ext cx="2367559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u="sng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2016 год:</a:t>
            </a:r>
          </a:p>
          <a:p>
            <a:endParaRPr lang="ru-RU" sz="1050" b="1" dirty="0">
              <a:solidFill>
                <a:schemeClr val="accent1">
                  <a:lumMod val="75000"/>
                </a:schemeClr>
              </a:solidFill>
              <a:latin typeface="Tahoma"/>
            </a:endParaRP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5 объектов</a:t>
            </a:r>
          </a:p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7 595,7 млн. руб.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131840" y="5589240"/>
            <a:ext cx="5886740" cy="10464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ru-RU" sz="1600" u="sng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Частная инвестиционная активность:</a:t>
            </a:r>
          </a:p>
          <a:p>
            <a:pPr algn="l"/>
            <a:r>
              <a:rPr lang="ru-RU" sz="2800" b="1" dirty="0">
                <a:solidFill>
                  <a:srgbClr val="6699E6"/>
                </a:solidFill>
                <a:cs typeface="Arial" pitchFamily="34" charset="0"/>
              </a:rPr>
              <a:t>7 500</a:t>
            </a:r>
            <a:r>
              <a:rPr lang="ru-RU" sz="1600" b="1" dirty="0">
                <a:solidFill>
                  <a:srgbClr val="6699E6"/>
                </a:solidFill>
                <a:cs typeface="Arial" pitchFamily="34" charset="0"/>
              </a:rPr>
              <a:t> млн. руб.</a:t>
            </a:r>
          </a:p>
          <a:p>
            <a:pPr algn="l"/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объект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(животноводческий комплекс с. </a:t>
            </a:r>
            <a:r>
              <a:rPr lang="ru-RU" sz="1600" b="1" dirty="0" err="1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Маршанское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  <p:pic>
        <p:nvPicPr>
          <p:cNvPr id="8" name="Picture 5" descr="http://www.econom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2554" y="152636"/>
            <a:ext cx="83299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План создания инвестиционных объектов и объектов инфраструктуры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в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Каргатском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районе Новосибирской области </a:t>
            </a:r>
          </a:p>
        </p:txBody>
      </p:sp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а Н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80" y="1701747"/>
            <a:ext cx="7240872" cy="50529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07696" y="656692"/>
            <a:ext cx="2736304" cy="313932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В 12 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из 35 </a:t>
            </a:r>
            <a:r>
              <a:rPr lang="ru-RU" sz="1400" b="1" dirty="0" err="1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МРиГО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реализуются 57 проектов 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  <a:latin typeface="Arial" charset="0"/>
              </a:rPr>
              <a:t>МЧП: </a:t>
            </a:r>
            <a:endParaRPr lang="ru-RU" sz="1400" b="1" dirty="0" smtClean="0">
              <a:solidFill>
                <a:srgbClr val="4F81BD">
                  <a:lumMod val="75000"/>
                </a:srgbClr>
              </a:solidFill>
              <a:latin typeface="Arial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г. Новосибирск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–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20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r>
              <a:rPr lang="ru-RU" sz="1300" dirty="0" err="1" smtClean="0">
                <a:solidFill>
                  <a:prstClr val="black"/>
                </a:solidFill>
                <a:latin typeface="Arial" charset="0"/>
              </a:rPr>
              <a:t>Черепановский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район -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10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г. Бердск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–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8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Венгеровский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район 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–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5</a:t>
            </a:r>
          </a:p>
          <a:p>
            <a:r>
              <a:rPr lang="ru-RU" sz="1300" dirty="0" err="1" smtClean="0">
                <a:solidFill>
                  <a:prstClr val="black"/>
                </a:solidFill>
                <a:latin typeface="Arial" charset="0"/>
              </a:rPr>
              <a:t>Чановский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район –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4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sz="1300" dirty="0">
                <a:solidFill>
                  <a:prstClr val="black"/>
                </a:solidFill>
                <a:latin typeface="Arial" charset="0"/>
              </a:rPr>
              <a:t>Новосибирский район –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3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Татарский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район –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2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г. </a:t>
            </a:r>
            <a:r>
              <a:rPr lang="ru-RU" sz="1300" dirty="0" err="1" smtClean="0">
                <a:solidFill>
                  <a:prstClr val="black"/>
                </a:solidFill>
                <a:latin typeface="Arial" charset="0"/>
              </a:rPr>
              <a:t>Искитим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–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1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300" dirty="0" smtClean="0">
              <a:solidFill>
                <a:prstClr val="black"/>
              </a:solidFill>
              <a:latin typeface="Arial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г. Обь – 1 </a:t>
            </a:r>
          </a:p>
          <a:p>
            <a:r>
              <a:rPr lang="ru-RU" sz="1300" dirty="0" err="1" smtClean="0">
                <a:solidFill>
                  <a:prstClr val="black"/>
                </a:solidFill>
                <a:latin typeface="Arial" charset="0"/>
              </a:rPr>
              <a:t>Чистоозерный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район –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1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300" dirty="0" err="1">
                <a:solidFill>
                  <a:prstClr val="black"/>
                </a:solidFill>
                <a:latin typeface="Arial" charset="0"/>
              </a:rPr>
              <a:t>Краснозерский</a:t>
            </a:r>
            <a:r>
              <a:rPr lang="ru-RU" sz="1300" dirty="0">
                <a:solidFill>
                  <a:prstClr val="black"/>
                </a:solidFill>
                <a:latin typeface="Arial" charset="0"/>
              </a:rPr>
              <a:t> район 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–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1</a:t>
            </a:r>
          </a:p>
          <a:p>
            <a:r>
              <a:rPr lang="ru-RU" sz="1300" dirty="0" err="1" smtClean="0">
                <a:solidFill>
                  <a:prstClr val="black"/>
                </a:solidFill>
                <a:latin typeface="Arial" charset="0"/>
              </a:rPr>
              <a:t>Маслянинский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район – </a:t>
            </a: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1</a:t>
            </a:r>
            <a:r>
              <a:rPr lang="ru-RU" sz="13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ru-RU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52120" y="4805927"/>
            <a:ext cx="432048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20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19760" y="5445224"/>
            <a:ext cx="432048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10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43608" y="3501008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5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84460" y="4365104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3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43608" y="4365103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4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4437112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2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0248" y="4744889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1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99792" y="5733256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1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40398" y="5113703"/>
            <a:ext cx="383684" cy="30777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white"/>
                </a:solidFill>
                <a:latin typeface="Arial" charset="0"/>
              </a:rPr>
              <a:t>1</a:t>
            </a:r>
            <a:endParaRPr lang="ru-RU" sz="13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1427292" y="792949"/>
            <a:ext cx="2340260" cy="908798"/>
          </a:xfrm>
          <a:prstGeom prst="wedgeRectCallout">
            <a:avLst>
              <a:gd name="adj1" fmla="val 43707"/>
              <a:gd name="adj2" fmla="val 348577"/>
            </a:avLst>
          </a:prstGeom>
          <a:solidFill>
            <a:schemeClr val="bg1">
              <a:alpha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4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аргатском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районе 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роекты МЧП 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е реализуются</a:t>
            </a:r>
            <a:endParaRPr lang="ru-RU"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5" descr="http://www.econom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err="1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Муниципально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-частное партнерство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/>
          </p:cNvSpPr>
          <p:nvPr/>
        </p:nvSpPr>
        <p:spPr bwMode="auto">
          <a:xfrm>
            <a:off x="1179513" y="390525"/>
            <a:ext cx="77851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l"/>
            <a:r>
              <a:rPr lang="ru-RU" altLang="ru-RU" sz="2800" b="1" smtClean="0">
                <a:latin typeface="Tahoma ??????????" charset="0"/>
                <a:ea typeface="Tahoma ??????????" charset="0"/>
                <a:cs typeface="Tahoma ??????????" charset="0"/>
                <a:sym typeface="Tahoma ??????????" charset="0"/>
              </a:rPr>
              <a:t>Региональный проектный офис</a:t>
            </a:r>
          </a:p>
          <a:p>
            <a:pPr algn="l"/>
            <a:r>
              <a:rPr lang="ru-RU" altLang="ru-RU" sz="2800" smtClean="0">
                <a:latin typeface="Tahoma ??????????" charset="0"/>
                <a:ea typeface="Tahoma ??????????" charset="0"/>
                <a:cs typeface="Tahoma ??????????" charset="0"/>
                <a:sym typeface="Tahoma ??????????" charset="0"/>
              </a:rPr>
              <a:t>Минэкономразвития НСО</a:t>
            </a:r>
          </a:p>
        </p:txBody>
      </p:sp>
      <p:sp>
        <p:nvSpPr>
          <p:cNvPr id="73731" name="Rectangle 4"/>
          <p:cNvSpPr>
            <a:spLocks/>
          </p:cNvSpPr>
          <p:nvPr/>
        </p:nvSpPr>
        <p:spPr bwMode="auto">
          <a:xfrm>
            <a:off x="146050" y="6026150"/>
            <a:ext cx="8775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PingFang SC Regular" charset="0"/>
                <a:cs typeface="PingFang SC Regular" charset="0"/>
                <a:sym typeface="Gill Sans" charset="0"/>
              </a:defRPr>
            </a:lvl9pPr>
          </a:lstStyle>
          <a:p>
            <a:pPr algn="r"/>
            <a:r>
              <a:rPr lang="en-US" altLang="ru-RU" sz="3200" smtClean="0">
                <a:latin typeface="Tahoma ??????????" charset="0"/>
                <a:ea typeface="Tahoma ??????????" charset="0"/>
                <a:cs typeface="Tahoma ??????????" charset="0"/>
                <a:sym typeface="Tahoma ??????????" charset="0"/>
              </a:rPr>
              <a:t>СПАСИБО ЗА ВНИМАНИЕ!</a:t>
            </a:r>
          </a:p>
        </p:txBody>
      </p:sp>
      <p:pic>
        <p:nvPicPr>
          <p:cNvPr id="73732" name="Picture 4" descr="http://www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7334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5" descr="http://map.nso.ru/media/9841/map_n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504950"/>
            <a:ext cx="62642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490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8424428" y="6400800"/>
            <a:ext cx="719572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13556" y="6352401"/>
            <a:ext cx="57990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8B971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altLang="ru-RU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altLang="ru-RU" sz="1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данным </a:t>
            </a:r>
            <a:r>
              <a:rPr lang="ru-RU" altLang="ru-RU" sz="1200" b="1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Новосибирскстата</a:t>
            </a:r>
            <a:r>
              <a:rPr lang="ru-RU" altLang="ru-RU" sz="12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(по крупным и средним предприятиям)</a:t>
            </a:r>
            <a:endParaRPr lang="ru-RU" altLang="ru-RU" sz="12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80628"/>
            <a:ext cx="8172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/>
            <a:r>
              <a:rPr lang="ru-RU" altLang="ru-RU" sz="22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Удельный вес </a:t>
            </a:r>
            <a:r>
              <a:rPr lang="ru-RU" altLang="ru-RU" sz="2200" b="1" dirty="0" err="1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Каргатского</a:t>
            </a:r>
            <a:r>
              <a:rPr lang="ru-RU" altLang="ru-RU" sz="22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ru-RU" altLang="ru-RU" sz="22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района </a:t>
            </a:r>
            <a:r>
              <a:rPr lang="ru-RU" altLang="ru-RU" sz="22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</a:t>
            </a:r>
          </a:p>
          <a:p>
            <a:pPr lvl="0" fontAlgn="auto"/>
            <a:r>
              <a:rPr lang="ru-RU" altLang="ru-RU" sz="22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в </a:t>
            </a:r>
            <a:r>
              <a:rPr lang="ru-RU" altLang="ru-RU" sz="22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основных экономических показателях </a:t>
            </a:r>
            <a:r>
              <a:rPr lang="ru-RU" altLang="ru-RU" sz="22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 НСО, %*</a:t>
            </a:r>
            <a:endParaRPr lang="ru-RU" altLang="ru-RU" sz="2200" i="1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385827"/>
              </p:ext>
            </p:extLst>
          </p:nvPr>
        </p:nvGraphicFramePr>
        <p:xfrm>
          <a:off x="359532" y="1088740"/>
          <a:ext cx="8712968" cy="514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25645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490560"/>
              </p:ext>
            </p:extLst>
          </p:nvPr>
        </p:nvGraphicFramePr>
        <p:xfrm>
          <a:off x="251520" y="810598"/>
          <a:ext cx="4572000" cy="325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7839751" y="1268760"/>
            <a:ext cx="452164" cy="69261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96305" y="1423470"/>
            <a:ext cx="947695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8,3%</a:t>
            </a:r>
            <a:endParaRPr lang="ru-RU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31873" y="4568077"/>
            <a:ext cx="1061509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15,4%</a:t>
            </a:r>
            <a:endParaRPr lang="ru-RU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5" descr="http://www.econom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8598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92088" y="15379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Население и труд</a:t>
            </a:r>
            <a:endParaRPr lang="ru-RU" sz="2800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769450"/>
              </p:ext>
            </p:extLst>
          </p:nvPr>
        </p:nvGraphicFramePr>
        <p:xfrm>
          <a:off x="971600" y="728700"/>
          <a:ext cx="692621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498315"/>
              </p:ext>
            </p:extLst>
          </p:nvPr>
        </p:nvGraphicFramePr>
        <p:xfrm>
          <a:off x="715009" y="3465004"/>
          <a:ext cx="7182806" cy="316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Стрелка вниз 20"/>
          <p:cNvSpPr/>
          <p:nvPr/>
        </p:nvSpPr>
        <p:spPr>
          <a:xfrm>
            <a:off x="7560332" y="4473116"/>
            <a:ext cx="459439" cy="72861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42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7447675" y="1844824"/>
            <a:ext cx="394098" cy="574969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1685" y="5301210"/>
            <a:ext cx="1061509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23,7%</a:t>
            </a:r>
            <a:endParaRPr lang="ru-RU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14502" y="2060434"/>
            <a:ext cx="1061509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87,1%</a:t>
            </a:r>
            <a:endParaRPr lang="ru-RU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8598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92088" y="167988"/>
            <a:ext cx="7740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Уровень жизни населения</a:t>
            </a:r>
            <a:endParaRPr lang="ru-RU" sz="2800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153015"/>
              </p:ext>
            </p:extLst>
          </p:nvPr>
        </p:nvGraphicFramePr>
        <p:xfrm>
          <a:off x="432537" y="685303"/>
          <a:ext cx="7906630" cy="285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454817"/>
              </p:ext>
            </p:extLst>
          </p:nvPr>
        </p:nvGraphicFramePr>
        <p:xfrm>
          <a:off x="775789" y="3825044"/>
          <a:ext cx="7309660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Стрелка вниз 21"/>
          <p:cNvSpPr/>
          <p:nvPr/>
        </p:nvSpPr>
        <p:spPr>
          <a:xfrm rot="10800000">
            <a:off x="7688395" y="5013174"/>
            <a:ext cx="394096" cy="66352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714502" y="283004"/>
            <a:ext cx="1348691" cy="1129771"/>
          </a:xfrm>
          <a:prstGeom prst="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1711" y="810598"/>
            <a:ext cx="10509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28 место</a:t>
            </a:r>
            <a:r>
              <a:rPr lang="ru-RU" sz="1800" b="1" dirty="0" smtClean="0">
                <a:solidFill>
                  <a:srgbClr val="C00000"/>
                </a:solidFill>
              </a:rPr>
              <a:t>*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573016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Место среди 30 муниципальных районов НСО по итогам мониторинга СЭР за 2016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4987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3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48598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92088" y="153797"/>
            <a:ext cx="7740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Уровень жизни населения</a:t>
            </a:r>
            <a:endParaRPr lang="ru-RU" sz="2800" dirty="0">
              <a:solidFill>
                <a:srgbClr val="1F497D">
                  <a:lumMod val="75000"/>
                </a:srgbClr>
              </a:solidFill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544037"/>
              </p:ext>
            </p:extLst>
          </p:nvPr>
        </p:nvGraphicFramePr>
        <p:xfrm>
          <a:off x="143508" y="810598"/>
          <a:ext cx="8881387" cy="581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40252" y="5821523"/>
            <a:ext cx="2026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НСО - 18448,0 руб.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68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62614"/>
              </p:ext>
            </p:extLst>
          </p:nvPr>
        </p:nvGraphicFramePr>
        <p:xfrm>
          <a:off x="75754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5" descr="http://www.econom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" y="96669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0546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Сельское хозяйство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938533"/>
              </p:ext>
            </p:extLst>
          </p:nvPr>
        </p:nvGraphicFramePr>
        <p:xfrm>
          <a:off x="705324" y="432743"/>
          <a:ext cx="7753882" cy="303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464138"/>
              </p:ext>
            </p:extLst>
          </p:nvPr>
        </p:nvGraphicFramePr>
        <p:xfrm>
          <a:off x="378520" y="3839840"/>
          <a:ext cx="4318508" cy="279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Стрелка вниз 28"/>
          <p:cNvSpPr/>
          <p:nvPr/>
        </p:nvSpPr>
        <p:spPr>
          <a:xfrm rot="10800000">
            <a:off x="7416316" y="2240868"/>
            <a:ext cx="434670" cy="613294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45381" y="2451655"/>
            <a:ext cx="1167114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в 2,6 раза</a:t>
            </a:r>
            <a:endParaRPr lang="ru-RU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71900" y="5373214"/>
            <a:ext cx="1061509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22,3%</a:t>
            </a:r>
            <a:endParaRPr lang="ru-RU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951424"/>
              </p:ext>
            </p:extLst>
          </p:nvPr>
        </p:nvGraphicFramePr>
        <p:xfrm>
          <a:off x="4644007" y="4112265"/>
          <a:ext cx="4268487" cy="251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Равнобедренный треугольник 12"/>
          <p:cNvSpPr/>
          <p:nvPr/>
        </p:nvSpPr>
        <p:spPr>
          <a:xfrm>
            <a:off x="7745381" y="43519"/>
            <a:ext cx="1157615" cy="973214"/>
          </a:xfrm>
          <a:prstGeom prst="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8198" y="474395"/>
            <a:ext cx="99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10 место *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3429000"/>
            <a:ext cx="7571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* Производство продукции сельского хозяйства на душу населения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425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0800000">
            <a:off x="7482602" y="1484783"/>
            <a:ext cx="350168" cy="54790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06428" y="1680142"/>
            <a:ext cx="1061509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на 77,6%</a:t>
            </a:r>
            <a:endParaRPr lang="ru-RU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Торговля и услуги населению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201585"/>
              </p:ext>
            </p:extLst>
          </p:nvPr>
        </p:nvGraphicFramePr>
        <p:xfrm>
          <a:off x="467544" y="675856"/>
          <a:ext cx="7136060" cy="314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648664"/>
              </p:ext>
            </p:extLst>
          </p:nvPr>
        </p:nvGraphicFramePr>
        <p:xfrm>
          <a:off x="467544" y="3843520"/>
          <a:ext cx="77276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Стрелка вниз 19"/>
          <p:cNvSpPr/>
          <p:nvPr/>
        </p:nvSpPr>
        <p:spPr>
          <a:xfrm rot="10800000">
            <a:off x="7610772" y="4941168"/>
            <a:ext cx="350168" cy="547903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06428" y="5086414"/>
            <a:ext cx="1061509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на </a:t>
            </a:r>
            <a:r>
              <a:rPr lang="ru-RU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26,4%</a:t>
            </a:r>
            <a:endParaRPr lang="ru-RU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605523" y="189249"/>
            <a:ext cx="1157615" cy="973214"/>
          </a:xfrm>
          <a:prstGeom prst="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6953" y="556505"/>
            <a:ext cx="87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14 *  место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854679" y="3537012"/>
            <a:ext cx="1157615" cy="973214"/>
          </a:xfrm>
          <a:prstGeom prst="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0785" y="3925450"/>
            <a:ext cx="1061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22 *  место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6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921307"/>
              </p:ext>
            </p:extLst>
          </p:nvPr>
        </p:nvGraphicFramePr>
        <p:xfrm>
          <a:off x="287524" y="878632"/>
          <a:ext cx="8532948" cy="564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4" name="Picture 5" descr="http://www.econom.nso.ru/default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Инвестиции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44696" y="2367948"/>
            <a:ext cx="116570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5,8 раза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5544108" y="2183698"/>
            <a:ext cx="341176" cy="58664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26251"/>
              </p:ext>
            </p:extLst>
          </p:nvPr>
        </p:nvGraphicFramePr>
        <p:xfrm>
          <a:off x="4319972" y="2996952"/>
          <a:ext cx="5122540" cy="328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Равнобедренный треугольник 10"/>
          <p:cNvSpPr/>
          <p:nvPr/>
        </p:nvSpPr>
        <p:spPr>
          <a:xfrm>
            <a:off x="7740352" y="1162463"/>
            <a:ext cx="1157615" cy="973214"/>
          </a:xfrm>
          <a:prstGeom prst="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1547663" y="6246911"/>
            <a:ext cx="6771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 на душу населения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57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11663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42554" y="152636"/>
            <a:ext cx="8329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  <a:latin typeface="+mn-lt"/>
                <a:cs typeface="Arial" panose="020B0604020202020204" pitchFamily="34" charset="0"/>
              </a:rPr>
              <a:t>Конкурентные преимущества: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5880" y="1856353"/>
            <a:ext cx="8568951" cy="4824536"/>
          </a:xfrm>
          <a:prstGeom prst="rect">
            <a:avLst/>
          </a:prstGeom>
          <a:solidFill>
            <a:schemeClr val="bg2">
              <a:lumMod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Сельскохозяйственный район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сельхозугодия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занимают почти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143,5 тыс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 га из 533 тыс. га площади всего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района. Район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специализируется на производстве зерна и мясо - молочном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животноводстве</a:t>
            </a:r>
          </a:p>
          <a:p>
            <a:pPr algn="just"/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Выгодное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транспортно-экономическое и географическое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положение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расположен на транссибирской  железнодорожной магистрали  и федеральной трасс Байкал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М51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Центральной части Новосибирской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Имеется  ж/д станция Каргат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Большое </a:t>
            </a: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количество богатых рыбой </a:t>
            </a:r>
            <a:r>
              <a:rPr lang="ru-RU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водоемов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Имеются недоиспользованные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мощности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 промышленных предприятиях пригодных для развития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 (производственные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мощности бывшего Мясокомбината, Пластмассового завода,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Маслозавода)</a:t>
            </a: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меются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железнодорожные тупики, подъездные пути и линии электропередач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рядом с которыми возможно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промышленных зон, пригодных для лесопереработки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7010400" y="6428184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8BFAD4-6EC0-48CB-A60F-31C8AC4DDCFF}" type="slidenum">
              <a:rPr lang="ru-RU" altLang="en-US">
                <a:solidFill>
                  <a:prstClr val="black"/>
                </a:solidFill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alt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3" name="Рисунок 12" descr="D:\Мои документы\0_УПРАВЛЕНИЕ_РАЗВИТИЕ_ТЕРРИТОРИЙ\ХОЗАКТИВ\2015\Фото_брошюра\АПК\крытый ток для приема зерна с поля более 20 тыс. тонн Каргатский район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711280"/>
            <a:ext cx="2772307" cy="11335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1" name="Рисунок 10" descr="D:\Мои документы\0_УПРАВЛЕНИЕ_РАЗВИТИЕ_ТЕРРИТОРИЙ\ХОЗАКТИВ\2016\Ответы_МР_ГО\Каргатский\ЖК Русского поля 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5747"/>
            <a:ext cx="3204356" cy="11490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Рисунок 9" descr="D:\Мои документы\0_УПРАВЛЕНИЕ_РАЗВИТИЕ_ТЕРРИТОРИЙ\Заседание_Правительства\2017\Каргатский\комплекс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711280"/>
            <a:ext cx="2700301" cy="11335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15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498DF1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Default - Титульный слайд">
  <a:themeElements>
    <a:clrScheme name="Default - Титульный 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Титульный слайд">
      <a:majorFont>
        <a:latin typeface="Calibri"/>
        <a:ea typeface="PingFang SC Regular"/>
        <a:cs typeface="PingFang SC Regular"/>
      </a:majorFont>
      <a:minorFont>
        <a:latin typeface="Calibri"/>
        <a:ea typeface="PingFang SC Regular"/>
        <a:cs typeface="PingFang SC Regula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0"/>
            <a:cs typeface="PingFang SC Regular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0"/>
            <a:cs typeface="PingFang SC Regular" charset="0"/>
            <a:sym typeface="Gill Sans" charset="0"/>
          </a:defRPr>
        </a:defPPr>
      </a:lstStyle>
    </a:lnDef>
  </a:objectDefaults>
  <a:extraClrSchemeLst>
    <a:extraClrScheme>
      <a:clrScheme name="Default - Титульный 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29001</TotalTime>
  <Words>856</Words>
  <Application>Microsoft Office PowerPoint</Application>
  <PresentationFormat>Экран (4:3)</PresentationFormat>
  <Paragraphs>160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Тема Office</vt:lpstr>
      <vt:lpstr>1_Тема Office</vt:lpstr>
      <vt:lpstr>3_Тема Office</vt:lpstr>
      <vt:lpstr>4_Тема Office</vt:lpstr>
      <vt:lpstr>5_Тема Office</vt:lpstr>
      <vt:lpstr>8_Тема Office</vt:lpstr>
      <vt:lpstr>6_Тема Office</vt:lpstr>
      <vt:lpstr>10_Тема Office</vt:lpstr>
      <vt:lpstr>11_Тема Office</vt:lpstr>
      <vt:lpstr>12_Тема Office</vt:lpstr>
      <vt:lpstr>4_Default - Титульный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совершенствовании системы мониторинга социально-экономического развития субъектов Российской Федерации</dc:title>
  <dc:creator>Nazim.Sultanov</dc:creator>
  <cp:lastModifiedBy>Овчинникова Татьяна Ефимовна</cp:lastModifiedBy>
  <cp:revision>1246</cp:revision>
  <cp:lastPrinted>2017-03-20T10:41:53Z</cp:lastPrinted>
  <dcterms:created xsi:type="dcterms:W3CDTF">2008-12-26T06:37:33Z</dcterms:created>
  <dcterms:modified xsi:type="dcterms:W3CDTF">2017-03-20T10:55:50Z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