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3" r:id="rId1"/>
    <p:sldMasterId id="2147484035" r:id="rId2"/>
    <p:sldMasterId id="2147484047" r:id="rId3"/>
    <p:sldMasterId id="2147484059" r:id="rId4"/>
    <p:sldMasterId id="2147484071" r:id="rId5"/>
  </p:sldMasterIdLst>
  <p:notesMasterIdLst>
    <p:notesMasterId r:id="rId18"/>
  </p:notesMasterIdLst>
  <p:handoutMasterIdLst>
    <p:handoutMasterId r:id="rId19"/>
  </p:handoutMasterIdLst>
  <p:sldIdLst>
    <p:sldId id="888" r:id="rId6"/>
    <p:sldId id="893" r:id="rId7"/>
    <p:sldId id="896" r:id="rId8"/>
    <p:sldId id="890" r:id="rId9"/>
    <p:sldId id="899" r:id="rId10"/>
    <p:sldId id="900" r:id="rId11"/>
    <p:sldId id="901" r:id="rId12"/>
    <p:sldId id="902" r:id="rId13"/>
    <p:sldId id="903" r:id="rId14"/>
    <p:sldId id="892" r:id="rId15"/>
    <p:sldId id="838" r:id="rId16"/>
    <p:sldId id="891" r:id="rId17"/>
  </p:sldIdLst>
  <p:sldSz cx="9144000" cy="5143500" type="screen16x9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4478B6"/>
    <a:srgbClr val="6699E6"/>
    <a:srgbClr val="FF00FF"/>
    <a:srgbClr val="3458A3"/>
    <a:srgbClr val="FF4F4F"/>
    <a:srgbClr val="3D6AA1"/>
    <a:srgbClr val="4AEEA0"/>
    <a:srgbClr val="FFFF00"/>
    <a:srgbClr val="0B6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8119" autoAdjust="0"/>
  </p:normalViewPr>
  <p:slideViewPr>
    <p:cSldViewPr>
      <p:cViewPr>
        <p:scale>
          <a:sx n="118" d="100"/>
          <a:sy n="118" d="100"/>
        </p:scale>
        <p:origin x="-1434" y="-666"/>
      </p:cViewPr>
      <p:guideLst>
        <p:guide orient="horz" pos="1961"/>
        <p:guide pos="3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36" y="-108"/>
      </p:cViewPr>
      <p:guideLst>
        <p:guide orient="horz" pos="313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E40DB20-F16E-42E5-9404-EA6516FEAA51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241"/>
            <a:ext cx="2930574" cy="4976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3241"/>
            <a:ext cx="2930574" cy="4976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65F708F-6581-4988-ABA1-EAD2782F45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039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95DCB7B-5AF5-4897-AD46-2234D7005368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675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2" y="4724007"/>
            <a:ext cx="5409562" cy="4472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241"/>
            <a:ext cx="2930574" cy="4976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241"/>
            <a:ext cx="2930574" cy="4976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667E993-EA8C-4A1E-94D1-DF2E48F37A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841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263" y="746125"/>
            <a:ext cx="6624637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44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45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fld id="{626C3611-6334-4C95-9196-8884B21578FE}" type="slidenum">
              <a:rPr lang="ru-RU" altLang="ru-RU" sz="1200"/>
              <a:pPr/>
              <a:t>5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263" y="746125"/>
            <a:ext cx="6624637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44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45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fld id="{626C3611-6334-4C95-9196-8884B21578FE}" type="slidenum">
              <a:rPr lang="ru-RU" altLang="ru-RU" sz="1200"/>
              <a:pPr/>
              <a:t>6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263" y="746125"/>
            <a:ext cx="6624637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44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45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fld id="{626C3611-6334-4C95-9196-8884B21578FE}" type="slidenum">
              <a:rPr lang="ru-RU" altLang="ru-RU" sz="1200"/>
              <a:pPr/>
              <a:t>7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263" y="746125"/>
            <a:ext cx="6624637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44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45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fld id="{626C3611-6334-4C95-9196-8884B21578FE}" type="slidenum">
              <a:rPr lang="ru-RU" altLang="ru-RU" sz="1200"/>
              <a:pPr/>
              <a:t>8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263" y="746125"/>
            <a:ext cx="6624637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44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45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fld id="{626C3611-6334-4C95-9196-8884B21578FE}" type="slidenum">
              <a:rPr lang="ru-RU" altLang="ru-RU" sz="1200"/>
              <a:pPr/>
              <a:t>9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67E993-EA8C-4A1E-94D1-DF2E48F37AE1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1318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45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68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9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83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FADEDB2-767F-4789-8055-13F9536852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4439304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702F632-55C9-4406-AAA3-8F2005A014A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7919311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F7162D1-297F-41CC-94C3-B67EB573741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8852300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1600" y="2914650"/>
            <a:ext cx="3124200" cy="222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914650"/>
            <a:ext cx="3124200" cy="222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7B4F27C-1E8F-4673-9ED8-847046D8A2E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588649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3DDC038-B652-4724-9BD2-8C998B43510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2875197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824318B-9BD9-49B7-8D2E-BC913195D8F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843512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99B0E5F-D633-4608-8EAA-EBBFE7DCDD4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3784351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0479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42EA6DB-3058-4587-8CC9-F9339AFEF85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7654519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039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>
              <a:sym typeface="Calibri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E7EFF06-01EC-4EC4-8886-913E5FDC54E9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2553177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52AF607-C6CF-49CA-8340-BA1AE822AE5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8608676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1383509"/>
            <a:ext cx="1943100" cy="375999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383509"/>
            <a:ext cx="5676900" cy="375999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7D4A0F5-90DB-4F69-8E9E-7CA8A37C9A2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54282426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80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7322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8843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227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4421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2303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92" y="1151338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9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0212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9628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024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0518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7" y="204790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0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139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72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67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1871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0790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2826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94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636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2846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9878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6956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6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6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0353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04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062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4685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0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671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60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4384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9117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7321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6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4D1DBD54-1FCD-4F13-AF2E-82D77570CB1B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AB2B9496-5E85-4899-8294-02E5A6433F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8542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D92C405D-3ABC-4123-A7FD-D62E696C6F71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F3565192-3827-43AE-B99A-EBEA67B1A4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943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2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22B99E93-D0EC-49EB-99E0-52200AB8F0CE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278D2CFC-86EE-47B2-BA8D-70F6547FBD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80818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8380530C-5911-4F7F-8078-AF77F78D0E43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F5B43C36-D86F-4EC6-B3E1-F9328985D0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48658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72414AA7-4904-4C79-ADCD-CA77C575E20E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D3B0D106-E442-47C7-A189-67660EB50D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3040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55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55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2812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D7555152-D504-4337-AB78-033014772BB1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33E6A9A5-BD33-4521-BC99-5E400D3511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32931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12EBE7C6-CE42-42FB-9081-13347ECE9CE5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8E0B8FB6-2E9B-47E9-8E33-A43B85586D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77772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1B08609E-56FE-41C8-9334-1B060097606C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17339499-7A94-418A-83B7-1A30C09318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38984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24661FC0-E9C2-4181-B50E-3B8E26F13851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7CA9D844-D597-450F-891C-F71EF9B93B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51496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5D0C1FF5-59B3-4731-817E-6F24071334F3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48CBA009-1F29-4002-86C6-D3E8F17191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63491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AA95582C-4421-4CB0-BDEE-24E3B149C896}" type="datetimeFigureOut">
              <a:rPr lang="ru-RU"/>
              <a:pPr>
                <a:defRPr/>
              </a:pPr>
              <a:t>07.06.2017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ill Sans" charset="0"/>
              </a:defRPr>
            </a:lvl1pPr>
          </a:lstStyle>
          <a:p>
            <a:pPr>
              <a:defRPr/>
            </a:pPr>
            <a:fld id="{6EAAC94D-E427-48BF-9BFD-4B6F0AE76F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1905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17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30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62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9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940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383507"/>
            <a:ext cx="7772400" cy="1531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>
                <a:sym typeface="Calibri" pitchFamily="34" charset="0"/>
              </a:rPr>
              <a:t>Click to edit Master title style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914650"/>
            <a:ext cx="640080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>
                <a:sym typeface="Calibri" pitchFamily="34" charset="0"/>
              </a:rPr>
              <a:t>Click to edit Master text styles</a:t>
            </a:r>
          </a:p>
          <a:p>
            <a:pPr lvl="1"/>
            <a:r>
              <a:rPr lang="en-US" altLang="ru-RU" smtClean="0">
                <a:sym typeface="Calibri" pitchFamily="34" charset="0"/>
              </a:rPr>
              <a:t>Second level</a:t>
            </a:r>
          </a:p>
          <a:p>
            <a:pPr lvl="2"/>
            <a:r>
              <a:rPr lang="en-US" altLang="ru-RU" smtClean="0">
                <a:sym typeface="Calibri" pitchFamily="34" charset="0"/>
              </a:rPr>
              <a:t>Third level</a:t>
            </a:r>
          </a:p>
          <a:p>
            <a:pPr lvl="3"/>
            <a:r>
              <a:rPr lang="en-US" altLang="ru-RU" smtClean="0">
                <a:sym typeface="Calibri" pitchFamily="34" charset="0"/>
              </a:rPr>
              <a:t>Fourth level</a:t>
            </a:r>
          </a:p>
          <a:p>
            <a:pPr lvl="4"/>
            <a:r>
              <a:rPr lang="en-US" altLang="ru-RU" smtClean="0">
                <a:sym typeface="Calibri" pitchFamily="34" charset="0"/>
              </a:rPr>
              <a:t>Fifth level</a:t>
            </a:r>
          </a:p>
        </p:txBody>
      </p:sp>
      <p:sp>
        <p:nvSpPr>
          <p:cNvPr id="4099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428038" y="4850606"/>
            <a:ext cx="258762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78787"/>
                </a:solidFill>
                <a:latin typeface="Arial" charset="0"/>
                <a:cs typeface="Arial" charset="0"/>
                <a:sym typeface="Arial" charset="0"/>
              </a:defRPr>
            </a:lvl1pPr>
          </a:lstStyle>
          <a:p>
            <a:pPr>
              <a:defRPr/>
            </a:pPr>
            <a:fld id="{D441DB8D-755E-4404-A9C5-4B0CE9F8530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81397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PingFang SC Regular" charset="0"/>
          <a:cs typeface="PingFang SC Regular" charset="0"/>
          <a:sym typeface="Calibri" charset="0"/>
        </a:defRPr>
      </a:lvl9pPr>
    </p:titleStyle>
    <p:bodyStyle>
      <a:lvl1pPr algn="ctr" rtl="0" eaLnBrk="0" fontAlgn="base" hangingPunct="0">
        <a:spcBef>
          <a:spcPts val="800"/>
        </a:spcBef>
        <a:spcAft>
          <a:spcPct val="0"/>
        </a:spcAft>
        <a:defRPr sz="3200">
          <a:solidFill>
            <a:srgbClr val="878787"/>
          </a:solidFill>
          <a:latin typeface="+mn-lt"/>
          <a:ea typeface="+mn-ea"/>
          <a:cs typeface="+mn-cs"/>
          <a:sym typeface="Calibri" pitchFamily="34" charset="0"/>
        </a:defRPr>
      </a:lvl1pPr>
      <a:lvl2pPr marL="419100" algn="ctr" rtl="0" eaLnBrk="0" fontAlgn="base" hangingPunct="0">
        <a:spcBef>
          <a:spcPts val="700"/>
        </a:spcBef>
        <a:spcAft>
          <a:spcPct val="0"/>
        </a:spcAft>
        <a:defRPr sz="2800">
          <a:solidFill>
            <a:srgbClr val="878787"/>
          </a:solidFill>
          <a:latin typeface="+mn-lt"/>
          <a:ea typeface="+mn-ea"/>
          <a:cs typeface="+mn-cs"/>
          <a:sym typeface="Calibri" pitchFamily="34" charset="0"/>
        </a:defRPr>
      </a:lvl2pPr>
      <a:lvl3pPr marL="876300" algn="ctr" rtl="0" eaLnBrk="0" fontAlgn="base" hangingPunct="0">
        <a:spcBef>
          <a:spcPts val="600"/>
        </a:spcBef>
        <a:spcAft>
          <a:spcPct val="0"/>
        </a:spcAft>
        <a:defRPr sz="2400">
          <a:solidFill>
            <a:srgbClr val="878787"/>
          </a:solidFill>
          <a:latin typeface="+mn-lt"/>
          <a:ea typeface="+mn-ea"/>
          <a:cs typeface="+mn-cs"/>
          <a:sym typeface="Calibri" pitchFamily="34" charset="0"/>
        </a:defRPr>
      </a:lvl3pPr>
      <a:lvl4pPr marL="1333500" algn="ctr" rtl="0" eaLnBrk="0" fontAlgn="base" hangingPunct="0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pitchFamily="34" charset="0"/>
        </a:defRPr>
      </a:lvl4pPr>
      <a:lvl5pPr marL="1790700" algn="ctr" rtl="0" eaLnBrk="0" fontAlgn="base" hangingPunct="0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pitchFamily="34" charset="0"/>
        </a:defRPr>
      </a:lvl5pPr>
      <a:lvl6pPr marL="2247900" algn="ctr" rtl="0" fontAlgn="base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6pPr>
      <a:lvl7pPr marL="2705100" algn="ctr" rtl="0" fontAlgn="base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7pPr>
      <a:lvl8pPr marL="3162300" algn="ctr" rtl="0" fontAlgn="base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8pPr>
      <a:lvl9pPr marL="3619500" algn="ctr" rtl="0" fontAlgn="base">
        <a:spcBef>
          <a:spcPts val="500"/>
        </a:spcBef>
        <a:spcAft>
          <a:spcPct val="0"/>
        </a:spcAft>
        <a:defRPr sz="2000">
          <a:solidFill>
            <a:srgbClr val="878787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31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315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31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970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07.06.2017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9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7487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2C757BF-6450-47B9-ADEE-C3D2ED3AD8B3}" type="datetimeFigureOut">
              <a:rPr lang="ru-RU">
                <a:sym typeface="Gill Sans" charset="0"/>
              </a:rPr>
              <a:pPr>
                <a:defRPr/>
              </a:pPr>
              <a:t>07.06.2017</a:t>
            </a:fld>
            <a:endParaRPr lang="ru-RU" dirty="0">
              <a:sym typeface="Gill Sans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>
              <a:sym typeface="Gill Sans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105B8D18-D045-41FE-8B3B-9E9E36DF09D8}" type="slidenum">
              <a:rPr lang="ru-RU">
                <a:sym typeface="Gill Sans" charset="0"/>
              </a:rPr>
              <a:pPr>
                <a:defRPr/>
              </a:pPr>
              <a:t>‹#›</a:t>
            </a:fld>
            <a:endParaRPr lang="ru-RU" dirty="0"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228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hyperlink" Target="http://www.facebook.com/mineconomnso" TargetMode="External"/><Relationship Id="rId4" Type="http://schemas.openxmlformats.org/officeDocument/2006/relationships/hyperlink" Target="http://www.invest.nso.ru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1" y="18002"/>
            <a:ext cx="9144001" cy="5218044"/>
            <a:chOff x="-1" y="18002"/>
            <a:chExt cx="9144001" cy="5218044"/>
          </a:xfrm>
        </p:grpSpPr>
        <p:pic>
          <p:nvPicPr>
            <p:cNvPr id="13314" name="Picture 2" descr="D:\UserData\lana\Рабочий стол\первый слайд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"/>
            <a:stretch/>
          </p:blipFill>
          <p:spPr bwMode="auto">
            <a:xfrm>
              <a:off x="-1" y="18002"/>
              <a:ext cx="9144001" cy="52180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https://2.downloader.disk.yandex.com/preview/9b426a09c596000523e9d70450a76dee04c5b41e4c183e9d1f8b40fec96b45d2/inf/flZQnDMVsu1htJtcftBr4LY5r9uoAiBl-vusQXIkWbG3byM4OoUpvJMatEwF1dg9pPEq_Pjv6DehDGLH4xKCPQ%3D%3D?uid=0&amp;filename=%D0%9D%D0%BE%D0%B2%D0%BE%D1%81%D0%B8%D0%B1%D0%B8%D1%80%D1%81%D0%BA%D0%B8%D0%B9%20%D0%B7%D0%BE%D0%BE%D0%BF%D0%B0%D1%80%D0%BA%20%D0%B8%D0%BC.%20%D0%90.%D0%A0.%20%D0%A8%D0%B8%D0%BB%D0%BE.jpg&amp;disposition=inline&amp;hash=&amp;limit=0&amp;content_type=image%2Fjpeg&amp;tknv=v2&amp;size=1280x79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0" b="7654"/>
            <a:stretch/>
          </p:blipFill>
          <p:spPr bwMode="auto">
            <a:xfrm>
              <a:off x="6012160" y="3723878"/>
              <a:ext cx="1440160" cy="659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https://4.downloader.disk.yandex.com/preview/02bd738a6f46f4344175780eee1c1da649c560cb93390f197717682a746b7643/inf/fKqInKw3d7bLFOeFnMGnhBXWrAWtg4w6G5Rfhunz0zIcnw1sGw_an5JX1TFwEkkSP9-Pi3wyqXpmIsMRqXDXIGSoZodP2mWNw_6YRzz7CTGr8npumZHI4midPdWhecNq?uid=0&amp;filename=%D0%91%D0%B8%D0%BE%D1%82%D0%B5%D1%85%D0%BD%D0%BE%D0%BF%D0%B0%D1%80%D0%BA%20%D1%80.%D0%BF.%20%D0%9A%D0%BE%D0%BB%D1%8C%D1%86%D0%BE%D0%B2%D0%BE.jpg&amp;disposition=inline&amp;hash=&amp;limit=0&amp;content_type=image%2Fjpeg&amp;tknv=v2&amp;size=1280x797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80" b="22473"/>
            <a:stretch/>
          </p:blipFill>
          <p:spPr bwMode="auto">
            <a:xfrm>
              <a:off x="1547664" y="804410"/>
              <a:ext cx="4464496" cy="2127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s://3.downloader.disk.yandex.com/preview/bd89e775e929328bdc6b0e491224006f38f385b0e9267a30ac9de2e9749a33a7/inf/5BY0chNu11gbISTrDYTXOL9cG4J6hiNV23qOtxhO16m8wfBZPzDoajhNTJloVxS7HkgwJnD4lJV7k3q43RX9Cg%3D%3D?uid=0&amp;filename=%D0%A2%D0%B5%D1%85%D0%BD%D0%BE%D0%BF%D0%B0%D1%80%D0%BA%20%D0%90%D0%BA%D0%B0%D0%B4%D0%B5%D0%BC%D0%B3%D0%BE%D1%80%D0%BE%D0%B4%D0%BE%D0%BA.jpg&amp;disposition=inline&amp;hash=&amp;limit=0&amp;content_type=image%2Fjpeg&amp;tknv=v2&amp;size=1280x797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09" r="8715"/>
            <a:stretch/>
          </p:blipFill>
          <p:spPr bwMode="auto">
            <a:xfrm>
              <a:off x="35496" y="804410"/>
              <a:ext cx="1463622" cy="2127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s://1.downloader.disk.yandex.com/preview/ab80766d1b5f4006504ea7c1a27d6de89aaa015b72f5624d8f009ad4dbd6f72f/inf/e-uyINFZ9599tKnVZOrilm9y1gKAEuliLArkO0_HPhTv73gwTZ2CfQyD0XYsSKjdUMZoPnNhEDzlYLP4rFiBFg%3D%3D?uid=0&amp;filename=%D0%9C%D0%92%D0%9A%20%D0%97%D0%B0%D0%B2%D0%BE%D0%B4%20%D0%A1%D1%83%D0%B7%D1%83%D0%BD.%20%D0%9C%D0%BE%D0%BD%D0%B5%D1%82%D0%BD%D1%8B%D0%B9%20%D0%B4%D0%B2%D0%BE%D1%802.JPG&amp;disposition=inline&amp;hash=&amp;limit=0&amp;content_type=image%2Fjpeg&amp;tknv=v2&amp;size=1280x797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56" t="38454" r="13775" b="5858"/>
            <a:stretch/>
          </p:blipFill>
          <p:spPr bwMode="auto">
            <a:xfrm>
              <a:off x="1547664" y="2985795"/>
              <a:ext cx="1438132" cy="689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0" y="2571755"/>
            <a:ext cx="9144000" cy="758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35496" y="2583944"/>
            <a:ext cx="90360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2B45"/>
                </a:solidFill>
                <a:latin typeface="Tahoma" pitchFamily="34" charset="0"/>
              </a:rPr>
              <a:t>Дорожная карта по </a:t>
            </a:r>
            <a:r>
              <a:rPr lang="ru-RU" altLang="ru-RU" sz="2000" b="1" dirty="0">
                <a:solidFill>
                  <a:srgbClr val="002B45"/>
                </a:solidFill>
                <a:latin typeface="Tahoma" pitchFamily="34" charset="0"/>
              </a:rPr>
              <a:t>реализации Стратегии развития </a:t>
            </a:r>
            <a:endParaRPr lang="ru-RU" altLang="ru-RU" sz="2000" b="1" dirty="0" smtClean="0">
              <a:solidFill>
                <a:srgbClr val="002B45"/>
              </a:solidFill>
              <a:latin typeface="Tahoma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2B45"/>
                </a:solidFill>
                <a:latin typeface="Tahoma" pitchFamily="34" charset="0"/>
              </a:rPr>
              <a:t>Научно–производственного </a:t>
            </a:r>
            <a:r>
              <a:rPr lang="ru-RU" altLang="ru-RU" sz="2000" b="1" dirty="0">
                <a:solidFill>
                  <a:srgbClr val="002B45"/>
                </a:solidFill>
                <a:latin typeface="Tahoma" pitchFamily="34" charset="0"/>
              </a:rPr>
              <a:t>кластера «Сибирский наукополис</a:t>
            </a:r>
            <a:r>
              <a:rPr lang="ru-RU" altLang="ru-RU" sz="2000" b="1" dirty="0" smtClean="0">
                <a:solidFill>
                  <a:srgbClr val="002B45"/>
                </a:solidFill>
                <a:latin typeface="Tahoma" pitchFamily="34" charset="0"/>
              </a:rPr>
              <a:t>»</a:t>
            </a:r>
            <a:endParaRPr lang="en-US" altLang="ru-RU" sz="2000" b="1" dirty="0">
              <a:solidFill>
                <a:srgbClr val="002B45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1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899592" y="195486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</a:rPr>
              <a:t>КЛЮЧЕВЫЕ ПОКАЗАТЕЛИ ЭФФЕКТИВНОСТИ К </a:t>
            </a:r>
            <a:r>
              <a:rPr lang="ru-RU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</a:rPr>
              <a:t>2020 ГОДУ</a:t>
            </a:r>
          </a:p>
        </p:txBody>
      </p:sp>
      <p:sp>
        <p:nvSpPr>
          <p:cNvPr id="15" name="Rectangle 4"/>
          <p:cNvSpPr>
            <a:spLocks/>
          </p:cNvSpPr>
          <p:nvPr/>
        </p:nvSpPr>
        <p:spPr bwMode="auto">
          <a:xfrm>
            <a:off x="611560" y="3041501"/>
            <a:ext cx="2037904" cy="75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Рост выработки </a:t>
            </a: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на одного </a:t>
            </a: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работника</a:t>
            </a:r>
          </a:p>
        </p:txBody>
      </p:sp>
      <p:sp>
        <p:nvSpPr>
          <p:cNvPr id="16" name="Rectangle 11"/>
          <p:cNvSpPr>
            <a:spLocks/>
          </p:cNvSpPr>
          <p:nvPr/>
        </p:nvSpPr>
        <p:spPr bwMode="auto">
          <a:xfrm>
            <a:off x="611560" y="2715766"/>
            <a:ext cx="997272" cy="28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altLang="ru-RU" sz="2000" b="1" dirty="0" smtClean="0">
                <a:solidFill>
                  <a:srgbClr val="A40800"/>
                </a:solidFill>
                <a:latin typeface="Tahoma" charset="0"/>
                <a:cs typeface="Tahoma" charset="0"/>
                <a:sym typeface="Tahoma ??????????" charset="0"/>
              </a:rPr>
              <a:t>1</a:t>
            </a:r>
            <a:r>
              <a:rPr lang="ru-RU" altLang="ru-RU" sz="2000" b="1" dirty="0" smtClean="0">
                <a:solidFill>
                  <a:srgbClr val="A40800"/>
                </a:solidFill>
                <a:latin typeface="Tahoma" charset="0"/>
                <a:cs typeface="Tahoma" charset="0"/>
                <a:sym typeface="Tahoma ??????????" charset="0"/>
              </a:rPr>
              <a:t>20%</a:t>
            </a:r>
            <a:endParaRPr lang="en-US" altLang="ru-RU" sz="2000" b="1" dirty="0" smtClean="0">
              <a:solidFill>
                <a:srgbClr val="A40800"/>
              </a:solidFill>
              <a:latin typeface="Tahoma" charset="0"/>
              <a:cs typeface="Tahoma" charset="0"/>
              <a:sym typeface="Tahoma ??????????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843808" y="2733766"/>
            <a:ext cx="0" cy="97210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860032" y="2701675"/>
            <a:ext cx="0" cy="97210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4"/>
          <p:cNvSpPr>
            <a:spLocks/>
          </p:cNvSpPr>
          <p:nvPr/>
        </p:nvSpPr>
        <p:spPr bwMode="auto">
          <a:xfrm>
            <a:off x="611560" y="3867894"/>
            <a:ext cx="2181920" cy="84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Новых </a:t>
            </a: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или модернизированных 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в</a:t>
            </a: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ысокопроизводительных рабочих мест</a:t>
            </a:r>
            <a:endParaRPr lang="ru-RU" altLang="ru-RU" sz="1400" dirty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sp>
        <p:nvSpPr>
          <p:cNvPr id="26" name="Rectangle 11"/>
          <p:cNvSpPr>
            <a:spLocks/>
          </p:cNvSpPr>
          <p:nvPr/>
        </p:nvSpPr>
        <p:spPr bwMode="auto">
          <a:xfrm>
            <a:off x="611560" y="3579862"/>
            <a:ext cx="7920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altLang="ru-RU" b="1" dirty="0">
                <a:solidFill>
                  <a:srgbClr val="A40800"/>
                </a:solidFill>
                <a:latin typeface="Tahoma" charset="0"/>
                <a:ea typeface="PingFang SC Regular" charset="0"/>
                <a:cs typeface="Tahoma" charset="0"/>
                <a:sym typeface="Tahoma ??????????" charset="0"/>
              </a:rPr>
              <a:t>1620</a:t>
            </a:r>
            <a:endParaRPr lang="en-US" altLang="ru-RU" b="1" dirty="0">
              <a:solidFill>
                <a:srgbClr val="A40800"/>
              </a:solidFill>
              <a:latin typeface="Tahoma" charset="0"/>
              <a:ea typeface="PingFang SC Regular" charset="0"/>
              <a:cs typeface="Tahoma" charset="0"/>
              <a:sym typeface="Tahoma ??????????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843808" y="3939902"/>
            <a:ext cx="0" cy="106041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860032" y="3921902"/>
            <a:ext cx="0" cy="106041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7814"/>
            <a:ext cx="9144000" cy="183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4"/>
          <p:cNvSpPr>
            <a:spLocks/>
          </p:cNvSpPr>
          <p:nvPr/>
        </p:nvSpPr>
        <p:spPr bwMode="auto">
          <a:xfrm>
            <a:off x="2987824" y="2969495"/>
            <a:ext cx="1533848" cy="736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Привлеченных </a:t>
            </a: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международных инвесторов</a:t>
            </a:r>
          </a:p>
        </p:txBody>
      </p:sp>
      <p:sp>
        <p:nvSpPr>
          <p:cNvPr id="34" name="Rectangle 11"/>
          <p:cNvSpPr>
            <a:spLocks/>
          </p:cNvSpPr>
          <p:nvPr/>
        </p:nvSpPr>
        <p:spPr bwMode="auto">
          <a:xfrm>
            <a:off x="2987824" y="2679764"/>
            <a:ext cx="1044116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altLang="ru-RU" b="1" dirty="0" smtClean="0">
                <a:solidFill>
                  <a:srgbClr val="A40800"/>
                </a:solidFill>
                <a:latin typeface="Tahoma" charset="0"/>
                <a:ea typeface="PingFang SC Regular" charset="0"/>
                <a:cs typeface="Tahoma" charset="0"/>
                <a:sym typeface="Tahoma ??????????" charset="0"/>
              </a:rPr>
              <a:t>16</a:t>
            </a:r>
            <a:endParaRPr lang="en-US" altLang="ru-RU" b="1" dirty="0">
              <a:solidFill>
                <a:srgbClr val="A40800"/>
              </a:solidFill>
              <a:latin typeface="Tahoma" charset="0"/>
              <a:ea typeface="PingFang SC Regular" charset="0"/>
              <a:cs typeface="Tahoma" charset="0"/>
              <a:sym typeface="Tahoma ??????????" charset="0"/>
            </a:endParaRPr>
          </a:p>
        </p:txBody>
      </p:sp>
      <p:sp>
        <p:nvSpPr>
          <p:cNvPr id="35" name="Rectangle 11"/>
          <p:cNvSpPr>
            <a:spLocks/>
          </p:cNvSpPr>
          <p:nvPr/>
        </p:nvSpPr>
        <p:spPr bwMode="auto">
          <a:xfrm>
            <a:off x="2987824" y="3795886"/>
            <a:ext cx="1944216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altLang="ru-RU" b="1" dirty="0" smtClean="0">
                <a:solidFill>
                  <a:srgbClr val="A40800"/>
                </a:solidFill>
                <a:latin typeface="Tahoma" charset="0"/>
                <a:ea typeface="PingFang SC Regular" charset="0"/>
                <a:cs typeface="Tahoma" charset="0"/>
                <a:sym typeface="Tahoma ??????????" charset="0"/>
              </a:rPr>
              <a:t>29 млрд руб.</a:t>
            </a:r>
            <a:endParaRPr lang="en-US" altLang="ru-RU" b="1" dirty="0">
              <a:solidFill>
                <a:srgbClr val="A40800"/>
              </a:solidFill>
              <a:latin typeface="Tahoma" charset="0"/>
              <a:ea typeface="PingFang SC Regular" charset="0"/>
              <a:cs typeface="Tahoma" charset="0"/>
              <a:sym typeface="Tahoma ??????????" charset="0"/>
            </a:endParaRPr>
          </a:p>
        </p:txBody>
      </p:sp>
      <p:sp>
        <p:nvSpPr>
          <p:cNvPr id="36" name="Rectangle 4"/>
          <p:cNvSpPr>
            <a:spLocks/>
          </p:cNvSpPr>
          <p:nvPr/>
        </p:nvSpPr>
        <p:spPr bwMode="auto">
          <a:xfrm>
            <a:off x="2987824" y="4137926"/>
            <a:ext cx="1800200" cy="84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Привлеченных внебюджетных инвестиций</a:t>
            </a:r>
            <a:endParaRPr lang="ru-RU" altLang="ru-RU" sz="1400" dirty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sp>
        <p:nvSpPr>
          <p:cNvPr id="41" name="Rectangle 4"/>
          <p:cNvSpPr>
            <a:spLocks/>
          </p:cNvSpPr>
          <p:nvPr/>
        </p:nvSpPr>
        <p:spPr bwMode="auto">
          <a:xfrm>
            <a:off x="5054376" y="2969493"/>
            <a:ext cx="2037904" cy="70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Рост </a:t>
            </a: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экспорта инновационной продукции</a:t>
            </a:r>
          </a:p>
        </p:txBody>
      </p:sp>
      <p:sp>
        <p:nvSpPr>
          <p:cNvPr id="42" name="Rectangle 11"/>
          <p:cNvSpPr>
            <a:spLocks/>
          </p:cNvSpPr>
          <p:nvPr/>
        </p:nvSpPr>
        <p:spPr bwMode="auto">
          <a:xfrm>
            <a:off x="5076056" y="2679765"/>
            <a:ext cx="1872208" cy="31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altLang="ru-RU" b="1" dirty="0">
                <a:solidFill>
                  <a:srgbClr val="A40800"/>
                </a:solidFill>
                <a:latin typeface="Tahoma" charset="0"/>
                <a:ea typeface="PingFang SC Regular" charset="0"/>
                <a:cs typeface="Tahoma" charset="0"/>
                <a:sym typeface="Tahoma ??????????" charset="0"/>
              </a:rPr>
              <a:t>2,5 раза</a:t>
            </a:r>
            <a:endParaRPr lang="en-US" altLang="ru-RU" b="1" dirty="0">
              <a:solidFill>
                <a:srgbClr val="A40800"/>
              </a:solidFill>
              <a:latin typeface="Tahoma" charset="0"/>
              <a:ea typeface="PingFang SC Regular" charset="0"/>
              <a:cs typeface="Tahoma" charset="0"/>
              <a:sym typeface="Tahoma ??????????" charset="0"/>
            </a:endParaRPr>
          </a:p>
        </p:txBody>
      </p:sp>
      <p:sp>
        <p:nvSpPr>
          <p:cNvPr id="43" name="Rectangle 11"/>
          <p:cNvSpPr>
            <a:spLocks/>
          </p:cNvSpPr>
          <p:nvPr/>
        </p:nvSpPr>
        <p:spPr bwMode="auto">
          <a:xfrm>
            <a:off x="5076056" y="3845980"/>
            <a:ext cx="223224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altLang="ru-RU" b="1" dirty="0" smtClean="0">
                <a:solidFill>
                  <a:srgbClr val="A40800"/>
                </a:solidFill>
                <a:latin typeface="Tahoma" charset="0"/>
                <a:ea typeface="PingFang SC Regular" charset="0"/>
                <a:cs typeface="Tahoma" charset="0"/>
                <a:sym typeface="Tahoma ??????????" charset="0"/>
              </a:rPr>
              <a:t>19</a:t>
            </a:r>
            <a:endParaRPr lang="en-US" altLang="ru-RU" b="1" dirty="0">
              <a:solidFill>
                <a:srgbClr val="A40800"/>
              </a:solidFill>
              <a:latin typeface="Tahoma" charset="0"/>
              <a:ea typeface="PingFang SC Regular" charset="0"/>
              <a:cs typeface="Tahoma" charset="0"/>
              <a:sym typeface="Tahoma ??????????" charset="0"/>
            </a:endParaRPr>
          </a:p>
        </p:txBody>
      </p:sp>
      <p:sp>
        <p:nvSpPr>
          <p:cNvPr id="44" name="Rectangle 4"/>
          <p:cNvSpPr>
            <a:spLocks/>
          </p:cNvSpPr>
          <p:nvPr/>
        </p:nvSpPr>
        <p:spPr bwMode="auto">
          <a:xfrm>
            <a:off x="5076056" y="4137926"/>
            <a:ext cx="1800200" cy="84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Технологических </a:t>
            </a:r>
            <a:r>
              <a:rPr lang="ru-RU" altLang="ru-RU" sz="1400" dirty="0" err="1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стартапов</a:t>
            </a: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, получивших </a:t>
            </a: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инвестиции</a:t>
            </a:r>
            <a:endParaRPr lang="ru-RU" altLang="ru-RU" sz="1400" dirty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sp>
        <p:nvSpPr>
          <p:cNvPr id="46" name="Rectangle 7"/>
          <p:cNvSpPr>
            <a:spLocks/>
          </p:cNvSpPr>
          <p:nvPr/>
        </p:nvSpPr>
        <p:spPr bwMode="auto">
          <a:xfrm>
            <a:off x="611560" y="807814"/>
            <a:ext cx="3384376" cy="1835944"/>
          </a:xfrm>
          <a:prstGeom prst="rect">
            <a:avLst/>
          </a:prstGeom>
          <a:solidFill>
            <a:srgbClr val="00000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59999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 sz="4200">
              <a:solidFill>
                <a:srgbClr val="000000"/>
              </a:solidFill>
              <a:latin typeface="Gill Sans" charset="0"/>
              <a:sym typeface="Gill Sans" charset="0"/>
            </a:endParaRPr>
          </a:p>
        </p:txBody>
      </p:sp>
      <p:sp>
        <p:nvSpPr>
          <p:cNvPr id="47" name="Rectangle 8"/>
          <p:cNvSpPr>
            <a:spLocks/>
          </p:cNvSpPr>
          <p:nvPr/>
        </p:nvSpPr>
        <p:spPr bwMode="auto">
          <a:xfrm>
            <a:off x="715640" y="915826"/>
            <a:ext cx="3496320" cy="125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pitchFamily="34" charset="0"/>
                <a:ea typeface="PingFang SC Regular" charset="0"/>
                <a:cs typeface="PingFang SC Regular" charset="0"/>
                <a:sym typeface="Calibri" pitchFamily="34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altLang="ru-RU" sz="1600" b="1" dirty="0" err="1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Войти</a:t>
            </a:r>
            <a:r>
              <a:rPr lang="en-US" altLang="ru-RU" sz="16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 </a:t>
            </a:r>
            <a:r>
              <a:rPr lang="en-US" altLang="ru-RU" sz="16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в 5 </a:t>
            </a:r>
            <a:r>
              <a:rPr lang="en-US" altLang="ru-RU" sz="1600" b="1" dirty="0" err="1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лидеров</a:t>
            </a:r>
            <a:r>
              <a:rPr lang="en-US" altLang="ru-RU" sz="16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 </a:t>
            </a:r>
            <a:r>
              <a:rPr lang="en-US" altLang="ru-RU" sz="1600" b="1" dirty="0" err="1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Национально</a:t>
            </a:r>
            <a:r>
              <a:rPr lang="ru-RU" altLang="ru-RU" sz="1600" b="1" dirty="0" err="1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го</a:t>
            </a:r>
            <a:r>
              <a:rPr lang="en-US" altLang="ru-RU" sz="16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 </a:t>
            </a:r>
            <a:r>
              <a:rPr lang="en-US" altLang="ru-RU" sz="1600" b="1" dirty="0" err="1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рейтинга</a:t>
            </a:r>
            <a:r>
              <a:rPr lang="en-US" altLang="ru-RU" sz="16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 </a:t>
            </a:r>
            <a:r>
              <a:rPr lang="en-US" altLang="ru-RU" sz="1600" b="1" dirty="0" err="1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состояния</a:t>
            </a:r>
            <a:r>
              <a:rPr lang="en-US" altLang="ru-RU" sz="16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 </a:t>
            </a:r>
            <a:r>
              <a:rPr lang="en-US" altLang="ru-RU" sz="1600" b="1" dirty="0" err="1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инвестиционного</a:t>
            </a:r>
            <a:r>
              <a:rPr lang="en-US" altLang="ru-RU" sz="16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 </a:t>
            </a:r>
            <a:r>
              <a:rPr lang="en-US" altLang="ru-RU" sz="1600" b="1" dirty="0" err="1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  <a:sym typeface="Tahoma ??????????" charset="0"/>
              </a:rPr>
              <a:t>климата</a:t>
            </a:r>
            <a:endParaRPr lang="en-US" altLang="ru-RU" sz="1600" b="1" dirty="0">
              <a:solidFill>
                <a:srgbClr val="FD9A00"/>
              </a:solidFill>
              <a:latin typeface="Tahoma" pitchFamily="34" charset="0"/>
              <a:cs typeface="Tahoma" pitchFamily="34" charset="0"/>
              <a:sym typeface="Tahoma ??????????" charset="0"/>
            </a:endParaRPr>
          </a:p>
        </p:txBody>
      </p:sp>
      <p:pic>
        <p:nvPicPr>
          <p:cNvPr id="23" name="Picture 4" descr="http://www.nso.ru/default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858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6516216" y="2715766"/>
            <a:ext cx="0" cy="97210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516216" y="3935993"/>
            <a:ext cx="0" cy="106041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4"/>
          <p:cNvSpPr>
            <a:spLocks/>
          </p:cNvSpPr>
          <p:nvPr/>
        </p:nvSpPr>
        <p:spPr bwMode="auto">
          <a:xfrm>
            <a:off x="6732240" y="2993103"/>
            <a:ext cx="2037904" cy="70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Зарубежных </a:t>
            </a: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патентов на изобретения</a:t>
            </a:r>
          </a:p>
        </p:txBody>
      </p:sp>
      <p:sp>
        <p:nvSpPr>
          <p:cNvPr id="31" name="Rectangle 11"/>
          <p:cNvSpPr>
            <a:spLocks/>
          </p:cNvSpPr>
          <p:nvPr/>
        </p:nvSpPr>
        <p:spPr bwMode="auto">
          <a:xfrm>
            <a:off x="6753920" y="2703375"/>
            <a:ext cx="1872208" cy="31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altLang="ru-RU" b="1" dirty="0" smtClean="0">
                <a:solidFill>
                  <a:srgbClr val="A40800"/>
                </a:solidFill>
                <a:latin typeface="Tahoma" charset="0"/>
                <a:ea typeface="PingFang SC Regular" charset="0"/>
                <a:cs typeface="Tahoma" charset="0"/>
                <a:sym typeface="Tahoma ??????????" charset="0"/>
              </a:rPr>
              <a:t>15</a:t>
            </a:r>
            <a:endParaRPr lang="en-US" altLang="ru-RU" b="1" dirty="0">
              <a:solidFill>
                <a:srgbClr val="A40800"/>
              </a:solidFill>
              <a:latin typeface="Tahoma" charset="0"/>
              <a:ea typeface="PingFang SC Regular" charset="0"/>
              <a:cs typeface="Tahoma" charset="0"/>
              <a:sym typeface="Tahoma ??????????" charset="0"/>
            </a:endParaRPr>
          </a:p>
        </p:txBody>
      </p:sp>
      <p:sp>
        <p:nvSpPr>
          <p:cNvPr id="32" name="Rectangle 11"/>
          <p:cNvSpPr>
            <a:spLocks/>
          </p:cNvSpPr>
          <p:nvPr/>
        </p:nvSpPr>
        <p:spPr bwMode="auto">
          <a:xfrm>
            <a:off x="6753920" y="3869590"/>
            <a:ext cx="223224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altLang="ru-RU" b="1" dirty="0">
                <a:solidFill>
                  <a:srgbClr val="A40800"/>
                </a:solidFill>
                <a:latin typeface="Tahoma" charset="0"/>
                <a:ea typeface="PingFang SC Regular" charset="0"/>
                <a:cs typeface="Tahoma" charset="0"/>
                <a:sym typeface="Tahoma ??????????" charset="0"/>
              </a:rPr>
              <a:t>120%</a:t>
            </a:r>
          </a:p>
          <a:p>
            <a:endParaRPr lang="en-US" altLang="ru-RU" b="1" dirty="0">
              <a:solidFill>
                <a:srgbClr val="A40800"/>
              </a:solidFill>
              <a:latin typeface="Tahoma" charset="0"/>
              <a:ea typeface="PingFang SC Regular" charset="0"/>
              <a:cs typeface="Tahoma" charset="0"/>
              <a:sym typeface="Tahoma ??????????" charset="0"/>
            </a:endParaRPr>
          </a:p>
        </p:txBody>
      </p:sp>
      <p:sp>
        <p:nvSpPr>
          <p:cNvPr id="37" name="Rectangle 4"/>
          <p:cNvSpPr>
            <a:spLocks/>
          </p:cNvSpPr>
          <p:nvPr/>
        </p:nvSpPr>
        <p:spPr bwMode="auto">
          <a:xfrm>
            <a:off x="6753920" y="4161536"/>
            <a:ext cx="1800200" cy="84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Рост научных исследований и </a:t>
            </a: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разработок</a:t>
            </a:r>
            <a:endParaRPr lang="ru-RU" altLang="ru-RU" sz="1400" dirty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9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33" grpId="0"/>
      <p:bldP spid="36" grpId="0"/>
      <p:bldP spid="41" grpId="0"/>
      <p:bldP spid="44" grpId="0"/>
      <p:bldP spid="29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www.nso.ru/default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3867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71600" y="227424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</a:rPr>
              <a:t>ИНВЕСТИЦИОННЫЙ ПОРТАЛ НОВОСИБИРСКОЙ ОБЛАСТИ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23979"/>
            <a:ext cx="3312368" cy="354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539919"/>
            <a:ext cx="23217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www.invest.nso.ru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4539919"/>
            <a:ext cx="43447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www.facebook.com/mineconomnso</a:t>
            </a: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026" name="Picture 2" descr="D:\UserData\ryana\Рабочий стол\Рисунок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20" y="843567"/>
            <a:ext cx="3292058" cy="380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00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1"/>
          <p:cNvSpPr>
            <a:spLocks/>
          </p:cNvSpPr>
          <p:nvPr/>
        </p:nvSpPr>
        <p:spPr bwMode="auto">
          <a:xfrm>
            <a:off x="1179513" y="364912"/>
            <a:ext cx="7785100" cy="47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r>
              <a:rPr lang="ru-RU" altLang="ru-RU" sz="2800" dirty="0" smtClean="0">
                <a:latin typeface="Tahoma ??????????" charset="0"/>
                <a:ea typeface="Tahoma ??????????" charset="0"/>
                <a:cs typeface="Tahoma ??????????" charset="0"/>
                <a:sym typeface="Tahoma ??????????" charset="0"/>
              </a:rPr>
              <a:t>Минэкономразвития НСО</a:t>
            </a:r>
          </a:p>
        </p:txBody>
      </p:sp>
      <p:sp>
        <p:nvSpPr>
          <p:cNvPr id="232451" name="Rectangle 4"/>
          <p:cNvSpPr>
            <a:spLocks/>
          </p:cNvSpPr>
          <p:nvPr/>
        </p:nvSpPr>
        <p:spPr bwMode="auto">
          <a:xfrm>
            <a:off x="146050" y="4519613"/>
            <a:ext cx="87757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PingFang SC Regular" charset="0"/>
                <a:cs typeface="PingFang SC Regular" charset="0"/>
                <a:sym typeface="Gill Sans" charset="0"/>
              </a:defRPr>
            </a:lvl9pPr>
          </a:lstStyle>
          <a:p>
            <a:pPr algn="r"/>
            <a:r>
              <a:rPr lang="en-US" altLang="ru-RU" sz="3200" smtClean="0">
                <a:latin typeface="Tahoma ??????????" charset="0"/>
                <a:ea typeface="Tahoma ??????????" charset="0"/>
                <a:cs typeface="Tahoma ??????????" charset="0"/>
                <a:sym typeface="Tahoma ??????????" charset="0"/>
              </a:rPr>
              <a:t>СПАСИБО ЗА ВНИМАНИЕ!</a:t>
            </a:r>
          </a:p>
        </p:txBody>
      </p:sp>
      <p:pic>
        <p:nvPicPr>
          <p:cNvPr id="232453" name="Picture 55" descr="http://map.nso.ru/media/9841/map_ns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784" y="1128714"/>
            <a:ext cx="6264275" cy="327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://www.nso.ru/default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3867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109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5314"/>
            <a:ext cx="9144000" cy="236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155416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Calibri" charset="0"/>
              </a:rPr>
              <a:t>МОЗГОВОЙ ШТУРМ</a:t>
            </a:r>
            <a:endParaRPr lang="ru-RU" dirty="0">
              <a:solidFill>
                <a:srgbClr val="000000"/>
              </a:solidFill>
              <a:latin typeface="Tahoma ??????????" charset="0"/>
              <a:ea typeface="Tahoma ??????????" charset="0"/>
              <a:cs typeface="Tahoma ??????????" charset="0"/>
              <a:sym typeface="Calibri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251520" y="3219822"/>
            <a:ext cx="885698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2000" dirty="0" smtClean="0">
                <a:solidFill>
                  <a:schemeClr val="tx2"/>
                </a:solidFill>
                <a:latin typeface="Tahoma" charset="0"/>
                <a:cs typeface="Tahoma" charset="0"/>
                <a:sym typeface="Tahoma" charset="0"/>
              </a:rPr>
              <a:t>21 12 2016</a:t>
            </a: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    Администрация Кольцово - </a:t>
            </a:r>
            <a:r>
              <a:rPr lang="ru-RU" altLang="ru-RU" sz="2000" dirty="0" smtClean="0">
                <a:solidFill>
                  <a:schemeClr val="tx2"/>
                </a:solidFill>
                <a:latin typeface="Tahoma" charset="0"/>
                <a:cs typeface="Tahoma" charset="0"/>
                <a:sym typeface="Tahoma" charset="0"/>
              </a:rPr>
              <a:t>ИТ</a:t>
            </a: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 </a:t>
            </a:r>
            <a:endParaRPr lang="ru-RU" altLang="ru-RU" sz="2000" dirty="0" smtClean="0">
              <a:solidFill>
                <a:schemeClr val="tx2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2000" dirty="0" smtClean="0">
                <a:solidFill>
                  <a:schemeClr val="tx2"/>
                </a:solidFill>
                <a:latin typeface="Tahoma" charset="0"/>
                <a:cs typeface="Tahoma" charset="0"/>
                <a:sym typeface="Tahoma" charset="0"/>
              </a:rPr>
              <a:t>22 12 2016    </a:t>
            </a: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Академпарк – </a:t>
            </a:r>
            <a:r>
              <a:rPr lang="ru-RU" altLang="ru-RU" sz="2000" dirty="0" smtClean="0">
                <a:solidFill>
                  <a:srgbClr val="00B050"/>
                </a:solidFill>
                <a:latin typeface="Tahoma" charset="0"/>
                <a:cs typeface="Tahoma" charset="0"/>
                <a:sym typeface="Tahoma" charset="0"/>
              </a:rPr>
              <a:t>Биофармацевтика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2000" dirty="0" smtClean="0">
                <a:solidFill>
                  <a:schemeClr val="tx2"/>
                </a:solidFill>
                <a:latin typeface="Tahoma" charset="0"/>
                <a:cs typeface="Tahoma" charset="0"/>
                <a:sym typeface="Tahoma" charset="0"/>
              </a:rPr>
              <a:t>16 01 2017    </a:t>
            </a: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НИИПК им</a:t>
            </a:r>
            <a:r>
              <a:rPr lang="ru-RU" altLang="ru-RU" sz="20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. акад. Е.Н. </a:t>
            </a: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Мешалкина - </a:t>
            </a:r>
            <a:r>
              <a:rPr lang="ru-RU" altLang="ru-RU" sz="2000" dirty="0" smtClean="0">
                <a:solidFill>
                  <a:srgbClr val="C00000"/>
                </a:solidFill>
                <a:latin typeface="Tahoma" charset="0"/>
                <a:cs typeface="Tahoma" charset="0"/>
                <a:sym typeface="Tahoma" charset="0"/>
              </a:rPr>
              <a:t>Медицина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2000" dirty="0">
                <a:solidFill>
                  <a:schemeClr val="tx2"/>
                </a:solidFill>
                <a:latin typeface="Tahoma" charset="0"/>
                <a:cs typeface="Tahoma" charset="0"/>
                <a:sym typeface="Tahoma" charset="0"/>
              </a:rPr>
              <a:t>17 01 2017</a:t>
            </a: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    Медтехнопарк – </a:t>
            </a:r>
            <a:r>
              <a:rPr lang="ru-RU" altLang="ru-RU" sz="2000" dirty="0" smtClean="0">
                <a:solidFill>
                  <a:srgbClr val="C00000"/>
                </a:solidFill>
                <a:latin typeface="Tahoma" charset="0"/>
                <a:cs typeface="Tahoma" charset="0"/>
                <a:sym typeface="Tahoma" charset="0"/>
              </a:rPr>
              <a:t>Медицина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2000" dirty="0">
                <a:solidFill>
                  <a:schemeClr val="tx2"/>
                </a:solidFill>
                <a:latin typeface="Tahoma" charset="0"/>
                <a:cs typeface="Tahoma" charset="0"/>
                <a:sym typeface="Tahoma" charset="0"/>
              </a:rPr>
              <a:t>18 01 2017 </a:t>
            </a:r>
            <a:r>
              <a:rPr lang="ru-RU" altLang="ru-RU" sz="2000" dirty="0" smtClean="0">
                <a:solidFill>
                  <a:schemeClr val="tx2"/>
                </a:solidFill>
                <a:latin typeface="Tahoma" charset="0"/>
                <a:cs typeface="Tahoma" charset="0"/>
                <a:sym typeface="Tahoma" charset="0"/>
              </a:rPr>
              <a:t>   </a:t>
            </a: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Академпарк </a:t>
            </a:r>
            <a:r>
              <a:rPr lang="ru-RU" altLang="ru-RU" sz="20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– </a:t>
            </a:r>
            <a:r>
              <a:rPr lang="ru-RU" altLang="ru-RU" sz="2000" dirty="0" smtClean="0">
                <a:solidFill>
                  <a:srgbClr val="00B050"/>
                </a:solidFill>
                <a:latin typeface="Tahoma" charset="0"/>
                <a:cs typeface="Tahoma" charset="0"/>
                <a:sym typeface="Tahoma" charset="0"/>
              </a:rPr>
              <a:t>Биотехнологии </a:t>
            </a:r>
          </a:p>
        </p:txBody>
      </p:sp>
      <p:pic>
        <p:nvPicPr>
          <p:cNvPr id="25" name="Picture 4" descr="http://www.nso.ru/default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858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6"/>
          <p:cNvSpPr>
            <a:spLocks/>
          </p:cNvSpPr>
          <p:nvPr/>
        </p:nvSpPr>
        <p:spPr bwMode="auto">
          <a:xfrm>
            <a:off x="179512" y="771553"/>
            <a:ext cx="2736304" cy="2355845"/>
          </a:xfrm>
          <a:prstGeom prst="rect">
            <a:avLst/>
          </a:prstGeom>
          <a:solidFill>
            <a:srgbClr val="00000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59999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 sz="4200" smtClean="0">
              <a:solidFill>
                <a:srgbClr val="000000"/>
              </a:solidFill>
              <a:latin typeface="Gill Sans" charset="0"/>
              <a:sym typeface="Gill Sans" charset="0"/>
            </a:endParaRPr>
          </a:p>
        </p:txBody>
      </p:sp>
      <p:sp>
        <p:nvSpPr>
          <p:cNvPr id="29" name="Rectangle 7"/>
          <p:cNvSpPr>
            <a:spLocks/>
          </p:cNvSpPr>
          <p:nvPr/>
        </p:nvSpPr>
        <p:spPr bwMode="auto">
          <a:xfrm>
            <a:off x="251520" y="971550"/>
            <a:ext cx="25922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ru-RU" altLang="ru-RU" sz="1400" b="1" dirty="0" smtClean="0">
                <a:solidFill>
                  <a:srgbClr val="FFFFFF"/>
                </a:solidFill>
                <a:latin typeface="Tahoma" charset="0"/>
                <a:cs typeface="Tahoma" charset="0"/>
                <a:sym typeface="Tahoma ??????????" charset="0"/>
              </a:rPr>
              <a:t>4-9 апреля 2017</a:t>
            </a:r>
            <a:endParaRPr lang="ru-RU" altLang="ru-RU" sz="1400" b="1" dirty="0">
              <a:solidFill>
                <a:srgbClr val="FFFFFF"/>
              </a:solidFill>
              <a:latin typeface="Tahoma" charset="0"/>
              <a:cs typeface="Tahoma" charset="0"/>
              <a:sym typeface="Tahoma ??????????" charset="0"/>
            </a:endParaRPr>
          </a:p>
          <a:p>
            <a:pPr algn="l">
              <a:spcBef>
                <a:spcPct val="0"/>
              </a:spcBef>
            </a:pPr>
            <a:r>
              <a:rPr lang="ru-RU" altLang="ru-RU" sz="1400" b="1" dirty="0">
                <a:solidFill>
                  <a:srgbClr val="FFFFFF"/>
                </a:solidFill>
                <a:latin typeface="Tahoma" charset="0"/>
                <a:cs typeface="Tahoma" charset="0"/>
                <a:sym typeface="Tahoma ??????????" charset="0"/>
              </a:rPr>
              <a:t>Москва</a:t>
            </a:r>
            <a:endParaRPr lang="ru-RU" altLang="ru-RU" sz="1400" b="1" dirty="0" smtClean="0">
              <a:solidFill>
                <a:srgbClr val="FFFFFF"/>
              </a:solidFill>
              <a:latin typeface="Tahoma" charset="0"/>
              <a:cs typeface="Tahoma" charset="0"/>
              <a:sym typeface="Tahoma ??????????" charset="0"/>
            </a:endParaRPr>
          </a:p>
          <a:p>
            <a:pPr algn="l">
              <a:spcBef>
                <a:spcPct val="0"/>
              </a:spcBef>
            </a:pPr>
            <a:r>
              <a:rPr lang="ru-RU" altLang="ru-RU" sz="1400" b="1" dirty="0" smtClean="0">
                <a:solidFill>
                  <a:srgbClr val="FFFFFF"/>
                </a:solidFill>
                <a:latin typeface="Tahoma" charset="0"/>
                <a:cs typeface="Tahoma" charset="0"/>
                <a:sym typeface="Tahoma ??????????" charset="0"/>
              </a:rPr>
              <a:t>Высшая школа экономики</a:t>
            </a:r>
          </a:p>
          <a:p>
            <a:pPr algn="l">
              <a:spcBef>
                <a:spcPct val="0"/>
              </a:spcBef>
            </a:pPr>
            <a:endParaRPr lang="ru-RU" altLang="ru-RU" sz="1400" b="1" dirty="0" smtClean="0">
              <a:solidFill>
                <a:srgbClr val="FFFFFF"/>
              </a:solidFill>
              <a:latin typeface="Tahoma" charset="0"/>
              <a:cs typeface="Tahoma" charset="0"/>
              <a:sym typeface="Tahoma ??????????" charset="0"/>
            </a:endParaRPr>
          </a:p>
          <a:p>
            <a:pPr algn="l">
              <a:spcBef>
                <a:spcPct val="0"/>
              </a:spcBef>
            </a:pPr>
            <a:endParaRPr lang="ru-RU" altLang="ru-RU" sz="1400" b="1" dirty="0" smtClean="0">
              <a:solidFill>
                <a:srgbClr val="FFFFFF"/>
              </a:solidFill>
              <a:latin typeface="Tahoma" charset="0"/>
              <a:cs typeface="Tahoma" charset="0"/>
              <a:sym typeface="Tahoma ??????????" charset="0"/>
            </a:endParaRPr>
          </a:p>
          <a:p>
            <a:pPr algn="l">
              <a:spcBef>
                <a:spcPct val="0"/>
              </a:spcBef>
            </a:pPr>
            <a:r>
              <a:rPr lang="ru-RU" altLang="ru-RU" sz="1400" dirty="0" smtClean="0">
                <a:solidFill>
                  <a:srgbClr val="FFFFFF"/>
                </a:solidFill>
                <a:latin typeface="Tahoma" charset="0"/>
                <a:cs typeface="Tahoma" charset="0"/>
                <a:sym typeface="Tahoma ??????????" charset="0"/>
              </a:rPr>
              <a:t>Стратегическая сессия</a:t>
            </a:r>
          </a:p>
          <a:p>
            <a:pPr algn="l">
              <a:spcBef>
                <a:spcPct val="0"/>
              </a:spcBef>
            </a:pPr>
            <a:r>
              <a:rPr lang="ru-RU" altLang="ru-RU" sz="1400" dirty="0" smtClean="0">
                <a:solidFill>
                  <a:srgbClr val="FFFFFF"/>
                </a:solidFill>
                <a:latin typeface="Tahoma" charset="0"/>
                <a:cs typeface="Tahoma" charset="0"/>
                <a:sym typeface="Tahoma ??????????" charset="0"/>
              </a:rPr>
              <a:t>Мегакластеров</a:t>
            </a:r>
          </a:p>
          <a:p>
            <a:pPr algn="l">
              <a:spcBef>
                <a:spcPct val="0"/>
              </a:spcBef>
            </a:pPr>
            <a:endParaRPr lang="en-US" altLang="ru-RU" sz="1400" b="1" dirty="0" smtClean="0">
              <a:solidFill>
                <a:srgbClr val="FFFFFF"/>
              </a:solidFill>
              <a:latin typeface="Tahoma" charset="0"/>
              <a:cs typeface="Tahoma" charset="0"/>
              <a:sym typeface="Tahoma ??????????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45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3558"/>
            <a:ext cx="9144000" cy="180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155416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Calibri" charset="0"/>
              </a:rPr>
              <a:t>ОСНОВНЫЕ НАПРАВЛЕНИЯ ДОРОЖНОЙ КАРТЫ</a:t>
            </a:r>
            <a:endParaRPr lang="ru-RU" dirty="0">
              <a:solidFill>
                <a:srgbClr val="000000"/>
              </a:solidFill>
              <a:latin typeface="Tahoma ??????????" charset="0"/>
              <a:ea typeface="Tahoma ??????????" charset="0"/>
              <a:cs typeface="Tahoma ??????????" charset="0"/>
              <a:sym typeface="Calibri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323528" y="2931792"/>
            <a:ext cx="811202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marL="342900" indent="-342900" algn="l">
              <a:lnSpc>
                <a:spcPct val="110000"/>
              </a:lnSpc>
              <a:spcBef>
                <a:spcPct val="0"/>
              </a:spcBef>
              <a:buAutoNum type="arabicPeriod"/>
            </a:pP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Институциональное </a:t>
            </a:r>
            <a:r>
              <a:rPr lang="ru-RU" altLang="ru-RU" sz="20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развитие </a:t>
            </a: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Мегакластера</a:t>
            </a:r>
          </a:p>
          <a:p>
            <a:pPr marL="342900" indent="-342900" algn="l">
              <a:lnSpc>
                <a:spcPct val="110000"/>
              </a:lnSpc>
              <a:spcBef>
                <a:spcPct val="0"/>
              </a:spcBef>
              <a:buAutoNum type="arabicPeriod"/>
            </a:pPr>
            <a:r>
              <a:rPr lang="ru-RU" altLang="ru-RU" sz="20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Продвижение </a:t>
            </a: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продукции</a:t>
            </a:r>
          </a:p>
          <a:p>
            <a:pPr marL="342900" indent="-342900" algn="l">
              <a:lnSpc>
                <a:spcPct val="110000"/>
              </a:lnSpc>
              <a:spcBef>
                <a:spcPct val="0"/>
              </a:spcBef>
              <a:buAutoNum type="arabicPeriod"/>
            </a:pPr>
            <a:r>
              <a:rPr lang="ru-RU" altLang="ru-RU" sz="20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Финансовая  </a:t>
            </a: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поддержка</a:t>
            </a:r>
          </a:p>
          <a:p>
            <a:pPr marL="342900" indent="-342900" algn="l">
              <a:lnSpc>
                <a:spcPct val="110000"/>
              </a:lnSpc>
              <a:spcBef>
                <a:spcPct val="0"/>
              </a:spcBef>
              <a:buAutoNum type="arabicPeriod"/>
            </a:pPr>
            <a:r>
              <a:rPr lang="ru-RU" altLang="ru-RU" sz="20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Кадры </a:t>
            </a:r>
          </a:p>
          <a:p>
            <a:pPr marL="342900" indent="-342900" algn="l">
              <a:lnSpc>
                <a:spcPct val="110000"/>
              </a:lnSpc>
              <a:spcBef>
                <a:spcPct val="0"/>
              </a:spcBef>
              <a:buAutoNum type="arabicPeriod"/>
            </a:pPr>
            <a:r>
              <a:rPr lang="ru-RU" altLang="ru-RU" sz="20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Привлечение инвестиций</a:t>
            </a:r>
            <a:endParaRPr lang="ru-RU" altLang="ru-RU" sz="20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sp>
        <p:nvSpPr>
          <p:cNvPr id="24" name="Rectangle 6"/>
          <p:cNvSpPr>
            <a:spLocks/>
          </p:cNvSpPr>
          <p:nvPr/>
        </p:nvSpPr>
        <p:spPr bwMode="auto">
          <a:xfrm>
            <a:off x="4618558" y="843558"/>
            <a:ext cx="4345930" cy="1798252"/>
          </a:xfrm>
          <a:prstGeom prst="rect">
            <a:avLst/>
          </a:prstGeom>
          <a:solidFill>
            <a:srgbClr val="00000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59999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>
              <a:spcBef>
                <a:spcPct val="0"/>
              </a:spcBef>
            </a:pPr>
            <a:endParaRPr lang="ru-RU" altLang="ru-RU" sz="4200" smtClean="0">
              <a:solidFill>
                <a:srgbClr val="000000"/>
              </a:solidFill>
              <a:latin typeface="Gill Sans" charset="0"/>
              <a:sym typeface="Gill Sans" charset="0"/>
            </a:endParaRPr>
          </a:p>
        </p:txBody>
      </p:sp>
      <p:sp>
        <p:nvSpPr>
          <p:cNvPr id="27" name="Rectangle 7"/>
          <p:cNvSpPr>
            <a:spLocks/>
          </p:cNvSpPr>
          <p:nvPr/>
        </p:nvSpPr>
        <p:spPr bwMode="auto">
          <a:xfrm>
            <a:off x="4785742" y="971550"/>
            <a:ext cx="421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ru-RU" altLang="ru-RU" sz="2400" b="1" dirty="0" smtClean="0">
                <a:solidFill>
                  <a:srgbClr val="FFFFFF"/>
                </a:solidFill>
                <a:latin typeface="Tahoma" charset="0"/>
                <a:cs typeface="Tahoma" charset="0"/>
                <a:sym typeface="Tahoma ??????????" charset="0"/>
              </a:rPr>
              <a:t>Переход на проектное управление</a:t>
            </a:r>
            <a:endParaRPr lang="en-US" altLang="ru-RU" sz="2400" b="1" dirty="0" smtClean="0">
              <a:solidFill>
                <a:srgbClr val="FFFFFF"/>
              </a:solidFill>
              <a:latin typeface="Tahoma" charset="0"/>
              <a:cs typeface="Tahoma" charset="0"/>
              <a:sym typeface="Tahoma ??????????" charset="0"/>
            </a:endParaRPr>
          </a:p>
        </p:txBody>
      </p:sp>
      <p:pic>
        <p:nvPicPr>
          <p:cNvPr id="25" name="Picture 4" descr="http://www.nso.ru/default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858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978600" y="3003799"/>
            <a:ext cx="2985888" cy="288032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white"/>
                </a:solidFill>
              </a:rPr>
              <a:t>Запланированный результат</a:t>
            </a: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78600" y="3363838"/>
            <a:ext cx="2985888" cy="288032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white"/>
                </a:solidFill>
              </a:rPr>
              <a:t>Период реализации </a:t>
            </a: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78600" y="3750882"/>
            <a:ext cx="2985888" cy="261028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white"/>
                </a:solidFill>
              </a:rPr>
              <a:t>Ответственный исполнитель</a:t>
            </a: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78600" y="4083918"/>
            <a:ext cx="2985888" cy="261028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white"/>
                </a:solidFill>
              </a:rPr>
              <a:t>КПЭ</a:t>
            </a: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78600" y="4443958"/>
            <a:ext cx="2985888" cy="288032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white"/>
                </a:solidFill>
              </a:rPr>
              <a:t>Ресурсы</a:t>
            </a:r>
            <a:endParaRPr lang="ru-RU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14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://www.nso.ru/default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858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195486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</a:rPr>
              <a:t>ИСПОЛНИТЕЛИ МЕРОПРИЯТИЙ</a:t>
            </a:r>
            <a:endParaRPr lang="ru-RU" dirty="0">
              <a:solidFill>
                <a:srgbClr val="000000"/>
              </a:solidFill>
              <a:latin typeface="Tahoma ??????????" charset="0"/>
              <a:ea typeface="Tahoma ??????????" charset="0"/>
              <a:cs typeface="Tahoma ??????????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11760" y="771554"/>
            <a:ext cx="3744416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ahoma" pitchFamily="34" charset="0"/>
              </a:rPr>
              <a:t>Институты развития</a:t>
            </a:r>
          </a:p>
        </p:txBody>
      </p:sp>
      <p:sp>
        <p:nvSpPr>
          <p:cNvPr id="28" name="Rectangle 4"/>
          <p:cNvSpPr>
            <a:spLocks/>
          </p:cNvSpPr>
          <p:nvPr/>
        </p:nvSpPr>
        <p:spPr bwMode="auto">
          <a:xfrm>
            <a:off x="2504848" y="1347616"/>
            <a:ext cx="350731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Центр кластерного развития </a:t>
            </a: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НСО 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(Центр регионального развития)</a:t>
            </a:r>
          </a:p>
          <a:p>
            <a:pPr lvl="0"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lvl="0"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Агентство </a:t>
            </a: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инвестиционного развития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Агентство формирования инновационных проектов «</a:t>
            </a:r>
            <a:r>
              <a:rPr lang="ru-RU" altLang="ru-RU" sz="1400" dirty="0" err="1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Арис</a:t>
            </a: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»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lvl="0"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Инновационный </a:t>
            </a: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центр </a:t>
            </a: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Кольцово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Центр координации поддержки </a:t>
            </a: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экспорта НСО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Новосибирский областной центр развития промышленности и предпринимательства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	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7504" y="771554"/>
            <a:ext cx="1512168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ahoma" pitchFamily="34" charset="0"/>
              </a:rPr>
              <a:t>ОИОГВ</a:t>
            </a:r>
          </a:p>
        </p:txBody>
      </p:sp>
      <p:sp>
        <p:nvSpPr>
          <p:cNvPr id="30" name="Rectangle 4"/>
          <p:cNvSpPr>
            <a:spLocks/>
          </p:cNvSpPr>
          <p:nvPr/>
        </p:nvSpPr>
        <p:spPr bwMode="auto">
          <a:xfrm>
            <a:off x="200592" y="1347616"/>
            <a:ext cx="223224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Минэкономразвития НСО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Минобрнауки НСО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Минпромторг НСО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Минтруд НСО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228184" y="771554"/>
            <a:ext cx="3744416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ahoma" pitchFamily="34" charset="0"/>
              </a:rPr>
              <a:t>Мегакластер</a:t>
            </a:r>
          </a:p>
        </p:txBody>
      </p:sp>
      <p:sp>
        <p:nvSpPr>
          <p:cNvPr id="32" name="Rectangle 4"/>
          <p:cNvSpPr>
            <a:spLocks/>
          </p:cNvSpPr>
          <p:nvPr/>
        </p:nvSpPr>
        <p:spPr bwMode="auto">
          <a:xfrm>
            <a:off x="6321272" y="1347616"/>
            <a:ext cx="350731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Спецорганизации субкластеров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Академпарк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Биотехнопарк 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Медтехнопарк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 err="1" smtClean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Медпромпарк</a:t>
            </a: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Tahoma" charset="0"/>
                <a:cs typeface="Tahoma" charset="0"/>
                <a:sym typeface="Tahoma" charset="0"/>
              </a:rPr>
              <a:t>	</a:t>
            </a: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endParaRPr lang="ru-RU" altLang="ru-RU" sz="1400" dirty="0" smtClean="0">
              <a:solidFill>
                <a:srgbClr val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179512" y="1218616"/>
            <a:ext cx="8856984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372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Прямоугольник 12"/>
          <p:cNvSpPr>
            <a:spLocks noChangeArrowheads="1"/>
          </p:cNvSpPr>
          <p:nvPr/>
        </p:nvSpPr>
        <p:spPr bwMode="auto">
          <a:xfrm>
            <a:off x="971550" y="155416"/>
            <a:ext cx="7632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ИНСТИТУЦИОНАЛЬНОЕ РАЗВИТИЕ МЕГАКЛАСТЕРА</a:t>
            </a:r>
          </a:p>
        </p:txBody>
      </p:sp>
      <p:sp>
        <p:nvSpPr>
          <p:cNvPr id="210948" name="Прямоугольник 2"/>
          <p:cNvSpPr>
            <a:spLocks noChangeArrowheads="1"/>
          </p:cNvSpPr>
          <p:nvPr/>
        </p:nvSpPr>
        <p:spPr bwMode="auto">
          <a:xfrm>
            <a:off x="179512" y="1188839"/>
            <a:ext cx="4465713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Разработка плана мероприятий по повышению квалификации команды управления Мегакластером</a:t>
            </a:r>
          </a:p>
          <a:p>
            <a:pPr>
              <a:spcBef>
                <a:spcPct val="0"/>
              </a:spcBef>
              <a:buClr>
                <a:srgbClr val="6699E6"/>
              </a:buClr>
              <a:buFont typeface="Wingdings" pitchFamily="2" charset="2"/>
              <a:buChar char="§"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Анкетирование участников Мегакластера </a:t>
            </a: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Проведение </a:t>
            </a: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стратегическое сессии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Мегакластера, организация проектной сессии НТИ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Разработка логотипа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и сайта Мегакластера (</a:t>
            </a:r>
            <a:r>
              <a:rPr lang="en-US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icnso.ru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)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Заключение соглашений между ЦКР и СО, между СО и участниками Мегакластера </a:t>
            </a: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Создание системы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коммуникаций Мегакластера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Получение статуса «</a:t>
            </a:r>
            <a:r>
              <a:rPr lang="ru-RU" altLang="ru-RU" sz="1200" b="1" dirty="0" err="1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Сколково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»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Разработка программ развития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субкластеров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2613" y="843558"/>
            <a:ext cx="4392612" cy="276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21 </a:t>
            </a:r>
            <a:r>
              <a:rPr lang="ru-RU" altLang="ru-RU" sz="1800" b="1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МЕРОПРИЯТИЕ</a:t>
            </a:r>
            <a:endParaRPr lang="ru-RU" altLang="ru-RU" sz="1800" b="1" dirty="0" smtClean="0">
              <a:solidFill>
                <a:srgbClr val="FFFFFF"/>
              </a:solidFill>
              <a:ea typeface="PingFang SC Regular" charset="0"/>
              <a:cs typeface="PingFang SC Regular" charset="0"/>
              <a:sym typeface="Gill Sans" charset="0"/>
            </a:endParaRPr>
          </a:p>
        </p:txBody>
      </p:sp>
      <p:sp>
        <p:nvSpPr>
          <p:cNvPr id="210951" name="Прямоугольник 9"/>
          <p:cNvSpPr>
            <a:spLocks noChangeArrowheads="1"/>
          </p:cNvSpPr>
          <p:nvPr/>
        </p:nvSpPr>
        <p:spPr bwMode="auto">
          <a:xfrm>
            <a:off x="4788024" y="1174552"/>
            <a:ext cx="424847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Создан график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повышения квалификации команды управления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Мегакластером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Определены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потенциальные кооперационные связи, проекты и потребности участников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Мегакластера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Определены пути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стратегического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развития, проект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ы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Мегакластера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включены в «дорожные карты» НТИ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Сформирован образ для продвижения Мегакластера 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Закреплен правовой статус отношений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В каждой организации определен человек, ответственный за взаимодействие с ЦКР и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СО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Льготный режим для участников Мегакластера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Проработан путь развития каждого направления Мегакластера</a:t>
            </a: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60801" y="850701"/>
            <a:ext cx="4098578" cy="276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РЕЗУЛЬТАТ</a:t>
            </a:r>
          </a:p>
        </p:txBody>
      </p:sp>
      <p:pic>
        <p:nvPicPr>
          <p:cNvPr id="11" name="Picture 4" descr="http://www.nso.ru/default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858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32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Прямоугольник 12"/>
          <p:cNvSpPr>
            <a:spLocks noChangeArrowheads="1"/>
          </p:cNvSpPr>
          <p:nvPr/>
        </p:nvSpPr>
        <p:spPr bwMode="auto">
          <a:xfrm>
            <a:off x="971550" y="155416"/>
            <a:ext cx="7632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ПРОДВИЖЕНИЕ ПРОДУКЦИИ МЕГАКЛАСТЕРА</a:t>
            </a:r>
          </a:p>
        </p:txBody>
      </p:sp>
      <p:sp>
        <p:nvSpPr>
          <p:cNvPr id="210948" name="Прямоугольник 2"/>
          <p:cNvSpPr>
            <a:spLocks noChangeArrowheads="1"/>
          </p:cNvSpPr>
          <p:nvPr/>
        </p:nvSpPr>
        <p:spPr bwMode="auto">
          <a:xfrm>
            <a:off x="179512" y="1188839"/>
            <a:ext cx="460851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Создание системы поддержки продвижения продукции Мегакластера на российских и зарубежных рынках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Систематизация взаимодействия институтов развития 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Создание системы сервисной поддержки  участников Мегакластера на базе СО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Подготовка </a:t>
            </a: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предложений по снятию административных барьеров для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экспорта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Подготовка рекламно-информационной печатной и электронной продукции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Мегакластера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Организация </a:t>
            </a: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совместно с РЭЦ серии семинаров для сотрудников компаний Мегакластера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2613" y="843558"/>
            <a:ext cx="4392612" cy="276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13 </a:t>
            </a:r>
            <a:r>
              <a:rPr lang="ru-RU" altLang="ru-RU" sz="1800" b="1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МЕРОПРИЯТИ</a:t>
            </a:r>
            <a:r>
              <a:rPr lang="ru-RU" altLang="ru-RU" sz="1800" b="1" dirty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Й</a:t>
            </a:r>
            <a:endParaRPr lang="ru-RU" altLang="ru-RU" sz="1800" b="1" dirty="0" smtClean="0">
              <a:solidFill>
                <a:srgbClr val="FFFFFF"/>
              </a:solidFill>
              <a:ea typeface="PingFang SC Regular" charset="0"/>
              <a:cs typeface="PingFang SC Regular" charset="0"/>
              <a:sym typeface="Gill Sans" charset="0"/>
            </a:endParaRPr>
          </a:p>
        </p:txBody>
      </p:sp>
      <p:sp>
        <p:nvSpPr>
          <p:cNvPr id="210951" name="Прямоугольник 9"/>
          <p:cNvSpPr>
            <a:spLocks noChangeArrowheads="1"/>
          </p:cNvSpPr>
          <p:nvPr/>
        </p:nvSpPr>
        <p:spPr bwMode="auto">
          <a:xfrm>
            <a:off x="4788024" y="1174552"/>
            <a:ext cx="435597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Сформирована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система для продвижения продукции Мегакластера: </a:t>
            </a:r>
            <a:r>
              <a:rPr lang="ru-RU" altLang="ru-RU" sz="1200" u="sng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бизнес-миссии, конгрессно-выставочные мероприятия, </a:t>
            </a:r>
            <a:r>
              <a:rPr lang="ru-RU" altLang="ru-RU" sz="1200" u="sng" dirty="0" err="1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госзакупки</a:t>
            </a:r>
            <a:r>
              <a:rPr lang="ru-RU" altLang="ru-RU" sz="1200" u="sng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, реестры, госкорпорации и т.д.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Концентрация работы на проектах Мегакластера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Помощь в сфере стратегического и бизнес-планирования, маркетинга, ВЭД, экспорта, </a:t>
            </a:r>
            <a:r>
              <a:rPr lang="ru-RU" altLang="ru-RU" sz="1200" dirty="0" err="1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техноброкерства</a:t>
            </a: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Проработаны предложения для ФОИВ и РЭЦ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Подготовлены материалы для продвижения Мегакластера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Рост участия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компаний Мегакластера в программах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РЭЦ</a:t>
            </a: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60800" y="850701"/>
            <a:ext cx="4211191" cy="276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РЕЗУЛЬТАТ</a:t>
            </a:r>
            <a:endParaRPr lang="ru-RU" altLang="ru-RU" sz="1800" dirty="0" smtClean="0">
              <a:solidFill>
                <a:srgbClr val="FFFFFF"/>
              </a:solidFill>
              <a:ea typeface="PingFang SC Regular" charset="0"/>
              <a:cs typeface="PingFang SC Regular" charset="0"/>
              <a:sym typeface="Gill Sans" charset="0"/>
            </a:endParaRPr>
          </a:p>
        </p:txBody>
      </p:sp>
      <p:pic>
        <p:nvPicPr>
          <p:cNvPr id="11" name="Picture 4" descr="http://www.nso.ru/default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858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Картинки по запросу Сибирская индустрия информационных систе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542" y="4371950"/>
            <a:ext cx="809218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allabc.ru/images/logo/tehnoprom2014nov_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354055"/>
            <a:ext cx="1512168" cy="73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43958"/>
            <a:ext cx="1007019" cy="593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72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Прямоугольник 12"/>
          <p:cNvSpPr>
            <a:spLocks noChangeArrowheads="1"/>
          </p:cNvSpPr>
          <p:nvPr/>
        </p:nvSpPr>
        <p:spPr bwMode="auto">
          <a:xfrm>
            <a:off x="971550" y="155416"/>
            <a:ext cx="7632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ФИНАНСОВАЯ ПОДДЕРЖКА</a:t>
            </a:r>
          </a:p>
        </p:txBody>
      </p:sp>
      <p:sp>
        <p:nvSpPr>
          <p:cNvPr id="210948" name="Прямоугольник 2"/>
          <p:cNvSpPr>
            <a:spLocks noChangeArrowheads="1"/>
          </p:cNvSpPr>
          <p:nvPr/>
        </p:nvSpPr>
        <p:spPr bwMode="auto">
          <a:xfrm>
            <a:off x="179512" y="1188839"/>
            <a:ext cx="460851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Создание консалтинговой системы по мерам государственной поддержки (сопровождение проектов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)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Организация платформы для рассмотрения  проектов Мегакластера в целях определения потенциальных мер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господдержки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Организация системы финансирования проектов Мегакластера, в </a:t>
            </a:r>
            <a:r>
              <a:rPr lang="ru-RU" altLang="ru-RU" sz="1200" b="1" dirty="0" err="1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т.ч</a:t>
            </a: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.  Венчурного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Разработка предложений по реорганизации регионального венчурного фонда,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определение </a:t>
            </a: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источников финансирования и внешних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партнёров</a:t>
            </a: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Формирование предложений по созданию и доведению ключевых объектов инновационной инфраструктуры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до </a:t>
            </a: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мирового уровня конкурентоспособности </a:t>
            </a: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2613" y="843558"/>
            <a:ext cx="4392612" cy="276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7 МЕРОПРИЯТИЙ</a:t>
            </a:r>
            <a:endParaRPr lang="ru-RU" altLang="ru-RU" sz="1800" b="1" dirty="0" smtClean="0">
              <a:solidFill>
                <a:srgbClr val="FFFFFF"/>
              </a:solidFill>
              <a:ea typeface="PingFang SC Regular" charset="0"/>
              <a:cs typeface="PingFang SC Regular" charset="0"/>
              <a:sym typeface="Gill Sans" charset="0"/>
            </a:endParaRPr>
          </a:p>
        </p:txBody>
      </p:sp>
      <p:sp>
        <p:nvSpPr>
          <p:cNvPr id="210951" name="Прямоугольник 9"/>
          <p:cNvSpPr>
            <a:spLocks noChangeArrowheads="1"/>
          </p:cNvSpPr>
          <p:nvPr/>
        </p:nvSpPr>
        <p:spPr bwMode="auto">
          <a:xfrm>
            <a:off x="4788024" y="1174552"/>
            <a:ext cx="435597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Определены сотрудники Минэкономразвития НСО и ЦКР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,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отвечающие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за помощь участникам Мегакластера, сформированы специальные номера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телефонов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Один раз в два месяца проводится собрание участников Мегакластера для презентации своих проектов и определения  потенциальных мер господдержки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Создана площадка для рассмотрения проектов Мегакластера совместно с ведущими инвестиционными и венчурными фондами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Реорганизованный венчурный фонд НСО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Подготовлены заявки для привлечения финансирования Минэкономразвития РФ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60800" y="850701"/>
            <a:ext cx="4211191" cy="276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РЕЗУЛЬТАТ</a:t>
            </a:r>
          </a:p>
        </p:txBody>
      </p:sp>
      <p:pic>
        <p:nvPicPr>
          <p:cNvPr id="11" name="Picture 4" descr="http://www.nso.ru/default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858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72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Прямоугольник 12"/>
          <p:cNvSpPr>
            <a:spLocks noChangeArrowheads="1"/>
          </p:cNvSpPr>
          <p:nvPr/>
        </p:nvSpPr>
        <p:spPr bwMode="auto">
          <a:xfrm>
            <a:off x="971550" y="155416"/>
            <a:ext cx="7632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КАДРЫ</a:t>
            </a:r>
          </a:p>
        </p:txBody>
      </p:sp>
      <p:sp>
        <p:nvSpPr>
          <p:cNvPr id="210948" name="Прямоугольник 2"/>
          <p:cNvSpPr>
            <a:spLocks noChangeArrowheads="1"/>
          </p:cNvSpPr>
          <p:nvPr/>
        </p:nvSpPr>
        <p:spPr bwMode="auto">
          <a:xfrm>
            <a:off x="179512" y="1188839"/>
            <a:ext cx="4608512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Организация совещания участников Мегакластера с Минтрудом НСО по вопросу потребности в кадрах </a:t>
            </a: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Формирование предложений по контрольным цифрам приема в профильные ВУЗы</a:t>
            </a: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Формирование «линейки» образовательных мероприятий, включая проведение «дней кластера», крупной ежегодной конференции в сфере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образования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Вовлечение детей и молодежи в научно-техническое и инновационное творчество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2613" y="843558"/>
            <a:ext cx="4392612" cy="276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4 МЕРОПРИЯТИЯ</a:t>
            </a:r>
            <a:endParaRPr lang="ru-RU" altLang="ru-RU" sz="1800" b="1" dirty="0" smtClean="0">
              <a:solidFill>
                <a:srgbClr val="FFFFFF"/>
              </a:solidFill>
              <a:ea typeface="PingFang SC Regular" charset="0"/>
              <a:cs typeface="PingFang SC Regular" charset="0"/>
              <a:sym typeface="Gill Sans" charset="0"/>
            </a:endParaRPr>
          </a:p>
        </p:txBody>
      </p:sp>
      <p:sp>
        <p:nvSpPr>
          <p:cNvPr id="210951" name="Прямоугольник 9"/>
          <p:cNvSpPr>
            <a:spLocks noChangeArrowheads="1"/>
          </p:cNvSpPr>
          <p:nvPr/>
        </p:nvSpPr>
        <p:spPr bwMode="auto">
          <a:xfrm>
            <a:off x="4788024" y="1174552"/>
            <a:ext cx="435597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формирована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потребность Мегакластера в кадрах, предложения учтены Минтрудом НСО в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работе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Сформированы предложения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 контрольным цифрам приема в профильные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ВУЗы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Проведена «Линейка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» образовательных мероприятий, включая проведение «дней кластера», крупной ежегодной конференции в сфере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образования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Мероприятия в рамках реализации Концепции развития детских технопарков на территории НСО по направлениям Мегакластера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60800" y="850701"/>
            <a:ext cx="4211191" cy="276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РЕЗУЛЬТАТ</a:t>
            </a:r>
          </a:p>
        </p:txBody>
      </p:sp>
      <p:pic>
        <p:nvPicPr>
          <p:cNvPr id="11" name="Picture 4" descr="http://www.nso.ru/default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858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70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Прямоугольник 12"/>
          <p:cNvSpPr>
            <a:spLocks noChangeArrowheads="1"/>
          </p:cNvSpPr>
          <p:nvPr/>
        </p:nvSpPr>
        <p:spPr bwMode="auto">
          <a:xfrm>
            <a:off x="971550" y="155416"/>
            <a:ext cx="7632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rgbClr val="000000"/>
                </a:solidFill>
                <a:latin typeface="Tahoma ??????????" charset="0"/>
                <a:ea typeface="Tahoma ??????????" charset="0"/>
                <a:cs typeface="Tahoma ??????????" charset="0"/>
                <a:sym typeface="Gill Sans" charset="0"/>
              </a:rPr>
              <a:t>ПРИВЛЕЧЕНИЕ ИНВЕСТИЦИЙ</a:t>
            </a:r>
          </a:p>
        </p:txBody>
      </p:sp>
      <p:sp>
        <p:nvSpPr>
          <p:cNvPr id="210948" name="Прямоугольник 2"/>
          <p:cNvSpPr>
            <a:spLocks noChangeArrowheads="1"/>
          </p:cNvSpPr>
          <p:nvPr/>
        </p:nvSpPr>
        <p:spPr bwMode="auto">
          <a:xfrm>
            <a:off x="179512" y="1188839"/>
            <a:ext cx="4608512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Изменение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функций, штатного расписания, КПЭ АИР </a:t>
            </a: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в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 </a:t>
            </a: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соответствии с целевой моделью АСИ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Разработка программы привлечения инвестиций мирового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уровня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Привлечение международных партнеров для реализации  программы привлечения инвестиций мирового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уровня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Привлечение и локализация инвесторов на </a:t>
            </a: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территории парковых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проектов Мегакластера</a:t>
            </a: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Стимулирование реализации инвестиционных программ по модернизации компаний </a:t>
            </a:r>
            <a:r>
              <a:rPr lang="ru-RU" altLang="ru-RU" sz="1200" b="1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Мегакластера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b="1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b="1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Продвижение кластерных проектов в ведущих зарубежных конкурсах и премиях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2613" y="843558"/>
            <a:ext cx="4392612" cy="276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7 МЕРОПРИЯТИЙ</a:t>
            </a:r>
            <a:endParaRPr lang="ru-RU" altLang="ru-RU" sz="1800" b="1" dirty="0" smtClean="0">
              <a:solidFill>
                <a:srgbClr val="FFFFFF"/>
              </a:solidFill>
              <a:ea typeface="PingFang SC Regular" charset="0"/>
              <a:cs typeface="PingFang SC Regular" charset="0"/>
              <a:sym typeface="Gill Sans" charset="0"/>
            </a:endParaRPr>
          </a:p>
        </p:txBody>
      </p:sp>
      <p:sp>
        <p:nvSpPr>
          <p:cNvPr id="210951" name="Прямоугольник 9"/>
          <p:cNvSpPr>
            <a:spLocks noChangeArrowheads="1"/>
          </p:cNvSpPr>
          <p:nvPr/>
        </p:nvSpPr>
        <p:spPr bwMode="auto">
          <a:xfrm>
            <a:off x="4788024" y="1174552"/>
            <a:ext cx="4464496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Определены новые функции, штатное расписание, КПЭ АИР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, ориентированные на активное привлечение инвестиций,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концентрация на проектах Мегакластера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Утверждена программа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привлечения инвестиций мирового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уровня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Заключены соглашения с международными партнерами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 привлечению инвестиций мирового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уровня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Подготовлены и разосланы инвестиционные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предложения,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проведены презентации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проектов и региона</a:t>
            </a: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Запущенные программы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по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модернизации</a:t>
            </a: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 smtClean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  <a:p>
            <a:pPr marL="0" lvl="0" indent="0">
              <a:spcBef>
                <a:spcPct val="0"/>
              </a:spcBef>
              <a:buClr>
                <a:srgbClr val="6699E6"/>
              </a:buClr>
              <a:buNone/>
            </a:pP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Принято участие в ведущих зарубежных конкурсах </a:t>
            </a:r>
            <a:r>
              <a:rPr lang="ru-RU" altLang="ru-RU" sz="1200" dirty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и </a:t>
            </a:r>
            <a:r>
              <a:rPr lang="ru-RU" altLang="ru-RU" sz="1200" dirty="0" smtClean="0">
                <a:solidFill>
                  <a:srgbClr val="262626"/>
                </a:solidFill>
                <a:latin typeface="Tahoma" pitchFamily="34" charset="0"/>
                <a:sym typeface="Gill Sans" charset="0"/>
              </a:rPr>
              <a:t>премиях по специализации Мегакластера</a:t>
            </a:r>
            <a:endParaRPr lang="ru-RU" altLang="ru-RU" sz="1200" dirty="0">
              <a:solidFill>
                <a:srgbClr val="262626"/>
              </a:solidFill>
              <a:latin typeface="Tahoma" pitchFamily="34" charset="0"/>
              <a:sym typeface="Gill Sans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60800" y="850701"/>
            <a:ext cx="4211191" cy="276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rgbClr val="FFFFFF"/>
                </a:solidFill>
                <a:ea typeface="PingFang SC Regular" charset="0"/>
                <a:cs typeface="PingFang SC Regular" charset="0"/>
                <a:sym typeface="Gill Sans" charset="0"/>
              </a:rPr>
              <a:t>РЕЗУЛЬТАТ</a:t>
            </a:r>
          </a:p>
        </p:txBody>
      </p:sp>
      <p:pic>
        <p:nvPicPr>
          <p:cNvPr id="11" name="Picture 4" descr="http://www.nso.ru/default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858"/>
            <a:ext cx="571500" cy="63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23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Default - Титульный слайд">
  <a:themeElements>
    <a:clrScheme name="Default - Титульный слайд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Титульный слайд">
      <a:majorFont>
        <a:latin typeface="Calibri"/>
        <a:ea typeface="PingFang SC Regular"/>
        <a:cs typeface="PingFang SC Regular"/>
      </a:majorFont>
      <a:minorFont>
        <a:latin typeface="Calibri"/>
        <a:ea typeface="PingFang SC Regular"/>
        <a:cs typeface="PingFang SC Regula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PingFang SC Regular" charset="0"/>
            <a:cs typeface="PingFang SC Regular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PingFang SC Regular" charset="0"/>
            <a:cs typeface="PingFang SC Regular" charset="0"/>
            <a:sym typeface="Gill Sans" charset="0"/>
          </a:defRPr>
        </a:defPPr>
      </a:lstStyle>
    </a:lnDef>
  </a:objectDefaults>
  <a:extraClrSchemeLst>
    <a:extraClrScheme>
      <a:clrScheme name="Default - Титульный слайд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18476</TotalTime>
  <Words>817</Words>
  <Application>Microsoft Office PowerPoint</Application>
  <PresentationFormat>Экран (16:9)</PresentationFormat>
  <Paragraphs>226</Paragraphs>
  <Slides>12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Тема Office</vt:lpstr>
      <vt:lpstr>4_Default - Титульный слайд</vt:lpstr>
      <vt:lpstr>1_Тема Office</vt:lpstr>
      <vt:lpstr>16_Тема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Лада</dc:creator>
  <cp:lastModifiedBy>Решетников Лев Николаевич</cp:lastModifiedBy>
  <cp:revision>1375</cp:revision>
  <cp:lastPrinted>2017-05-30T04:00:43Z</cp:lastPrinted>
  <dcterms:created xsi:type="dcterms:W3CDTF">2009-04-22T03:24:40Z</dcterms:created>
  <dcterms:modified xsi:type="dcterms:W3CDTF">2017-06-07T01:04:09Z</dcterms:modified>
</cp:coreProperties>
</file>