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1" r:id="rId1"/>
    <p:sldMasterId id="2147484083" r:id="rId2"/>
    <p:sldMasterId id="2147484107" r:id="rId3"/>
  </p:sldMasterIdLst>
  <p:notesMasterIdLst>
    <p:notesMasterId r:id="rId14"/>
  </p:notesMasterIdLst>
  <p:handoutMasterIdLst>
    <p:handoutMasterId r:id="rId15"/>
  </p:handoutMasterIdLst>
  <p:sldIdLst>
    <p:sldId id="858" r:id="rId4"/>
    <p:sldId id="857" r:id="rId5"/>
    <p:sldId id="868" r:id="rId6"/>
    <p:sldId id="863" r:id="rId7"/>
    <p:sldId id="866" r:id="rId8"/>
    <p:sldId id="873" r:id="rId9"/>
    <p:sldId id="872" r:id="rId10"/>
    <p:sldId id="871" r:id="rId11"/>
    <p:sldId id="860" r:id="rId12"/>
    <p:sldId id="865" r:id="rId1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99E6"/>
    <a:srgbClr val="0066FF"/>
    <a:srgbClr val="FF00FF"/>
    <a:srgbClr val="4478B6"/>
    <a:srgbClr val="3458A3"/>
    <a:srgbClr val="FF4F4F"/>
    <a:srgbClr val="3D6AA1"/>
    <a:srgbClr val="4AEEA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0" autoAdjust="0"/>
    <p:restoredTop sz="98629" autoAdjust="0"/>
  </p:normalViewPr>
  <p:slideViewPr>
    <p:cSldViewPr>
      <p:cViewPr>
        <p:scale>
          <a:sx n="90" d="100"/>
          <a:sy n="90" d="100"/>
        </p:scale>
        <p:origin x="-2244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805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0D474BB-44B6-4878-B131-EDD1CDB3C66E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191EDED-8AE9-47A4-9BCD-52471AEC3F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806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4C56C46-1BD8-4BF5-AC29-79CEAD9C0C75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267C91-7323-4857-AA14-D4F8D53730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07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6766696-0FAC-4E86-8690-4F8CFB12FA93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81245C5-4C7E-43B7-AC7B-81D8DA7865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5510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0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182C9D65-A342-4EE9-A49E-D0BD5C8D828A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BEEC5DBE-419B-4FE4-8189-569B7CF261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377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D9945ABE-F191-4D37-93DE-B11D668F0751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C6F8F78B-728F-4E81-9947-BD7A13B10E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272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F664378E-29B6-47FC-B95C-8BA957F72C36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A2E80C46-70B2-438B-93F0-CFBDB0E381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270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70C7216D-7B86-46E3-82C5-539800CEE721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70F8B922-D253-41A7-8F09-1CF9E9C2F7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708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92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9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2D4FA26C-9C3D-4FE5-8B13-47F9E445797C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C14957A2-5D16-48B8-B4E7-BF5538D681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562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C43CFF96-DD3E-4FFA-AEFD-7BD8CE0A522D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117A9BDD-7383-4754-98F2-9F558EAEA4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967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64B9CA3D-AFA3-4BD2-99EF-943E841B515D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9D5EB5EE-EAF0-4B6B-855D-431271537D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88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90D296E4-578C-43BC-B4B9-6878D2B566D0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5C198239-6DEB-4A92-895A-38E04F4B2B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536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4E63CC1-D074-4F85-A083-06450ABFE83B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53257CE-C83A-485C-BE2E-7B2A23F859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60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6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59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F2B1C1AD-791C-46D7-9AF2-AB84980840D2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2B650181-1E1F-4D25-B6E5-F07A1ACA88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534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B8FE05BE-7F66-4B6A-AA42-F2A337E1517F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A8D9553B-46B5-4DF4-A8BE-6626B42256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281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1B09FADE-9A7B-479C-91EB-3DE5FC3E8A6B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PingFang SC Regular" charset="0"/>
              </a:defRPr>
            </a:lvl1pPr>
          </a:lstStyle>
          <a:p>
            <a:pPr>
              <a:defRPr/>
            </a:pPr>
            <a:fld id="{7F5BF56A-E1AE-4411-BC9B-5FCD09F0B3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052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EA22AFF-3795-43A0-8B37-B4F738AC548F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09463448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36FE436-BF5D-4083-BC9F-569F6AC9E2DE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364175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941B114-4357-49AD-9D46-668E27BAE2C9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21016845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3886200"/>
            <a:ext cx="3124200" cy="297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3886200"/>
            <a:ext cx="3124200" cy="297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B343B1F-AAD0-4409-AAE8-EDF781A9E73E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06620410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2CCAB81-179E-4208-830A-BFF90B399F82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02661252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55C2620-B8A2-430E-BFBC-9660FCA56E2C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84664217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85C4648-9000-473A-B765-0D02AC7F7713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240794395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A7CAE8E-4E2A-40E1-BB71-F92C8E665E18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CD6599F-5C5F-4F0A-BECD-C868C96CAE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921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CD7763B-E9A0-4066-B281-CA0DFE9CB9FC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41318319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>
              <a:sym typeface="Calibri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B46BA27-5AD7-49B8-8A77-C77DD908BD42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269584686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DEE3106-26FB-4CBC-A6C4-AA7F5C78244B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73015241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844677"/>
            <a:ext cx="1943100" cy="5013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844677"/>
            <a:ext cx="5676900" cy="5013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9D53D7-99BB-476D-ABE2-2F12E20F2781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5936004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F2386FD-FA9A-4C68-9E1A-ABA7DE7AB7D6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57B4DF0-CE79-4065-8E84-0FB3BAEABE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29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53C6B26-0519-4991-B8E2-6365AC9CB46D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6D26921-1641-40A6-9B01-FFD21DDB87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25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ED64C84-2C11-4F41-8911-8ED8862366D0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D84752A-F835-4E48-B924-170B0E049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66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0674226-16D6-4096-A8DC-2B7F52A3423B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BEDC5B5-0264-4B7B-AEB4-23557AC679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91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154F966-F971-4276-B303-F288F71587DA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926943C-3A42-441B-AF36-C7C9153D0C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89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546956C-0FF5-4C16-90F8-20720A7B2DF3}" type="datetimeFigureOut">
              <a:rPr lang="ru-RU"/>
              <a:pPr>
                <a:defRPr/>
              </a:pPr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B3EC210-AE5B-42B6-A1DC-CF6E90AF9D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64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A764F634-1E29-418E-A778-82BF13350CE8}" type="datetimeFigureOut">
              <a:rPr lang="ru-RU">
                <a:sym typeface="Gill Sans" charset="0"/>
              </a:rPr>
              <a:pPr>
                <a:defRPr/>
              </a:pPr>
              <a:t>06.06.2017</a:t>
            </a:fld>
            <a:endParaRPr lang="ru-RU" dirty="0">
              <a:sym typeface="Gill Sans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 dirty="0">
              <a:sym typeface="Gill Sans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6075885C-18C0-4EA8-9C21-C1F369B1BA04}" type="slidenum">
              <a:rPr lang="ru-RU">
                <a:sym typeface="Gill Sans" charset="0"/>
              </a:rPr>
              <a:pPr>
                <a:defRPr/>
              </a:pPr>
              <a:t>‹#›</a:t>
            </a:fld>
            <a:endParaRPr lang="ru-RU" dirty="0"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483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D1558EB1-34EA-4A7E-BC25-3E042A8FE702}" type="datetimeFigureOut">
              <a:rPr lang="ru-RU">
                <a:sym typeface="Gill Sans" charset="0"/>
              </a:rPr>
              <a:pPr>
                <a:defRPr/>
              </a:pPr>
              <a:t>06.06.2017</a:t>
            </a:fld>
            <a:endParaRPr lang="ru-RU" dirty="0">
              <a:sym typeface="Gill Sans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>
              <a:sym typeface="Gill Sans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2CAB35BA-9F17-4852-9D60-2AFA316C1548}" type="slidenum">
              <a:rPr lang="ru-RU">
                <a:sym typeface="Gill Sans" charset="0"/>
              </a:rPr>
              <a:pPr>
                <a:defRPr/>
              </a:pPr>
              <a:t>‹#›</a:t>
            </a:fld>
            <a:endParaRPr lang="ru-RU" dirty="0"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17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844675"/>
            <a:ext cx="77724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3886200"/>
            <a:ext cx="6400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en-US" altLang="ru-RU" smtClean="0">
                <a:sym typeface="Calibri" pitchFamily="34" charset="0"/>
              </a:rPr>
              <a:t>Second level</a:t>
            </a:r>
          </a:p>
          <a:p>
            <a:pPr lvl="2"/>
            <a:r>
              <a:rPr lang="en-US" altLang="ru-RU" smtClean="0">
                <a:sym typeface="Calibri" pitchFamily="34" charset="0"/>
              </a:rPr>
              <a:t>Third level</a:t>
            </a:r>
          </a:p>
          <a:p>
            <a:pPr lvl="3"/>
            <a:r>
              <a:rPr lang="en-US" altLang="ru-RU" smtClean="0">
                <a:sym typeface="Calibri" pitchFamily="34" charset="0"/>
              </a:rPr>
              <a:t>Fourth level</a:t>
            </a:r>
          </a:p>
          <a:p>
            <a:pPr lvl="4"/>
            <a:r>
              <a:rPr lang="en-US" altLang="ru-RU" smtClean="0">
                <a:sym typeface="Calibri" pitchFamily="34" charset="0"/>
              </a:rPr>
              <a:t>Fifth level</a:t>
            </a:r>
          </a:p>
        </p:txBody>
      </p:sp>
      <p:sp>
        <p:nvSpPr>
          <p:cNvPr id="4099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28038" y="6467475"/>
            <a:ext cx="25876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78787"/>
                </a:solidFill>
                <a:latin typeface="Arial" charset="0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fld id="{2172ED7C-76FD-4516-8BD0-9F1FCFE37FA3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46933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9pPr>
    </p:titleStyle>
    <p:bodyStyle>
      <a:lvl1pPr algn="ctr" rtl="0" eaLnBrk="0" fontAlgn="base" hangingPunct="0">
        <a:spcBef>
          <a:spcPts val="800"/>
        </a:spcBef>
        <a:spcAft>
          <a:spcPct val="0"/>
        </a:spcAft>
        <a:defRPr sz="32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1pPr>
      <a:lvl2pPr marL="419100" algn="ctr" rtl="0" eaLnBrk="0" fontAlgn="base" hangingPunct="0">
        <a:spcBef>
          <a:spcPts val="700"/>
        </a:spcBef>
        <a:spcAft>
          <a:spcPct val="0"/>
        </a:spcAft>
        <a:defRPr sz="28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2pPr>
      <a:lvl3pPr marL="876300" algn="ctr" rtl="0" eaLnBrk="0" fontAlgn="base" hangingPunct="0">
        <a:spcBef>
          <a:spcPts val="600"/>
        </a:spcBef>
        <a:spcAft>
          <a:spcPct val="0"/>
        </a:spcAft>
        <a:defRPr sz="24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3pPr>
      <a:lvl4pPr marL="1333500" algn="ctr" rtl="0" eaLnBrk="0" fontAlgn="base" hangingPunct="0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4pPr>
      <a:lvl5pPr marL="1790700" algn="ctr" rtl="0" eaLnBrk="0" fontAlgn="base" hangingPunct="0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5pPr>
      <a:lvl6pPr marL="22479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6pPr>
      <a:lvl7pPr marL="27051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7pPr>
      <a:lvl8pPr marL="31623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8pPr>
      <a:lvl9pPr marL="36195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9.jpe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1.gif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331913" y="2276475"/>
            <a:ext cx="6335712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u-RU" altLang="ru-RU" sz="2000" dirty="0" smtClean="0">
              <a:solidFill>
                <a:prstClr val="black"/>
              </a:solidFill>
              <a:latin typeface="Arial" charset="0"/>
              <a:cs typeface="Arial" charset="0"/>
              <a:sym typeface="Gill Sans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07950" y="3068960"/>
            <a:ext cx="9036050" cy="1154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ru-RU" sz="2300" dirty="0" smtClean="0">
              <a:solidFill>
                <a:prstClr val="black">
                  <a:lumMod val="85000"/>
                  <a:lumOff val="15000"/>
                </a:prstClr>
              </a:solidFill>
              <a:latin typeface="Tahoma" pitchFamily="34" charset="0"/>
              <a:cs typeface="Tahoma" pitchFamily="34" charset="0"/>
              <a:sym typeface="Gill Sans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ru-RU" sz="2300" dirty="0">
              <a:solidFill>
                <a:prstClr val="black">
                  <a:lumMod val="85000"/>
                  <a:lumOff val="15000"/>
                </a:prstClr>
              </a:solidFill>
              <a:latin typeface="Tahoma" pitchFamily="34" charset="0"/>
              <a:cs typeface="Tahoma" pitchFamily="34" charset="0"/>
              <a:sym typeface="Gill Sans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00" dirty="0" smtClean="0">
              <a:solidFill>
                <a:prstClr val="black">
                  <a:lumMod val="85000"/>
                  <a:lumOff val="15000"/>
                </a:prstClr>
              </a:solidFill>
              <a:latin typeface="Tahoma" pitchFamily="34" charset="0"/>
              <a:cs typeface="Tahoma" pitchFamily="34" charset="0"/>
              <a:sym typeface="Gill Sans" charset="0"/>
            </a:endParaRPr>
          </a:p>
        </p:txBody>
      </p:sp>
      <p:sp>
        <p:nvSpPr>
          <p:cNvPr id="136197" name="Прямоугольник 2"/>
          <p:cNvSpPr>
            <a:spLocks noChangeArrowheads="1"/>
          </p:cNvSpPr>
          <p:nvPr/>
        </p:nvSpPr>
        <p:spPr bwMode="auto">
          <a:xfrm>
            <a:off x="35496" y="3174067"/>
            <a:ext cx="91085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Стратегическая сессия </a:t>
            </a:r>
            <a:r>
              <a:rPr lang="ru-RU" altLang="ru-RU" sz="24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Научно-производственного </a:t>
            </a:r>
            <a:r>
              <a:rPr lang="ru-RU" altLang="ru-RU" sz="24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кластера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«Сибирский наукополис»</a:t>
            </a:r>
            <a:endParaRPr lang="en-US" altLang="ru-RU" sz="2400" dirty="0">
              <a:solidFill>
                <a:srgbClr val="000000"/>
              </a:solidFill>
              <a:latin typeface="Tahoma ??????????" charset="0"/>
              <a:ea typeface="Tahoma ??????????" charset="0"/>
              <a:cs typeface="Tahoma ??????????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30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D:\UserData\naam\Рабочий стол\0_8c073_fab29e26_or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79" t="544" r="2779" b="3822"/>
          <a:stretch/>
        </p:blipFill>
        <p:spPr bwMode="auto">
          <a:xfrm>
            <a:off x="242454" y="476672"/>
            <a:ext cx="8361993" cy="604620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47814" y="3086321"/>
            <a:ext cx="8786537" cy="99416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8" y="188640"/>
            <a:ext cx="584846" cy="7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899592" y="128826"/>
            <a:ext cx="69847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Министерство экономического развития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16838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6" y="113123"/>
            <a:ext cx="571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8" name="Прямоугольник 11"/>
          <p:cNvSpPr>
            <a:spLocks noChangeArrowheads="1"/>
          </p:cNvSpPr>
          <p:nvPr/>
        </p:nvSpPr>
        <p:spPr bwMode="auto">
          <a:xfrm>
            <a:off x="6802438" y="1731963"/>
            <a:ext cx="18018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FFFF"/>
                </a:solidFill>
                <a:latin typeface="Tahoma" pitchFamily="34" charset="0"/>
                <a:cs typeface="Arial" pitchFamily="34" charset="0"/>
                <a:sym typeface="Gill Sans" charset="0"/>
              </a:rPr>
              <a:t>21             26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07505" y="2128838"/>
            <a:ext cx="5112568" cy="2002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Стратегическая сессия </a:t>
            </a:r>
          </a:p>
          <a:p>
            <a:pPr algn="ctr">
              <a:lnSpc>
                <a:spcPct val="85000"/>
              </a:lnSpc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Научно-производственного кластера </a:t>
            </a:r>
          </a:p>
          <a:p>
            <a:pPr algn="ctr">
              <a:lnSpc>
                <a:spcPct val="85000"/>
              </a:lnSpc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«Сибирский наукополис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endParaRPr lang="ru-RU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85000"/>
              </a:lnSpc>
            </a:pPr>
            <a:endParaRPr lang="ru-RU" sz="2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С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анаторий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«Рассвет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algn="ctr">
              <a:lnSpc>
                <a:spcPct val="85000"/>
              </a:lnSpc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(г. Бердск)</a:t>
            </a:r>
            <a:endParaRPr lang="ru-RU" sz="2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85000"/>
              </a:lnSpc>
            </a:pPr>
            <a:endParaRPr lang="ru-RU" sz="2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5" name="Picture 7" descr="D:\UserData\naam\Рабочий стол\Презентац Мегакластер\Санаторий вечеро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6" y="113122"/>
            <a:ext cx="8470439" cy="19477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UserData\naam\Рабочий стол\Презентац Мегакластер\Санаторий Рассве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6" y="4588088"/>
            <a:ext cx="8351722" cy="207108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UserData\naam\Рабочий стол\Презентац Мегакластер\Хол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28838"/>
            <a:ext cx="3760396" cy="21066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Картинки по запросу рассвет новосибирск санатори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61048"/>
            <a:ext cx="1008112" cy="82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48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7325"/>
            <a:ext cx="571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5" name="Прямоугольник 6"/>
          <p:cNvSpPr>
            <a:spLocks noChangeArrowheads="1"/>
          </p:cNvSpPr>
          <p:nvPr/>
        </p:nvSpPr>
        <p:spPr bwMode="auto">
          <a:xfrm>
            <a:off x="971550" y="44624"/>
            <a:ext cx="7921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Организаторы </a:t>
            </a:r>
            <a:r>
              <a:rPr lang="ru-RU" altLang="ru-RU" sz="28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мероприятия и </a:t>
            </a:r>
            <a:r>
              <a:rPr lang="ru-RU" altLang="ru-RU" sz="28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финансирование</a:t>
            </a:r>
            <a:endParaRPr lang="ru-RU" altLang="ru-RU" sz="2800" dirty="0">
              <a:solidFill>
                <a:srgbClr val="000000"/>
              </a:solidFill>
              <a:latin typeface="Tahoma ??????????" charset="0"/>
              <a:ea typeface="Tahoma ??????????" charset="0"/>
              <a:cs typeface="Tahoma ??????????" charset="0"/>
              <a:sym typeface="Gill Sans" charset="0"/>
            </a:endParaRPr>
          </a:p>
        </p:txBody>
      </p:sp>
      <p:pic>
        <p:nvPicPr>
          <p:cNvPr id="2051" name="Рисунок 1" descr="ЛОГО ЦК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30"/>
          <a:stretch>
            <a:fillRect/>
          </a:stretch>
        </p:blipFill>
        <p:spPr bwMode="auto">
          <a:xfrm>
            <a:off x="751924" y="2880303"/>
            <a:ext cx="1659835" cy="189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2" descr="_лого_1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10" y="5157192"/>
            <a:ext cx="2367305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350962"/>
            <a:ext cx="1008162" cy="13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2825477" y="3003427"/>
            <a:ext cx="6068999" cy="1286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Центр кластерного развития </a:t>
            </a:r>
          </a:p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804374" y="1274499"/>
            <a:ext cx="6068998" cy="1311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экономического развития Новосибирской области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915816" y="4797152"/>
            <a:ext cx="595755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Агентство инвестиционного развития </a:t>
            </a:r>
          </a:p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14162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2" descr="Картинки по запросу минэкономразвития р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368" y="4437112"/>
            <a:ext cx="1565760" cy="7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7325"/>
            <a:ext cx="571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3913" y="4437112"/>
            <a:ext cx="77940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Приглашенные: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России </a:t>
            </a:r>
            <a:endParaRPr lang="ru-RU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Высшая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школа экономики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(ВШЭ)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Российский экспортный центр (РЭЦ)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Ernst &amp; Young</a:t>
            </a:r>
            <a:endParaRPr lang="ru-RU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MOST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Marketing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ГКУ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«Управление контрактной системы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971550" y="188640"/>
            <a:ext cx="6646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Участники стратегической сессии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7975" y="1124744"/>
            <a:ext cx="592020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Профильные министерства НСО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Центр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кластерного развития НСО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 Мегакластера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Академпарк  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Биотехнопарк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Медтехнопарк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Медпромпарк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Научно-исследовательские институты СО РАН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Высшие учебные заведения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Коммерческие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компании </a:t>
            </a:r>
          </a:p>
        </p:txBody>
      </p:sp>
      <p:pic>
        <p:nvPicPr>
          <p:cNvPr id="3074" name="Picture 2" descr="Картинки по запросу фонд развития венчурных инвестиций нс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540" y="1124744"/>
            <a:ext cx="1202607" cy="9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Картинки по запросу нгту нс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AutoShape 6" descr="Картинки по запросу нгту нс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079" name="Picture 7" descr="D:\UserData\naam\Рабочий стол\Emblem_NSTU_orang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175" y="3466925"/>
            <a:ext cx="890905" cy="79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Картинки по запросу нгу нс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466" y="3466925"/>
            <a:ext cx="849076" cy="80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ФГБОУ ВО НГМУ Минздрава Росс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594" y="3466925"/>
            <a:ext cx="798500" cy="79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3" descr="https://econom.nso.ru/default_logo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t="14534" r="53573" b="70932"/>
          <a:stretch/>
        </p:blipFill>
        <p:spPr bwMode="auto">
          <a:xfrm>
            <a:off x="5335024" y="1072093"/>
            <a:ext cx="2514633" cy="48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Картинки по запросу академпарк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519" y="2781535"/>
            <a:ext cx="1611176" cy="54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http://www.btp-nso.ru/images/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190" y="2799392"/>
            <a:ext cx="1731120" cy="52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 descr="http://www.imtcenter.ru/img/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472" y="2048680"/>
            <a:ext cx="2651608" cy="53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 descr="Похожее изображени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271" y="4434590"/>
            <a:ext cx="730413" cy="72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Картинки по запросу рэц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174" y="5345053"/>
            <a:ext cx="1213177" cy="89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Картинки по запросу эрнст энд янг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1" b="34399"/>
          <a:stretch/>
        </p:blipFill>
        <p:spPr bwMode="auto">
          <a:xfrm>
            <a:off x="6894206" y="6252994"/>
            <a:ext cx="1638233" cy="34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Картинки по запросу most marketin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26000"/>
          <a:stretch/>
        </p:blipFill>
        <p:spPr bwMode="auto">
          <a:xfrm>
            <a:off x="7729911" y="5345053"/>
            <a:ext cx="1120946" cy="60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6"/>
          <a:srcRect l="18693" t="13916" r="52765" b="76663"/>
          <a:stretch/>
        </p:blipFill>
        <p:spPr>
          <a:xfrm>
            <a:off x="6756095" y="4437113"/>
            <a:ext cx="2332860" cy="576063"/>
          </a:xfrm>
          <a:prstGeom prst="rect">
            <a:avLst/>
          </a:prstGeom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353913" y="4293096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065630" y="692696"/>
            <a:ext cx="1850186" cy="40011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100 человек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1837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432048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3020" y="169476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Региональные институты развития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41"/>
          <a:stretch/>
        </p:blipFill>
        <p:spPr bwMode="auto">
          <a:xfrm>
            <a:off x="3038359" y="871106"/>
            <a:ext cx="1915775" cy="70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12010" y="951111"/>
            <a:ext cx="2942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АГЕНТСТВО </a:t>
            </a:r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ИНВЕСТИЦИОННОГО РАЗВИТИЯ НСО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256" y="4725144"/>
            <a:ext cx="797589" cy="94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464698" y="5651860"/>
            <a:ext cx="2736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ФОНД РАЗВИТИЯ </a:t>
            </a:r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МАЛОГО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И СРЕДНЕГО ПРЕДПРИНИМАТЕЛЬСТВА</a:t>
            </a:r>
          </a:p>
        </p:txBody>
      </p:sp>
      <p:pic>
        <p:nvPicPr>
          <p:cNvPr id="15372" name="Picture 12" descr="http://www.invest.nso.ru/sites/investtest.nso.ru/wodby_files/files/page_14/venchu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475" y="4706967"/>
            <a:ext cx="1133872" cy="94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058398" y="5671536"/>
            <a:ext cx="2798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ФОНД СОДЕЙСТВИЯ </a:t>
            </a:r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РАЗВИТИЮ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ВЕНЧУРНЫХ ИНВЕСТИЦИЙ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952549" y="2306211"/>
            <a:ext cx="2166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ИННОВАЦИОННЫЙ ЦЕНТР КОЛЬЦОВО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pic>
        <p:nvPicPr>
          <p:cNvPr id="15377" name="Picture 17" descr="http://www.invest.nso.ru/sites/investtest.nso.ru/wodby_files/files/page_14/expor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14" y="3446424"/>
            <a:ext cx="959265" cy="84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410086" y="2279445"/>
            <a:ext cx="2349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ЦЕНТР КЛАСТЕРНОГО РАЗВИТИЯ НСО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0485" y="1078252"/>
            <a:ext cx="2160240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Агентства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5047" y="3042722"/>
            <a:ext cx="1352618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Центры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5048" y="5292519"/>
            <a:ext cx="1352618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Фонды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95047" y="2015016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60492" y="4706967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cluster-nso.ru/wp-content/themes/CKR/img/header/logo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38"/>
          <a:stretch/>
        </p:blipFill>
        <p:spPr bwMode="auto">
          <a:xfrm>
            <a:off x="5424926" y="2105465"/>
            <a:ext cx="851791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2602825" y="3547338"/>
            <a:ext cx="2865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ЦЕНТР КООРДИНАЦИИ ПОДДЕРЖКИ ЭКСПОРТНО-ОРИЕНТИРОВАННЫХ СУБЪЕКТОВ МСП</a:t>
            </a:r>
          </a:p>
        </p:txBody>
      </p:sp>
      <p:pic>
        <p:nvPicPr>
          <p:cNvPr id="34" name="Рисунок 33" descr="Картинки по запросу инновационный центр кольцово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305" y="2150209"/>
            <a:ext cx="1378406" cy="77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081" y="3506836"/>
            <a:ext cx="545501" cy="72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6350524" y="3455004"/>
            <a:ext cx="27522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НОВОСИБИРСКИЙ ОБЛАСТНОЙ ЦЕНТР РАЗВИТИЯ ПРОМЫШЛЕННОСТИ И ПРЕДПРИНИМАТЕЛЬСТВА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7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971600" y="195083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День первый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33"/>
          <a:stretch/>
        </p:blipFill>
        <p:spPr bwMode="auto">
          <a:xfrm>
            <a:off x="128093" y="773000"/>
            <a:ext cx="8784976" cy="2584326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48000"/>
              </a:schemeClr>
            </a:glow>
            <a:outerShdw blurRad="50800" dist="50800" dir="5400000" algn="ctr" rotWithShape="0">
              <a:srgbClr val="000000">
                <a:alpha val="70000"/>
              </a:srgbClr>
            </a:outerShdw>
            <a:reflection stA="21000" endPos="0" dist="50800" dir="5400000" sy="-100000" algn="bl" rotWithShape="0"/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4"/>
          <p:cNvSpPr>
            <a:spLocks/>
          </p:cNvSpPr>
          <p:nvPr/>
        </p:nvSpPr>
        <p:spPr bwMode="auto">
          <a:xfrm>
            <a:off x="395536" y="3513292"/>
            <a:ext cx="3816424" cy="2821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85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Блок 1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Рост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продаж на российских и зарубежных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рынках</a:t>
            </a:r>
          </a:p>
          <a:p>
            <a:pPr algn="l">
              <a:lnSpc>
                <a:spcPct val="85000"/>
              </a:lnSpc>
              <a:spcBef>
                <a:spcPts val="0"/>
              </a:spcBef>
            </a:pP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marL="342900" indent="-342900" algn="l">
              <a:lnSpc>
                <a:spcPct val="8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Финансовые и нефинансовые меры поддержки РЭЦ.</a:t>
            </a:r>
          </a:p>
          <a:p>
            <a:pPr marL="342900" indent="-342900" algn="l">
              <a:lnSpc>
                <a:spcPct val="8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Поддержка экспорта в Новосибирской области.</a:t>
            </a:r>
          </a:p>
          <a:p>
            <a:pPr marL="342900" indent="-342900" algn="l">
              <a:lnSpc>
                <a:spcPct val="8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Как эффективно работать с таможней.</a:t>
            </a:r>
          </a:p>
          <a:p>
            <a:pPr marL="342900" indent="-342900" algn="l">
              <a:lnSpc>
                <a:spcPct val="8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Система государственных закупок. Практические аспекты для участников Мегакластера.</a:t>
            </a:r>
          </a:p>
          <a:p>
            <a:pPr marL="342900" indent="-342900" algn="l">
              <a:lnSpc>
                <a:spcPct val="8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Как эффективно работать на российском рынке. Госкорпорации.</a:t>
            </a:r>
          </a:p>
          <a:p>
            <a:pPr algn="l">
              <a:lnSpc>
                <a:spcPct val="85000"/>
              </a:lnSpc>
            </a:pP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501008"/>
            <a:ext cx="4032448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5000"/>
              </a:lnSpc>
            </a:pP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Блок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2.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Привлечение инвестиций</a:t>
            </a:r>
          </a:p>
          <a:p>
            <a:pPr lvl="0">
              <a:lnSpc>
                <a:spcPct val="85000"/>
              </a:lnSpc>
            </a:pP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marL="342900" lvl="0" indent="-342900">
              <a:lnSpc>
                <a:spcPct val="8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Привлечение инвестиций в проекты Мегакластера. Источники и механизмы.</a:t>
            </a:r>
          </a:p>
          <a:p>
            <a:pPr marL="342900" lvl="0" indent="-342900">
              <a:lnSpc>
                <a:spcPct val="8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Качественное инвестиционное предложение. Как продать себя инвестору.</a:t>
            </a:r>
          </a:p>
          <a:p>
            <a:pPr marL="342900" lvl="0" indent="-342900">
              <a:lnSpc>
                <a:spcPct val="8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О развитии венчурного инвестирования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 в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Новосибирской области.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596150" y="3549575"/>
            <a:ext cx="0" cy="270002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41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899592" y="260648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День второй</a:t>
            </a: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765175" y="2276872"/>
            <a:ext cx="8055297" cy="249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85000"/>
              </a:lnSpc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Блок 3.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Защита интеллектуальной собственности и кадры.</a:t>
            </a:r>
          </a:p>
          <a:p>
            <a:pPr>
              <a:lnSpc>
                <a:spcPct val="85000"/>
              </a:lnSpc>
            </a:pP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Как защитить интеллектуальную собственность Мегакластера.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Как решить кадровую проблему Мегакластера. Кадровый стандарт АСИ.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sp>
        <p:nvSpPr>
          <p:cNvPr id="46" name="Rectangle 8"/>
          <p:cNvSpPr>
            <a:spLocks/>
          </p:cNvSpPr>
          <p:nvPr/>
        </p:nvSpPr>
        <p:spPr bwMode="auto">
          <a:xfrm>
            <a:off x="6056064" y="4555381"/>
            <a:ext cx="2673350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4F81BD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0"/>
              </a:spcBef>
            </a:pPr>
            <a:endParaRPr lang="en-US" altLang="ru-RU" sz="1800" dirty="0">
              <a:solidFill>
                <a:schemeClr val="tx1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2" name="AutoShape 2" descr="Картинки по запросу инко агентство новосибирс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" name="AutoShape 4" descr="Картинки по запросу инко агентство новосибирс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AutoShape 6" descr="Картинки по запросу инко агентство новосибирск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1" name="Picture 7" descr="D:\UserData\naam\Рабочий стол\184715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757" y="4810089"/>
            <a:ext cx="1279347" cy="62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15639" r="55900" b="70185"/>
          <a:stretch/>
        </p:blipFill>
        <p:spPr bwMode="auto">
          <a:xfrm>
            <a:off x="747310" y="4793901"/>
            <a:ext cx="2672561" cy="58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D:\UserData\naam\Рабочий стол\slider_intellectual_property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79"/>
            <a:ext cx="6555275" cy="145050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358792" y="4568234"/>
            <a:ext cx="1669592" cy="869015"/>
            <a:chOff x="4541092" y="5418709"/>
            <a:chExt cx="1452984" cy="607497"/>
          </a:xfrm>
        </p:grpSpPr>
        <p:pic>
          <p:nvPicPr>
            <p:cNvPr id="1034" name="Picture 10" descr="D:\UserData\naam\Рабочий стол\fips.b9e697e7484bf57fd5e1b3108aa80919129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418709"/>
              <a:ext cx="1422076" cy="527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4541092" y="5865864"/>
              <a:ext cx="1452984" cy="1603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Новосибирский филиал</a:t>
              </a:r>
              <a:endParaRPr lang="ru-RU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66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7325"/>
            <a:ext cx="571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5" name="Прямоугольник 6"/>
          <p:cNvSpPr>
            <a:spLocks noChangeArrowheads="1"/>
          </p:cNvSpPr>
          <p:nvPr/>
        </p:nvSpPr>
        <p:spPr bwMode="auto">
          <a:xfrm>
            <a:off x="841322" y="207382"/>
            <a:ext cx="3370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Работа в группах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52525" y="3640108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152525" y="38840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8747" y="3068959"/>
            <a:ext cx="8496944" cy="7712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</a:rPr>
              <a:t>Формирование предложений в дорожную карту развития Мегакластера</a:t>
            </a:r>
          </a:p>
          <a:p>
            <a:pPr>
              <a:lnSpc>
                <a:spcPct val="85000"/>
              </a:lnSpc>
            </a:pP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>
              <a:lnSpc>
                <a:spcPct val="85000"/>
              </a:lnSpc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>
              <a:lnSpc>
                <a:spcPct val="85000"/>
              </a:lnSpc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539" y="903234"/>
            <a:ext cx="1691680" cy="124649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Картинки по запросу сиббиофар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204" y="924588"/>
            <a:ext cx="2005682" cy="12082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www.invest.nso.ru/sites/investtest.nso.ru/wodby_files/files/styles/invest_front_wiki_parks/public/medicinskiy_tehnopark_0.jpg?itok=oyhxFQc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978" y="949324"/>
            <a:ext cx="1852206" cy="122480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Правительство НСО\Минэконом НСО 2015\ПАРКИ\Биотехнопапрк\Фото\4ab8aac764d80bbd9999e5e9416843c50b0d6495_9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927" y="946093"/>
            <a:ext cx="1676275" cy="116474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2783" y="5337212"/>
            <a:ext cx="1010186" cy="12961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Блок 3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039000" y="2226403"/>
            <a:ext cx="1656184" cy="6802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Группа «ВМП»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853511" y="2226403"/>
            <a:ext cx="1438569" cy="6802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Группа «ИТ»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436096" y="2226402"/>
            <a:ext cx="1681108" cy="698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Группа «Биотех»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117205" y="2226402"/>
            <a:ext cx="1919291" cy="698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Группа «Биофарм»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1842976" y="2198986"/>
            <a:ext cx="2" cy="68027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33605" y="2207863"/>
            <a:ext cx="0" cy="71735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373858" y="2226403"/>
            <a:ext cx="2" cy="68027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7117202" y="2198986"/>
            <a:ext cx="2" cy="68027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ttp://www.invest.nso.ru/sites/investtest.nso.ru/wodby_files/files/page_70/foto_med.prom_par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0" y="949324"/>
            <a:ext cx="1751058" cy="11835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152525" y="3840163"/>
            <a:ext cx="7091883" cy="27571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для обсуждения: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стимулировать покупку новосибирских инноваций в НСО?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выстроить систему поддержки продаж на российском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рынке?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выстроить систему поддержки продаж на  зарубежных рынках?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выстроить систему венчурного инвестирования в НСО?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создать инвестиционный лифт для проектов Мегакластера?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Чем должны заниматься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Мегакластера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достичь целевые показатели Стратегии развития Мегакластера по интеллектуальной собственности?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Какие кадры нужны Мегакластеру в среднесрочной перспективе? 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85000"/>
              </a:lnSpc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  <a:p>
            <a:pPr>
              <a:lnSpc>
                <a:spcPct val="85000"/>
              </a:lnSpc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920" y="2244942"/>
            <a:ext cx="1751058" cy="6802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Группа «Медтех»</a:t>
            </a:r>
          </a:p>
        </p:txBody>
      </p:sp>
      <p:sp>
        <p:nvSpPr>
          <p:cNvPr id="2" name="Левая фигурная скобка 1"/>
          <p:cNvSpPr/>
          <p:nvPr/>
        </p:nvSpPr>
        <p:spPr>
          <a:xfrm>
            <a:off x="956933" y="4221088"/>
            <a:ext cx="311203" cy="129614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965439" y="5589240"/>
            <a:ext cx="294193" cy="79208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83" y="4285971"/>
            <a:ext cx="1010186" cy="12961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Gill Sans" charset="0"/>
              </a:rPr>
              <a:t>Блок 1,2</a:t>
            </a:r>
          </a:p>
        </p:txBody>
      </p:sp>
    </p:spTree>
    <p:extLst>
      <p:ext uri="{BB962C8B-B14F-4D97-AF65-F5344CB8AC3E}">
        <p14:creationId xmlns:p14="http://schemas.microsoft.com/office/powerpoint/2010/main" val="33931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1"/>
          <p:cNvSpPr>
            <a:spLocks/>
          </p:cNvSpPr>
          <p:nvPr/>
        </p:nvSpPr>
        <p:spPr bwMode="auto">
          <a:xfrm>
            <a:off x="1115616" y="222787"/>
            <a:ext cx="5635654" cy="90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r>
              <a:rPr lang="ru-RU" altLang="ru-RU" sz="2400" dirty="0"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Возможные даты проведения </a:t>
            </a:r>
          </a:p>
          <a:p>
            <a:r>
              <a:rPr lang="ru-RU" altLang="ru-RU" sz="2400" dirty="0"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стратегической сессии </a:t>
            </a:r>
          </a:p>
        </p:txBody>
      </p:sp>
      <p:sp>
        <p:nvSpPr>
          <p:cNvPr id="155651" name="Rectangle 4"/>
          <p:cNvSpPr>
            <a:spLocks/>
          </p:cNvSpPr>
          <p:nvPr/>
        </p:nvSpPr>
        <p:spPr bwMode="auto">
          <a:xfrm>
            <a:off x="626993" y="1844824"/>
            <a:ext cx="5171926" cy="109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6</a:t>
            </a:r>
            <a:r>
              <a:rPr lang="ru-RU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-</a:t>
            </a:r>
            <a:r>
              <a:rPr lang="en-US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7</a:t>
            </a:r>
            <a:r>
              <a:rPr lang="ru-RU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 </a:t>
            </a:r>
            <a:r>
              <a:rPr lang="ru-RU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сентября </a:t>
            </a:r>
            <a:r>
              <a:rPr lang="ru-RU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2017 года</a:t>
            </a:r>
          </a:p>
          <a:p>
            <a:pPr>
              <a:lnSpc>
                <a:spcPct val="150000"/>
              </a:lnSpc>
            </a:pPr>
            <a:r>
              <a:rPr lang="ru-RU" alt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7-8 </a:t>
            </a:r>
            <a:r>
              <a:rPr lang="ru-RU" altLang="ru-RU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сентября 2017 года</a:t>
            </a:r>
          </a:p>
          <a:p>
            <a:pPr>
              <a:lnSpc>
                <a:spcPct val="150000"/>
              </a:lnSpc>
            </a:pPr>
            <a:endParaRPr lang="ru-RU" altLang="ru-RU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 ??????????" charset="0"/>
            </a:endParaRPr>
          </a:p>
          <a:p>
            <a:pPr algn="r"/>
            <a:endParaRPr lang="en-US" alt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Tahoma ??????????" charset="0"/>
              <a:ea typeface="Tahoma ??????????" charset="0"/>
              <a:cs typeface="Tahoma ??????????" charset="0"/>
              <a:sym typeface="Tahoma ??????????" charset="0"/>
            </a:endParaRPr>
          </a:p>
        </p:txBody>
      </p:sp>
      <p:pic>
        <p:nvPicPr>
          <p:cNvPr id="155652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0589"/>
            <a:ext cx="7334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220072" y="0"/>
            <a:ext cx="3924601" cy="2935650"/>
            <a:chOff x="5220072" y="0"/>
            <a:chExt cx="3924601" cy="2935650"/>
          </a:xfrm>
        </p:grpSpPr>
        <p:pic>
          <p:nvPicPr>
            <p:cNvPr id="2053" name="Picture 5" descr="D:\UserData\naam\Рабочий стол\845d852ccc592c6523920c48661ef955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0"/>
              <a:ext cx="3923928" cy="2251695"/>
            </a:xfrm>
            <a:prstGeom prst="rect">
              <a:avLst/>
            </a:prstGeom>
            <a:noFill/>
            <a:effectLst>
              <a:softEdge rad="635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D:\UserData\naam\Рабочий стол\дистанционные стратегические сессии, онлайн стратегические сессии (7)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9514" y="991908"/>
              <a:ext cx="2365159" cy="1943742"/>
            </a:xfrm>
            <a:prstGeom prst="rect">
              <a:avLst/>
            </a:prstGeom>
            <a:noFill/>
            <a:effectLst>
              <a:softEdge rad="635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8" name="Picture 10" descr="Картинки по запросу технопром 20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8" y="3573016"/>
            <a:ext cx="2652041" cy="140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6992" y="4536815"/>
            <a:ext cx="78334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ru-RU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 ??????????" charset="0"/>
            </a:endParaRPr>
          </a:p>
          <a:p>
            <a:endParaRPr lang="ru-RU" altLang="ru-RU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 ??????????" charset="0"/>
            </a:endParaRPr>
          </a:p>
          <a:p>
            <a:r>
              <a:rPr lang="en-US" alt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V</a:t>
            </a:r>
            <a:r>
              <a:rPr lang="ru-RU" alt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 юбилейный Международный форум технологического развития, </a:t>
            </a:r>
          </a:p>
          <a:p>
            <a:r>
              <a:rPr lang="ru-RU" alt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Tahoma ??????????" charset="0"/>
              </a:rPr>
              <a:t>20-22 июня 2017 года, МВК «Новосибирск Экспоцентр», г. Новосибирск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3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Default - Титульный слайд">
  <a:themeElements>
    <a:clrScheme name="Default - Титульный слайд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Титульный слайд">
      <a:majorFont>
        <a:latin typeface="Calibri"/>
        <a:ea typeface="PingFang SC Regular"/>
        <a:cs typeface="PingFang SC Regular"/>
      </a:majorFont>
      <a:minorFont>
        <a:latin typeface="Calibri"/>
        <a:ea typeface="PingFang SC Regular"/>
        <a:cs typeface="PingFang SC Regula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PingFang SC Regular" charset="0"/>
            <a:cs typeface="PingFang SC Regular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PingFang SC Regular" charset="0"/>
            <a:cs typeface="PingFang SC Regular" charset="0"/>
            <a:sym typeface="Gill Sans" charset="0"/>
          </a:defRPr>
        </a:defPPr>
      </a:lstStyle>
    </a:lnDef>
  </a:objectDefaults>
  <a:extraClrSchemeLst>
    <a:extraClrScheme>
      <a:clrScheme name="Default - Титульный слайд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16569</TotalTime>
  <Words>403</Words>
  <Application>Microsoft Office PowerPoint</Application>
  <PresentationFormat>Экран (4:3)</PresentationFormat>
  <Paragraphs>100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9_Тема Office</vt:lpstr>
      <vt:lpstr>4_Тема Office</vt:lpstr>
      <vt:lpstr>4_Default - Титульный 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Решетников Лев Николаевич</cp:lastModifiedBy>
  <cp:revision>1095</cp:revision>
  <cp:lastPrinted>2015-04-13T05:27:29Z</cp:lastPrinted>
  <dcterms:created xsi:type="dcterms:W3CDTF">2009-04-22T03:24:40Z</dcterms:created>
  <dcterms:modified xsi:type="dcterms:W3CDTF">2017-06-06T11:34:01Z</dcterms:modified>
</cp:coreProperties>
</file>