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0" r:id="rId2"/>
    <p:sldMasterId id="2147483732" r:id="rId3"/>
    <p:sldMasterId id="2147483744" r:id="rId4"/>
  </p:sldMasterIdLst>
  <p:sldIdLst>
    <p:sldId id="303" r:id="rId5"/>
    <p:sldId id="265" r:id="rId6"/>
    <p:sldId id="309" r:id="rId7"/>
    <p:sldId id="308" r:id="rId8"/>
    <p:sldId id="307" r:id="rId9"/>
    <p:sldId id="306" r:id="rId10"/>
    <p:sldId id="290" r:id="rId11"/>
    <p:sldId id="288" r:id="rId12"/>
    <p:sldId id="292" r:id="rId13"/>
    <p:sldId id="294" r:id="rId14"/>
    <p:sldId id="296" r:id="rId15"/>
    <p:sldId id="317" r:id="rId16"/>
    <p:sldId id="305" r:id="rId17"/>
    <p:sldId id="310" r:id="rId18"/>
    <p:sldId id="311" r:id="rId19"/>
    <p:sldId id="312" r:id="rId20"/>
    <p:sldId id="315" r:id="rId21"/>
    <p:sldId id="313" r:id="rId2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457"/>
    <a:srgbClr val="235681"/>
    <a:srgbClr val="2275D0"/>
    <a:srgbClr val="0F553E"/>
    <a:srgbClr val="228665"/>
    <a:srgbClr val="335871"/>
    <a:srgbClr val="2A33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35" autoAdjust="0"/>
    <p:restoredTop sz="94660"/>
  </p:normalViewPr>
  <p:slideViewPr>
    <p:cSldViewPr>
      <p:cViewPr>
        <p:scale>
          <a:sx n="90" d="100"/>
          <a:sy n="90" d="100"/>
        </p:scale>
        <p:origin x="-1062" y="-15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1164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311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3952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6601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5537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7163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3644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240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9443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0875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9386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7418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5006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0691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8620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4838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8275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264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3626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2585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1591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074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5109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2132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6438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52456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65422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779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2786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1730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6833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0253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071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748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519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35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png"/><Relationship Id="rId16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jpe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5652120" y="0"/>
            <a:ext cx="936104" cy="91556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732240" y="0"/>
            <a:ext cx="936104" cy="91556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812360" y="0"/>
            <a:ext cx="936104" cy="9155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652120" y="1059582"/>
            <a:ext cx="936104" cy="91556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732240" y="1059582"/>
            <a:ext cx="936104" cy="91556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812360" y="1059582"/>
            <a:ext cx="936104" cy="91556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652120" y="2108770"/>
            <a:ext cx="936104" cy="91556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732240" y="2108770"/>
            <a:ext cx="936104" cy="91556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7812360" y="2108770"/>
            <a:ext cx="936104" cy="91556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5652120" y="3168352"/>
            <a:ext cx="936104" cy="91556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732240" y="3168352"/>
            <a:ext cx="936104" cy="91556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7812360" y="3168352"/>
            <a:ext cx="936104" cy="91556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5652120" y="4227934"/>
            <a:ext cx="936104" cy="91556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732240" y="4227934"/>
            <a:ext cx="936104" cy="91556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7812360" y="4227934"/>
            <a:ext cx="936104" cy="915566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Picture 13" descr="D:\Profiles\Рабочий стол\Безымянный-1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90" y="262615"/>
            <a:ext cx="3851920" cy="652951"/>
          </a:xfrm>
          <a:prstGeom prst="rect">
            <a:avLst/>
          </a:prstGeom>
          <a:noFill/>
        </p:spPr>
      </p:pic>
      <p:sp>
        <p:nvSpPr>
          <p:cNvPr id="35" name="Прямоугольник 34"/>
          <p:cNvSpPr/>
          <p:nvPr/>
        </p:nvSpPr>
        <p:spPr>
          <a:xfrm>
            <a:off x="107504" y="1966477"/>
            <a:ext cx="554461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700" b="1" dirty="0">
                <a:solidFill>
                  <a:srgbClr val="235681"/>
                </a:solidFill>
              </a:rPr>
              <a:t>Научно-производственный кластер «Сибирский </a:t>
            </a:r>
            <a:r>
              <a:rPr lang="ru-RU" sz="2700" b="1" dirty="0" err="1">
                <a:solidFill>
                  <a:srgbClr val="235681"/>
                </a:solidFill>
              </a:rPr>
              <a:t>наукополис</a:t>
            </a:r>
            <a:r>
              <a:rPr lang="ru-RU" sz="2700" b="1" dirty="0">
                <a:solidFill>
                  <a:srgbClr val="235681"/>
                </a:solidFill>
              </a:rPr>
              <a:t>»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-1" y="4497169"/>
            <a:ext cx="5401615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just">
              <a:defRPr sz="2700" b="1">
                <a:solidFill>
                  <a:srgbClr val="23568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400" dirty="0"/>
              <a:t>Директор ГКУ НСО «Центр регионального развития</a:t>
            </a:r>
            <a:r>
              <a:rPr lang="ru-RU" sz="1400" dirty="0" smtClean="0"/>
              <a:t>»</a:t>
            </a:r>
          </a:p>
          <a:p>
            <a:r>
              <a:rPr lang="ru-RU" sz="1400" dirty="0"/>
              <a:t>Низковский Алексей Юрьевич</a:t>
            </a:r>
          </a:p>
          <a:p>
            <a:r>
              <a:rPr lang="en-US" sz="1400" dirty="0"/>
              <a:t>http://www</a:t>
            </a:r>
            <a:r>
              <a:rPr lang="ru-RU" sz="1400" dirty="0"/>
              <a:t>.</a:t>
            </a:r>
            <a:r>
              <a:rPr lang="en-US" sz="1400" dirty="0" smtClean="0"/>
              <a:t>cluster-nso.ru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32807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mph" presetSubtype="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18ECD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mph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9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60" dur="9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9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mph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18ECD"/>
                                      </p:to>
                                    </p:animClr>
                                    <p:set>
                                      <p:cBhvr>
                                        <p:cTn id="64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mph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DBD67"/>
                                      </p:to>
                                    </p:animClr>
                                    <p:set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mph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36742"/>
                                      </p:to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mph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Clr clrSpc="rgb" dir="cw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18ECD"/>
                                      </p:to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mph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mph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18ECD"/>
                                      </p:to>
                                    </p:animClr>
                                    <p:set>
                                      <p:cBhvr>
                                        <p:cTn id="84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mph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DBD67"/>
                                      </p:to>
                                    </p:animClr>
                                    <p:set>
                                      <p:cBhvr>
                                        <p:cTn id="88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mph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36742"/>
                                      </p:to>
                                    </p:animClr>
                                    <p:set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5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18ECD"/>
                                      </p:to>
                                    </p:animClr>
                                    <p:set>
                                      <p:cBhvr>
                                        <p:cTn id="96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mph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>
                                        <p:cTn id="99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DBD67"/>
                                      </p:to>
                                    </p:animClr>
                                    <p:set>
                                      <p:cBhvr>
                                        <p:cTn id="100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mph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rgb" dir="cw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36742"/>
                                      </p:to>
                                    </p:animClr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mph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>
                                        <p:cTn id="10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18ECD"/>
                                      </p:to>
                                    </p:animClr>
                                    <p:set>
                                      <p:cBhvr>
                                        <p:cTn id="10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mph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DBD67"/>
                                      </p:to>
                                    </p:animClr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9" grpId="0" animBg="1"/>
      <p:bldP spid="29" grpId="1" animBg="1"/>
      <p:bldP spid="3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971600" y="555526"/>
            <a:ext cx="77048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162149" y="93861"/>
            <a:ext cx="34361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</a:t>
            </a:r>
            <a:r>
              <a:rPr lang="ru-RU" sz="2400" b="1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003241" y="843557"/>
            <a:ext cx="2290307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Нефинансовые</a:t>
            </a: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1210645" y="919640"/>
            <a:ext cx="579046" cy="309500"/>
          </a:xfrm>
          <a:prstGeom prst="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06095" y="922824"/>
            <a:ext cx="4421739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поручений </a:t>
            </a: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Губернатора </a:t>
            </a: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овосибирской </a:t>
            </a: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Городецкого В.Ф., данных на расширенном заседании Правительства Новосибирской области </a:t>
            </a: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19.12.2016</a:t>
            </a:r>
            <a:r>
              <a:rPr lang="ru-RU" sz="1600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/>
                <a:ea typeface="Times New Roman"/>
                <a:cs typeface="Times New Roman"/>
              </a:rPr>
              <a:t>стимулирование </a:t>
            </a:r>
            <a:r>
              <a:rPr lang="ru-RU" sz="1600" dirty="0">
                <a:latin typeface="Times New Roman"/>
                <a:ea typeface="Times New Roman"/>
                <a:cs typeface="Times New Roman"/>
              </a:rPr>
              <a:t>экспортной деятельности на территории </a:t>
            </a:r>
            <a:r>
              <a:rPr lang="ru-RU" sz="1600" dirty="0" smtClean="0">
                <a:latin typeface="Times New Roman"/>
                <a:ea typeface="Times New Roman"/>
                <a:cs typeface="Times New Roman"/>
              </a:rPr>
              <a:t>НСО</a:t>
            </a: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99558" y="1707654"/>
            <a:ext cx="3193990" cy="329320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программа Новосибирской области «Стимулирование инвестиционной и инновационной активности в Новосибирской области на 2015 - 2021 годы</a:t>
            </a:r>
            <a:r>
              <a:rPr lang="ru-RU" sz="1600" b="1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»: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информационное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процессов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стимулирования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инвестиционной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инновационной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активности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НСО.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88195" y="2787774"/>
            <a:ext cx="4439639" cy="20621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НСО </a:t>
            </a: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22.02.2017  № </a:t>
            </a: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64-п: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институциональное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кластеров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НСО 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 кластеров по принципу «одного окна», в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содействие в разработке проектов стратегий (программ) создания и развития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кластеров,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разработке и реализации проектов развития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кластеров.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863" y="20971"/>
            <a:ext cx="3767137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210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971600" y="555526"/>
            <a:ext cx="77048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451035" y="13854"/>
            <a:ext cx="638687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200" i="1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меры поддержки, применимые к кластерам</a:t>
            </a:r>
            <a:endParaRPr lang="ru-RU" sz="2200" i="1" dirty="0">
              <a:solidFill>
                <a:srgbClr val="1F49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930005"/>
            <a:ext cx="331236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меры, направленные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поддержку: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47665" y="1849585"/>
            <a:ext cx="327636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 инновационной и промышленной инфраструктуры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компаний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Промышленных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предприятий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Субъектов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малого и среднего предпринимательства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1150399" y="2220547"/>
            <a:ext cx="360040" cy="288032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912" y="2973163"/>
            <a:ext cx="390525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263" y="4098956"/>
            <a:ext cx="390525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911" y="3548797"/>
            <a:ext cx="390525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172220" y="771550"/>
            <a:ext cx="3741235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числе наиболее близких кластерам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 стоит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отметить: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252333" y="1563638"/>
            <a:ext cx="391623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индустриальных парков и технопарков (распоряжение Правительства РФ № 539-р от 24.03.2017 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проекты НИИ, вузов и предприятий (Постановление Правительства РФ №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218 от 09.04.2017)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консорциумов предприятий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Фонд развития промышленности)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808" y="1859603"/>
            <a:ext cx="390525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808" y="3258840"/>
            <a:ext cx="390525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511" y="4452968"/>
            <a:ext cx="390525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239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4156603" y="123478"/>
            <a:ext cx="4968552" cy="2246769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7030A0"/>
                </a:solidFill>
                <a:latin typeface="Tahoma" pitchFamily="34" charset="0"/>
              </a:rPr>
              <a:t>Приоритетный проект Кластера – Программа реиндустриализации экономики Новосибирской области до 2025 года</a:t>
            </a:r>
          </a:p>
          <a:p>
            <a:endParaRPr lang="ru-RU" sz="1400" dirty="0" smtClean="0">
              <a:solidFill>
                <a:srgbClr val="4478B6"/>
              </a:solidFill>
              <a:latin typeface="Tahoma" pitchFamily="34" charset="0"/>
            </a:endParaRPr>
          </a:p>
          <a:p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Программа </a:t>
            </a: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в июне 2016 года была </a:t>
            </a: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представлена </a:t>
            </a: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Председателю </a:t>
            </a: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Правительства </a:t>
            </a: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РФ Дмитрию Анатольевичу Медведеву </a:t>
            </a: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и получила </a:t>
            </a: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высокую </a:t>
            </a: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оценку. Создана рабочая группа под руководством заместителя Председателя Правительства </a:t>
            </a: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РФ Аркадия </a:t>
            </a: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Владимировича Дворковича по обеспечению ее реализации</a:t>
            </a: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.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907704" y="2469294"/>
            <a:ext cx="5553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dirty="0" smtClean="0">
                <a:solidFill>
                  <a:srgbClr val="7030A0"/>
                </a:solidFill>
                <a:latin typeface="Tahoma" pitchFamily="34" charset="0"/>
              </a:rPr>
              <a:t>Программы государственной поддержки Кластера</a:t>
            </a:r>
            <a:endParaRPr lang="ru-RU" sz="1800" dirty="0">
              <a:solidFill>
                <a:srgbClr val="7030A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021390" y="2881177"/>
            <a:ext cx="810039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400" dirty="0" smtClean="0">
                <a:latin typeface="Tahoma" pitchFamily="34" charset="0"/>
              </a:rPr>
              <a:t>Программа </a:t>
            </a:r>
            <a:r>
              <a:rPr lang="ru-RU" sz="1400" dirty="0">
                <a:latin typeface="Tahoma" pitchFamily="34" charset="0"/>
              </a:rPr>
              <a:t>реиндустриализации экономики Новосибирской области до 2025 </a:t>
            </a:r>
            <a:r>
              <a:rPr lang="ru-RU" sz="1400" dirty="0" smtClean="0">
                <a:latin typeface="Tahoma" pitchFamily="34" charset="0"/>
              </a:rPr>
              <a:t>года</a:t>
            </a:r>
          </a:p>
          <a:p>
            <a:pPr marL="171450" indent="-1714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400" dirty="0" smtClean="0">
                <a:latin typeface="Tahoma" pitchFamily="34" charset="0"/>
              </a:rPr>
              <a:t>Стимулирование </a:t>
            </a:r>
            <a:r>
              <a:rPr lang="ru-RU" sz="1400" dirty="0">
                <a:latin typeface="Tahoma" pitchFamily="34" charset="0"/>
              </a:rPr>
              <a:t>инвестиционной и инновационной активности в Новосибирской области на 2015 - 2021 </a:t>
            </a:r>
            <a:r>
              <a:rPr lang="ru-RU" sz="1400" dirty="0" smtClean="0">
                <a:latin typeface="Tahoma" pitchFamily="34" charset="0"/>
              </a:rPr>
              <a:t>годы</a:t>
            </a:r>
          </a:p>
          <a:p>
            <a:pPr marL="171450" indent="-1714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400" dirty="0" smtClean="0">
                <a:latin typeface="Tahoma" pitchFamily="34" charset="0"/>
              </a:rPr>
              <a:t>Развитие </a:t>
            </a:r>
            <a:r>
              <a:rPr lang="ru-RU" sz="1400" dirty="0">
                <a:latin typeface="Tahoma" pitchFamily="34" charset="0"/>
              </a:rPr>
              <a:t>субъектов малого и среднего предпринимательства в Новосибирской области на </a:t>
            </a:r>
            <a:r>
              <a:rPr lang="ru-RU" sz="1400" dirty="0" smtClean="0">
                <a:latin typeface="Tahoma" pitchFamily="34" charset="0"/>
              </a:rPr>
              <a:t>2017 </a:t>
            </a:r>
            <a:r>
              <a:rPr lang="ru-RU" sz="1400" dirty="0">
                <a:latin typeface="Tahoma" pitchFamily="34" charset="0"/>
              </a:rPr>
              <a:t>- </a:t>
            </a:r>
            <a:r>
              <a:rPr lang="ru-RU" sz="1400" dirty="0" smtClean="0">
                <a:latin typeface="Tahoma" pitchFamily="34" charset="0"/>
              </a:rPr>
              <a:t>2022 </a:t>
            </a:r>
            <a:r>
              <a:rPr lang="ru-RU" sz="1400" dirty="0" smtClean="0">
                <a:latin typeface="Tahoma" pitchFamily="34" charset="0"/>
              </a:rPr>
              <a:t>годы</a:t>
            </a:r>
          </a:p>
          <a:p>
            <a:pPr marL="171450" indent="-1714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400" dirty="0" smtClean="0">
                <a:latin typeface="Tahoma" pitchFamily="34" charset="0"/>
              </a:rPr>
              <a:t>Развитие </a:t>
            </a:r>
            <a:r>
              <a:rPr lang="ru-RU" sz="1400" dirty="0">
                <a:latin typeface="Tahoma" pitchFamily="34" charset="0"/>
              </a:rPr>
              <a:t>промышленности и повышение ее конкурентоспособности в Новосибирской области на 2015 - 2020 </a:t>
            </a:r>
            <a:r>
              <a:rPr lang="ru-RU" sz="1400" dirty="0" smtClean="0">
                <a:latin typeface="Tahoma" pitchFamily="34" charset="0"/>
              </a:rPr>
              <a:t>годы</a:t>
            </a:r>
          </a:p>
          <a:p>
            <a:pPr marL="171450" indent="-1714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latin typeface="Tahoma" pitchFamily="34" charset="0"/>
              </a:rPr>
              <a:t>Развитие сельского хозяйства и регулирование рынков сельскохозяйственной продукции, сырья и продовольствия в Новосибирской области на 2015-2020 </a:t>
            </a:r>
            <a:r>
              <a:rPr lang="ru-RU" sz="1400" dirty="0" smtClean="0">
                <a:latin typeface="Tahoma" pitchFamily="34" charset="0"/>
              </a:rPr>
              <a:t>годы</a:t>
            </a:r>
            <a:endParaRPr lang="ru-RU" sz="1400" dirty="0">
              <a:latin typeface="Tahoma" pitchFamily="34" charset="0"/>
            </a:endParaRPr>
          </a:p>
        </p:txBody>
      </p:sp>
      <p:pic>
        <p:nvPicPr>
          <p:cNvPr id="26" name="Picture 2" descr="Картинки по запросу МЕДВЕДЕВ РЕИНДУСТРИАЛИЗАЦ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3478"/>
            <a:ext cx="2952328" cy="2229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790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Прямая соединительная линия 35"/>
          <p:cNvCxnSpPr/>
          <p:nvPr/>
        </p:nvCxnSpPr>
        <p:spPr>
          <a:xfrm>
            <a:off x="971600" y="555526"/>
            <a:ext cx="77048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1298714" y="0"/>
            <a:ext cx="51023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Компоненты «лидерства» кластера</a:t>
            </a:r>
            <a:endParaRPr lang="ru-RU" sz="2400" b="1" dirty="0">
              <a:solidFill>
                <a:srgbClr val="1F49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547664" y="1635646"/>
            <a:ext cx="2592288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Лидерство участников кластера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796136" y="1612563"/>
            <a:ext cx="2637827" cy="10187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Лидерство кластера / территории базирования кластера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298714" y="699542"/>
            <a:ext cx="7272808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достижении кластером лидерства, уместно различать 2 взаимосвязанных компоненты, которые можно рассматривать как направления организационных усилий, взаимно усиливающие друг друга.</a:t>
            </a:r>
          </a:p>
        </p:txBody>
      </p:sp>
      <p:sp>
        <p:nvSpPr>
          <p:cNvPr id="41" name="Двойная стрелка влево/вправо 40"/>
          <p:cNvSpPr/>
          <p:nvPr/>
        </p:nvSpPr>
        <p:spPr>
          <a:xfrm>
            <a:off x="4485250" y="1923678"/>
            <a:ext cx="1008112" cy="432048"/>
          </a:xfrm>
          <a:prstGeom prst="left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1547664" y="2657436"/>
            <a:ext cx="2592288" cy="214955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/>
                <a:ea typeface="Calibri"/>
              </a:rPr>
              <a:t>Объемы экспорта, иностранные инвестиции в проекты резидентов</a:t>
            </a:r>
            <a:endParaRPr lang="ru-RU" sz="1600" dirty="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783008" y="2631357"/>
            <a:ext cx="2664082" cy="213757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/>
                <a:ea typeface="Calibri"/>
              </a:rPr>
              <a:t>Узнаваемость кластера и территории / «ценность бренда», привлекательность территории для ведения бизнеса, совместных НИОКР</a:t>
            </a:r>
            <a:endParaRPr lang="ru-RU" sz="16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4411703" y="3225162"/>
            <a:ext cx="1155206" cy="100811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достижения «лидерства»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5" name="Прямая со стрелкой 44"/>
          <p:cNvCxnSpPr>
            <a:endCxn id="42" idx="3"/>
          </p:cNvCxnSpPr>
          <p:nvPr/>
        </p:nvCxnSpPr>
        <p:spPr>
          <a:xfrm flipH="1">
            <a:off x="4139952" y="3732215"/>
            <a:ext cx="271751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5566909" y="3729217"/>
            <a:ext cx="271751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592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971600" y="555526"/>
            <a:ext cx="77048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167419" y="30066"/>
            <a:ext cx="49768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достижения «лидерства»</a:t>
            </a:r>
            <a:endParaRPr lang="ru-RU" sz="2400" b="1" dirty="0">
              <a:solidFill>
                <a:srgbClr val="1F49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67418" y="699542"/>
            <a:ext cx="75090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В данном направлении 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существует 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широкое </a:t>
            </a:r>
            <a:r>
              <a:rPr lang="ru-RU" sz="1600" b="1" dirty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многообразие мер поддержки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, косвенно влияющих на экспорт участников кластера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:</a:t>
            </a:r>
            <a:endParaRPr lang="ru-RU" sz="1600" dirty="0">
              <a:ea typeface="Calibri"/>
              <a:cs typeface="Times New Roman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633072" y="3428492"/>
            <a:ext cx="6381912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проводятся </a:t>
            </a:r>
            <a:r>
              <a:rPr lang="ru-RU" sz="1600" b="1" dirty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международные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КВМ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: </a:t>
            </a:r>
            <a:r>
              <a:rPr lang="ru-RU" sz="1600" dirty="0" err="1" smtClean="0">
                <a:latin typeface="Times New Roman"/>
                <a:ea typeface="Calibri"/>
                <a:cs typeface="Times New Roman"/>
              </a:rPr>
              <a:t>Технопром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, </a:t>
            </a:r>
            <a:r>
              <a:rPr lang="en-US" sz="1600" dirty="0" err="1" smtClean="0">
                <a:latin typeface="Times New Roman"/>
                <a:ea typeface="Calibri"/>
                <a:cs typeface="Times New Roman"/>
              </a:rPr>
              <a:t>OpenBio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СИИС, на которых неизменно выражена кластерная 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тематика; </a:t>
            </a:r>
          </a:p>
          <a:p>
            <a:pPr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з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аполняются </a:t>
            </a:r>
            <a:r>
              <a:rPr lang="ru-RU" sz="1600" b="1" dirty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паспорта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ВЭД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; </a:t>
            </a:r>
          </a:p>
          <a:p>
            <a:pPr>
              <a:spcAft>
                <a:spcPts val="0"/>
              </a:spcAft>
            </a:pP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планируется 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формирование </a:t>
            </a:r>
            <a:r>
              <a:rPr lang="ru-RU" sz="1600" b="1" dirty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каталога продукции 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компаний-экспортеров кластера.</a:t>
            </a:r>
            <a:endParaRPr lang="ru-RU" sz="1600" dirty="0">
              <a:ea typeface="Calibri"/>
              <a:cs typeface="Times New Roman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771800" y="1254576"/>
            <a:ext cx="52565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вступление в международные ассоциации, </a:t>
            </a:r>
            <a:endParaRPr lang="ru-RU" sz="1600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ru-RU" sz="16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участие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 </a:t>
            </a:r>
            <a:r>
              <a:rPr lang="ru-RU" sz="1600" dirty="0" err="1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конгрессно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-выставочных мероприятиях (КВМ), </a:t>
            </a:r>
          </a:p>
          <a:p>
            <a:pPr lvl="0" algn="just">
              <a:lnSpc>
                <a:spcPct val="150000"/>
              </a:lnSpc>
            </a:pPr>
            <a:r>
              <a:rPr lang="ru-RU" sz="16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сертификация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по зарубежным стандартам, </a:t>
            </a:r>
            <a:endParaRPr lang="ru-RU" sz="1600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ru-RU" sz="16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внешнее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позиционирование кластера и др. </a:t>
            </a:r>
            <a:endParaRPr lang="ru-RU" sz="16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2267744" y="1420274"/>
            <a:ext cx="360040" cy="144016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2267744" y="1816274"/>
            <a:ext cx="360040" cy="144016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2267744" y="2175387"/>
            <a:ext cx="360040" cy="144016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2267744" y="2539237"/>
            <a:ext cx="360040" cy="144016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331640" y="2931790"/>
            <a:ext cx="2459006" cy="3385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1600" b="1" dirty="0" smtClean="0">
                <a:latin typeface="Times New Roman"/>
                <a:ea typeface="Calibri"/>
              </a:rPr>
              <a:t>Новосибирская область:</a:t>
            </a:r>
            <a:endParaRPr lang="ru-RU" sz="1600" b="1" dirty="0"/>
          </a:p>
        </p:txBody>
      </p:sp>
      <p:pic>
        <p:nvPicPr>
          <p:cNvPr id="23" name="Picture 2" descr="C:\Users\User\Desktop\Кластеры\openbio_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5329" y="2731810"/>
            <a:ext cx="467725" cy="738513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User\Desktop\Кластеры\сиис_лого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02" b="19584"/>
          <a:stretch/>
        </p:blipFill>
        <p:spPr bwMode="auto">
          <a:xfrm>
            <a:off x="8288467" y="3643508"/>
            <a:ext cx="775976" cy="454056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User\Desktop\Кластеры\технопром_лого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521" y="2683253"/>
            <a:ext cx="975863" cy="631726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Стрелка вправо 25"/>
          <p:cNvSpPr/>
          <p:nvPr/>
        </p:nvSpPr>
        <p:spPr>
          <a:xfrm>
            <a:off x="1151620" y="4371950"/>
            <a:ext cx="360040" cy="144016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>
            <a:off x="1151620" y="4018203"/>
            <a:ext cx="360040" cy="144016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>
            <a:off x="1151620" y="3571500"/>
            <a:ext cx="360040" cy="144016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81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/>
          <p:cNvCxnSpPr/>
          <p:nvPr/>
        </p:nvCxnSpPr>
        <p:spPr>
          <a:xfrm>
            <a:off x="971600" y="555526"/>
            <a:ext cx="77048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1210652" y="93886"/>
            <a:ext cx="5703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Скрытые резервы - </a:t>
            </a:r>
            <a:r>
              <a:rPr lang="ru-RU" sz="2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импортозамещение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210652" y="699542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Потенциал роста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экспорта – компании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с проектами в области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импортозамещения</a:t>
            </a:r>
            <a:r>
              <a:rPr lang="ru-RU" dirty="0">
                <a:latin typeface="Times New Roman"/>
                <a:ea typeface="Calibri"/>
                <a:cs typeface="Times New Roman"/>
              </a:rPr>
              <a:t>.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Эти проекты обычно направлены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на:</a:t>
            </a:r>
            <a:endParaRPr lang="ru-RU" sz="1400" dirty="0">
              <a:ea typeface="Calibri"/>
              <a:cs typeface="Times New Roman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123728" y="1491630"/>
            <a:ext cx="6030416" cy="132856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Aft>
                <a:spcPts val="100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производство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высокотехнологичной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продукции, </a:t>
            </a:r>
            <a:endParaRPr lang="ru-RU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lvl="0">
              <a:spcAft>
                <a:spcPts val="100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ингредиентов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и компонентов (характеристики которых, как правило, превышают зарубежные аналоги), не выпускаемых отечественной промышленностью. 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331640" y="3147814"/>
            <a:ext cx="4394448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/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ервоначально компании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могут быть ориентированы на внутренний рынок, но поскольку, заменяя импортируемую продукцию,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они производят продукцию сопоставимую с импортной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по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качеству и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соответствующую мировым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стандартам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34" name="Стрелка вправо 33"/>
          <p:cNvSpPr/>
          <p:nvPr/>
        </p:nvSpPr>
        <p:spPr>
          <a:xfrm>
            <a:off x="1331640" y="1635646"/>
            <a:ext cx="504056" cy="216024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право 34"/>
          <p:cNvSpPr/>
          <p:nvPr/>
        </p:nvSpPr>
        <p:spPr>
          <a:xfrm>
            <a:off x="1331640" y="2155914"/>
            <a:ext cx="504056" cy="216024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6516216" y="3405863"/>
            <a:ext cx="2448272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к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омпании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являются перспективными экспортерами.</a:t>
            </a:r>
            <a:endParaRPr lang="ru-RU" dirty="0"/>
          </a:p>
        </p:txBody>
      </p:sp>
      <p:sp>
        <p:nvSpPr>
          <p:cNvPr id="37" name="Нашивка 36"/>
          <p:cNvSpPr/>
          <p:nvPr/>
        </p:nvSpPr>
        <p:spPr>
          <a:xfrm>
            <a:off x="5873046" y="3803543"/>
            <a:ext cx="504056" cy="229091"/>
          </a:xfrm>
          <a:prstGeom prst="chevro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48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Прямая соединительная линия 10"/>
          <p:cNvCxnSpPr/>
          <p:nvPr/>
        </p:nvCxnSpPr>
        <p:spPr>
          <a:xfrm>
            <a:off x="971600" y="555526"/>
            <a:ext cx="77048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210652" y="93886"/>
            <a:ext cx="75879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возможностей партнеров по кластеру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306484" y="629519"/>
            <a:ext cx="4608512" cy="3385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/>
                <a:ea typeface="Calibri"/>
              </a:rPr>
              <a:t>Важность межфирменных </a:t>
            </a:r>
            <a:r>
              <a:rPr lang="ru-RU" sz="1600" b="1" dirty="0" smtClean="0">
                <a:latin typeface="Times New Roman"/>
                <a:ea typeface="Calibri"/>
              </a:rPr>
              <a:t>коммуникаций </a:t>
            </a:r>
            <a:endParaRPr lang="ru-RU" sz="16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506284" y="982766"/>
            <a:ext cx="6408712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Уже сама постановка проблемы способствует диалогу, в процессе которого выясняется, что хорошо знакомые между собой компании, оказывается, могут помочь друг другу в решении частных проблем хозяйственного или правового плана.</a:t>
            </a:r>
            <a:endParaRPr lang="ru-RU" sz="1600" dirty="0">
              <a:ea typeface="Calibri"/>
              <a:cs typeface="Times New Roman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11997" y="2139702"/>
            <a:ext cx="7671320" cy="3385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>
                <a:latin typeface="Times New Roman"/>
                <a:ea typeface="Calibri"/>
              </a:rPr>
              <a:t>Важность коммуникаций между ЦКР, СО </a:t>
            </a:r>
            <a:r>
              <a:rPr lang="ru-RU" sz="1600" b="1" dirty="0" smtClean="0">
                <a:latin typeface="Times New Roman"/>
                <a:ea typeface="Calibri"/>
              </a:rPr>
              <a:t>кластеров </a:t>
            </a:r>
            <a:r>
              <a:rPr lang="ru-RU" sz="1600" b="1" dirty="0">
                <a:latin typeface="Times New Roman"/>
                <a:ea typeface="Calibri"/>
              </a:rPr>
              <a:t>и участниками </a:t>
            </a:r>
            <a:r>
              <a:rPr lang="ru-RU" sz="1600" b="1" dirty="0" smtClean="0">
                <a:latin typeface="Times New Roman"/>
                <a:ea typeface="Calibri"/>
              </a:rPr>
              <a:t>кластера</a:t>
            </a:r>
            <a:endParaRPr lang="ru-RU" sz="16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133869" y="2487607"/>
            <a:ext cx="7338018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В настоящее время нами инициирована серия совещаний по налаживанию взаимодействия между нашими НИИ и малыми инновационными компаниями медицинского и биологического профилей</a:t>
            </a:r>
            <a:endParaRPr lang="ru-RU" sz="1600" dirty="0">
              <a:ea typeface="Calibri"/>
              <a:cs typeface="Times New Roman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33869" y="3450247"/>
            <a:ext cx="7649448" cy="3385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latin typeface="Times New Roman"/>
                <a:ea typeface="Calibri"/>
                <a:cs typeface="Times New Roman"/>
              </a:rPr>
              <a:t>Межрегиональное и международное сотрудничество</a:t>
            </a:r>
            <a:endParaRPr lang="ru-RU" sz="1600" b="1" dirty="0">
              <a:ea typeface="Calibri"/>
              <a:cs typeface="Times New Roman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155019" y="3788801"/>
            <a:ext cx="7338018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 smtClean="0">
                <a:latin typeface="Times New Roman"/>
                <a:ea typeface="Calibri"/>
                <a:cs typeface="Times New Roman"/>
              </a:rPr>
              <a:t>Центр кластерного развития НСО начал представлять интересы компаний-участников </a:t>
            </a:r>
            <a:r>
              <a:rPr lang="ru-RU" sz="1600" dirty="0" err="1" smtClean="0">
                <a:latin typeface="Times New Roman"/>
                <a:ea typeface="Calibri"/>
                <a:cs typeface="Times New Roman"/>
              </a:rPr>
              <a:t>Мегакластеров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 на международных коммуникативных площадках. Во взаимодействии с Минэкономразвития НСО представляем возможность компаниям Мегакластера размещать свою инновационную продукцию в рамках стендов Правительства Новосибирской области</a:t>
            </a:r>
            <a:endParaRPr lang="ru-RU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8321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Прямая соединительная линия 10"/>
          <p:cNvCxnSpPr/>
          <p:nvPr/>
        </p:nvCxnSpPr>
        <p:spPr>
          <a:xfrm>
            <a:off x="971600" y="555526"/>
            <a:ext cx="77048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3139791" y="93861"/>
            <a:ext cx="36075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сотрудничать!!!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10652" y="739612"/>
            <a:ext cx="7465804" cy="5041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кооперации между НИИ, ВУЗами и бизнесом</a:t>
            </a:r>
          </a:p>
          <a:p>
            <a:pPr marL="342900" indent="-342900" algn="just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(с соблюдение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конфиденциальности)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 Мегакластера для выявления возможностей кооперации, потенциала экспортной деятельности, наличие свободных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производственных ресурсов, потенциально востребованных другими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участниками 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т.д.</a:t>
            </a:r>
          </a:p>
          <a:p>
            <a:pPr marL="342900" indent="-342900" algn="just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научно-технического совета Мегакластера, с целью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выработки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рекомендаций относительно проектов участников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Мегакластера 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экспертизы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</a:t>
            </a:r>
          </a:p>
          <a:p>
            <a:pPr marL="342900" indent="-342900" algn="just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Институциональное оформление 5 (пяти) региональных кластеров НСО</a:t>
            </a:r>
          </a:p>
          <a:p>
            <a:pPr marL="342900" indent="-342900" algn="just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инвестиций</a:t>
            </a:r>
          </a:p>
          <a:p>
            <a:pPr marL="342900" indent="-342900" algn="just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экспорта продукции компаний Мегакластера (подготовка паспортов внешне-экономической деятельности компаний для торговых представительств РФ)</a:t>
            </a:r>
          </a:p>
          <a:p>
            <a:pPr marL="342900" indent="-342900" algn="just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Новые бизнес-партнеры в регионах России (11 регионов – участников проекта Минэкономразвития России и 13 регионов – членов АИРР)</a:t>
            </a:r>
          </a:p>
          <a:p>
            <a:pPr marL="342900" indent="-342900" algn="just">
              <a:buAutoNum type="arabicPeriod"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82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51470"/>
            <a:ext cx="5256584" cy="843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13" descr="D:\Profiles\Рабочий стол\Безымянный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5275"/>
            <a:ext cx="4459522" cy="75594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60478" y="4227934"/>
            <a:ext cx="5383522" cy="830997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Низковский Алексей Юрьевич</a:t>
            </a:r>
            <a:endParaRPr lang="en-US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(913)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007-4562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niay@nso.ru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cluster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nso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92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рямоугольник 37"/>
          <p:cNvSpPr/>
          <p:nvPr/>
        </p:nvSpPr>
        <p:spPr>
          <a:xfrm>
            <a:off x="1625765" y="991547"/>
            <a:ext cx="7488832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Минэкономразвития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 в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пунктом 6.1 приложения № 3 приказа Минэкономразвития России от 27 июня 2016 г. № 400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приоритетном проекте Минэкономразвития России «Развитие инновационных кластеров – лидеров инвестиционной привлекательности мирового уровня»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объявило Конкурсный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отбор заявок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включение в перечень инновационных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кластеров-участников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приоритетного проекта.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625765" y="2813308"/>
            <a:ext cx="7474593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октября 2016 года были отобраны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кластеров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стали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участниками Приоритетного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Минэкономразвития. В их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вошел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Научно-производственный кластер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Новосибирской области «Сибирский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наукополис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далее - НПК «Сибирский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наукополис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»).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1625765" y="3898255"/>
            <a:ext cx="7488832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ноября 2016 года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подписано Соглашение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Минэкономразвития РФ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Правительством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НСО 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поддержке развития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НПК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«Сибирский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наукополис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031469" y="1483990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31469" y="2824960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031469" y="3962887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91326" y="155442"/>
            <a:ext cx="85232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Приоритетный проект Минэкономразвития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«Развитие инновационных 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кластеров-лидеров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инвестиционной привлекательности мирового 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уровня»</a:t>
            </a: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486" y="318348"/>
            <a:ext cx="3629937" cy="4540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486" y="3505403"/>
            <a:ext cx="432048" cy="34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Прямоугольник 31"/>
          <p:cNvSpPr/>
          <p:nvPr/>
        </p:nvSpPr>
        <p:spPr>
          <a:xfrm>
            <a:off x="936222" y="318348"/>
            <a:ext cx="4574264" cy="10772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00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и организационные особенности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НПК «Сибирский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наукополис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направлены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то,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 полно использовать имеющиеся возможности.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1022621" y="1665072"/>
            <a:ext cx="3969180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Возможности, открывающиеся от вступления в кластер можно разделить на: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1213970" y="2648663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Потенциальные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эффекты от самого процесса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кластеризации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Меры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поддержки: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специальные (направлены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непосредственно 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кластеры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бщие (применимы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отдельным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участникам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процессам 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кластере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Стрелка вниз 34"/>
          <p:cNvSpPr/>
          <p:nvPr/>
        </p:nvSpPr>
        <p:spPr>
          <a:xfrm>
            <a:off x="3483380" y="1250345"/>
            <a:ext cx="581179" cy="2904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право 35"/>
          <p:cNvSpPr/>
          <p:nvPr/>
        </p:nvSpPr>
        <p:spPr>
          <a:xfrm>
            <a:off x="936222" y="2848760"/>
            <a:ext cx="26115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128" y="3679715"/>
            <a:ext cx="2921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285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2254312" y="339502"/>
            <a:ext cx="5067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Потенциальные эффекты кластеризации: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100248" y="739612"/>
            <a:ext cx="7685749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Снижение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удельных издержек за счет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внешнего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масштаба;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Повышение узнаваемости;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Появление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 участвовать в управлении кластером,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доносить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отстаивать и лоббировать собственные интересы, влиять на институциональные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Доступ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ресурсам внутри кластера,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специализированной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рабочей силы;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Выход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новые,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внешние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рынки;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противостояния внешним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вызовам;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Аутсорсинг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непрофильных видов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Новые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партнеры по кооперации (как в НСО, так 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других субъектах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РФ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Привлечение инвестиций.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534233" y="3644325"/>
            <a:ext cx="7593856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существует общемировой тренд в экономической политике, заключающийся в отходе от поддержки отдельных компаний к поддержке групп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компаний      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оказании мер господдержки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компании кластеров могут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иметь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Стрелка вправо 28"/>
          <p:cNvSpPr/>
          <p:nvPr/>
        </p:nvSpPr>
        <p:spPr>
          <a:xfrm>
            <a:off x="2614352" y="4227934"/>
            <a:ext cx="216024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547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084473" y="458438"/>
            <a:ext cx="7992887" cy="4129536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804553" y="555526"/>
            <a:ext cx="648072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Меры </a:t>
            </a:r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поддержки</a:t>
            </a:r>
            <a:endParaRPr lang="ru-RU" sz="2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2020577" y="1376229"/>
            <a:ext cx="524493" cy="648072"/>
          </a:xfrm>
          <a:prstGeom prst="downArrow">
            <a:avLst/>
          </a:prstGeom>
          <a:solidFill>
            <a:schemeClr val="tx2">
              <a:lumMod val="75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890108" y="2342952"/>
            <a:ext cx="2484525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890108" y="3133367"/>
            <a:ext cx="2484526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Нефинансовые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26169" y="2308464"/>
            <a:ext cx="234872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226169" y="3133367"/>
            <a:ext cx="234872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737531" y="2308464"/>
            <a:ext cx="2260555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737531" y="3133367"/>
            <a:ext cx="2260555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019" y="1389991"/>
            <a:ext cx="585787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4914" y="1389991"/>
            <a:ext cx="585787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631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971600" y="555526"/>
            <a:ext cx="77048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210645" y="93861"/>
            <a:ext cx="33271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989656" y="736625"/>
            <a:ext cx="1962717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</a:t>
            </a:r>
          </a:p>
        </p:txBody>
      </p:sp>
      <p:sp>
        <p:nvSpPr>
          <p:cNvPr id="11" name="Стрелка вправо 10"/>
          <p:cNvSpPr/>
          <p:nvPr/>
        </p:nvSpPr>
        <p:spPr>
          <a:xfrm>
            <a:off x="1210645" y="848797"/>
            <a:ext cx="579046" cy="309500"/>
          </a:xfrm>
          <a:prstGeom prst="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163403" y="1419622"/>
            <a:ext cx="3660625" cy="35394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Протокол заседания президиума Совета при Президенте РФ по модернизации экономики и инновационному развитию под председательством Медведева Д.А.: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п.3</a:t>
            </a: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«…о выделении бюджетных ассигнований федерального бюджета на финансирование проектов по развитию инновационных территориальных кластеров в размере до 1,25 млрд. руб. в 2017 году и до 5 млрд. руб. в 2018-2019 гг. ежегодно»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160493" y="1419622"/>
            <a:ext cx="3528392" cy="35394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Об утверждении условий конкурсного отбора субъектов РФ, бюджетам которых предоставляются субсидии из федерального бюджета на господдержку МСП и требований к организациям, образующим инфраструктуру поддержку субъектов МСП: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 4.4. «Предоставление субсидии федерального бюджета субъекту РФ на реализацию мероприятий по созданию и (или) развитию центров кластерного развития…»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572446" y="0"/>
            <a:ext cx="35715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Специальные меры </a:t>
            </a:r>
            <a:r>
              <a:rPr lang="ru-RU" sz="20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</a:t>
            </a:r>
            <a:endParaRPr lang="ru-RU" sz="2000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129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971600" y="555526"/>
            <a:ext cx="77048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168557" y="124639"/>
            <a:ext cx="33271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003241" y="1052934"/>
            <a:ext cx="1962717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инансовые</a:t>
            </a: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1176228" y="1137397"/>
            <a:ext cx="579046" cy="309500"/>
          </a:xfrm>
          <a:prstGeom prst="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27769" y="1684427"/>
            <a:ext cx="3079776" cy="329320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№ 41 Об утверждении Правил предоставления из федерального бюджета субсидий участникам промышленных кластеров на возмещение части затрат при реализации совместных проектов по производству промышленной продукции кластера в целях импортозамещения:</a:t>
            </a:r>
          </a:p>
          <a:p>
            <a:endParaRPr lang="ru-RU" sz="1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48797" y="699542"/>
            <a:ext cx="4572000" cy="427809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 1 «…Субсидия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предоставляется для создания и развития производственной кооперации участников промышленного кластера, а также для создания новых высокопроизводительных рабочих мест в рамках подпрограммы "Развитие промышленной инфраструктуры и инфраструктуры поддержки деятельности в сфере промышленности" государственной программы Российской Федерации "Развитие промышленности и повышение ее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конкурентоспособности…»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 5 «Средства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являются источником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финансового возмещения части затрат инициаторов совместного проекта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реализации процессных и технологических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мероприятий».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14600" y="27657"/>
            <a:ext cx="37062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Специальные меры поддержки</a:t>
            </a:r>
          </a:p>
        </p:txBody>
      </p:sp>
    </p:spTree>
    <p:extLst>
      <p:ext uri="{BB962C8B-B14F-4D97-AF65-F5344CB8AC3E}">
        <p14:creationId xmlns:p14="http://schemas.microsoft.com/office/powerpoint/2010/main" val="161876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971600" y="555526"/>
            <a:ext cx="77048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273471" y="80006"/>
            <a:ext cx="33271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</a:t>
            </a:r>
            <a:r>
              <a:rPr lang="ru-RU" sz="2400" b="1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003241" y="843557"/>
            <a:ext cx="2290307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Нефинансовые</a:t>
            </a: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1210645" y="919640"/>
            <a:ext cx="579046" cy="309500"/>
          </a:xfrm>
          <a:prstGeom prst="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824028" y="669920"/>
            <a:ext cx="4104456" cy="427809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отвечающей мировым стандартам системы управления кластеров;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существующих формах поддержки развития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территорий;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одействие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взаимодействию с компаниями с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гос. участием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управление результатами интеллектуальной деятельности;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эффективности функционирования регионального финансового рынка венчурного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инвестирования;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международной кооперации с зарубежными партнерами, включая поддержку экспорта, привлечение инвестиций.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04192" y="1563638"/>
            <a:ext cx="3367808" cy="33843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Соглашение № 05-ИТК-16 между МЭР РФ и Правительством НСО о поддержке развития Научно-производственного кластера «Сибирский </a:t>
            </a:r>
            <a:r>
              <a:rPr lang="ru-RU" sz="16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наукополис</a:t>
            </a: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»: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и обучение коллективов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спецорганизации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также уполномоченного органа исполнительной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власти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субъекта Российской Федерации, оказывающих содействие развитию кластера;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863" y="42550"/>
            <a:ext cx="3767137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528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971600" y="555526"/>
            <a:ext cx="77048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158881" y="93861"/>
            <a:ext cx="34361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</a:t>
            </a:r>
            <a:r>
              <a:rPr lang="ru-RU" sz="2400" b="1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003241" y="843557"/>
            <a:ext cx="1962717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инансовые</a:t>
            </a: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1210645" y="919640"/>
            <a:ext cx="579046" cy="309500"/>
          </a:xfrm>
          <a:prstGeom prst="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4668" y="1779662"/>
            <a:ext cx="3171307" cy="280076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</a:t>
            </a:r>
            <a:r>
              <a:rPr lang="ru-RU" sz="1600" b="1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НСО №</a:t>
            </a:r>
            <a:r>
              <a:rPr lang="ru-RU" sz="1600" b="1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64-п от 22.02.2017 «О </a:t>
            </a:r>
            <a:r>
              <a:rPr lang="ru-RU" sz="1600" b="1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кластерной политики Новосибирской </a:t>
            </a:r>
            <a:r>
              <a:rPr lang="ru-RU" sz="1600" b="1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области»: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 кластеров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программы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НСО для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приоритетного оказания мер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господдержки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средств областного бюджета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НСО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95014" y="1096978"/>
            <a:ext cx="4283968" cy="37856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программа Новосибирской области «Стимулирование инвестиционной и инновационной активности в Новосибирской области на 2015 - 2021 годы»: 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субсидий специализированным организациям кластеров Новосибирской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(проект);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эффективной поддержки кластерных проектов с учетом приоритетных направлений развития экономики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863" y="18951"/>
            <a:ext cx="3767137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468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1348</TotalTime>
  <Words>1442</Words>
  <Application>Microsoft Office PowerPoint</Application>
  <PresentationFormat>Экран (16:9)</PresentationFormat>
  <Paragraphs>135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Тема Office</vt:lpstr>
      <vt:lpstr>6_Тема Office</vt:lpstr>
      <vt:lpstr>7_Тема Office</vt:lpstr>
      <vt:lpstr>8_Тема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Алексей Низковский</cp:lastModifiedBy>
  <cp:revision>146</cp:revision>
  <dcterms:created xsi:type="dcterms:W3CDTF">2016-05-04T04:20:54Z</dcterms:created>
  <dcterms:modified xsi:type="dcterms:W3CDTF">2017-06-05T15:27:04Z</dcterms:modified>
</cp:coreProperties>
</file>