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57" r:id="rId2"/>
    <p:sldId id="659" r:id="rId3"/>
    <p:sldId id="663" r:id="rId4"/>
    <p:sldId id="661" r:id="rId5"/>
    <p:sldId id="660" r:id="rId6"/>
    <p:sldId id="674" r:id="rId7"/>
    <p:sldId id="662" r:id="rId8"/>
    <p:sldId id="665" r:id="rId9"/>
    <p:sldId id="658" r:id="rId10"/>
    <p:sldId id="676" r:id="rId11"/>
    <p:sldId id="666" r:id="rId12"/>
    <p:sldId id="668" r:id="rId13"/>
    <p:sldId id="667" r:id="rId14"/>
    <p:sldId id="669" r:id="rId15"/>
    <p:sldId id="673" r:id="rId16"/>
    <p:sldId id="671" r:id="rId17"/>
    <p:sldId id="675" r:id="rId18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50000"/>
      </a:spcBef>
      <a:spcAft>
        <a:spcPct val="0"/>
      </a:spcAft>
      <a:defRPr sz="3200" b="1" kern="1200">
        <a:solidFill>
          <a:srgbClr val="000066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3200" b="1" kern="1200">
        <a:solidFill>
          <a:srgbClr val="000066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3200" b="1" kern="1200">
        <a:solidFill>
          <a:srgbClr val="000066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3200" b="1" kern="1200">
        <a:solidFill>
          <a:srgbClr val="000066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3200" b="1" kern="1200">
        <a:solidFill>
          <a:srgbClr val="00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00"/>
    <a:srgbClr val="E71E14"/>
    <a:srgbClr val="009900"/>
    <a:srgbClr val="000066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318" autoAdjust="0"/>
    <p:restoredTop sz="94581" autoAdjust="0"/>
  </p:normalViewPr>
  <p:slideViewPr>
    <p:cSldViewPr>
      <p:cViewPr>
        <p:scale>
          <a:sx n="122" d="100"/>
          <a:sy n="122" d="100"/>
        </p:scale>
        <p:origin x="-126" y="18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0654006-E6CB-4FEF-8D11-AB64BFAA32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087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6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C1580EC-8BE9-46F6-BCA7-F5E2CD03F5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8223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/>
            <a:fld id="{BD296B99-5BE6-4D1C-B239-770BDB690AAE}" type="slidenum">
              <a:rPr lang="ru-RU" sz="1200" b="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</a:t>
            </a:fld>
            <a:endParaRPr lang="ru-RU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/>
            <a:fld id="{5D592763-3F19-4D6A-80E1-BB3FC953B73C}" type="slidenum">
              <a:rPr lang="ru-RU" sz="1200" b="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17</a:t>
            </a:fld>
            <a:endParaRPr lang="ru-RU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15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32BBB-6B51-4576-B9B8-1FB1402299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09323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1F4DC-C50F-40D0-B5E3-3F2C7B2DF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1765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B3AC6-FA91-4A3D-BE54-BD4B902051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8389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42FC8-3745-48AF-A330-31E90807CF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45347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2ACE5-38EC-48F5-ACC2-3BB954ED79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433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76F6A-2271-4FFD-9E26-4942C8ABAD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09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42068-010C-469F-82A1-0DDA819DF1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4449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C24C4-6F83-4E0A-8EAD-CB3C0B27F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2117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E40B4-BE67-4DB0-A724-BAC8EA4F2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4254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DFADF-89A8-415E-BFA4-A68F3AE4C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45985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DA709-6197-4EA7-A495-ABD7EB631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6434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50000">
              <a:srgbClr val="000099"/>
            </a:gs>
            <a:gs pos="100000">
              <a:srgbClr val="0000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667FD65-8E2C-41F2-9A90-28A550C66E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5F3B8-949E-41EE-91B2-473F6B189257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0" y="2492375"/>
            <a:ext cx="89662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latin typeface="Times New Roman" pitchFamily="18" charset="0"/>
              </a:rPr>
              <a:t>Итоги развития транспортно-логистической отрасли Новосибирской области </a:t>
            </a:r>
            <a:br>
              <a:rPr lang="ru-RU">
                <a:latin typeface="Times New Roman" pitchFamily="18" charset="0"/>
              </a:rPr>
            </a:br>
            <a:r>
              <a:rPr lang="ru-RU">
                <a:latin typeface="Times New Roman" pitchFamily="18" charset="0"/>
              </a:rPr>
              <a:t>в 2016 году</a:t>
            </a:r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395288" y="260350"/>
            <a:ext cx="8520112" cy="158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/>
              <a:t>Союз транспортников, экспедиторов и логистов Сибири</a:t>
            </a:r>
            <a:endParaRPr lang="ru-RU" sz="2800">
              <a:latin typeface="Times New Roman" pitchFamily="18" charset="0"/>
            </a:endParaRPr>
          </a:p>
          <a:p>
            <a:pPr eaLnBrk="1" hangingPunct="1"/>
            <a:r>
              <a:rPr lang="ru-RU" sz="2800"/>
              <a:t>Максимов Сергей Анатольевич</a:t>
            </a:r>
          </a:p>
        </p:txBody>
      </p:sp>
      <p:grpSp>
        <p:nvGrpSpPr>
          <p:cNvPr id="2054" name="Group 7"/>
          <p:cNvGrpSpPr>
            <a:grpSpLocks/>
          </p:cNvGrpSpPr>
          <p:nvPr/>
        </p:nvGrpSpPr>
        <p:grpSpPr bwMode="auto">
          <a:xfrm>
            <a:off x="225425" y="5516563"/>
            <a:ext cx="8775700" cy="1189037"/>
            <a:chOff x="142" y="3475"/>
            <a:chExt cx="5528" cy="749"/>
          </a:xfrm>
        </p:grpSpPr>
        <p:graphicFrame>
          <p:nvGraphicFramePr>
            <p:cNvPr id="2055" name="Object 8"/>
            <p:cNvGraphicFramePr>
              <a:graphicFrameLocks noChangeAspect="1"/>
            </p:cNvGraphicFramePr>
            <p:nvPr/>
          </p:nvGraphicFramePr>
          <p:xfrm>
            <a:off x="142" y="3475"/>
            <a:ext cx="1022" cy="7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0" name="CorelDRAW" r:id="rId4" imgW="2849406" imgH="2141999" progId="CorelDRAW.Graphic.12">
                    <p:embed/>
                  </p:oleObj>
                </mc:Choice>
                <mc:Fallback>
                  <p:oleObj name="CorelDRAW" r:id="rId4" imgW="2849406" imgH="2141999" progId="CorelDRAW.Graphic.1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" y="3475"/>
                          <a:ext cx="1022" cy="748"/>
                        </a:xfrm>
                        <a:prstGeom prst="rect">
                          <a:avLst/>
                        </a:prstGeom>
                        <a:noFill/>
                        <a:ln w="317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56" name="Picture 9" descr="Инская_resiz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" y="3475"/>
              <a:ext cx="65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10" descr="Генплан предпочтительнее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3475"/>
              <a:ext cx="997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1" descr="РТ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475"/>
              <a:ext cx="1102" cy="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2" descr="DSC012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18"/>
            <a:stretch>
              <a:fillRect/>
            </a:stretch>
          </p:blipFill>
          <p:spPr bwMode="auto">
            <a:xfrm>
              <a:off x="4496" y="3475"/>
              <a:ext cx="1174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noFill/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FF00"/>
                </a:solidFill>
              </a:rPr>
              <a:t>Возможные сопряжения Транссиба и «Шелкового пути»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652588" y="1509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652588" y="18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5738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  <a:noFill/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FFF00"/>
                </a:solidFill>
              </a:rPr>
              <a:t>Распределение современных складов класса А и В в </a:t>
            </a:r>
            <a:br>
              <a:rPr lang="ru-RU" altLang="ru-RU" sz="2400" b="1" smtClean="0">
                <a:solidFill>
                  <a:srgbClr val="FFFF00"/>
                </a:solidFill>
              </a:rPr>
            </a:br>
            <a:r>
              <a:rPr lang="ru-RU" altLang="ru-RU" sz="2400" b="1" smtClean="0">
                <a:solidFill>
                  <a:srgbClr val="FFFF00"/>
                </a:solidFill>
              </a:rPr>
              <a:t>Западной Сибири</a:t>
            </a:r>
            <a:r>
              <a:rPr lang="ru-RU" altLang="ru-RU" sz="2200" b="1" smtClean="0">
                <a:solidFill>
                  <a:srgbClr val="FFFF00"/>
                </a:solidFill>
              </a:rPr>
              <a:t/>
            </a:r>
            <a:br>
              <a:rPr lang="ru-RU" altLang="ru-RU" sz="2200" b="1" smtClean="0">
                <a:solidFill>
                  <a:srgbClr val="FFFF00"/>
                </a:solidFill>
              </a:rPr>
            </a:br>
            <a:r>
              <a:rPr lang="ru-RU" altLang="ru-RU" sz="2200" b="1" smtClean="0">
                <a:solidFill>
                  <a:srgbClr val="FFFF00"/>
                </a:solidFill>
              </a:rPr>
              <a:t>(2016 г., %)</a:t>
            </a:r>
            <a:endParaRPr lang="ru-RU" sz="2200" b="1" smtClean="0">
              <a:solidFill>
                <a:srgbClr val="FFFF00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652588" y="1509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1652588" y="18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1438275" y="1709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12298" name="Object 10"/>
          <p:cNvGraphicFramePr>
            <a:graphicFrameLocks noChangeAspect="1"/>
          </p:cNvGraphicFramePr>
          <p:nvPr/>
        </p:nvGraphicFramePr>
        <p:xfrm>
          <a:off x="0" y="1143000"/>
          <a:ext cx="91313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Диаграмма" r:id="rId3" imgW="6263810" imgH="4084747" progId="MSGraph.Chart.8">
                  <p:embed/>
                </p:oleObj>
              </mc:Choice>
              <mc:Fallback>
                <p:oleObj name="Диаграмма" r:id="rId3" imgW="6263810" imgH="4084747" progId="MSGraph.Char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9131300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33400"/>
          </a:xfrm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FF00"/>
                </a:solidFill>
              </a:rPr>
              <a:t>Транспортно-логистические зоны Новосибирского узла </a:t>
            </a: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33425"/>
            <a:ext cx="7620000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  <a:noFill/>
        </p:spPr>
        <p:txBody>
          <a:bodyPr/>
          <a:lstStyle/>
          <a:p>
            <a:pPr eaLnBrk="1" hangingPunct="1"/>
            <a:r>
              <a:rPr lang="ru-RU" sz="2200" b="1" smtClean="0">
                <a:solidFill>
                  <a:srgbClr val="FFFF00"/>
                </a:solidFill>
              </a:rPr>
              <a:t>Соотношение складских мощностей на левом и правом берегу Новосибирского транспортного узла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652588" y="1509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652588" y="18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1438275" y="1709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4346" name="Рисунок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47838"/>
            <a:ext cx="8713788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924800" cy="533400"/>
          </a:xfrm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FFF00"/>
                </a:solidFill>
              </a:rPr>
              <a:t>Объекты Восточной транспортно-логистической зоны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338"/>
            <a:ext cx="9144000" cy="593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4300" y="4149725"/>
            <a:ext cx="15843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rgbClr val="FF0000"/>
                </a:solidFill>
                <a:latin typeface="+mj-lt"/>
              </a:rPr>
              <a:t>Терминал «</a:t>
            </a:r>
            <a:r>
              <a:rPr lang="ru-RU" sz="1800" dirty="0" err="1">
                <a:solidFill>
                  <a:srgbClr val="FF0000"/>
                </a:solidFill>
                <a:latin typeface="+mj-lt"/>
              </a:rPr>
              <a:t>Евросиб</a:t>
            </a:r>
            <a:r>
              <a:rPr lang="ru-RU" sz="1800" dirty="0">
                <a:solidFill>
                  <a:srgbClr val="FF0000"/>
                </a:solidFill>
                <a:latin typeface="+mj-lt"/>
              </a:rPr>
              <a:t>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550" y="2420938"/>
            <a:ext cx="18002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rgbClr val="FF0000"/>
                </a:solidFill>
                <a:latin typeface="+mn-lt"/>
              </a:rPr>
              <a:t>Терминал «Байт-Транзит»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6463" y="6192838"/>
            <a:ext cx="28082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rgbClr val="FF0000"/>
                </a:solidFill>
                <a:latin typeface="+mn-lt"/>
              </a:rPr>
              <a:t>Станция Иня-Восточная</a:t>
            </a:r>
          </a:p>
        </p:txBody>
      </p:sp>
      <p:sp>
        <p:nvSpPr>
          <p:cNvPr id="15367" name="TextBox 2"/>
          <p:cNvSpPr txBox="1">
            <a:spLocks noChangeArrowheads="1"/>
          </p:cNvSpPr>
          <p:nvPr/>
        </p:nvSpPr>
        <p:spPr bwMode="auto">
          <a:xfrm>
            <a:off x="304800" y="12954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>
                <a:solidFill>
                  <a:srgbClr val="FF0000"/>
                </a:solidFill>
                <a:latin typeface="Times New Roman" pitchFamily="18" charset="0"/>
              </a:rPr>
              <a:t>ВПЛП</a:t>
            </a:r>
          </a:p>
        </p:txBody>
      </p:sp>
      <p:sp>
        <p:nvSpPr>
          <p:cNvPr id="15368" name="TextBox 2"/>
          <p:cNvSpPr txBox="1">
            <a:spLocks noChangeArrowheads="1"/>
          </p:cNvSpPr>
          <p:nvPr/>
        </p:nvSpPr>
        <p:spPr bwMode="auto">
          <a:xfrm>
            <a:off x="1752600" y="38862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>
                <a:solidFill>
                  <a:srgbClr val="FF0000"/>
                </a:solidFill>
                <a:latin typeface="Times New Roman" pitchFamily="18" charset="0"/>
              </a:rPr>
              <a:t>Норд Молл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FFF00"/>
                </a:solidFill>
              </a:rPr>
              <a:t>Схема генерального плана «Промышленно-логистического парка «Восточный»»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9159" y="1144634"/>
            <a:ext cx="5484525" cy="5041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556147" y="1086690"/>
            <a:ext cx="3228002" cy="5750884"/>
          </a:xfrm>
          <a:prstGeom prst="rect">
            <a:avLst/>
          </a:prstGeom>
          <a:effectLst>
            <a:glow rad="25400">
              <a:schemeClr val="accent1"/>
            </a:glow>
          </a:effectLst>
        </p:spPr>
        <p:txBody>
          <a:bodyPr/>
          <a:lstStyle>
            <a:lvl1pPr defTabSz="1006475"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defTabSz="1006475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defTabSz="1006475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defTabSz="1006475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defTabSz="1006475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defTabSz="1006475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defTabSz="1006475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defTabSz="1006475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defTabSz="1006475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sz="1400" b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Склады класса «А» и «В»</a:t>
            </a: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sz="1400" b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49 тыс. кв. м</a:t>
            </a: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sz="1400" b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Гаражные боксы и комплексы</a:t>
            </a: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sz="1400" b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7,9 тыс. кв. м</a:t>
            </a: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sz="1400" b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Административно-бытовые помещения</a:t>
            </a: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sz="1400" b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3,1 тыс. кв. м</a:t>
            </a: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sz="1400" b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Контейнерные площадки</a:t>
            </a: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sz="1400" b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88 тыс. кв. м</a:t>
            </a: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sz="1400" b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Стоянки грузового автотранспорта</a:t>
            </a: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sz="1400" b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11 тыс. кв. м</a:t>
            </a: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sz="1400" b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Газовая заправочная станция</a:t>
            </a:r>
            <a:endParaRPr lang="ru-RU" sz="1400" b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endParaRPr lang="ru-RU" sz="1400" b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sz="1400" b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СТО</a:t>
            </a:r>
            <a:endParaRPr lang="ru-RU" sz="1400" b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endParaRPr lang="ru-RU" sz="1400" b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sz="1400" b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Автомоечный комплекс</a:t>
            </a:r>
            <a:endParaRPr lang="ru-RU" sz="1400" b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endParaRPr lang="ru-RU" sz="1400" b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sz="1400" b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Управляющая компания</a:t>
            </a:r>
            <a:endParaRPr lang="ru-RU" sz="1400" b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endParaRPr lang="ru-RU" sz="1400" b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sz="1400" b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Территория вспомогательных сервисов (перспективное развитие)</a:t>
            </a:r>
          </a:p>
          <a:p>
            <a:pPr algn="l" eaLnBrk="1" hangingPunct="1">
              <a:lnSpc>
                <a:spcPct val="114000"/>
              </a:lnSpc>
              <a:spcBef>
                <a:spcPct val="0"/>
              </a:spcBef>
              <a:defRPr/>
            </a:pPr>
            <a:endParaRPr lang="ru-RU" sz="1400" b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032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39528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Рисунок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4064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3667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Рисунок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395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Рисунок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3889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Рисунок 7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38893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Рисунок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76800"/>
            <a:ext cx="3952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Рисунок 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36671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Рисунок 8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19800"/>
            <a:ext cx="4000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Заголовок 1"/>
          <p:cNvSpPr txBox="1">
            <a:spLocks/>
          </p:cNvSpPr>
          <p:nvPr/>
        </p:nvSpPr>
        <p:spPr>
          <a:xfrm>
            <a:off x="3754488" y="3991334"/>
            <a:ext cx="3537969" cy="2002249"/>
          </a:xfrm>
          <a:prstGeom prst="rect">
            <a:avLst/>
          </a:prstGeom>
          <a:effectLst>
            <a:glow rad="25400">
              <a:schemeClr val="accent1"/>
            </a:glow>
          </a:effectLst>
        </p:spPr>
        <p:txBody>
          <a:bodyPr/>
          <a:lstStyle>
            <a:lvl1pPr defTabSz="1006475"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defTabSz="1006475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defTabSz="1006475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defTabSz="1006475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defTabSz="1006475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defTabSz="1006475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defTabSz="1006475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defTabSz="1006475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defTabSz="1006475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1500" b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Протяженность: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Font typeface="Times New Roman" pitchFamily="18" charset="0"/>
              <a:buChar char="-"/>
              <a:defRPr/>
            </a:pPr>
            <a:r>
              <a:rPr lang="ru-RU" sz="1500" b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автомобильных дорог - 5,1 км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Font typeface="Times New Roman" pitchFamily="18" charset="0"/>
              <a:buChar char="-"/>
              <a:defRPr/>
            </a:pPr>
            <a:r>
              <a:rPr lang="ru-RU" sz="1500" b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линии электропередач - 3,04 км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Font typeface="Times New Roman" pitchFamily="18" charset="0"/>
              <a:buChar char="-"/>
              <a:defRPr/>
            </a:pPr>
            <a:r>
              <a:rPr lang="ru-RU" sz="1500" b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газопровода высокого давления - 2,5 км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Font typeface="Times New Roman" pitchFamily="18" charset="0"/>
              <a:buChar char="-"/>
              <a:defRPr/>
            </a:pPr>
            <a:r>
              <a:rPr lang="ru-RU" sz="1500" b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водопровода - 2,3 км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defRPr/>
            </a:pPr>
            <a:endParaRPr lang="ru-RU" sz="1500" b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14000"/>
              </a:lnSpc>
              <a:spcBef>
                <a:spcPct val="0"/>
              </a:spcBef>
              <a:defRPr/>
            </a:pPr>
            <a:endParaRPr lang="ru-RU" sz="1500" b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924800" cy="533400"/>
          </a:xfrm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FFF00"/>
                </a:solidFill>
              </a:rPr>
              <a:t>Информация о проекте ВПЛП</a:t>
            </a:r>
          </a:p>
        </p:txBody>
      </p:sp>
      <p:sp>
        <p:nvSpPr>
          <p:cNvPr id="17411" name="Объект 13"/>
          <p:cNvSpPr txBox="1">
            <a:spLocks/>
          </p:cNvSpPr>
          <p:nvPr/>
        </p:nvSpPr>
        <p:spPr bwMode="auto">
          <a:xfrm>
            <a:off x="0" y="609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9213" defTabSz="1006475"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defTabSz="1006475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defTabSz="1006475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defTabSz="1006475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defTabSz="1006475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defTabSz="1006475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defTabSz="1006475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defTabSz="1006475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defTabSz="1006475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ct val="0"/>
              </a:spcBef>
              <a:buClr>
                <a:srgbClr val="A7D08D"/>
              </a:buClr>
              <a:buSzPct val="80000"/>
              <a:buFont typeface="Arial" charset="0"/>
              <a:buNone/>
            </a:pPr>
            <a:r>
              <a:rPr lang="ru-RU" sz="2000" b="0">
                <a:solidFill>
                  <a:srgbClr val="FFFF00"/>
                </a:solidFill>
                <a:latin typeface="Times New Roman" pitchFamily="18" charset="0"/>
              </a:rPr>
              <a:t>      </a:t>
            </a:r>
          </a:p>
          <a:p>
            <a:pPr algn="l" eaLnBrk="1" hangingPunct="1">
              <a:lnSpc>
                <a:spcPct val="120000"/>
              </a:lnSpc>
              <a:spcBef>
                <a:spcPct val="0"/>
              </a:spcBef>
              <a:buClr>
                <a:srgbClr val="A7D08D"/>
              </a:buClr>
              <a:buSzPct val="80000"/>
              <a:buFont typeface="Arial" charset="0"/>
              <a:buNone/>
            </a:pPr>
            <a:r>
              <a:rPr lang="ru-RU" sz="2000" b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Общая площадь земельного участка – 40,7 га.</a:t>
            </a:r>
          </a:p>
          <a:p>
            <a:pPr lvl="1" algn="l" eaLnBrk="1" hangingPunct="1">
              <a:lnSpc>
                <a:spcPct val="114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Arial" charset="0"/>
              <a:buNone/>
            </a:pPr>
            <a:r>
              <a:rPr lang="ru-RU" sz="2400" b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Складские комплексы класса «А» и «В» общей площадью 49 тыс. кв. м.</a:t>
            </a:r>
          </a:p>
          <a:p>
            <a:pPr lvl="1" algn="l" eaLnBrk="1" hangingPunct="1">
              <a:lnSpc>
                <a:spcPct val="114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Arial" charset="0"/>
              <a:buNone/>
            </a:pPr>
            <a:r>
              <a:rPr lang="ru-RU" sz="2400" b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Контейнерные площадки для крупнотоннажных контейнеров общей площадью 8,8 га (88 тыс. кв. м)</a:t>
            </a:r>
          </a:p>
          <a:p>
            <a:pPr lvl="1" algn="l" eaLnBrk="1" hangingPunct="1">
              <a:lnSpc>
                <a:spcPct val="114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Arial" charset="0"/>
              <a:buNone/>
            </a:pPr>
            <a:r>
              <a:rPr lang="ru-RU" sz="2400" b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Стоянки грузового автотранспорта общей площадью 11 тыс. кв. м.</a:t>
            </a:r>
          </a:p>
          <a:p>
            <a:pPr lvl="1" algn="l" eaLnBrk="1" hangingPunct="1">
              <a:lnSpc>
                <a:spcPct val="114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Arial" charset="0"/>
              <a:buNone/>
            </a:pPr>
            <a:r>
              <a:rPr lang="ru-RU" sz="2400" b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Гаражные боксы общей площадью 7,9 тыс. кв. м.</a:t>
            </a:r>
          </a:p>
          <a:p>
            <a:pPr lvl="1" algn="l" eaLnBrk="1" hangingPunct="1">
              <a:lnSpc>
                <a:spcPct val="114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Arial" charset="0"/>
              <a:buNone/>
            </a:pPr>
            <a:r>
              <a:rPr lang="ru-RU" sz="2400" b="0">
                <a:solidFill>
                  <a:srgbClr val="FFFF00"/>
                </a:solidFill>
                <a:latin typeface="Times New Roman" pitchFamily="18" charset="0"/>
              </a:rPr>
              <a:t>АБК </a:t>
            </a:r>
            <a:r>
              <a:rPr lang="ru-RU" sz="2400" b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общей площадью 3,1 тыс. кв. м.</a:t>
            </a:r>
            <a:endParaRPr lang="ru-RU" sz="2400" b="0">
              <a:solidFill>
                <a:srgbClr val="FFFF00"/>
              </a:solidFill>
              <a:latin typeface="Times New Roman" pitchFamily="18" charset="0"/>
            </a:endParaRPr>
          </a:p>
          <a:p>
            <a:pPr lvl="1" algn="l" eaLnBrk="1" hangingPunct="1">
              <a:lnSpc>
                <a:spcPct val="114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Arial" charset="0"/>
              <a:buNone/>
            </a:pPr>
            <a:r>
              <a:rPr lang="ru-RU" sz="2400" b="0">
                <a:solidFill>
                  <a:srgbClr val="FFFF00"/>
                </a:solidFill>
                <a:latin typeface="Times New Roman" pitchFamily="18" charset="0"/>
              </a:rPr>
              <a:t>Совокупные инвестиции 920,33 млн. руб.</a:t>
            </a:r>
          </a:p>
          <a:p>
            <a:pPr lvl="1" algn="l" eaLnBrk="1" hangingPunct="1">
              <a:lnSpc>
                <a:spcPct val="114000"/>
              </a:lnSpc>
              <a:spcBef>
                <a:spcPts val="600"/>
              </a:spcBef>
              <a:buClr>
                <a:srgbClr val="000000"/>
              </a:buClr>
              <a:buSzPct val="80000"/>
              <a:buFont typeface="Arial" charset="0"/>
              <a:buNone/>
            </a:pPr>
            <a:r>
              <a:rPr lang="ru-RU" sz="2400" b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Срок выхода на проектную мощность – 1 квартал 2021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D394A5-4BE0-40B6-B5D4-C6E40E975E61}" type="slidenum">
              <a:rPr lang="ru-RU"/>
              <a:pPr>
                <a:defRPr/>
              </a:pPr>
              <a:t>17</a:t>
            </a:fld>
            <a:endParaRPr lang="ru-RU"/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0" y="2492375"/>
            <a:ext cx="89662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>
                <a:latin typeface="Times New Roman" pitchFamily="18" charset="0"/>
              </a:rPr>
              <a:t>Итоги развития транспортно-логистической отрасли Новосибирской области </a:t>
            </a:r>
            <a:br>
              <a:rPr lang="ru-RU">
                <a:latin typeface="Times New Roman" pitchFamily="18" charset="0"/>
              </a:rPr>
            </a:br>
            <a:r>
              <a:rPr lang="ru-RU">
                <a:latin typeface="Times New Roman" pitchFamily="18" charset="0"/>
              </a:rPr>
              <a:t>в 2016 году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395288" y="260350"/>
            <a:ext cx="8520112" cy="158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/>
              <a:t>Союз транспортников, экспедиторов и логистов Сибири</a:t>
            </a:r>
            <a:endParaRPr lang="ru-RU" sz="2800">
              <a:latin typeface="Times New Roman" pitchFamily="18" charset="0"/>
            </a:endParaRPr>
          </a:p>
          <a:p>
            <a:pPr eaLnBrk="1" hangingPunct="1"/>
            <a:r>
              <a:rPr lang="ru-RU" sz="2800"/>
              <a:t>Максимов Сергей Анатольевич</a:t>
            </a:r>
          </a:p>
        </p:txBody>
      </p:sp>
      <p:grpSp>
        <p:nvGrpSpPr>
          <p:cNvPr id="18438" name="Group 7"/>
          <p:cNvGrpSpPr>
            <a:grpSpLocks/>
          </p:cNvGrpSpPr>
          <p:nvPr/>
        </p:nvGrpSpPr>
        <p:grpSpPr bwMode="auto">
          <a:xfrm>
            <a:off x="225425" y="5516563"/>
            <a:ext cx="8775700" cy="1189037"/>
            <a:chOff x="142" y="3475"/>
            <a:chExt cx="5528" cy="749"/>
          </a:xfrm>
        </p:grpSpPr>
        <p:graphicFrame>
          <p:nvGraphicFramePr>
            <p:cNvPr id="18439" name="Object 8"/>
            <p:cNvGraphicFramePr>
              <a:graphicFrameLocks noChangeAspect="1"/>
            </p:cNvGraphicFramePr>
            <p:nvPr/>
          </p:nvGraphicFramePr>
          <p:xfrm>
            <a:off x="142" y="3475"/>
            <a:ext cx="1022" cy="7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4" name="CorelDRAW" r:id="rId4" imgW="2849406" imgH="2141999" progId="CorelDRAW.Graphic.12">
                    <p:embed/>
                  </p:oleObj>
                </mc:Choice>
                <mc:Fallback>
                  <p:oleObj name="CorelDRAW" r:id="rId4" imgW="2849406" imgH="2141999" progId="CorelDRAW.Graphic.1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" y="3475"/>
                          <a:ext cx="1022" cy="748"/>
                        </a:xfrm>
                        <a:prstGeom prst="rect">
                          <a:avLst/>
                        </a:prstGeom>
                        <a:noFill/>
                        <a:ln w="317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440" name="Picture 9" descr="Инская_resiz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" y="3475"/>
              <a:ext cx="65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10" descr="Генплан предпочтительнее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3475"/>
              <a:ext cx="997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11" descr="РТ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475"/>
              <a:ext cx="1102" cy="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Picture 12" descr="DSC012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18"/>
            <a:stretch>
              <a:fillRect/>
            </a:stretch>
          </p:blipFill>
          <p:spPr bwMode="auto">
            <a:xfrm>
              <a:off x="4496" y="3475"/>
              <a:ext cx="1174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ru-RU" sz="2200" b="1" smtClean="0">
                <a:solidFill>
                  <a:srgbClr val="FFFF00"/>
                </a:solidFill>
              </a:rPr>
              <a:t>Объем перевезенных грузов транспортом общего пользования Новосибирской области (млн. тонн)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652588" y="1509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652588" y="18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3081" name="Object 78"/>
          <p:cNvGraphicFramePr>
            <a:graphicFrameLocks noChangeAspect="1"/>
          </p:cNvGraphicFramePr>
          <p:nvPr/>
        </p:nvGraphicFramePr>
        <p:xfrm>
          <a:off x="0" y="1063625"/>
          <a:ext cx="9144000" cy="579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Диаграмма" r:id="rId3" imgW="6010224" imgH="3286234" progId="MSGraph.Chart.8">
                  <p:embed/>
                </p:oleObj>
              </mc:Choice>
              <mc:Fallback>
                <p:oleObj name="Диаграмма" r:id="rId3" imgW="6010224" imgH="3286234" progId="MSGraph.Chart.8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63625"/>
                        <a:ext cx="9144000" cy="579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ru-RU" sz="2200" b="1" smtClean="0">
                <a:solidFill>
                  <a:srgbClr val="FFFF00"/>
                </a:solidFill>
              </a:rPr>
              <a:t>Изменение объемов перевезенных грузов по видам транспорта общего пользования Новосибирской области в 2016 году по отношению к 2015 году (%)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652588" y="1509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652588" y="18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4105" name="Object 78"/>
          <p:cNvGraphicFramePr>
            <a:graphicFrameLocks noChangeAspect="1"/>
          </p:cNvGraphicFramePr>
          <p:nvPr/>
        </p:nvGraphicFramePr>
        <p:xfrm>
          <a:off x="0" y="1063625"/>
          <a:ext cx="9144000" cy="579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Диаграмма" r:id="rId3" imgW="6010224" imgH="3286234" progId="MSGraph.Chart.8">
                  <p:embed/>
                </p:oleObj>
              </mc:Choice>
              <mc:Fallback>
                <p:oleObj name="Диаграмма" r:id="rId3" imgW="6010224" imgH="3286234" progId="MSGraph.Chart.8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63625"/>
                        <a:ext cx="9144000" cy="579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  <a:noFill/>
        </p:spPr>
        <p:txBody>
          <a:bodyPr/>
          <a:lstStyle/>
          <a:p>
            <a:pPr eaLnBrk="1" hangingPunct="1"/>
            <a:r>
              <a:rPr lang="ru-RU" altLang="ru-RU" sz="2200" b="1" smtClean="0">
                <a:solidFill>
                  <a:srgbClr val="FFFF00"/>
                </a:solidFill>
              </a:rPr>
              <a:t>Доля видов транспорта общего пользования Новосибирской области в объеме перевозок в 2016 году (%)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652588" y="1509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652588" y="18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1438275" y="1709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5130" name="Object 10"/>
          <p:cNvGraphicFramePr>
            <a:graphicFrameLocks noChangeAspect="1"/>
          </p:cNvGraphicFramePr>
          <p:nvPr/>
        </p:nvGraphicFramePr>
        <p:xfrm>
          <a:off x="228600" y="1419225"/>
          <a:ext cx="8550275" cy="54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Диаграмма" r:id="rId3" imgW="6256245" imgH="3977961" progId="MSGraph.Chart.8">
                  <p:embed/>
                </p:oleObj>
              </mc:Choice>
              <mc:Fallback>
                <p:oleObj name="Диаграмма" r:id="rId3" imgW="6256245" imgH="3977961" progId="MSGraph.Char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419225"/>
                        <a:ext cx="8550275" cy="543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412875"/>
          </a:xfrm>
          <a:noFill/>
        </p:spPr>
        <p:txBody>
          <a:bodyPr/>
          <a:lstStyle/>
          <a:p>
            <a:pPr eaLnBrk="1" hangingPunct="1"/>
            <a:r>
              <a:rPr lang="ru-RU" altLang="ru-RU" sz="2200" b="1" smtClean="0">
                <a:solidFill>
                  <a:srgbClr val="FFFF00"/>
                </a:solidFill>
              </a:rPr>
              <a:t>Доля видов транспорта общего пользования и автомобильного транспорта необщего пользования Новосибирской области в объеме перевозок в 2016 году (%)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652588" y="1509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1652588" y="18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1438275" y="1709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6154" name="Object 10"/>
          <p:cNvGraphicFramePr>
            <a:graphicFrameLocks noChangeAspect="1"/>
          </p:cNvGraphicFramePr>
          <p:nvPr/>
        </p:nvGraphicFramePr>
        <p:xfrm>
          <a:off x="228600" y="1419225"/>
          <a:ext cx="8550275" cy="54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Диаграмма" r:id="rId3" imgW="6256245" imgH="3977961" progId="MSGraph.Chart.8">
                  <p:embed/>
                </p:oleObj>
              </mc:Choice>
              <mc:Fallback>
                <p:oleObj name="Диаграмма" r:id="rId3" imgW="6256245" imgH="3977961" progId="MSGraph.Char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419225"/>
                        <a:ext cx="8550275" cy="543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noFill/>
        </p:spPr>
        <p:txBody>
          <a:bodyPr/>
          <a:lstStyle/>
          <a:p>
            <a:pPr eaLnBrk="1" hangingPunct="1"/>
            <a:r>
              <a:rPr lang="ru-RU" sz="2200" b="1" smtClean="0">
                <a:solidFill>
                  <a:srgbClr val="FFFF00"/>
                </a:solidFill>
              </a:rPr>
              <a:t>Прирост объемов переработки крупнотоннажных контейнеров в РФ и Новосибирской области (в % к предыдущему году)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652588" y="1509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652588" y="18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7177" name="Object 78"/>
          <p:cNvGraphicFramePr>
            <a:graphicFrameLocks noChangeAspect="1"/>
          </p:cNvGraphicFramePr>
          <p:nvPr/>
        </p:nvGraphicFramePr>
        <p:xfrm>
          <a:off x="0" y="960438"/>
          <a:ext cx="9169400" cy="589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Диаграмма" r:id="rId3" imgW="6012362" imgH="3871174" progId="MSGraph.Chart.8">
                  <p:embed/>
                </p:oleObj>
              </mc:Choice>
              <mc:Fallback>
                <p:oleObj name="Диаграмма" r:id="rId3" imgW="6012362" imgH="3871174" progId="MSGraph.Chart.8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60438"/>
                        <a:ext cx="9169400" cy="589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ru-RU" sz="2200" b="1" smtClean="0">
                <a:solidFill>
                  <a:srgbClr val="FFFF00"/>
                </a:solidFill>
              </a:rPr>
              <a:t>Грузооборот транспорта общего пользования Новосибирской области (млрд. т-км.)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652588" y="1509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652588" y="18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8201" name="Object 78"/>
          <p:cNvGraphicFramePr>
            <a:graphicFrameLocks noChangeAspect="1"/>
          </p:cNvGraphicFramePr>
          <p:nvPr/>
        </p:nvGraphicFramePr>
        <p:xfrm>
          <a:off x="0" y="1063625"/>
          <a:ext cx="9144000" cy="579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Диаграмма" r:id="rId3" imgW="6010224" imgH="3286234" progId="MSGraph.Chart.8">
                  <p:embed/>
                </p:oleObj>
              </mc:Choice>
              <mc:Fallback>
                <p:oleObj name="Диаграмма" r:id="rId3" imgW="6010224" imgH="3286234" progId="MSGraph.Chart.8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63625"/>
                        <a:ext cx="9144000" cy="579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52513"/>
          </a:xfrm>
          <a:noFill/>
        </p:spPr>
        <p:txBody>
          <a:bodyPr/>
          <a:lstStyle/>
          <a:p>
            <a:pPr eaLnBrk="1" hangingPunct="1"/>
            <a:r>
              <a:rPr lang="ru-RU" altLang="ru-RU" sz="2200" b="1" smtClean="0">
                <a:solidFill>
                  <a:srgbClr val="FFFF00"/>
                </a:solidFill>
              </a:rPr>
              <a:t>Доля видов транспорта общего пользования в грузообороте Новосибирской области в 2016 году (%)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652588" y="1747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652588" y="1509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652588" y="18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1652588" y="1933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1438275" y="1709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9226" name="Object 10"/>
          <p:cNvGraphicFramePr>
            <a:graphicFrameLocks noChangeAspect="1"/>
          </p:cNvGraphicFramePr>
          <p:nvPr/>
        </p:nvGraphicFramePr>
        <p:xfrm>
          <a:off x="0" y="1176338"/>
          <a:ext cx="8928100" cy="568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Диаграмма" r:id="rId3" imgW="6256245" imgH="3985502" progId="MSGraph.Chart.8">
                  <p:embed/>
                </p:oleObj>
              </mc:Choice>
              <mc:Fallback>
                <p:oleObj name="Диаграмма" r:id="rId3" imgW="6256245" imgH="3985502" progId="MSGraph.Char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76338"/>
                        <a:ext cx="8928100" cy="568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4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4213"/>
            <a:ext cx="8839200" cy="61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>
                <a:solidFill>
                  <a:srgbClr val="FFFF00"/>
                </a:solidFill>
                <a:latin typeface="Times New Roman" pitchFamily="18" charset="0"/>
              </a:rPr>
              <a:t>Зона влияния Новосибирского транспортного узла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32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32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4658</TotalTime>
  <Words>394</Words>
  <Application>Microsoft Office PowerPoint</Application>
  <PresentationFormat>Экран (4:3)</PresentationFormat>
  <Paragraphs>63</Paragraphs>
  <Slides>17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Times New Roman</vt:lpstr>
      <vt:lpstr>Оформление по умолчанию</vt:lpstr>
      <vt:lpstr>CorelDRAW 12.0 Graphic</vt:lpstr>
      <vt:lpstr>Диаграмма Microsoft Graph</vt:lpstr>
      <vt:lpstr>Диаграмма Microsoft Graph 2000</vt:lpstr>
      <vt:lpstr>Презентация PowerPoint</vt:lpstr>
      <vt:lpstr>Объем перевезенных грузов транспортом общего пользования Новосибирской области (млн. тонн)</vt:lpstr>
      <vt:lpstr>Изменение объемов перевезенных грузов по видам транспорта общего пользования Новосибирской области в 2016 году по отношению к 2015 году (%)</vt:lpstr>
      <vt:lpstr>Доля видов транспорта общего пользования Новосибирской области в объеме перевозок в 2016 году (%)</vt:lpstr>
      <vt:lpstr>Доля видов транспорта общего пользования и автомобильного транспорта необщего пользования Новосибирской области в объеме перевозок в 2016 году (%)</vt:lpstr>
      <vt:lpstr>Прирост объемов переработки крупнотоннажных контейнеров в РФ и Новосибирской области (в % к предыдущему году)</vt:lpstr>
      <vt:lpstr>Грузооборот транспорта общего пользования Новосибирской области (млрд. т-км.)</vt:lpstr>
      <vt:lpstr>Доля видов транспорта общего пользования в грузообороте Новосибирской области в 2016 году (%)</vt:lpstr>
      <vt:lpstr>Презентация PowerPoint</vt:lpstr>
      <vt:lpstr>Возможные сопряжения Транссиба и «Шелкового пути»</vt:lpstr>
      <vt:lpstr>Распределение современных складов класса А и В в  Западной Сибири (2016 г., %)</vt:lpstr>
      <vt:lpstr>Транспортно-логистические зоны Новосибирского узла </vt:lpstr>
      <vt:lpstr>Соотношение складских мощностей на левом и правом берегу Новосибирского транспортного узла</vt:lpstr>
      <vt:lpstr>Объекты Восточной транспортно-логистической зоны</vt:lpstr>
      <vt:lpstr>Схема генерального плана «Промышленно-логистического парка «Восточный»»</vt:lpstr>
      <vt:lpstr>Информация о проекте ВПЛП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Союз</dc:title>
  <dc:creator>Максимов</dc:creator>
  <cp:lastModifiedBy>СТЕЛС</cp:lastModifiedBy>
  <cp:revision>396</cp:revision>
  <dcterms:created xsi:type="dcterms:W3CDTF">2005-03-16T08:32:40Z</dcterms:created>
  <dcterms:modified xsi:type="dcterms:W3CDTF">2017-01-31T07:58:03Z</dcterms:modified>
</cp:coreProperties>
</file>