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56" r:id="rId3"/>
    <p:sldId id="257" r:id="rId4"/>
    <p:sldId id="264" r:id="rId5"/>
    <p:sldId id="261" r:id="rId6"/>
    <p:sldId id="262" r:id="rId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391D5A-C187-4034-B753-0C89A987EC3E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31A05C-1271-41A9-BC07-EFCF6A625C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108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84F1E-1500-481C-BFDB-DEBCE2E9BAF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898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2733-038D-46BE-B938-31468C283471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A4A2-E3F9-454E-A11E-16C8D48A2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993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2733-038D-46BE-B938-31468C283471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A4A2-E3F9-454E-A11E-16C8D48A2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579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2733-038D-46BE-B938-31468C283471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A4A2-E3F9-454E-A11E-16C8D48A2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952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30624-F4AB-468F-9428-65B72390267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67B48-822D-4FFE-AFDD-6B520519A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527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30624-F4AB-468F-9428-65B72390267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67B48-822D-4FFE-AFDD-6B520519A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332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30624-F4AB-468F-9428-65B72390267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67B48-822D-4FFE-AFDD-6B520519A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066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30624-F4AB-468F-9428-65B72390267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67B48-822D-4FFE-AFDD-6B520519A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0951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30624-F4AB-468F-9428-65B72390267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67B48-822D-4FFE-AFDD-6B520519A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30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30624-F4AB-468F-9428-65B72390267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67B48-822D-4FFE-AFDD-6B520519A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6703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30624-F4AB-468F-9428-65B72390267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67B48-822D-4FFE-AFDD-6B520519A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0170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30624-F4AB-468F-9428-65B72390267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67B48-822D-4FFE-AFDD-6B520519A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22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2733-038D-46BE-B938-31468C283471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A4A2-E3F9-454E-A11E-16C8D48A2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369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30624-F4AB-468F-9428-65B72390267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67B48-822D-4FFE-AFDD-6B520519A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6304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30624-F4AB-468F-9428-65B72390267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67B48-822D-4FFE-AFDD-6B520519A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958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30624-F4AB-468F-9428-65B72390267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67B48-822D-4FFE-AFDD-6B520519A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165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2733-038D-46BE-B938-31468C283471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A4A2-E3F9-454E-A11E-16C8D48A2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722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2733-038D-46BE-B938-31468C283471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A4A2-E3F9-454E-A11E-16C8D48A2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972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2733-038D-46BE-B938-31468C283471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A4A2-E3F9-454E-A11E-16C8D48A2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668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2733-038D-46BE-B938-31468C283471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A4A2-E3F9-454E-A11E-16C8D48A2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700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2733-038D-46BE-B938-31468C283471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A4A2-E3F9-454E-A11E-16C8D48A2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545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2733-038D-46BE-B938-31468C283471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A4A2-E3F9-454E-A11E-16C8D48A2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934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2733-038D-46BE-B938-31468C283471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A4A2-E3F9-454E-A11E-16C8D48A2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527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32733-038D-46BE-B938-31468C283471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7A4A2-E3F9-454E-A11E-16C8D48A2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56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30624-F4AB-468F-9428-65B72390267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67B48-822D-4FFE-AFDD-6B520519A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411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3" y="2132856"/>
            <a:ext cx="8964488" cy="19442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5989" y="1550126"/>
            <a:ext cx="9666513" cy="2785472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+mn-lt"/>
                <a:cs typeface="Times New Roman" panose="02020603050405020304" pitchFamily="18" charset="0"/>
              </a:rPr>
              <a:t>СОЗДАНИЕ ИНСТИТУТА </a:t>
            </a:r>
            <a:r>
              <a:rPr lang="ru-RU" sz="2800" dirty="0" smtClean="0">
                <a:latin typeface="+mn-lt"/>
                <a:cs typeface="Times New Roman" panose="02020603050405020304" pitchFamily="18" charset="0"/>
              </a:rPr>
              <a:t>ИНВЕСТИЦИОННЫХ </a:t>
            </a:r>
            <a:r>
              <a:rPr lang="ru-RU" sz="2800" dirty="0" smtClean="0">
                <a:latin typeface="+mn-lt"/>
                <a:cs typeface="Times New Roman" panose="02020603050405020304" pitchFamily="18" charset="0"/>
              </a:rPr>
              <a:t>ПРЕДСТАВИТЕЛЕЙ </a:t>
            </a:r>
            <a:r>
              <a:rPr lang="ru-RU" sz="2800" dirty="0" smtClean="0">
                <a:latin typeface="+mn-lt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2800" dirty="0" smtClean="0">
                <a:latin typeface="+mn-lt"/>
                <a:cs typeface="Times New Roman" panose="02020603050405020304" pitchFamily="18" charset="0"/>
              </a:rPr>
              <a:t>АГЕНТСТВА ИНВЕСТИЦИОННОГО </a:t>
            </a:r>
            <a:r>
              <a:rPr lang="ru-RU" sz="2800" dirty="0">
                <a:latin typeface="+mn-lt"/>
                <a:cs typeface="Times New Roman" panose="02020603050405020304" pitchFamily="18" charset="0"/>
              </a:rPr>
              <a:t>РАЗВИТИЯ </a:t>
            </a:r>
            <a:r>
              <a:rPr lang="ru-RU" sz="2800" dirty="0" smtClean="0">
                <a:latin typeface="+mn-lt"/>
                <a:cs typeface="Times New Roman" panose="02020603050405020304" pitchFamily="18" charset="0"/>
              </a:rPr>
              <a:t>НОВОСИБИРСКОЙ ОБЛАСТИ </a:t>
            </a:r>
            <a:br>
              <a:rPr lang="ru-RU" sz="2800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2800" dirty="0" smtClean="0">
                <a:latin typeface="+mn-lt"/>
                <a:cs typeface="Times New Roman" panose="02020603050405020304" pitchFamily="18" charset="0"/>
              </a:rPr>
              <a:t>НА </a:t>
            </a:r>
            <a:r>
              <a:rPr lang="ru-RU" sz="2800" dirty="0">
                <a:latin typeface="+mn-lt"/>
                <a:cs typeface="Times New Roman" panose="02020603050405020304" pitchFamily="18" charset="0"/>
              </a:rPr>
              <a:t>ТЕРРИТОРИИ </a:t>
            </a:r>
            <a:r>
              <a:rPr lang="ru-RU" sz="2800" dirty="0" smtClean="0">
                <a:latin typeface="+mn-lt"/>
                <a:cs typeface="Times New Roman" panose="02020603050405020304" pitchFamily="18" charset="0"/>
              </a:rPr>
              <a:t>МУНИЦИПАЛЬНЫХ РАЙОНОВ</a:t>
            </a:r>
            <a:endParaRPr lang="ru-RU" sz="28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9D432-D0C9-45CF-AE5D-FD7ABDFE154B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5" y="243098"/>
            <a:ext cx="2939145" cy="68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08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Объект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3" y="3356993"/>
            <a:ext cx="8029565" cy="50851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2959" y="212557"/>
            <a:ext cx="86586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prstClr val="black"/>
                </a:solidFill>
              </a:rPr>
              <a:t>Задачи по </a:t>
            </a:r>
            <a:r>
              <a:rPr lang="ru-RU" b="1" dirty="0">
                <a:solidFill>
                  <a:prstClr val="black"/>
                </a:solidFill>
              </a:rPr>
              <a:t>реализации инвестиционной </a:t>
            </a:r>
            <a:r>
              <a:rPr lang="ru-RU" b="1" dirty="0" smtClean="0">
                <a:solidFill>
                  <a:prstClr val="black"/>
                </a:solidFill>
              </a:rPr>
              <a:t>политики в муниципальных </a:t>
            </a:r>
            <a:r>
              <a:rPr lang="ru-RU" b="1" dirty="0" smtClean="0">
                <a:solidFill>
                  <a:prstClr val="black"/>
                </a:solidFill>
              </a:rPr>
              <a:t>районах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595" y="238683"/>
            <a:ext cx="2785902" cy="6480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4946" y="1536869"/>
            <a:ext cx="8229600" cy="369924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ru-RU" sz="1800" b="1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1800" b="1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36" y="790720"/>
            <a:ext cx="4882906" cy="18288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7099"/>
              </p:ext>
            </p:extLst>
          </p:nvPr>
        </p:nvGraphicFramePr>
        <p:xfrm>
          <a:off x="292960" y="1189607"/>
          <a:ext cx="11638628" cy="51756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9314"/>
                <a:gridCol w="5819314"/>
              </a:tblGrid>
              <a:tr h="36033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Инвестиционные уполномоченные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Инвестиционные представители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15350"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endParaRPr lang="ru-RU" sz="1600" dirty="0" smtClean="0">
                        <a:solidFill>
                          <a:prstClr val="black"/>
                        </a:solidFill>
                      </a:endParaRP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</a:rPr>
                        <a:t>повышение </a:t>
                      </a:r>
                      <a:r>
                        <a:rPr lang="ru-RU" sz="1600" dirty="0" smtClean="0">
                          <a:solidFill>
                            <a:prstClr val="black"/>
                          </a:solidFill>
                        </a:rPr>
                        <a:t>эффективности муниципальной инвестиционной политики;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</a:rPr>
                        <a:t>принятие мер по устранению административных барьеров, инфраструктурных ограничений и улучшению делового климата; 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</a:rPr>
                        <a:t>организация работ по формированию муниципальной маркетинговой стратегии и муниципальной программы привлечения инвестиций; 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</a:rPr>
                        <a:t>совершенствование нормативно-правовой базы в сфере регулирования инвестиционной деятельности; 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</a:rPr>
                        <a:t>содействие в формировании инвестиционных площадок; 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</a:rPr>
                        <a:t>привлечение инвестиционных ресурсов в целях решения социально-экономических задач, организация встреч и сопровождение инвесторов; 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</a:rPr>
                        <a:t>оказание правовой, методической и организационной помощи хозяйствующим субъектам по вопросам, связанным с реализацией инвестиционных проектов.</a:t>
                      </a:r>
                    </a:p>
                    <a:p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600" dirty="0" smtClean="0"/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dirty="0" smtClean="0"/>
                        <a:t>определение </a:t>
                      </a:r>
                      <a:r>
                        <a:rPr lang="ru-RU" sz="1600" dirty="0" smtClean="0"/>
                        <a:t>«точек роста»</a:t>
                      </a:r>
                      <a:r>
                        <a:rPr lang="ru-RU" sz="1600" baseline="0" dirty="0" smtClean="0"/>
                        <a:t> и </a:t>
                      </a:r>
                      <a:r>
                        <a:rPr lang="ru-RU" sz="1600" dirty="0" smtClean="0"/>
                        <a:t>конкурентных преимуществ района;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dirty="0" smtClean="0"/>
                        <a:t>моделирование инвестиционных проектов с привязкой к «точкам роста» и конкурентным преимуществам;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/>
                        <a:t>формирование инвестиционных проектов и сопровождение их реализации; 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/>
                        <a:t>сбор и подготовка необходимой информации для формирования проектов МЧП на территории района, сопровождение реализации этих проектов;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dirty="0" smtClean="0"/>
                        <a:t>выявление экспортных возможностей предприятий района;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dirty="0" smtClean="0"/>
                        <a:t>организация межрайонной кооперации (сотрудничества); 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/>
                        <a:t>использование возможностей экспертного совета АИР для оценка инвестиционных проектов, внедрения инновационных технологий в сфере сельского хозяйства, производства и переработки сельскохозяйственной продукции</a:t>
                      </a:r>
                      <a:r>
                        <a:rPr lang="ru-RU" sz="1600" baseline="0" dirty="0" smtClean="0"/>
                        <a:t> и др.</a:t>
                      </a:r>
                      <a:r>
                        <a:rPr lang="ru-RU" sz="1600" dirty="0" smtClean="0"/>
                        <a:t> </a:t>
                      </a:r>
                    </a:p>
                    <a:p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846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17655" y="2901628"/>
            <a:ext cx="1575672" cy="136025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0"/>
                <a:solidFill>
                  <a:prstClr val="black"/>
                </a:solidFill>
              </a:rPr>
              <a:t>АО «Агентство инвестиционного развития Новосибирской области»</a:t>
            </a:r>
            <a:endParaRPr lang="ru-RU" sz="1400" b="1" dirty="0">
              <a:ln w="0"/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9169" y="3174982"/>
            <a:ext cx="1437571" cy="8665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Департамент развития сельских территорий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62894" y="1375942"/>
            <a:ext cx="5971609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Инвестиционные инициативы и проекты </a:t>
            </a:r>
            <a:r>
              <a:rPr lang="ru-RU" sz="1400" b="1" dirty="0">
                <a:solidFill>
                  <a:schemeClr val="tx1"/>
                </a:solidFill>
              </a:rPr>
              <a:t>– почин, </a:t>
            </a:r>
            <a:r>
              <a:rPr lang="ru-RU" sz="1400" b="1" dirty="0" smtClean="0">
                <a:solidFill>
                  <a:schemeClr val="tx1"/>
                </a:solidFill>
              </a:rPr>
              <a:t>начинание,</a:t>
            </a:r>
            <a:r>
              <a:rPr lang="ru-RU" sz="1400" b="1" dirty="0">
                <a:solidFill>
                  <a:schemeClr val="tx1"/>
                </a:solidFill>
              </a:rPr>
              <a:t> экономический или </a:t>
            </a:r>
            <a:r>
              <a:rPr lang="ru-RU" sz="1400" b="1" dirty="0" smtClean="0">
                <a:solidFill>
                  <a:schemeClr val="tx1"/>
                </a:solidFill>
              </a:rPr>
              <a:t>социальный проект, </a:t>
            </a:r>
            <a:r>
              <a:rPr lang="ru-RU" sz="1400" b="1" dirty="0">
                <a:solidFill>
                  <a:schemeClr val="tx1"/>
                </a:solidFill>
              </a:rPr>
              <a:t>основывающийся </a:t>
            </a:r>
            <a:r>
              <a:rPr lang="ru-RU" sz="1400" b="1" dirty="0" smtClean="0">
                <a:solidFill>
                  <a:schemeClr val="tx1"/>
                </a:solidFill>
              </a:rPr>
              <a:t>на инвестициях, предложенный или разработанный жителями муниципального района или третьими лицами.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56670" y="3190699"/>
            <a:ext cx="1684585" cy="94341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Инвестиционный представитель АО «АИР»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61937" y="3890469"/>
            <a:ext cx="1700957" cy="67123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Экспертный совет </a:t>
            </a:r>
            <a:r>
              <a:rPr lang="ru-RU" sz="1400" b="1" dirty="0">
                <a:solidFill>
                  <a:prstClr val="black"/>
                </a:solidFill>
              </a:rPr>
              <a:t>при АО «АИР»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80981" y="2456143"/>
            <a:ext cx="1681913" cy="90715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Обучение </a:t>
            </a:r>
            <a:r>
              <a:rPr lang="ru-RU" sz="1400" b="1" dirty="0">
                <a:solidFill>
                  <a:prstClr val="black"/>
                </a:solidFill>
              </a:rPr>
              <a:t>и </a:t>
            </a:r>
            <a:r>
              <a:rPr lang="ru-RU" sz="1400" b="1" dirty="0" smtClean="0">
                <a:solidFill>
                  <a:prstClr val="black"/>
                </a:solidFill>
              </a:rPr>
              <a:t>подготовка инвестиционных представителей 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00325" y="4608966"/>
            <a:ext cx="1640930" cy="132560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Моделирование, формирование и сопровождение </a:t>
            </a:r>
            <a:r>
              <a:rPr lang="ru-RU" sz="1400" b="1" dirty="0" smtClean="0">
                <a:solidFill>
                  <a:prstClr val="black"/>
                </a:solidFill>
              </a:rPr>
              <a:t>инвестиционного проекта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7655" y="1630233"/>
            <a:ext cx="1575672" cy="6001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Инвесторы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000229" y="4586368"/>
            <a:ext cx="1399292" cy="134018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Экспертиза  </a:t>
            </a:r>
            <a:r>
              <a:rPr lang="ru-RU" sz="1400" b="1" dirty="0">
                <a:solidFill>
                  <a:prstClr val="black"/>
                </a:solidFill>
              </a:rPr>
              <a:t>инвестиционных проектов</a:t>
            </a:r>
          </a:p>
        </p:txBody>
      </p:sp>
      <p:sp>
        <p:nvSpPr>
          <p:cNvPr id="16" name="Двойная стрелка вверх/вниз 15"/>
          <p:cNvSpPr/>
          <p:nvPr/>
        </p:nvSpPr>
        <p:spPr>
          <a:xfrm>
            <a:off x="6522538" y="2370633"/>
            <a:ext cx="352848" cy="794306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417" y="116633"/>
            <a:ext cx="2656113" cy="648071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52846" y="40384"/>
            <a:ext cx="8708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Блок – схема работы АО «АИР</a:t>
            </a:r>
            <a:r>
              <a:rPr lang="ru-RU" b="1" dirty="0" smtClean="0"/>
              <a:t>» с </a:t>
            </a:r>
            <a:r>
              <a:rPr lang="ru-RU" b="1" dirty="0"/>
              <a:t>сельскими территориями в </a:t>
            </a:r>
            <a:r>
              <a:rPr lang="ru-RU" b="1" dirty="0" smtClean="0"/>
              <a:t>области инвестиционной </a:t>
            </a:r>
            <a:r>
              <a:rPr lang="ru-RU" b="1" dirty="0"/>
              <a:t>политики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14" y="746416"/>
            <a:ext cx="4882906" cy="18288"/>
          </a:xfrm>
          <a:prstGeom prst="rect">
            <a:avLst/>
          </a:prstGeom>
        </p:spPr>
      </p:pic>
      <p:sp>
        <p:nvSpPr>
          <p:cNvPr id="24" name="Двойная стрелка влево/вправо 23"/>
          <p:cNvSpPr/>
          <p:nvPr/>
        </p:nvSpPr>
        <p:spPr>
          <a:xfrm>
            <a:off x="3602962" y="3378086"/>
            <a:ext cx="2253709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9865246" y="2967026"/>
            <a:ext cx="1669257" cy="136025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0"/>
                <a:solidFill>
                  <a:prstClr val="black"/>
                </a:solidFill>
              </a:rPr>
              <a:t>Администрация муниципального района</a:t>
            </a:r>
            <a:endParaRPr lang="ru-RU" sz="1400" b="1" dirty="0">
              <a:ln w="0"/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401457" y="3206669"/>
            <a:ext cx="1569414" cy="94430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Инвестиционный уполномоченный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8" name="Двойная стрелка влево/вправо 27"/>
          <p:cNvSpPr/>
          <p:nvPr/>
        </p:nvSpPr>
        <p:spPr>
          <a:xfrm>
            <a:off x="7541255" y="3467172"/>
            <a:ext cx="853411" cy="42329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Двойная стрелка вверх/вниз 28"/>
          <p:cNvSpPr/>
          <p:nvPr/>
        </p:nvSpPr>
        <p:spPr>
          <a:xfrm>
            <a:off x="10523450" y="2327844"/>
            <a:ext cx="352848" cy="660151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Двойная стрелка вверх/вниз 29"/>
          <p:cNvSpPr/>
          <p:nvPr/>
        </p:nvSpPr>
        <p:spPr>
          <a:xfrm>
            <a:off x="1307535" y="2246828"/>
            <a:ext cx="352848" cy="65466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10489473" y="4316937"/>
            <a:ext cx="484632" cy="2758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войная стрелка влево/вверх 31"/>
          <p:cNvSpPr/>
          <p:nvPr/>
        </p:nvSpPr>
        <p:spPr>
          <a:xfrm rot="5400000">
            <a:off x="3336887" y="3189685"/>
            <a:ext cx="1688722" cy="3409562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6471326" y="4157454"/>
            <a:ext cx="484632" cy="4515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821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26" y="863514"/>
            <a:ext cx="4882906" cy="18288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0626" y="12081"/>
            <a:ext cx="8675957" cy="695102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/>
              <a:t/>
            </a:r>
            <a:br>
              <a:rPr lang="ru-RU" sz="2000" b="1" i="1" dirty="0"/>
            </a:br>
            <a:r>
              <a:rPr lang="ru-RU" sz="1800" b="1" dirty="0">
                <a:latin typeface="+mn-lt"/>
              </a:rPr>
              <a:t>Этапы создания института </a:t>
            </a:r>
            <a:r>
              <a:rPr lang="ru-RU" sz="1800" b="1" dirty="0" smtClean="0">
                <a:latin typeface="+mn-lt"/>
              </a:rPr>
              <a:t>инвестиционных представителей </a:t>
            </a:r>
            <a:r>
              <a:rPr lang="ru-RU" sz="1800" b="1" dirty="0">
                <a:latin typeface="+mn-lt"/>
              </a:rPr>
              <a:t>АИР в муниципальных районах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884000" y="1052736"/>
            <a:ext cx="8244448" cy="453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defRPr/>
            </a:pPr>
            <a:endParaRPr lang="ru-RU" sz="20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9D432-D0C9-45CF-AE5D-FD7ABDFE154B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6213" y="269028"/>
            <a:ext cx="2626251" cy="61093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79269" y="2057648"/>
            <a:ext cx="109553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/>
          </a:p>
          <a:p>
            <a:pPr algn="just"/>
            <a:r>
              <a:rPr lang="ru-RU" sz="2400" dirty="0"/>
              <a:t>1 ЭТАП: реализация пилотного проекта в 4-5 районах Новосибирской области</a:t>
            </a:r>
          </a:p>
          <a:p>
            <a:endParaRPr lang="ru-RU" sz="2400" dirty="0"/>
          </a:p>
          <a:p>
            <a:pPr algn="just"/>
            <a:r>
              <a:rPr lang="ru-RU" sz="2400" dirty="0"/>
              <a:t>2 ЭТАП: распространение положительного опыта в других муниципальных районах</a:t>
            </a:r>
          </a:p>
          <a:p>
            <a:pPr algn="just"/>
            <a:endParaRPr lang="ru-RU" sz="2400" dirty="0"/>
          </a:p>
          <a:p>
            <a:pPr algn="just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3975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Объект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138" y="1535982"/>
            <a:ext cx="8029565" cy="53300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018" y="259587"/>
            <a:ext cx="2939145" cy="6837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556" y="5899465"/>
            <a:ext cx="468679" cy="46867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19235" y="5949137"/>
            <a:ext cx="1869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+7(383)289-27-25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92" t="18062" r="3333" b="31569"/>
          <a:stretch/>
        </p:blipFill>
        <p:spPr>
          <a:xfrm>
            <a:off x="8014660" y="5803776"/>
            <a:ext cx="589251" cy="56070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661936" y="5899464"/>
            <a:ext cx="1659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info@air-nso.ru</a:t>
            </a:r>
            <a:endParaRPr lang="ru-RU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668" y="5881779"/>
            <a:ext cx="464296" cy="46429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695565" y="5929261"/>
            <a:ext cx="1632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www.air-nso.ru</a:t>
            </a:r>
            <a:endParaRPr lang="ru-RU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79435" y="2564904"/>
            <a:ext cx="46825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D5C62"/>
                </a:solidFill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3248271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306</Words>
  <Application>Microsoft Office PowerPoint</Application>
  <PresentationFormat>Широкоэкранный</PresentationFormat>
  <Paragraphs>45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1_Тема Office</vt:lpstr>
      <vt:lpstr>СОЗДАНИЕ ИНСТИТУТА ИНВЕСТИЦИОННЫХ ПРЕДСТАВИТЕЛЕЙ  АГЕНТСТВА ИНВЕСТИЦИОННОГО РАЗВИТИЯ НОВОСИБИРСКОЙ ОБЛАСТИ  НА ТЕРРИТОРИИ МУНИЦИПАЛЬНЫХ РАЙОНОВ</vt:lpstr>
      <vt:lpstr> </vt:lpstr>
      <vt:lpstr>Презентация PowerPoint</vt:lpstr>
      <vt:lpstr> Этапы создания института инвестиционных представителей АИР в муниципальных районах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ИНСТИТУТА ПРЕДСТАВИТЕЛЕЙ АГЕНТСТВА ИНВЕСТИЦИОННОГО РАЗВИТИЯ НОВОСИБИРСКОЙ ОБЛАСТИ  НА ТЕРРИТОРИИ МУНИЦИПАЛЬНЫХ РАЙОНОВ</dc:title>
  <dc:creator>Плотников Василий Сергеевич</dc:creator>
  <cp:lastModifiedBy>Плотников Василий Сергеевич</cp:lastModifiedBy>
  <cp:revision>15</cp:revision>
  <cp:lastPrinted>2017-04-07T03:59:36Z</cp:lastPrinted>
  <dcterms:created xsi:type="dcterms:W3CDTF">2017-04-07T02:32:49Z</dcterms:created>
  <dcterms:modified xsi:type="dcterms:W3CDTF">2017-04-10T10:04:12Z</dcterms:modified>
</cp:coreProperties>
</file>