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4"/>
  </p:notesMasterIdLst>
  <p:sldIdLst>
    <p:sldId id="256" r:id="rId2"/>
    <p:sldId id="259" r:id="rId3"/>
    <p:sldId id="260" r:id="rId4"/>
    <p:sldId id="272" r:id="rId5"/>
    <p:sldId id="273" r:id="rId6"/>
    <p:sldId id="278" r:id="rId7"/>
    <p:sldId id="274" r:id="rId8"/>
    <p:sldId id="275" r:id="rId9"/>
    <p:sldId id="276" r:id="rId10"/>
    <p:sldId id="277" r:id="rId11"/>
    <p:sldId id="265" r:id="rId12"/>
    <p:sldId id="270" r:id="rId13"/>
  </p:sldIdLst>
  <p:sldSz cx="9144000" cy="6858000" type="screen4x3"/>
  <p:notesSz cx="679132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79783" autoAdjust="0"/>
  </p:normalViewPr>
  <p:slideViewPr>
    <p:cSldViewPr>
      <p:cViewPr varScale="1">
        <p:scale>
          <a:sx n="70" d="100"/>
          <a:sy n="70" d="100"/>
        </p:scale>
        <p:origin x="-196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603C57-F884-472E-B1B0-9195EEBE5AA4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B6A53C9-D675-4FB7-8451-EE210AD58C8A}">
      <dgm:prSet phldrT="[Текст]" custT="1"/>
      <dgm:spPr/>
      <dgm:t>
        <a:bodyPr/>
        <a:lstStyle/>
        <a:p>
          <a:r>
            <a:rPr lang="ru-RU" sz="2000" dirty="0" smtClean="0"/>
            <a:t>ТРЕБОВАНИЯ К ПОДГОТОВКЕ ОТЧЕТА</a:t>
          </a:r>
          <a:endParaRPr lang="ru-RU" sz="2000" dirty="0"/>
        </a:p>
      </dgm:t>
    </dgm:pt>
    <dgm:pt modelId="{2B4AF6E9-BB26-4C48-A720-54AB423AD9AC}" type="parTrans" cxnId="{73DD6B27-6604-4FF5-AA60-893F1A7EC963}">
      <dgm:prSet/>
      <dgm:spPr/>
      <dgm:t>
        <a:bodyPr/>
        <a:lstStyle/>
        <a:p>
          <a:endParaRPr lang="ru-RU"/>
        </a:p>
      </dgm:t>
    </dgm:pt>
    <dgm:pt modelId="{DDCC266C-177C-46B6-A2E1-7C3F843F8615}" type="sibTrans" cxnId="{73DD6B27-6604-4FF5-AA60-893F1A7EC963}">
      <dgm:prSet/>
      <dgm:spPr/>
      <dgm:t>
        <a:bodyPr/>
        <a:lstStyle/>
        <a:p>
          <a:endParaRPr lang="ru-RU"/>
        </a:p>
      </dgm:t>
    </dgm:pt>
    <dgm:pt modelId="{121B3383-0562-435D-A004-0D3618687A0A}">
      <dgm:prSet phldrT="[Текст]" custT="1"/>
      <dgm:spPr/>
      <dgm:t>
        <a:bodyPr/>
        <a:lstStyle/>
        <a:p>
          <a:r>
            <a:rPr lang="ru-RU" sz="1600" dirty="0" smtClean="0"/>
            <a:t>Срок представления отчетов в Минэкономразвития НСО - </a:t>
          </a:r>
          <a:r>
            <a:rPr lang="ru-RU" sz="1600" b="1" dirty="0" smtClean="0">
              <a:solidFill>
                <a:srgbClr val="FF0000"/>
              </a:solidFill>
            </a:rPr>
            <a:t>до 15 числа месяца</a:t>
          </a:r>
          <a:r>
            <a:rPr lang="ru-RU" sz="1600" dirty="0" smtClean="0"/>
            <a:t>, следующего за отчетным кварталом</a:t>
          </a:r>
          <a:endParaRPr lang="ru-RU" sz="1600" dirty="0"/>
        </a:p>
      </dgm:t>
    </dgm:pt>
    <dgm:pt modelId="{FFF24427-5256-4782-BC8D-0D2BA15AC110}" type="parTrans" cxnId="{6800DADA-B997-4180-BECA-72E1E559E99D}">
      <dgm:prSet/>
      <dgm:spPr/>
      <dgm:t>
        <a:bodyPr/>
        <a:lstStyle/>
        <a:p>
          <a:endParaRPr lang="ru-RU"/>
        </a:p>
      </dgm:t>
    </dgm:pt>
    <dgm:pt modelId="{3AAFC469-36CC-4B22-8503-63C9A545DF3A}" type="sibTrans" cxnId="{6800DADA-B997-4180-BECA-72E1E559E99D}">
      <dgm:prSet/>
      <dgm:spPr/>
      <dgm:t>
        <a:bodyPr/>
        <a:lstStyle/>
        <a:p>
          <a:endParaRPr lang="ru-RU"/>
        </a:p>
      </dgm:t>
    </dgm:pt>
    <dgm:pt modelId="{57273D14-1F3A-4983-B495-BB3F20342677}">
      <dgm:prSet phldrT="[Текст]"/>
      <dgm:spPr/>
      <dgm:t>
        <a:bodyPr/>
        <a:lstStyle/>
        <a:p>
          <a:endParaRPr lang="ru-RU" sz="1000" dirty="0"/>
        </a:p>
      </dgm:t>
    </dgm:pt>
    <dgm:pt modelId="{9FE863B6-D939-46C7-819E-4FBE4B6EF6E0}" type="parTrans" cxnId="{FA6EFADC-09CF-4091-83F9-BA85B4CB276B}">
      <dgm:prSet/>
      <dgm:spPr/>
      <dgm:t>
        <a:bodyPr/>
        <a:lstStyle/>
        <a:p>
          <a:endParaRPr lang="ru-RU"/>
        </a:p>
      </dgm:t>
    </dgm:pt>
    <dgm:pt modelId="{8946C8AF-98FD-4E01-93F9-ACCE69DED96C}" type="sibTrans" cxnId="{FA6EFADC-09CF-4091-83F9-BA85B4CB276B}">
      <dgm:prSet/>
      <dgm:spPr/>
      <dgm:t>
        <a:bodyPr/>
        <a:lstStyle/>
        <a:p>
          <a:endParaRPr lang="ru-RU"/>
        </a:p>
      </dgm:t>
    </dgm:pt>
    <dgm:pt modelId="{EF854DD3-0364-474C-8A8A-F1D000DD8F8A}">
      <dgm:prSet phldrT="[Текст]" custT="1"/>
      <dgm:spPr/>
      <dgm:t>
        <a:bodyPr/>
        <a:lstStyle/>
        <a:p>
          <a:r>
            <a:rPr lang="ru-RU" sz="1400" dirty="0" smtClean="0"/>
            <a:t> </a:t>
          </a:r>
          <a:r>
            <a:rPr lang="ru-RU" sz="1600" dirty="0" smtClean="0"/>
            <a:t>В отчете должна быть представлена актуальная информация о деятельности инвестиционного уполномоченного.  Все таблицы обязательны для заполнения.</a:t>
          </a:r>
          <a:endParaRPr lang="ru-RU" sz="1600" dirty="0"/>
        </a:p>
      </dgm:t>
    </dgm:pt>
    <dgm:pt modelId="{BB136F62-AABA-4EA8-B8D2-15989A4FBD1B}" type="parTrans" cxnId="{BE9DF7A7-FC2C-4FCF-9B09-0CE536E2BD6A}">
      <dgm:prSet/>
      <dgm:spPr/>
      <dgm:t>
        <a:bodyPr/>
        <a:lstStyle/>
        <a:p>
          <a:endParaRPr lang="ru-RU"/>
        </a:p>
      </dgm:t>
    </dgm:pt>
    <dgm:pt modelId="{10A2DC42-9AED-4766-B641-F9EE5BDBF79A}" type="sibTrans" cxnId="{BE9DF7A7-FC2C-4FCF-9B09-0CE536E2BD6A}">
      <dgm:prSet/>
      <dgm:spPr/>
      <dgm:t>
        <a:bodyPr/>
        <a:lstStyle/>
        <a:p>
          <a:endParaRPr lang="ru-RU"/>
        </a:p>
      </dgm:t>
    </dgm:pt>
    <dgm:pt modelId="{21338B57-B000-4AD8-8474-8F99D241877F}">
      <dgm:prSet phldrT="[Текст]" custT="1"/>
      <dgm:spPr/>
      <dgm:t>
        <a:bodyPr/>
        <a:lstStyle/>
        <a:p>
          <a:r>
            <a:rPr lang="ru-RU" sz="1600" dirty="0" smtClean="0"/>
            <a:t>Не допускается изменение единиц измерения</a:t>
          </a:r>
          <a:endParaRPr lang="ru-RU" sz="1600" dirty="0"/>
        </a:p>
      </dgm:t>
    </dgm:pt>
    <dgm:pt modelId="{F9C7EAA2-3466-4E0D-929B-A8F82E3D1111}" type="parTrans" cxnId="{179C2907-CC07-4E9C-A85A-050C16A3C7C9}">
      <dgm:prSet/>
      <dgm:spPr/>
      <dgm:t>
        <a:bodyPr/>
        <a:lstStyle/>
        <a:p>
          <a:endParaRPr lang="ru-RU"/>
        </a:p>
      </dgm:t>
    </dgm:pt>
    <dgm:pt modelId="{B2001F70-179C-4932-AC39-347205B7F766}" type="sibTrans" cxnId="{179C2907-CC07-4E9C-A85A-050C16A3C7C9}">
      <dgm:prSet/>
      <dgm:spPr/>
      <dgm:t>
        <a:bodyPr/>
        <a:lstStyle/>
        <a:p>
          <a:endParaRPr lang="ru-RU"/>
        </a:p>
      </dgm:t>
    </dgm:pt>
    <dgm:pt modelId="{ADCF43EB-E606-4BD7-92A2-490F9F9D7A58}">
      <dgm:prSet phldrT="[Текст]" custT="1"/>
      <dgm:spPr/>
      <dgm:t>
        <a:bodyPr/>
        <a:lstStyle/>
        <a:p>
          <a:endParaRPr lang="ru-RU" sz="1600" dirty="0"/>
        </a:p>
      </dgm:t>
    </dgm:pt>
    <dgm:pt modelId="{7A8AF54D-954F-4302-BF5E-D7B43DACBD64}" type="parTrans" cxnId="{1AA3F552-C184-4040-9FCE-F7057FB7856F}">
      <dgm:prSet/>
      <dgm:spPr/>
      <dgm:t>
        <a:bodyPr/>
        <a:lstStyle/>
        <a:p>
          <a:endParaRPr lang="ru-RU"/>
        </a:p>
      </dgm:t>
    </dgm:pt>
    <dgm:pt modelId="{7132C980-6DE7-4F4A-8108-717065512E99}" type="sibTrans" cxnId="{1AA3F552-C184-4040-9FCE-F7057FB7856F}">
      <dgm:prSet/>
      <dgm:spPr/>
      <dgm:t>
        <a:bodyPr/>
        <a:lstStyle/>
        <a:p>
          <a:endParaRPr lang="ru-RU"/>
        </a:p>
      </dgm:t>
    </dgm:pt>
    <dgm:pt modelId="{7F545CFA-D44B-4D4D-B0C9-7857A8594074}">
      <dgm:prSet phldrT="[Текст]"/>
      <dgm:spPr/>
      <dgm:t>
        <a:bodyPr/>
        <a:lstStyle/>
        <a:p>
          <a:endParaRPr lang="ru-RU" sz="1000" dirty="0"/>
        </a:p>
      </dgm:t>
    </dgm:pt>
    <dgm:pt modelId="{251B3692-090E-42A7-BDBC-59F9E83BADCB}" type="parTrans" cxnId="{DCEBCF80-69BC-4608-A19D-E630EF114705}">
      <dgm:prSet/>
      <dgm:spPr/>
      <dgm:t>
        <a:bodyPr/>
        <a:lstStyle/>
        <a:p>
          <a:endParaRPr lang="ru-RU"/>
        </a:p>
      </dgm:t>
    </dgm:pt>
    <dgm:pt modelId="{D320A07A-BA68-49CD-9CAE-AF4323891404}" type="sibTrans" cxnId="{DCEBCF80-69BC-4608-A19D-E630EF114705}">
      <dgm:prSet/>
      <dgm:spPr/>
      <dgm:t>
        <a:bodyPr/>
        <a:lstStyle/>
        <a:p>
          <a:endParaRPr lang="ru-RU"/>
        </a:p>
      </dgm:t>
    </dgm:pt>
    <dgm:pt modelId="{82E1AA00-0EEB-403C-9EE9-F6539A44BC8C}">
      <dgm:prSet phldrT="[Текст]"/>
      <dgm:spPr/>
      <dgm:t>
        <a:bodyPr/>
        <a:lstStyle/>
        <a:p>
          <a:endParaRPr lang="ru-RU" sz="1000" dirty="0"/>
        </a:p>
      </dgm:t>
    </dgm:pt>
    <dgm:pt modelId="{5B955DA5-2A53-4950-BE05-61E90B70A8D3}" type="parTrans" cxnId="{660F7760-2679-4DF9-8CCB-D4EF44D3FEB1}">
      <dgm:prSet/>
      <dgm:spPr/>
      <dgm:t>
        <a:bodyPr/>
        <a:lstStyle/>
        <a:p>
          <a:endParaRPr lang="ru-RU"/>
        </a:p>
      </dgm:t>
    </dgm:pt>
    <dgm:pt modelId="{5DCDA6F7-41C0-4360-A734-41CF37C0CB30}" type="sibTrans" cxnId="{660F7760-2679-4DF9-8CCB-D4EF44D3FEB1}">
      <dgm:prSet/>
      <dgm:spPr/>
      <dgm:t>
        <a:bodyPr/>
        <a:lstStyle/>
        <a:p>
          <a:endParaRPr lang="ru-RU"/>
        </a:p>
      </dgm:t>
    </dgm:pt>
    <dgm:pt modelId="{687DEBF6-D335-4E77-87EB-8163BBB9B6AD}">
      <dgm:prSet phldrT="[Текст]" custT="1"/>
      <dgm:spPr/>
      <dgm:t>
        <a:bodyPr/>
        <a:lstStyle/>
        <a:p>
          <a:endParaRPr lang="ru-RU" sz="1400" dirty="0"/>
        </a:p>
      </dgm:t>
    </dgm:pt>
    <dgm:pt modelId="{34C60BCE-EB57-4D36-BBCA-C62F95F0F5A2}" type="parTrans" cxnId="{EF1A5E4D-4F6C-4276-8DD2-8F4FE55CCAEE}">
      <dgm:prSet/>
      <dgm:spPr/>
      <dgm:t>
        <a:bodyPr/>
        <a:lstStyle/>
        <a:p>
          <a:endParaRPr lang="ru-RU"/>
        </a:p>
      </dgm:t>
    </dgm:pt>
    <dgm:pt modelId="{37BB6B06-E120-4A78-9D5A-E92FFBAB0892}" type="sibTrans" cxnId="{EF1A5E4D-4F6C-4276-8DD2-8F4FE55CCAEE}">
      <dgm:prSet/>
      <dgm:spPr/>
      <dgm:t>
        <a:bodyPr/>
        <a:lstStyle/>
        <a:p>
          <a:endParaRPr lang="ru-RU"/>
        </a:p>
      </dgm:t>
    </dgm:pt>
    <dgm:pt modelId="{DF199C08-E45C-4D44-A544-A31B649A838E}">
      <dgm:prSet phldrT="[Текст]" custT="1"/>
      <dgm:spPr/>
      <dgm:t>
        <a:bodyPr/>
        <a:lstStyle/>
        <a:p>
          <a:endParaRPr lang="ru-RU" sz="1400" dirty="0"/>
        </a:p>
      </dgm:t>
    </dgm:pt>
    <dgm:pt modelId="{168C466C-ABC7-4D14-A426-8A8E985DEF59}" type="parTrans" cxnId="{796FC780-E381-4ADE-9F18-9FF083E325E5}">
      <dgm:prSet/>
      <dgm:spPr/>
      <dgm:t>
        <a:bodyPr/>
        <a:lstStyle/>
        <a:p>
          <a:endParaRPr lang="ru-RU"/>
        </a:p>
      </dgm:t>
    </dgm:pt>
    <dgm:pt modelId="{36E53F0C-0BA1-4808-9CD3-4E4016997430}" type="sibTrans" cxnId="{796FC780-E381-4ADE-9F18-9FF083E325E5}">
      <dgm:prSet/>
      <dgm:spPr/>
      <dgm:t>
        <a:bodyPr/>
        <a:lstStyle/>
        <a:p>
          <a:endParaRPr lang="ru-RU"/>
        </a:p>
      </dgm:t>
    </dgm:pt>
    <dgm:pt modelId="{38814FE8-B8A7-46C8-A530-B674959C111C}">
      <dgm:prSet phldrT="[Текст]" custT="1"/>
      <dgm:spPr/>
      <dgm:t>
        <a:bodyPr/>
        <a:lstStyle/>
        <a:p>
          <a:endParaRPr lang="ru-RU" sz="1600" dirty="0"/>
        </a:p>
      </dgm:t>
    </dgm:pt>
    <dgm:pt modelId="{428DFC70-93A0-4FC6-8770-820782762D0F}" type="parTrans" cxnId="{7523C015-9D01-4679-A0A9-DC9169C68277}">
      <dgm:prSet/>
      <dgm:spPr/>
      <dgm:t>
        <a:bodyPr/>
        <a:lstStyle/>
        <a:p>
          <a:endParaRPr lang="ru-RU"/>
        </a:p>
      </dgm:t>
    </dgm:pt>
    <dgm:pt modelId="{32B6CED0-37A5-4EED-A790-C966F0D5820D}" type="sibTrans" cxnId="{7523C015-9D01-4679-A0A9-DC9169C68277}">
      <dgm:prSet/>
      <dgm:spPr/>
      <dgm:t>
        <a:bodyPr/>
        <a:lstStyle/>
        <a:p>
          <a:endParaRPr lang="ru-RU"/>
        </a:p>
      </dgm:t>
    </dgm:pt>
    <dgm:pt modelId="{23CF7DB1-27CE-41EE-9C33-CEFDF1731418}">
      <dgm:prSet phldrT="[Текст]" custT="1"/>
      <dgm:spPr/>
      <dgm:t>
        <a:bodyPr/>
        <a:lstStyle/>
        <a:p>
          <a:r>
            <a:rPr lang="ru-RU" sz="1600" dirty="0" smtClean="0"/>
            <a:t>Периодичность подготовки отчета - </a:t>
          </a:r>
          <a:r>
            <a:rPr lang="ru-RU" sz="1600" b="1" dirty="0" smtClean="0">
              <a:solidFill>
                <a:srgbClr val="FF0000"/>
              </a:solidFill>
            </a:rPr>
            <a:t>ежеквартальная</a:t>
          </a:r>
          <a:r>
            <a:rPr lang="ru-RU" sz="1600" dirty="0" smtClean="0"/>
            <a:t> </a:t>
          </a:r>
          <a:endParaRPr lang="ru-RU" sz="1600" dirty="0"/>
        </a:p>
      </dgm:t>
    </dgm:pt>
    <dgm:pt modelId="{EDE2FE28-C968-4E29-9060-E11717357D39}" type="parTrans" cxnId="{E9054723-8652-4EE8-BC06-66B707720E6E}">
      <dgm:prSet/>
      <dgm:spPr/>
      <dgm:t>
        <a:bodyPr/>
        <a:lstStyle/>
        <a:p>
          <a:endParaRPr lang="ru-RU"/>
        </a:p>
      </dgm:t>
    </dgm:pt>
    <dgm:pt modelId="{1C18E174-35FD-4971-81A0-1FF0E14528F5}" type="sibTrans" cxnId="{E9054723-8652-4EE8-BC06-66B707720E6E}">
      <dgm:prSet/>
      <dgm:spPr/>
      <dgm:t>
        <a:bodyPr/>
        <a:lstStyle/>
        <a:p>
          <a:endParaRPr lang="ru-RU"/>
        </a:p>
      </dgm:t>
    </dgm:pt>
    <dgm:pt modelId="{0EF7B4F5-B89F-4C58-A57C-DC3F43F2448B}">
      <dgm:prSet phldrT="[Текст]" custT="1"/>
      <dgm:spPr/>
      <dgm:t>
        <a:bodyPr/>
        <a:lstStyle/>
        <a:p>
          <a:endParaRPr lang="ru-RU" sz="1600" dirty="0"/>
        </a:p>
      </dgm:t>
    </dgm:pt>
    <dgm:pt modelId="{4E7F0CC3-94C2-435C-BF10-62303833DD19}" type="parTrans" cxnId="{296885E9-3891-4458-A025-DC4C56C38C36}">
      <dgm:prSet/>
      <dgm:spPr/>
      <dgm:t>
        <a:bodyPr/>
        <a:lstStyle/>
        <a:p>
          <a:endParaRPr lang="ru-RU"/>
        </a:p>
      </dgm:t>
    </dgm:pt>
    <dgm:pt modelId="{8DF811C3-A968-427A-A8AB-25EE8202252A}" type="sibTrans" cxnId="{296885E9-3891-4458-A025-DC4C56C38C36}">
      <dgm:prSet/>
      <dgm:spPr/>
      <dgm:t>
        <a:bodyPr/>
        <a:lstStyle/>
        <a:p>
          <a:endParaRPr lang="ru-RU"/>
        </a:p>
      </dgm:t>
    </dgm:pt>
    <dgm:pt modelId="{FC44748E-8089-4F4F-8E02-7E79C4AB16FE}" type="pres">
      <dgm:prSet presAssocID="{0D603C57-F884-472E-B1B0-9195EEBE5AA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A85290-9713-45F7-B988-C9FE44F46A9B}" type="pres">
      <dgm:prSet presAssocID="{2B6A53C9-D675-4FB7-8451-EE210AD58C8A}" presName="composite" presStyleCnt="0"/>
      <dgm:spPr/>
    </dgm:pt>
    <dgm:pt modelId="{D4626A8D-3BC8-4B78-B061-0AAFDF87BC28}" type="pres">
      <dgm:prSet presAssocID="{2B6A53C9-D675-4FB7-8451-EE210AD58C8A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FC7113-6E8E-483D-9FF7-DCA818657B95}" type="pres">
      <dgm:prSet presAssocID="{2B6A53C9-D675-4FB7-8451-EE210AD58C8A}" presName="desTx" presStyleLbl="alignAccFollowNode1" presStyleIdx="0" presStyleCnt="1" custScaleX="100098" custScaleY="97996" custLinFactNeighborY="17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CAD98E-B9DB-45F0-93D7-543CE3386999}" type="presOf" srcId="{0D603C57-F884-472E-B1B0-9195EEBE5AA4}" destId="{FC44748E-8089-4F4F-8E02-7E79C4AB16FE}" srcOrd="0" destOrd="0" presId="urn:microsoft.com/office/officeart/2005/8/layout/hList1"/>
    <dgm:cxn modelId="{0D8DC4C0-8EF0-4141-9243-434F6ABE3BC2}" type="presOf" srcId="{38814FE8-B8A7-46C8-A530-B674959C111C}" destId="{6BFC7113-6E8E-483D-9FF7-DCA818657B95}" srcOrd="0" destOrd="2" presId="urn:microsoft.com/office/officeart/2005/8/layout/hList1"/>
    <dgm:cxn modelId="{7523C015-9D01-4679-A0A9-DC9169C68277}" srcId="{2B6A53C9-D675-4FB7-8451-EE210AD58C8A}" destId="{38814FE8-B8A7-46C8-A530-B674959C111C}" srcOrd="2" destOrd="0" parTransId="{428DFC70-93A0-4FC6-8770-820782762D0F}" sibTransId="{32B6CED0-37A5-4EED-A790-C966F0D5820D}"/>
    <dgm:cxn modelId="{422D1A3B-0C3D-4137-A652-815270AD34B6}" type="presOf" srcId="{7F545CFA-D44B-4D4D-B0C9-7857A8594074}" destId="{6BFC7113-6E8E-483D-9FF7-DCA818657B95}" srcOrd="0" destOrd="0" presId="urn:microsoft.com/office/officeart/2005/8/layout/hList1"/>
    <dgm:cxn modelId="{73DD6B27-6604-4FF5-AA60-893F1A7EC963}" srcId="{0D603C57-F884-472E-B1B0-9195EEBE5AA4}" destId="{2B6A53C9-D675-4FB7-8451-EE210AD58C8A}" srcOrd="0" destOrd="0" parTransId="{2B4AF6E9-BB26-4C48-A720-54AB423AD9AC}" sibTransId="{DDCC266C-177C-46B6-A2E1-7C3F843F8615}"/>
    <dgm:cxn modelId="{660F7760-2679-4DF9-8CCB-D4EF44D3FEB1}" srcId="{2B6A53C9-D675-4FB7-8451-EE210AD58C8A}" destId="{82E1AA00-0EEB-403C-9EE9-F6539A44BC8C}" srcOrd="10" destOrd="0" parTransId="{5B955DA5-2A53-4950-BE05-61E90B70A8D3}" sibTransId="{5DCDA6F7-41C0-4360-A734-41CF37C0CB30}"/>
    <dgm:cxn modelId="{5334F68A-F393-4A63-8DC4-DDB9C4831055}" type="presOf" srcId="{21338B57-B000-4AD8-8474-8F99D241877F}" destId="{6BFC7113-6E8E-483D-9FF7-DCA818657B95}" srcOrd="0" destOrd="3" presId="urn:microsoft.com/office/officeart/2005/8/layout/hList1"/>
    <dgm:cxn modelId="{FA6EFADC-09CF-4091-83F9-BA85B4CB276B}" srcId="{2B6A53C9-D675-4FB7-8451-EE210AD58C8A}" destId="{57273D14-1F3A-4983-B495-BB3F20342677}" srcOrd="11" destOrd="0" parTransId="{9FE863B6-D939-46C7-819E-4FBE4B6EF6E0}" sibTransId="{8946C8AF-98FD-4E01-93F9-ACCE69DED96C}"/>
    <dgm:cxn modelId="{8D2D4BCD-6345-4387-8610-E55A117832A7}" type="presOf" srcId="{ADCF43EB-E606-4BD7-92A2-490F9F9D7A58}" destId="{6BFC7113-6E8E-483D-9FF7-DCA818657B95}" srcOrd="0" destOrd="6" presId="urn:microsoft.com/office/officeart/2005/8/layout/hList1"/>
    <dgm:cxn modelId="{DCEBCF80-69BC-4608-A19D-E630EF114705}" srcId="{2B6A53C9-D675-4FB7-8451-EE210AD58C8A}" destId="{7F545CFA-D44B-4D4D-B0C9-7857A8594074}" srcOrd="0" destOrd="0" parTransId="{251B3692-090E-42A7-BDBC-59F9E83BADCB}" sibTransId="{D320A07A-BA68-49CD-9CAE-AF4323891404}"/>
    <dgm:cxn modelId="{5A8A8999-7391-4765-A321-2F024C70E124}" type="presOf" srcId="{2B6A53C9-D675-4FB7-8451-EE210AD58C8A}" destId="{D4626A8D-3BC8-4B78-B061-0AAFDF87BC28}" srcOrd="0" destOrd="0" presId="urn:microsoft.com/office/officeart/2005/8/layout/hList1"/>
    <dgm:cxn modelId="{296885E9-3891-4458-A025-DC4C56C38C36}" srcId="{2B6A53C9-D675-4FB7-8451-EE210AD58C8A}" destId="{0EF7B4F5-B89F-4C58-A57C-DC3F43F2448B}" srcOrd="4" destOrd="0" parTransId="{4E7F0CC3-94C2-435C-BF10-62303833DD19}" sibTransId="{8DF811C3-A968-427A-A8AB-25EE8202252A}"/>
    <dgm:cxn modelId="{D174A356-4807-4833-9355-869586E752AE}" type="presOf" srcId="{57273D14-1F3A-4983-B495-BB3F20342677}" destId="{6BFC7113-6E8E-483D-9FF7-DCA818657B95}" srcOrd="0" destOrd="11" presId="urn:microsoft.com/office/officeart/2005/8/layout/hList1"/>
    <dgm:cxn modelId="{EF1A5E4D-4F6C-4276-8DD2-8F4FE55CCAEE}" srcId="{2B6A53C9-D675-4FB7-8451-EE210AD58C8A}" destId="{687DEBF6-D335-4E77-87EB-8163BBB9B6AD}" srcOrd="9" destOrd="0" parTransId="{34C60BCE-EB57-4D36-BBCA-C62F95F0F5A2}" sibTransId="{37BB6B06-E120-4A78-9D5A-E92FFBAB0892}"/>
    <dgm:cxn modelId="{179C2907-CC07-4E9C-A85A-050C16A3C7C9}" srcId="{2B6A53C9-D675-4FB7-8451-EE210AD58C8A}" destId="{21338B57-B000-4AD8-8474-8F99D241877F}" srcOrd="3" destOrd="0" parTransId="{F9C7EAA2-3466-4E0D-929B-A8F82E3D1111}" sibTransId="{B2001F70-179C-4932-AC39-347205B7F766}"/>
    <dgm:cxn modelId="{C1B5E70E-850B-4E5F-9596-09470A912DF8}" type="presOf" srcId="{DF199C08-E45C-4D44-A544-A31B649A838E}" destId="{6BFC7113-6E8E-483D-9FF7-DCA818657B95}" srcOrd="0" destOrd="8" presId="urn:microsoft.com/office/officeart/2005/8/layout/hList1"/>
    <dgm:cxn modelId="{796FC780-E381-4ADE-9F18-9FF083E325E5}" srcId="{2B6A53C9-D675-4FB7-8451-EE210AD58C8A}" destId="{DF199C08-E45C-4D44-A544-A31B649A838E}" srcOrd="8" destOrd="0" parTransId="{168C466C-ABC7-4D14-A426-8A8E985DEF59}" sibTransId="{36E53F0C-0BA1-4808-9CD3-4E4016997430}"/>
    <dgm:cxn modelId="{5D673A2A-16F4-432F-85BC-F4606EFF02BC}" type="presOf" srcId="{0EF7B4F5-B89F-4C58-A57C-DC3F43F2448B}" destId="{6BFC7113-6E8E-483D-9FF7-DCA818657B95}" srcOrd="0" destOrd="4" presId="urn:microsoft.com/office/officeart/2005/8/layout/hList1"/>
    <dgm:cxn modelId="{6800DADA-B997-4180-BECA-72E1E559E99D}" srcId="{2B6A53C9-D675-4FB7-8451-EE210AD58C8A}" destId="{121B3383-0562-435D-A004-0D3618687A0A}" srcOrd="7" destOrd="0" parTransId="{FFF24427-5256-4782-BC8D-0D2BA15AC110}" sibTransId="{3AAFC469-36CC-4B22-8503-63C9A545DF3A}"/>
    <dgm:cxn modelId="{AA860AE2-26C5-48E3-9102-EFC023422A51}" type="presOf" srcId="{687DEBF6-D335-4E77-87EB-8163BBB9B6AD}" destId="{6BFC7113-6E8E-483D-9FF7-DCA818657B95}" srcOrd="0" destOrd="9" presId="urn:microsoft.com/office/officeart/2005/8/layout/hList1"/>
    <dgm:cxn modelId="{E9054723-8652-4EE8-BC06-66B707720E6E}" srcId="{2B6A53C9-D675-4FB7-8451-EE210AD58C8A}" destId="{23CF7DB1-27CE-41EE-9C33-CEFDF1731418}" srcOrd="5" destOrd="0" parTransId="{EDE2FE28-C968-4E29-9060-E11717357D39}" sibTransId="{1C18E174-35FD-4971-81A0-1FF0E14528F5}"/>
    <dgm:cxn modelId="{BE9DF7A7-FC2C-4FCF-9B09-0CE536E2BD6A}" srcId="{2B6A53C9-D675-4FB7-8451-EE210AD58C8A}" destId="{EF854DD3-0364-474C-8A8A-F1D000DD8F8A}" srcOrd="1" destOrd="0" parTransId="{BB136F62-AABA-4EA8-B8D2-15989A4FBD1B}" sibTransId="{10A2DC42-9AED-4766-B641-F9EE5BDBF79A}"/>
    <dgm:cxn modelId="{EAF10150-43BA-4315-B9DB-CC22FD9C882B}" type="presOf" srcId="{121B3383-0562-435D-A004-0D3618687A0A}" destId="{6BFC7113-6E8E-483D-9FF7-DCA818657B95}" srcOrd="0" destOrd="7" presId="urn:microsoft.com/office/officeart/2005/8/layout/hList1"/>
    <dgm:cxn modelId="{76759C06-0574-41A2-A6BB-6C45D9F5866A}" type="presOf" srcId="{EF854DD3-0364-474C-8A8A-F1D000DD8F8A}" destId="{6BFC7113-6E8E-483D-9FF7-DCA818657B95}" srcOrd="0" destOrd="1" presId="urn:microsoft.com/office/officeart/2005/8/layout/hList1"/>
    <dgm:cxn modelId="{1AA3F552-C184-4040-9FCE-F7057FB7856F}" srcId="{2B6A53C9-D675-4FB7-8451-EE210AD58C8A}" destId="{ADCF43EB-E606-4BD7-92A2-490F9F9D7A58}" srcOrd="6" destOrd="0" parTransId="{7A8AF54D-954F-4302-BF5E-D7B43DACBD64}" sibTransId="{7132C980-6DE7-4F4A-8108-717065512E99}"/>
    <dgm:cxn modelId="{B7DCF626-DDF4-4176-A090-6F5033A2B527}" type="presOf" srcId="{23CF7DB1-27CE-41EE-9C33-CEFDF1731418}" destId="{6BFC7113-6E8E-483D-9FF7-DCA818657B95}" srcOrd="0" destOrd="5" presId="urn:microsoft.com/office/officeart/2005/8/layout/hList1"/>
    <dgm:cxn modelId="{97865B21-575D-4357-81B4-F054F4C6A748}" type="presOf" srcId="{82E1AA00-0EEB-403C-9EE9-F6539A44BC8C}" destId="{6BFC7113-6E8E-483D-9FF7-DCA818657B95}" srcOrd="0" destOrd="10" presId="urn:microsoft.com/office/officeart/2005/8/layout/hList1"/>
    <dgm:cxn modelId="{75D24EE7-BDE2-4379-800D-C9C8FCDBD7FB}" type="presParOf" srcId="{FC44748E-8089-4F4F-8E02-7E79C4AB16FE}" destId="{96A85290-9713-45F7-B988-C9FE44F46A9B}" srcOrd="0" destOrd="0" presId="urn:microsoft.com/office/officeart/2005/8/layout/hList1"/>
    <dgm:cxn modelId="{924720ED-BF54-4B31-9506-2FA4018AADA2}" type="presParOf" srcId="{96A85290-9713-45F7-B988-C9FE44F46A9B}" destId="{D4626A8D-3BC8-4B78-B061-0AAFDF87BC28}" srcOrd="0" destOrd="0" presId="urn:microsoft.com/office/officeart/2005/8/layout/hList1"/>
    <dgm:cxn modelId="{F968A9C4-3AB4-4822-A7E3-B78A0B3224C2}" type="presParOf" srcId="{96A85290-9713-45F7-B988-C9FE44F46A9B}" destId="{6BFC7113-6E8E-483D-9FF7-DCA818657B9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626A8D-3BC8-4B78-B061-0AAFDF87BC28}">
      <dsp:nvSpPr>
        <dsp:cNvPr id="0" name=""/>
        <dsp:cNvSpPr/>
      </dsp:nvSpPr>
      <dsp:spPr>
        <a:xfrm>
          <a:off x="12965" y="-171874"/>
          <a:ext cx="8831052" cy="468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ТРЕБОВАНИЯ К ПОДГОТОВКЕ ОТЧЕТА</a:t>
          </a:r>
          <a:endParaRPr lang="ru-RU" sz="2000" kern="1200" dirty="0"/>
        </a:p>
      </dsp:txBody>
      <dsp:txXfrm>
        <a:off x="12965" y="-171874"/>
        <a:ext cx="8831052" cy="468000"/>
      </dsp:txXfrm>
    </dsp:sp>
    <dsp:sp modelId="{6BFC7113-6E8E-483D-9FF7-DCA818657B95}">
      <dsp:nvSpPr>
        <dsp:cNvPr id="0" name=""/>
        <dsp:cNvSpPr/>
      </dsp:nvSpPr>
      <dsp:spPr>
        <a:xfrm>
          <a:off x="8638" y="320377"/>
          <a:ext cx="8839707" cy="237177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 </a:t>
          </a:r>
          <a:r>
            <a:rPr lang="ru-RU" sz="1600" kern="1200" dirty="0" smtClean="0"/>
            <a:t>В отчете должна быть представлена актуальная информация о деятельности инвестиционного уполномоченного.  Все таблицы обязательны для заполнения.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Не допускается изменение единиц измерения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Периодичность подготовки отчета - </a:t>
          </a:r>
          <a:r>
            <a:rPr lang="ru-RU" sz="1600" b="1" kern="1200" dirty="0" smtClean="0">
              <a:solidFill>
                <a:srgbClr val="FF0000"/>
              </a:solidFill>
            </a:rPr>
            <a:t>ежеквартальная</a:t>
          </a:r>
          <a:r>
            <a:rPr lang="ru-RU" sz="1600" kern="1200" dirty="0" smtClean="0"/>
            <a:t> 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Срок представления отчетов в Минэкономразвития НСО - </a:t>
          </a:r>
          <a:r>
            <a:rPr lang="ru-RU" sz="1600" b="1" kern="1200" dirty="0" smtClean="0">
              <a:solidFill>
                <a:srgbClr val="FF0000"/>
              </a:solidFill>
            </a:rPr>
            <a:t>до 15 числа месяца</a:t>
          </a:r>
          <a:r>
            <a:rPr lang="ru-RU" sz="1600" kern="1200" dirty="0" smtClean="0"/>
            <a:t>, следующего за отчетным кварталом</a:t>
          </a:r>
          <a:endParaRPr lang="ru-RU" sz="16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>
        <a:off x="8638" y="320377"/>
        <a:ext cx="8839707" cy="23717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2908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6846" y="0"/>
            <a:ext cx="2942908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30B8E-C9DE-4BFB-8C81-C1BA65EA284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7100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133" y="4689515"/>
            <a:ext cx="543306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2908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6846" y="9377316"/>
            <a:ext cx="2942908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20F535-2892-45CD-9DC1-3E1F3A15BA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666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0F535-2892-45CD-9DC1-3E1F3A15BAE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255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0F535-2892-45CD-9DC1-3E1F3A15BAE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2558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0F535-2892-45CD-9DC1-3E1F3A15BAE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255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0F535-2892-45CD-9DC1-3E1F3A15BAE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2558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0F535-2892-45CD-9DC1-3E1F3A15BAE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2558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0F535-2892-45CD-9DC1-3E1F3A15BAE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2558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0F535-2892-45CD-9DC1-3E1F3A15BAE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2558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0F535-2892-45CD-9DC1-3E1F3A15BAE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2558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0F535-2892-45CD-9DC1-3E1F3A15BAE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290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hyperlink" Target="http://www.invest.nso.ru/" TargetMode="Externa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592" y="1727380"/>
            <a:ext cx="6324600" cy="1828800"/>
          </a:xfrm>
        </p:spPr>
        <p:txBody>
          <a:bodyPr/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2800" dirty="0" smtClean="0"/>
              <a:t>РЕЗУЛЬТАТЫ АНАЛИЗА ОТЧЕТОВ ИНВЕСТИЦИОННЫХ УПОЛНОМОЧЕННЫХ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3326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МИНИСТЕРСТВО ЭКОНОМИЧЕСКОГО РАЗВИТИЯ НОВОСИБИРСКОЙ ОБЛАСТИ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Picture 5" descr="http://www.econom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55776" y="602128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2017 год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111" y="1844824"/>
            <a:ext cx="1823548" cy="1517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111" y="3551921"/>
            <a:ext cx="1783386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0462" y="260989"/>
            <a:ext cx="1815876" cy="1439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0462" y="5112092"/>
            <a:ext cx="1778035" cy="148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551921"/>
            <a:ext cx="3851920" cy="2547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008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55847"/>
            <a:ext cx="8078692" cy="1054394"/>
          </a:xfrm>
        </p:spPr>
        <p:txBody>
          <a:bodyPr/>
          <a:lstStyle/>
          <a:p>
            <a:r>
              <a:rPr lang="ru-RU" sz="2800" dirty="0" smtClean="0"/>
              <a:t>Типовые ошибки, допускаемые при ПОДГОТОВКЕ ОТЧЕТОВ</a:t>
            </a: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18" y="332656"/>
            <a:ext cx="5667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38876" y="5077283"/>
            <a:ext cx="5380892" cy="1323439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Приводятся все муниципальные нормативные правовые акты за отчетный период, включая внесение изменений в действующие акты</a:t>
            </a:r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68" t="47837" r="19018" b="28254"/>
          <a:stretch/>
        </p:blipFill>
        <p:spPr bwMode="auto">
          <a:xfrm>
            <a:off x="107504" y="1621571"/>
            <a:ext cx="8856984" cy="317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://www.kurya.ru/images/news/pic/265_1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802899"/>
            <a:ext cx="3024336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11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750912" y="355847"/>
            <a:ext cx="8213575" cy="1054394"/>
          </a:xfrm>
        </p:spPr>
        <p:txBody>
          <a:bodyPr/>
          <a:lstStyle/>
          <a:p>
            <a:r>
              <a:rPr lang="ru-RU" dirty="0" smtClean="0"/>
              <a:t>Лучшие ОТЧЕТЫ </a:t>
            </a:r>
            <a:br>
              <a:rPr lang="ru-RU" dirty="0" smtClean="0"/>
            </a:br>
            <a:r>
              <a:rPr lang="ru-RU" dirty="0" smtClean="0"/>
              <a:t>инвестиционных уполномоченных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39" y="260648"/>
            <a:ext cx="5667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1628800"/>
            <a:ext cx="8784976" cy="5040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132856"/>
            <a:ext cx="7613578" cy="93610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ВЕНГЕРОВСКИЙ РАЙОН</a:t>
            </a:r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80322" y="4941168"/>
            <a:ext cx="7632848" cy="93610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МАСЛЯНИНСКИЙ </a:t>
            </a:r>
            <a:r>
              <a:rPr lang="ru-RU" sz="2800" dirty="0"/>
              <a:t>РАЙОН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80322" y="3501008"/>
            <a:ext cx="7632848" cy="93610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/>
              <a:t>К</a:t>
            </a:r>
            <a:r>
              <a:rPr lang="ru-RU" sz="2800" dirty="0" smtClean="0"/>
              <a:t>ОЛЫВАНСКИЙ </a:t>
            </a:r>
            <a:r>
              <a:rPr lang="ru-RU" sz="2800" dirty="0"/>
              <a:t>РАЙОН</a:t>
            </a:r>
          </a:p>
        </p:txBody>
      </p:sp>
      <p:pic>
        <p:nvPicPr>
          <p:cNvPr id="16" name="Picture 2" descr="D:\UserData\ggan\Рабочий стол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88" y="2341250"/>
            <a:ext cx="445724" cy="519316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D:\UserData\ggan\Рабочий стол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71" y="3709402"/>
            <a:ext cx="445724" cy="519316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D:\UserData\ggan\Рабочий стол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71" y="5149562"/>
            <a:ext cx="445724" cy="519316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vengerovo.nso.ru/sites/vengerovo.nso.ru/wodby_files/files/vengerov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958513"/>
            <a:ext cx="813382" cy="1123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kolivan.nso.ru/sites/koluvan.nso.ru/wodby_files/files/gerb_175x22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754" y="3486742"/>
            <a:ext cx="880694" cy="111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герб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838" y="4895896"/>
            <a:ext cx="835984" cy="102664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4445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104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556" y="2060848"/>
            <a:ext cx="5904656" cy="1512168"/>
          </a:xfrm>
        </p:spPr>
        <p:txBody>
          <a:bodyPr/>
          <a:lstStyle/>
          <a:p>
            <a:pPr algn="ctr"/>
            <a:r>
              <a:rPr lang="ru-RU" sz="3600" dirty="0" smtClean="0"/>
              <a:t>СПАСИБО ЗА ВНИМАНИЕ!</a:t>
            </a:r>
            <a:r>
              <a:rPr lang="ru-RU" sz="3600" dirty="0" smtClean="0">
                <a:solidFill>
                  <a:schemeClr val="tx1"/>
                </a:solidFill>
              </a:rPr>
              <a:t>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4071" y="5507132"/>
            <a:ext cx="63461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</a:rPr>
              <a:t>Отдел программ территориального развития экономики </a:t>
            </a:r>
            <a:endParaRPr lang="ru-RU" sz="1600" dirty="0" smtClean="0">
              <a:solidFill>
                <a:schemeClr val="bg1"/>
              </a:solidFill>
            </a:endParaRP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управления </a:t>
            </a:r>
            <a:r>
              <a:rPr lang="ru-RU" sz="1600" dirty="0">
                <a:solidFill>
                  <a:schemeClr val="bg1"/>
                </a:solidFill>
              </a:rPr>
              <a:t>инвестиционной политики и территориального развития экономики 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</a:rPr>
              <a:t>Тел. (383) 222-08-45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256" y="188640"/>
            <a:ext cx="1872207" cy="15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958156"/>
            <a:ext cx="1839183" cy="1691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258" y="3284984"/>
            <a:ext cx="1872206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257" y="1844824"/>
            <a:ext cx="1872209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08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0999" y="355847"/>
            <a:ext cx="8583487" cy="1054394"/>
          </a:xfrm>
        </p:spPr>
        <p:txBody>
          <a:bodyPr/>
          <a:lstStyle/>
          <a:p>
            <a:r>
              <a:rPr lang="ru-RU" dirty="0" smtClean="0"/>
              <a:t>Основные разделы ОТЧЕТА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79512" y="1648460"/>
            <a:ext cx="2736304" cy="23083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FF0000"/>
              </a:solidFill>
            </a:endParaRPr>
          </a:p>
          <a:p>
            <a:pPr algn="ctr"/>
            <a:endParaRPr lang="ru-RU" b="1" dirty="0" smtClean="0">
              <a:solidFill>
                <a:srgbClr val="FF0000"/>
              </a:solidFill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Типовая форма отчета за 2016 год включала следующие разделы:</a:t>
            </a:r>
          </a:p>
          <a:p>
            <a:pPr algn="ctr"/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b="1" dirty="0">
              <a:solidFill>
                <a:srgbClr val="FF0000"/>
              </a:solidFill>
            </a:endParaRPr>
          </a:p>
          <a:p>
            <a:pPr algn="ctr"/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15816" y="1648460"/>
            <a:ext cx="6048671" cy="224676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400" dirty="0" smtClean="0"/>
              <a:t>1</a:t>
            </a:r>
            <a:r>
              <a:rPr lang="ru-RU" sz="1400" dirty="0"/>
              <a:t>. </a:t>
            </a:r>
            <a:r>
              <a:rPr lang="ru-RU" sz="1400" dirty="0" smtClean="0"/>
              <a:t>Объем инвестиций в экономику и социальную сферу - </a:t>
            </a:r>
            <a:r>
              <a:rPr lang="ru-RU" sz="1400" b="1" dirty="0" smtClean="0">
                <a:solidFill>
                  <a:srgbClr val="FF0000"/>
                </a:solidFill>
              </a:rPr>
              <a:t>исключен</a:t>
            </a:r>
            <a:endParaRPr lang="ru-RU" sz="1400" b="1" dirty="0">
              <a:solidFill>
                <a:srgbClr val="FF0000"/>
              </a:solidFill>
            </a:endParaRPr>
          </a:p>
          <a:p>
            <a:r>
              <a:rPr lang="ru-RU" sz="1400" dirty="0"/>
              <a:t>2. </a:t>
            </a:r>
            <a:r>
              <a:rPr lang="ru-RU" sz="1400" dirty="0" smtClean="0"/>
              <a:t>Реализуемые инвестиционные проекты - </a:t>
            </a:r>
            <a:r>
              <a:rPr lang="ru-RU" sz="1400" b="1" dirty="0" smtClean="0">
                <a:solidFill>
                  <a:srgbClr val="FF0000"/>
                </a:solidFill>
              </a:rPr>
              <a:t>изменен</a:t>
            </a:r>
            <a:endParaRPr lang="ru-RU" sz="1400" b="1" dirty="0">
              <a:solidFill>
                <a:srgbClr val="FF0000"/>
              </a:solidFill>
            </a:endParaRPr>
          </a:p>
          <a:p>
            <a:r>
              <a:rPr lang="ru-RU" sz="1400" dirty="0"/>
              <a:t>3. </a:t>
            </a:r>
            <a:r>
              <a:rPr lang="ru-RU" sz="1400" dirty="0" smtClean="0"/>
              <a:t>Концессионные соглашения, соглашения </a:t>
            </a:r>
          </a:p>
          <a:p>
            <a:r>
              <a:rPr lang="ru-RU" sz="1400" dirty="0" smtClean="0"/>
              <a:t>о </a:t>
            </a:r>
            <a:r>
              <a:rPr lang="ru-RU" sz="1400" dirty="0" err="1" smtClean="0"/>
              <a:t>муниципально</a:t>
            </a:r>
            <a:r>
              <a:rPr lang="ru-RU" sz="1400" dirty="0" smtClean="0"/>
              <a:t>-частном партнерстве</a:t>
            </a:r>
            <a:endParaRPr lang="ru-RU" sz="1400" dirty="0"/>
          </a:p>
          <a:p>
            <a:r>
              <a:rPr lang="ru-RU" sz="1400" dirty="0"/>
              <a:t>4. </a:t>
            </a:r>
            <a:r>
              <a:rPr lang="ru-RU" sz="1400" dirty="0" smtClean="0"/>
              <a:t>Работа инвестиционных уполномоченных </a:t>
            </a:r>
          </a:p>
          <a:p>
            <a:r>
              <a:rPr lang="ru-RU" sz="1400" dirty="0" smtClean="0"/>
              <a:t>с обращениями инвесторов</a:t>
            </a:r>
            <a:endParaRPr lang="ru-RU" sz="1400" dirty="0"/>
          </a:p>
          <a:p>
            <a:r>
              <a:rPr lang="ru-RU" sz="1400" dirty="0"/>
              <a:t>5. </a:t>
            </a:r>
            <a:r>
              <a:rPr lang="ru-RU" sz="1400" dirty="0" smtClean="0"/>
              <a:t>Краткая характеристика деятельности </a:t>
            </a:r>
          </a:p>
          <a:p>
            <a:r>
              <a:rPr lang="ru-RU" sz="1400" dirty="0" smtClean="0"/>
              <a:t>инвестиционного уполномоченного - </a:t>
            </a:r>
            <a:r>
              <a:rPr lang="ru-RU" sz="1400" b="1" dirty="0" smtClean="0">
                <a:solidFill>
                  <a:srgbClr val="FF0000"/>
                </a:solidFill>
              </a:rPr>
              <a:t>сокращен</a:t>
            </a:r>
            <a:endParaRPr lang="ru-RU" sz="1400" b="1" dirty="0">
              <a:solidFill>
                <a:srgbClr val="FF0000"/>
              </a:solidFill>
            </a:endParaRPr>
          </a:p>
          <a:p>
            <a:r>
              <a:rPr lang="ru-RU" sz="1400" dirty="0"/>
              <a:t>6. </a:t>
            </a:r>
            <a:r>
              <a:rPr lang="ru-RU" sz="1400" dirty="0" smtClean="0"/>
              <a:t>Совершенствование муниципальной нормативной </a:t>
            </a:r>
          </a:p>
          <a:p>
            <a:r>
              <a:rPr lang="ru-RU" sz="1400" dirty="0" smtClean="0"/>
              <a:t>правовой базы по вопросам инвестиционного развития</a:t>
            </a:r>
            <a:endParaRPr lang="ru-RU" sz="1400" dirty="0"/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1561235696"/>
              </p:ext>
            </p:extLst>
          </p:nvPr>
        </p:nvGraphicFramePr>
        <p:xfrm>
          <a:off x="107504" y="4077072"/>
          <a:ext cx="8856984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5667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 descr="D:\UserData\kea\Рабочий стол\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461" y="2002252"/>
            <a:ext cx="1361966" cy="153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670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55847"/>
            <a:ext cx="8078692" cy="1054394"/>
          </a:xfrm>
        </p:spPr>
        <p:txBody>
          <a:bodyPr/>
          <a:lstStyle/>
          <a:p>
            <a:r>
              <a:rPr lang="ru-RU" sz="2800" dirty="0" smtClean="0"/>
              <a:t>Типовые ошибки, допускаемые при ПОДГОТОВКЕ ОТЧЕТОВ</a:t>
            </a: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18" y="332656"/>
            <a:ext cx="5667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179210"/>
              </p:ext>
            </p:extLst>
          </p:nvPr>
        </p:nvGraphicFramePr>
        <p:xfrm>
          <a:off x="179512" y="1539158"/>
          <a:ext cx="8784976" cy="5130203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2880320"/>
                <a:gridCol w="5904656"/>
              </a:tblGrid>
              <a:tr h="1020255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bg1"/>
                          </a:solidFill>
                        </a:rPr>
                        <a:t>ОТЧЕТНЫЙ</a:t>
                      </a:r>
                      <a:r>
                        <a:rPr lang="ru-RU" sz="2000" b="0" baseline="0" dirty="0" smtClean="0">
                          <a:solidFill>
                            <a:schemeClr val="bg1"/>
                          </a:solidFill>
                        </a:rPr>
                        <a:t> ПЕРИОД</a:t>
                      </a:r>
                      <a:endParaRPr lang="ru-RU" sz="20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accent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928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</a:rPr>
                        <a:t>За отчетный период </a:t>
                      </a:r>
                      <a:endParaRPr lang="ru-RU" sz="16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Необходимо информацию предоставлять за соответствующий квартал: </a:t>
                      </a: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квартал (январь-март), </a:t>
                      </a: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квартал (апрель-июнь), </a:t>
                      </a: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квартал (июль-сентябрь), </a:t>
                      </a: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квартал (октябрь-декабрь).</a:t>
                      </a:r>
                    </a:p>
                  </a:txBody>
                  <a:tcPr marL="68580" marR="68580" marT="0" marB="0" anchor="ctr"/>
                </a:tc>
              </a:tr>
              <a:tr h="22171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</a:rPr>
                        <a:t>Нарастающим итогом с начала отчетного года</a:t>
                      </a:r>
                      <a:endParaRPr lang="ru-RU" sz="1600" b="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 </a:t>
                      </a:r>
                      <a:endParaRPr lang="ru-RU" sz="16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Необходимо информацию предоставлять за соответствующий период: </a:t>
                      </a: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квартал (январь-март),</a:t>
                      </a: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полугодие (январь-июнь), </a:t>
                      </a: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девять месяцев (январь-сентябрь), </a:t>
                      </a: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год (январь-декабрь).</a:t>
                      </a:r>
                      <a:endParaRPr lang="ru-RU" sz="1600" dirty="0">
                        <a:solidFill>
                          <a:schemeClr val="accent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912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55847"/>
            <a:ext cx="8078692" cy="1054394"/>
          </a:xfrm>
        </p:spPr>
        <p:txBody>
          <a:bodyPr/>
          <a:lstStyle/>
          <a:p>
            <a:r>
              <a:rPr lang="ru-RU" sz="2800" dirty="0" smtClean="0"/>
              <a:t>Типовые ошибки, допускаемые при ПОДГОТОВКЕ ОТЧЕТОВ</a:t>
            </a: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18" y="332656"/>
            <a:ext cx="5667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61" t="18253" r="17321" b="6508"/>
          <a:stretch/>
        </p:blipFill>
        <p:spPr bwMode="auto">
          <a:xfrm>
            <a:off x="155306" y="1556792"/>
            <a:ext cx="5671457" cy="5159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ая прямоугольная выноска 1"/>
          <p:cNvSpPr/>
          <p:nvPr/>
        </p:nvSpPr>
        <p:spPr>
          <a:xfrm>
            <a:off x="6516216" y="1916832"/>
            <a:ext cx="2160240" cy="1728192"/>
          </a:xfrm>
          <a:prstGeom prst="wedgeRoundRectCallout">
            <a:avLst>
              <a:gd name="adj1" fmla="val -120205"/>
              <a:gd name="adj2" fmla="val -55290"/>
              <a:gd name="adj3" fmla="val 16667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Форма отчета доработана. Раздел исключен.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8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136706"/>
            <a:ext cx="2448272" cy="233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712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55847"/>
            <a:ext cx="8078692" cy="1054394"/>
          </a:xfrm>
        </p:spPr>
        <p:txBody>
          <a:bodyPr/>
          <a:lstStyle/>
          <a:p>
            <a:r>
              <a:rPr lang="ru-RU" sz="2800" dirty="0" smtClean="0"/>
              <a:t>Типовые ошибки, допускаемые при ПОДГОТОВКЕ ОТЧЕТОВ</a:t>
            </a: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18" y="332656"/>
            <a:ext cx="5667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08" t="18571" r="9465" b="37703"/>
          <a:stretch/>
        </p:blipFill>
        <p:spPr bwMode="auto">
          <a:xfrm>
            <a:off x="149897" y="1628800"/>
            <a:ext cx="8886599" cy="2998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4932040" y="2204864"/>
            <a:ext cx="1152128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732240" y="2357264"/>
            <a:ext cx="1152128" cy="5676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245560" y="4794456"/>
            <a:ext cx="2646919" cy="1728192"/>
          </a:xfrm>
          <a:prstGeom prst="wedgeRoundRectCallout">
            <a:avLst>
              <a:gd name="adj1" fmla="val -72334"/>
              <a:gd name="adj2" fmla="val -163000"/>
              <a:gd name="adj3" fmla="val 16667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Таблица доработана - дополнена </a:t>
            </a:r>
            <a:r>
              <a:rPr lang="ru-RU" dirty="0" smtClean="0">
                <a:solidFill>
                  <a:srgbClr val="C00000"/>
                </a:solidFill>
              </a:rPr>
              <a:t>двумя столбцами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0714" y="4627501"/>
            <a:ext cx="5347390" cy="2062103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endParaRPr lang="ru-RU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1.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Период реализации проекта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: год начала реализации – год планируемого окончания (например, 2012-2017).</a:t>
            </a:r>
          </a:p>
          <a:p>
            <a:endParaRPr lang="ru-RU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2.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Социальная эффективность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. Примеры: повышение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уровня обеспеченности населения благоустроенным жильем;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улучшение состояния окружающей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среды и т.п.</a:t>
            </a:r>
          </a:p>
          <a:p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53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55847"/>
            <a:ext cx="8078692" cy="1054394"/>
          </a:xfrm>
        </p:spPr>
        <p:txBody>
          <a:bodyPr/>
          <a:lstStyle/>
          <a:p>
            <a:r>
              <a:rPr lang="ru-RU" sz="2800" dirty="0" smtClean="0"/>
              <a:t>Типовые ошибки, допускаемые при ПОДГОТОВКЕ ОТЧЕТОВ</a:t>
            </a: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18" y="332656"/>
            <a:ext cx="5667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08" t="18571" r="9465" b="37703"/>
          <a:stretch/>
        </p:blipFill>
        <p:spPr bwMode="auto">
          <a:xfrm>
            <a:off x="149897" y="1628800"/>
            <a:ext cx="8886599" cy="2998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1979712" y="3501008"/>
            <a:ext cx="5112568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3347864" y="4422653"/>
            <a:ext cx="5616623" cy="2304256"/>
          </a:xfrm>
          <a:prstGeom prst="wedgeRoundRectCallout">
            <a:avLst>
              <a:gd name="adj1" fmla="val -72505"/>
              <a:gd name="adj2" fmla="val -78437"/>
              <a:gd name="adj3" fmla="val 16667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1. Указываются проблемы по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реализуемым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 инвестиционным проектам (например, если стадия реализации проекта – «приостановлен»).</a:t>
            </a:r>
          </a:p>
          <a:p>
            <a:pPr algn="just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2. Пути решения  - конкретные шаги, предпринимаемые администрацией, инвестиционным уполномоченным (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пример: </a:t>
            </a:r>
            <a:r>
              <a:rPr lang="ru-RU" sz="1600" b="1" dirty="0" err="1" smtClean="0">
                <a:solidFill>
                  <a:schemeClr val="accent1">
                    <a:lumMod val="75000"/>
                  </a:schemeClr>
                </a:solidFill>
              </a:rPr>
              <a:t>Здвинский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 и </a:t>
            </a:r>
            <a:r>
              <a:rPr lang="ru-RU" sz="1600" b="1" dirty="0" err="1" smtClean="0">
                <a:solidFill>
                  <a:schemeClr val="accent1">
                    <a:lumMod val="75000"/>
                  </a:schemeClr>
                </a:solidFill>
              </a:rPr>
              <a:t>Кыштовский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 районы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Picture 2" descr="http://rostoblvet.ru/wp-content/uploads/2017/02/otchet_finansovyj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52" y="4627501"/>
            <a:ext cx="3225012" cy="2099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869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79" t="26900" r="9936" b="21111"/>
          <a:stretch/>
        </p:blipFill>
        <p:spPr bwMode="auto">
          <a:xfrm>
            <a:off x="143811" y="1484784"/>
            <a:ext cx="8820677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55847"/>
            <a:ext cx="8078692" cy="1054394"/>
          </a:xfrm>
        </p:spPr>
        <p:txBody>
          <a:bodyPr/>
          <a:lstStyle/>
          <a:p>
            <a:r>
              <a:rPr lang="ru-RU" sz="2800" dirty="0" smtClean="0"/>
              <a:t>Типовые ошибки, допускаемые при ПОДГОТОВКЕ ОТЧЕТОВ</a:t>
            </a: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18" y="332656"/>
            <a:ext cx="5667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195736" y="4110897"/>
            <a:ext cx="3528392" cy="2554545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endParaRPr lang="ru-RU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1. Заполняется  с учетом Методических рекомендаций (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hlinkClick r:id="rId5"/>
              </a:rPr>
              <a:t>http://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hlinkClick r:id="rId5"/>
              </a:rPr>
              <a:t>www.invest.nso.ru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).</a:t>
            </a:r>
          </a:p>
          <a:p>
            <a:pPr marL="342900" indent="-342900" algn="ctr">
              <a:buAutoNum type="arabicPeriod"/>
            </a:pPr>
            <a:endParaRPr lang="ru-RU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2.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Информация  должна коррелировать с данными, занесенными в ГАСУ подраздел «Мониторинг проектов ГЧП»</a:t>
            </a:r>
            <a:endParaRPr lang="ru-RU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73" name="Picture 1" descr="C:\Users\ggan\AppData\Local\Microsoft\Windows\Temporary Internet Files\Content.Outlook\E4G9ITT1\ГАСУ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71" t="13250" r="1071" b="6353"/>
          <a:stretch/>
        </p:blipFill>
        <p:spPr bwMode="auto">
          <a:xfrm>
            <a:off x="5724128" y="4077073"/>
            <a:ext cx="3347866" cy="262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21" t="12857" r="33572" b="4603"/>
          <a:stretch/>
        </p:blipFill>
        <p:spPr bwMode="auto">
          <a:xfrm>
            <a:off x="179374" y="4077071"/>
            <a:ext cx="2016361" cy="2622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154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55847"/>
            <a:ext cx="8078692" cy="1054394"/>
          </a:xfrm>
        </p:spPr>
        <p:txBody>
          <a:bodyPr/>
          <a:lstStyle/>
          <a:p>
            <a:r>
              <a:rPr lang="ru-RU" sz="2800" dirty="0" smtClean="0"/>
              <a:t>Типовые ошибки, допускаемые при ПОДГОТОВКЕ ОТЧЕТОВ</a:t>
            </a: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18" y="332656"/>
            <a:ext cx="5667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5994" y="4437112"/>
            <a:ext cx="5548134" cy="2246769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endParaRPr lang="ru-RU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1. Необходимо учитывать обращения по каналу прямой связи, письменные обращения, личные приемы.</a:t>
            </a:r>
          </a:p>
          <a:p>
            <a:pPr marL="342900" indent="-342900" algn="ctr">
              <a:buAutoNum type="arabicPeriod"/>
            </a:pP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2. Раздел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связан с внедрением требований муниципального инвестиционного стандарта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№ 7.</a:t>
            </a:r>
            <a:endParaRPr lang="ru-RU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25" t="26588" r="10447" b="46825"/>
          <a:stretch/>
        </p:blipFill>
        <p:spPr bwMode="auto">
          <a:xfrm>
            <a:off x="160714" y="1556792"/>
            <a:ext cx="8803774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http://letsinvest.ru/wp-content/uploads/2013/02/otchet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437112"/>
            <a:ext cx="324036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032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55847"/>
            <a:ext cx="8078692" cy="1054394"/>
          </a:xfrm>
        </p:spPr>
        <p:txBody>
          <a:bodyPr/>
          <a:lstStyle/>
          <a:p>
            <a:r>
              <a:rPr lang="ru-RU" sz="2800" dirty="0" smtClean="0"/>
              <a:t>Типовые ошибки, допускаемые при ПОДГОТОВКЕ ОТЧЕТОВ</a:t>
            </a: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18" y="332656"/>
            <a:ext cx="5667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33670" y="4725144"/>
            <a:ext cx="3672408" cy="1723549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endParaRPr lang="ru-RU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Раздел связан с внедрением требований муниципального инвестиционного стандарта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№ 7 и № 8</a:t>
            </a:r>
          </a:p>
          <a:p>
            <a:pPr algn="ctr"/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47" t="19842" r="19106" b="32523"/>
          <a:stretch/>
        </p:blipFill>
        <p:spPr bwMode="auto">
          <a:xfrm>
            <a:off x="3779912" y="1628800"/>
            <a:ext cx="5236028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323528" y="2204864"/>
            <a:ext cx="3240360" cy="1728192"/>
          </a:xfrm>
          <a:prstGeom prst="wedgeRoundRectCallout">
            <a:avLst>
              <a:gd name="adj1" fmla="val 63722"/>
              <a:gd name="adj2" fmla="val -57809"/>
              <a:gd name="adj3" fmla="val 16667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Таблица доработана </a:t>
            </a:r>
            <a:r>
              <a:rPr lang="ru-RU" dirty="0" smtClean="0">
                <a:solidFill>
                  <a:srgbClr val="C00000"/>
                </a:solidFill>
              </a:rPr>
              <a:t>– исключен раздел «</a:t>
            </a:r>
            <a:r>
              <a:rPr lang="ru-RU" dirty="0">
                <a:solidFill>
                  <a:srgbClr val="C00000"/>
                </a:solidFill>
              </a:rPr>
              <a:t>Взаимодействие с органами власти и </a:t>
            </a:r>
            <a:r>
              <a:rPr lang="ru-RU" dirty="0" smtClean="0">
                <a:solidFill>
                  <a:srgbClr val="C00000"/>
                </a:solidFill>
              </a:rPr>
              <a:t>организациями»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25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Другая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DBE5F1"/>
      </a:accent6>
      <a:hlink>
        <a:srgbClr val="0000FF"/>
      </a:hlink>
      <a:folHlink>
        <a:srgbClr val="80008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3676</TotalTime>
  <Words>475</Words>
  <Application>Microsoft Office PowerPoint</Application>
  <PresentationFormat>Экран (4:3)</PresentationFormat>
  <Paragraphs>85</Paragraphs>
  <Slides>12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Сетка</vt:lpstr>
      <vt:lpstr>  РЕЗУЛЬТАТЫ АНАЛИЗА ОТЧЕТОВ ИНВЕСТИЦИОННЫХ УПОЛНОМОЧЕННЫХ   </vt:lpstr>
      <vt:lpstr>Основные разделы ОТЧЕТА</vt:lpstr>
      <vt:lpstr>Типовые ошибки, допускаемые при ПОДГОТОВКЕ ОТЧЕТОВ</vt:lpstr>
      <vt:lpstr>Типовые ошибки, допускаемые при ПОДГОТОВКЕ ОТЧЕТОВ</vt:lpstr>
      <vt:lpstr>Типовые ошибки, допускаемые при ПОДГОТОВКЕ ОТЧЕТОВ</vt:lpstr>
      <vt:lpstr>Типовые ошибки, допускаемые при ПОДГОТОВКЕ ОТЧЕТОВ</vt:lpstr>
      <vt:lpstr>Типовые ошибки, допускаемые при ПОДГОТОВКЕ ОТЧЕТОВ</vt:lpstr>
      <vt:lpstr>Типовые ошибки, допускаемые при ПОДГОТОВКЕ ОТЧЕТОВ</vt:lpstr>
      <vt:lpstr>Типовые ошибки, допускаемые при ПОДГОТОВКЕ ОТЧЕТОВ</vt:lpstr>
      <vt:lpstr>Типовые ошибки, допускаемые при ПОДГОТОВКЕ ОТЧЕТОВ</vt:lpstr>
      <vt:lpstr>Лучшие ОТЧЕТЫ  инвестиционных уполномоченных</vt:lpstr>
      <vt:lpstr>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 АНАЛИЗА ИНВЕСТИЦИОННЫХ ПАСПОРТОВ МУНИЦИПАЛЬНЫХ ОБРАЗОВАНИЙ</dc:title>
  <dc:creator>Кузьмина Елена Анатольевна</dc:creator>
  <cp:lastModifiedBy>Голева Галина Анатольевна</cp:lastModifiedBy>
  <cp:revision>141</cp:revision>
  <cp:lastPrinted>2017-04-06T09:08:17Z</cp:lastPrinted>
  <dcterms:created xsi:type="dcterms:W3CDTF">2016-08-17T05:30:21Z</dcterms:created>
  <dcterms:modified xsi:type="dcterms:W3CDTF">2017-04-06T10:11:14Z</dcterms:modified>
</cp:coreProperties>
</file>