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71" r:id="rId3"/>
    <p:sldId id="273" r:id="rId4"/>
    <p:sldId id="284" r:id="rId5"/>
    <p:sldId id="276" r:id="rId6"/>
    <p:sldId id="277" r:id="rId7"/>
    <p:sldId id="278" r:id="rId8"/>
    <p:sldId id="269" r:id="rId9"/>
    <p:sldId id="275" r:id="rId10"/>
    <p:sldId id="262" r:id="rId11"/>
    <p:sldId id="260" r:id="rId12"/>
    <p:sldId id="264" r:id="rId13"/>
    <p:sldId id="263" r:id="rId14"/>
    <p:sldId id="280" r:id="rId15"/>
    <p:sldId id="282" r:id="rId16"/>
    <p:sldId id="281" r:id="rId17"/>
    <p:sldId id="267" r:id="rId18"/>
  </p:sldIdLst>
  <p:sldSz cx="9144000" cy="6858000" type="screen4x3"/>
  <p:notesSz cx="679132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558ED5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Data\ggan\&#1056;&#1072;&#1073;&#1086;&#1095;&#1080;&#1081;%20&#1089;&#1090;&#1086;&#1083;\&#1056;&#1077;&#1081;&#1090;&#1080;&#1085;&#1075;%20&#1080;&#1085;&#1074;&#1077;&#1089;&#1090;&#1080;&#1094;&#1080;&#1086;&#1085;&#1085;&#1086;&#1081;%20&#1087;&#1088;&#1080;&#1074;&#1083;&#1077;&#1082;&#1072;&#1090;&#1077;&#1083;&#1100;&#1085;&#1086;&#1089;&#1090;&#1080;%20&#1052;&#1056;&#1080;&#1043;&#1054;\&#1088;&#1077;&#1081;&#1090;&#1080;&#1085;&#1075;_2016\&#1088;&#1077;&#1081;&#1090;&#1080;&#1085;&#1075;%20&#1048;&#1055;%20&#1079;&#1072;%202016%20&#1075;&#1086;&#1076;%20(&#1048;&#1090;&#1086;&#1075;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Data\ggan\&#1056;&#1072;&#1073;&#1086;&#1095;&#1080;&#1081;%20&#1089;&#1090;&#1086;&#1083;\&#1056;&#1077;&#1081;&#1090;&#1080;&#1085;&#1075;%20&#1080;&#1085;&#1074;&#1077;&#1089;&#1090;&#1080;&#1094;&#1080;&#1086;&#1085;&#1085;&#1086;&#1081;%20&#1087;&#1088;&#1080;&#1074;&#1083;&#1077;&#1082;&#1072;&#1090;&#1077;&#1083;&#1100;&#1085;&#1086;&#1089;&#1090;&#1080;%20&#1052;&#1056;&#1080;&#1043;&#1054;\&#1088;&#1077;&#1081;&#1090;&#1080;&#1085;&#1075;_2016\&#1088;&#1077;&#1081;&#1090;&#1080;&#1085;&#1075;%20&#1048;&#1055;%20&#1079;&#1072;%202016%20&#1075;&#1086;&#1076;%20(&#1048;&#1090;&#1086;&#1075;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2205687631690153E-2"/>
          <c:y val="0.20969981869563414"/>
          <c:w val="0.7858829238149776"/>
          <c:h val="0.7501034369154233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диаграмма!$B$1</c:f>
              <c:strCache>
                <c:ptCount val="1"/>
                <c:pt idx="0">
                  <c:v>Сумма баллов по всем показателям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диаграмма!$A$2:$A$31</c:f>
              <c:strCache>
                <c:ptCount val="30"/>
                <c:pt idx="0">
                  <c:v>Каргатский</c:v>
                </c:pt>
                <c:pt idx="1">
                  <c:v>Новосибирский</c:v>
                </c:pt>
                <c:pt idx="2">
                  <c:v>Доволенский</c:v>
                </c:pt>
                <c:pt idx="3">
                  <c:v>Чановский</c:v>
                </c:pt>
                <c:pt idx="4">
                  <c:v>Карасукский </c:v>
                </c:pt>
                <c:pt idx="5">
                  <c:v>Татарский</c:v>
                </c:pt>
                <c:pt idx="6">
                  <c:v>Колыванский </c:v>
                </c:pt>
                <c:pt idx="7">
                  <c:v>Коченёвский</c:v>
                </c:pt>
                <c:pt idx="8">
                  <c:v>Тогучинский</c:v>
                </c:pt>
                <c:pt idx="9">
                  <c:v>Мошковский</c:v>
                </c:pt>
                <c:pt idx="10">
                  <c:v>Болотнинский</c:v>
                </c:pt>
                <c:pt idx="11">
                  <c:v>Сузунский</c:v>
                </c:pt>
                <c:pt idx="12">
                  <c:v>Краснозёрский</c:v>
                </c:pt>
                <c:pt idx="13">
                  <c:v>Куйбышевский</c:v>
                </c:pt>
                <c:pt idx="14">
                  <c:v>Венгеровский</c:v>
                </c:pt>
                <c:pt idx="15">
                  <c:v>Барабинский </c:v>
                </c:pt>
                <c:pt idx="16">
                  <c:v>Маслянинский</c:v>
                </c:pt>
                <c:pt idx="17">
                  <c:v>Искитимский</c:v>
                </c:pt>
                <c:pt idx="18">
                  <c:v>Кочковский</c:v>
                </c:pt>
                <c:pt idx="19">
                  <c:v>Купинский</c:v>
                </c:pt>
                <c:pt idx="20">
                  <c:v>Ордынский</c:v>
                </c:pt>
                <c:pt idx="21">
                  <c:v>Северный </c:v>
                </c:pt>
                <c:pt idx="22">
                  <c:v>Чулымский</c:v>
                </c:pt>
                <c:pt idx="23">
                  <c:v>Убинский</c:v>
                </c:pt>
                <c:pt idx="24">
                  <c:v>Баганский</c:v>
                </c:pt>
                <c:pt idx="25">
                  <c:v>Чистоозёрный</c:v>
                </c:pt>
                <c:pt idx="26">
                  <c:v>Кыштовский</c:v>
                </c:pt>
                <c:pt idx="27">
                  <c:v>Черепановский</c:v>
                </c:pt>
                <c:pt idx="28">
                  <c:v>Здвинский</c:v>
                </c:pt>
                <c:pt idx="29">
                  <c:v>Усть-Таркский</c:v>
                </c:pt>
              </c:strCache>
            </c:strRef>
          </c:cat>
          <c:val>
            <c:numRef>
              <c:f>диаграмма!$B$2:$B$31</c:f>
              <c:numCache>
                <c:formatCode>General</c:formatCode>
                <c:ptCount val="30"/>
                <c:pt idx="0">
                  <c:v>80</c:v>
                </c:pt>
                <c:pt idx="1">
                  <c:v>80</c:v>
                </c:pt>
                <c:pt idx="2">
                  <c:v>72</c:v>
                </c:pt>
                <c:pt idx="3">
                  <c:v>72</c:v>
                </c:pt>
                <c:pt idx="4">
                  <c:v>65</c:v>
                </c:pt>
                <c:pt idx="5">
                  <c:v>64</c:v>
                </c:pt>
                <c:pt idx="6">
                  <c:v>64</c:v>
                </c:pt>
                <c:pt idx="7">
                  <c:v>64</c:v>
                </c:pt>
                <c:pt idx="8">
                  <c:v>64</c:v>
                </c:pt>
                <c:pt idx="9">
                  <c:v>60</c:v>
                </c:pt>
                <c:pt idx="10">
                  <c:v>60</c:v>
                </c:pt>
                <c:pt idx="11">
                  <c:v>58</c:v>
                </c:pt>
                <c:pt idx="12">
                  <c:v>56</c:v>
                </c:pt>
                <c:pt idx="13">
                  <c:v>56</c:v>
                </c:pt>
                <c:pt idx="14">
                  <c:v>56</c:v>
                </c:pt>
                <c:pt idx="15">
                  <c:v>52</c:v>
                </c:pt>
                <c:pt idx="16">
                  <c:v>52</c:v>
                </c:pt>
                <c:pt idx="17">
                  <c:v>48</c:v>
                </c:pt>
                <c:pt idx="18">
                  <c:v>48</c:v>
                </c:pt>
                <c:pt idx="19">
                  <c:v>48</c:v>
                </c:pt>
                <c:pt idx="20">
                  <c:v>40</c:v>
                </c:pt>
                <c:pt idx="21">
                  <c:v>40</c:v>
                </c:pt>
                <c:pt idx="22">
                  <c:v>36</c:v>
                </c:pt>
                <c:pt idx="23">
                  <c:v>36</c:v>
                </c:pt>
                <c:pt idx="24">
                  <c:v>32</c:v>
                </c:pt>
                <c:pt idx="25">
                  <c:v>32</c:v>
                </c:pt>
                <c:pt idx="26">
                  <c:v>32</c:v>
                </c:pt>
                <c:pt idx="27">
                  <c:v>28</c:v>
                </c:pt>
                <c:pt idx="28">
                  <c:v>25</c:v>
                </c:pt>
                <c:pt idx="29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80086912"/>
        <c:axId val="80126720"/>
        <c:axId val="0"/>
      </c:bar3DChart>
      <c:catAx>
        <c:axId val="8008691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80126720"/>
        <c:crosses val="autoZero"/>
        <c:auto val="1"/>
        <c:lblAlgn val="ctr"/>
        <c:lblOffset val="100"/>
        <c:noMultiLvlLbl val="0"/>
      </c:catAx>
      <c:valAx>
        <c:axId val="801267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008691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диаграмма!$B$32</c:f>
              <c:strCache>
                <c:ptCount val="1"/>
                <c:pt idx="0">
                  <c:v>Сумма баллов по всем показателям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2780733866991455E-2"/>
                  <c:y val="-0.363636363636363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661754533556626E-2"/>
                  <c:y val="-0.358787878787878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085550400243593E-2"/>
                  <c:y val="-0.281212121212121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933142133617524E-2"/>
                  <c:y val="-0.271515151515151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566175453355673E-2"/>
                  <c:y val="-0.271515151515151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диаграмма!$A$33:$A$37</c:f>
              <c:strCache>
                <c:ptCount val="5"/>
                <c:pt idx="0">
                  <c:v>г.Бердск</c:v>
                </c:pt>
                <c:pt idx="1">
                  <c:v>г.Искитим</c:v>
                </c:pt>
                <c:pt idx="2">
                  <c:v>г.Обь </c:v>
                </c:pt>
                <c:pt idx="3">
                  <c:v>г.Новосибирск</c:v>
                </c:pt>
                <c:pt idx="4">
                  <c:v>р.п. Кольцово</c:v>
                </c:pt>
              </c:strCache>
            </c:strRef>
          </c:cat>
          <c:val>
            <c:numRef>
              <c:f>диаграмма!$B$33:$B$37</c:f>
              <c:numCache>
                <c:formatCode>General</c:formatCode>
                <c:ptCount val="5"/>
                <c:pt idx="0">
                  <c:v>52</c:v>
                </c:pt>
                <c:pt idx="1">
                  <c:v>52</c:v>
                </c:pt>
                <c:pt idx="2">
                  <c:v>40</c:v>
                </c:pt>
                <c:pt idx="3">
                  <c:v>36</c:v>
                </c:pt>
                <c:pt idx="4">
                  <c:v>36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80137600"/>
        <c:axId val="79702272"/>
        <c:axId val="0"/>
      </c:bar3DChart>
      <c:catAx>
        <c:axId val="8013760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9702272"/>
        <c:crosses val="autoZero"/>
        <c:auto val="1"/>
        <c:lblAlgn val="ctr"/>
        <c:lblOffset val="100"/>
        <c:noMultiLvlLbl val="0"/>
      </c:catAx>
      <c:valAx>
        <c:axId val="797022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013760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099B11-8D03-4A26-A6B9-47C744497583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12B4FF-CBDF-427D-A942-12D8E032A831}">
      <dgm:prSet phldrT="[Текст]" custT="1"/>
      <dgm:spPr>
        <a:solidFill>
          <a:schemeClr val="tx2">
            <a:lumMod val="60000"/>
            <a:lumOff val="40000"/>
          </a:schemeClr>
        </a:solidFill>
        <a:ln>
          <a:solidFill>
            <a:schemeClr val="bg1"/>
          </a:solidFill>
        </a:ln>
      </dgm:spPr>
      <dgm:t>
        <a:bodyPr/>
        <a:lstStyle/>
        <a:p>
          <a:pPr algn="ctr">
            <a:spcAft>
              <a:spcPts val="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Формирование рейтинга </a:t>
          </a:r>
        </a:p>
        <a:p>
          <a:pPr algn="ctr">
            <a:spcAft>
              <a:spcPts val="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(2 показателя)</a:t>
          </a:r>
          <a:endParaRPr lang="ru-RU" sz="1600" b="1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566297B-958C-4337-9151-76BB16049EC2}" type="parTrans" cxnId="{61AC9678-23B8-413D-8ED7-C42E413EE4DC}">
      <dgm:prSet/>
      <dgm:spPr/>
      <dgm:t>
        <a:bodyPr/>
        <a:lstStyle/>
        <a:p>
          <a:endParaRPr lang="ru-RU"/>
        </a:p>
      </dgm:t>
    </dgm:pt>
    <dgm:pt modelId="{2F88F01D-D4FF-46EA-B459-2D810C06C394}" type="sibTrans" cxnId="{61AC9678-23B8-413D-8ED7-C42E413EE4DC}">
      <dgm:prSet/>
      <dgm:spPr/>
      <dgm:t>
        <a:bodyPr/>
        <a:lstStyle/>
        <a:p>
          <a:endParaRPr lang="ru-RU"/>
        </a:p>
      </dgm:t>
    </dgm:pt>
    <dgm:pt modelId="{9E07F31C-AFF5-498C-A229-CD9204A48AF8}">
      <dgm:prSet phldrT="[Текст]"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16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Количество </a:t>
          </a:r>
        </a:p>
        <a:p>
          <a:pPr>
            <a:spcAft>
              <a:spcPts val="0"/>
            </a:spcAft>
          </a:pPr>
          <a:r>
            <a:rPr lang="ru-RU" sz="16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реализованных составляющих Стандарта</a:t>
          </a:r>
          <a:endParaRPr lang="ru-RU" sz="16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764C862-6C31-4E3C-8BAA-449E556FEE1D}" type="parTrans" cxnId="{9B456FB5-90AE-43EA-A6C8-76E18A1C3475}">
      <dgm:prSet/>
      <dgm:spPr/>
      <dgm:t>
        <a:bodyPr/>
        <a:lstStyle/>
        <a:p>
          <a:endParaRPr lang="ru-RU"/>
        </a:p>
      </dgm:t>
    </dgm:pt>
    <dgm:pt modelId="{D5DFF85A-CC26-4B47-82DB-364A98697BD4}" type="sibTrans" cxnId="{9B456FB5-90AE-43EA-A6C8-76E18A1C3475}">
      <dgm:prSet/>
      <dgm:spPr/>
      <dgm:t>
        <a:bodyPr/>
        <a:lstStyle/>
        <a:p>
          <a:endParaRPr lang="ru-RU"/>
        </a:p>
      </dgm:t>
    </dgm:pt>
    <dgm:pt modelId="{8A59D7CA-2EF2-4AA6-9571-898E134F0BB0}">
      <dgm:prSet phldrT="[Текст]"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16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Доля достигнутых целевых значений контрольных показателей эффективности, установленных в Дорожной карте</a:t>
          </a:r>
          <a:endParaRPr lang="ru-RU" sz="16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1BD6438-2DA6-48F8-AE29-A46FC1903EF0}" type="parTrans" cxnId="{AA46AC04-BF43-4B3A-BF07-E999AF9CE8FB}">
      <dgm:prSet/>
      <dgm:spPr/>
      <dgm:t>
        <a:bodyPr/>
        <a:lstStyle/>
        <a:p>
          <a:endParaRPr lang="ru-RU"/>
        </a:p>
      </dgm:t>
    </dgm:pt>
    <dgm:pt modelId="{CC7A6794-3A4C-4D91-929C-C94D8AA526CB}" type="sibTrans" cxnId="{AA46AC04-BF43-4B3A-BF07-E999AF9CE8FB}">
      <dgm:prSet/>
      <dgm:spPr/>
      <dgm:t>
        <a:bodyPr/>
        <a:lstStyle/>
        <a:p>
          <a:endParaRPr lang="ru-RU"/>
        </a:p>
      </dgm:t>
    </dgm:pt>
    <dgm:pt modelId="{C0BB214A-10B9-4EFD-BF4F-7459F876EB2F}" type="pres">
      <dgm:prSet presAssocID="{9E099B11-8D03-4A26-A6B9-47C74449758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2DF3D4-1608-417C-93C0-E393794A3402}" type="pres">
      <dgm:prSet presAssocID="{4712B4FF-CBDF-427D-A942-12D8E032A831}" presName="roof" presStyleLbl="dkBgShp" presStyleIdx="0" presStyleCnt="2" custLinFactNeighborY="-74353"/>
      <dgm:spPr/>
      <dgm:t>
        <a:bodyPr/>
        <a:lstStyle/>
        <a:p>
          <a:endParaRPr lang="ru-RU"/>
        </a:p>
      </dgm:t>
    </dgm:pt>
    <dgm:pt modelId="{9DCEA15A-3CD4-49B9-91D6-6137FCFC9879}" type="pres">
      <dgm:prSet presAssocID="{4712B4FF-CBDF-427D-A942-12D8E032A831}" presName="pillars" presStyleCnt="0"/>
      <dgm:spPr/>
    </dgm:pt>
    <dgm:pt modelId="{4D389A84-CB67-46B0-BBEC-9803794D320E}" type="pres">
      <dgm:prSet presAssocID="{4712B4FF-CBDF-427D-A942-12D8E032A831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89C55B-DF36-4B49-AEC4-107E11443656}" type="pres">
      <dgm:prSet presAssocID="{8A59D7CA-2EF2-4AA6-9571-898E134F0BB0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66948-0073-422B-96BA-7070220E3018}" type="pres">
      <dgm:prSet presAssocID="{4712B4FF-CBDF-427D-A942-12D8E032A831}" presName="base" presStyleLbl="dkBgShp" presStyleIdx="1" presStyleCnt="2"/>
      <dgm:spPr/>
    </dgm:pt>
  </dgm:ptLst>
  <dgm:cxnLst>
    <dgm:cxn modelId="{19A4ECC9-808E-4F73-A40D-A4DF86CF6032}" type="presOf" srcId="{8A59D7CA-2EF2-4AA6-9571-898E134F0BB0}" destId="{7989C55B-DF36-4B49-AEC4-107E11443656}" srcOrd="0" destOrd="0" presId="urn:microsoft.com/office/officeart/2005/8/layout/hList3"/>
    <dgm:cxn modelId="{AEA64D4B-1155-4D2E-9BDB-29A7C349B2A8}" type="presOf" srcId="{9E099B11-8D03-4A26-A6B9-47C744497583}" destId="{C0BB214A-10B9-4EFD-BF4F-7459F876EB2F}" srcOrd="0" destOrd="0" presId="urn:microsoft.com/office/officeart/2005/8/layout/hList3"/>
    <dgm:cxn modelId="{9B456FB5-90AE-43EA-A6C8-76E18A1C3475}" srcId="{4712B4FF-CBDF-427D-A942-12D8E032A831}" destId="{9E07F31C-AFF5-498C-A229-CD9204A48AF8}" srcOrd="0" destOrd="0" parTransId="{2764C862-6C31-4E3C-8BAA-449E556FEE1D}" sibTransId="{D5DFF85A-CC26-4B47-82DB-364A98697BD4}"/>
    <dgm:cxn modelId="{271D9C2B-2CC9-4908-B465-1C763B8ACB1C}" type="presOf" srcId="{9E07F31C-AFF5-498C-A229-CD9204A48AF8}" destId="{4D389A84-CB67-46B0-BBEC-9803794D320E}" srcOrd="0" destOrd="0" presId="urn:microsoft.com/office/officeart/2005/8/layout/hList3"/>
    <dgm:cxn modelId="{AA46AC04-BF43-4B3A-BF07-E999AF9CE8FB}" srcId="{4712B4FF-CBDF-427D-A942-12D8E032A831}" destId="{8A59D7CA-2EF2-4AA6-9571-898E134F0BB0}" srcOrd="1" destOrd="0" parTransId="{01BD6438-2DA6-48F8-AE29-A46FC1903EF0}" sibTransId="{CC7A6794-3A4C-4D91-929C-C94D8AA526CB}"/>
    <dgm:cxn modelId="{9F41C1D1-4BAC-44F8-A596-007341A3CD6D}" type="presOf" srcId="{4712B4FF-CBDF-427D-A942-12D8E032A831}" destId="{732DF3D4-1608-417C-93C0-E393794A3402}" srcOrd="0" destOrd="0" presId="urn:microsoft.com/office/officeart/2005/8/layout/hList3"/>
    <dgm:cxn modelId="{61AC9678-23B8-413D-8ED7-C42E413EE4DC}" srcId="{9E099B11-8D03-4A26-A6B9-47C744497583}" destId="{4712B4FF-CBDF-427D-A942-12D8E032A831}" srcOrd="0" destOrd="0" parTransId="{9566297B-958C-4337-9151-76BB16049EC2}" sibTransId="{2F88F01D-D4FF-46EA-B459-2D810C06C394}"/>
    <dgm:cxn modelId="{1B24BC21-C7DA-4415-B357-BF7F84830DA4}" type="presParOf" srcId="{C0BB214A-10B9-4EFD-BF4F-7459F876EB2F}" destId="{732DF3D4-1608-417C-93C0-E393794A3402}" srcOrd="0" destOrd="0" presId="urn:microsoft.com/office/officeart/2005/8/layout/hList3"/>
    <dgm:cxn modelId="{A44451B7-01AF-4A2F-8B34-AC3490BCC416}" type="presParOf" srcId="{C0BB214A-10B9-4EFD-BF4F-7459F876EB2F}" destId="{9DCEA15A-3CD4-49B9-91D6-6137FCFC9879}" srcOrd="1" destOrd="0" presId="urn:microsoft.com/office/officeart/2005/8/layout/hList3"/>
    <dgm:cxn modelId="{A0A0E5F6-2F98-49D9-BE02-C64289CFF38E}" type="presParOf" srcId="{9DCEA15A-3CD4-49B9-91D6-6137FCFC9879}" destId="{4D389A84-CB67-46B0-BBEC-9803794D320E}" srcOrd="0" destOrd="0" presId="urn:microsoft.com/office/officeart/2005/8/layout/hList3"/>
    <dgm:cxn modelId="{E8A7C163-89B0-453D-8D75-9E55F19B5616}" type="presParOf" srcId="{9DCEA15A-3CD4-49B9-91D6-6137FCFC9879}" destId="{7989C55B-DF36-4B49-AEC4-107E11443656}" srcOrd="1" destOrd="0" presId="urn:microsoft.com/office/officeart/2005/8/layout/hList3"/>
    <dgm:cxn modelId="{ED8C861E-9128-44D6-8C72-46F1E7E36BD5}" type="presParOf" srcId="{C0BB214A-10B9-4EFD-BF4F-7459F876EB2F}" destId="{65666948-0073-422B-96BA-7070220E3018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2DF3D4-1608-417C-93C0-E393794A3402}">
      <dsp:nvSpPr>
        <dsp:cNvPr id="0" name=""/>
        <dsp:cNvSpPr/>
      </dsp:nvSpPr>
      <dsp:spPr>
        <a:xfrm>
          <a:off x="0" y="0"/>
          <a:ext cx="8928991" cy="515524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Формирование рейтинга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(2 показателя)</a:t>
          </a:r>
          <a:endParaRPr lang="ru-RU" sz="1600" b="1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0"/>
        <a:ext cx="8928991" cy="515524"/>
      </dsp:txXfrm>
    </dsp:sp>
    <dsp:sp modelId="{4D389A84-CB67-46B0-BBEC-9803794D320E}">
      <dsp:nvSpPr>
        <dsp:cNvPr id="0" name=""/>
        <dsp:cNvSpPr/>
      </dsp:nvSpPr>
      <dsp:spPr>
        <a:xfrm>
          <a:off x="0" y="515524"/>
          <a:ext cx="4464496" cy="1082602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1. Количество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реализованных составляющих Стандарта</a:t>
          </a:r>
          <a:endParaRPr lang="ru-RU" sz="16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515524"/>
        <a:ext cx="4464496" cy="1082602"/>
      </dsp:txXfrm>
    </dsp:sp>
    <dsp:sp modelId="{7989C55B-DF36-4B49-AEC4-107E11443656}">
      <dsp:nvSpPr>
        <dsp:cNvPr id="0" name=""/>
        <dsp:cNvSpPr/>
      </dsp:nvSpPr>
      <dsp:spPr>
        <a:xfrm>
          <a:off x="4464496" y="515524"/>
          <a:ext cx="4464496" cy="1082602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2. Доля достигнутых целевых значений контрольных показателей эффективности, установленных в Дорожной карте</a:t>
          </a:r>
          <a:endParaRPr lang="ru-RU" sz="1600" kern="1200" dirty="0">
            <a:solidFill>
              <a:schemeClr val="tx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464496" y="515524"/>
        <a:ext cx="4464496" cy="1082602"/>
      </dsp:txXfrm>
    </dsp:sp>
    <dsp:sp modelId="{65666948-0073-422B-96BA-7070220E3018}">
      <dsp:nvSpPr>
        <dsp:cNvPr id="0" name=""/>
        <dsp:cNvSpPr/>
      </dsp:nvSpPr>
      <dsp:spPr>
        <a:xfrm>
          <a:off x="0" y="1598126"/>
          <a:ext cx="8928991" cy="120289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321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071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44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807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816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616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819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591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626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804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050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02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365104"/>
            <a:ext cx="8352928" cy="1872208"/>
          </a:xfrm>
        </p:spPr>
        <p:txBody>
          <a:bodyPr anchor="ctr"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ahoma" charset="0"/>
                <a:ea typeface="PingFang SC Regular" charset="0"/>
                <a:cs typeface="Tahoma" charset="0"/>
              </a:rPr>
              <a:t>Итоги реализации положений Стандарта развития конкуренции в 2016 году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ahoma" charset="0"/>
                <a:ea typeface="PingFang SC Regular" charset="0"/>
                <a:cs typeface="Tahoma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ahoma" charset="0"/>
                <a:ea typeface="PingFang SC Regular" charset="0"/>
                <a:cs typeface="Tahoma" charset="0"/>
              </a:rPr>
              <a:t>(рейтинг глав регионов)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ahoma" charset="0"/>
              <a:ea typeface="PingFang SC Regular" charset="0"/>
              <a:cs typeface="Tahoma" charset="0"/>
            </a:endParaRPr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7" b="17947"/>
          <a:stretch>
            <a:fillRect/>
          </a:stretch>
        </p:blipFill>
        <p:spPr>
          <a:xfrm>
            <a:off x="1115616" y="260648"/>
            <a:ext cx="6984776" cy="4114800"/>
          </a:xfrm>
        </p:spPr>
      </p:pic>
      <p:pic>
        <p:nvPicPr>
          <p:cNvPr id="6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334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7650" y="151411"/>
            <a:ext cx="8208912" cy="83645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перечня социально значимых рынков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812971" y="2033897"/>
            <a:ext cx="42302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Помимо рынков, предусмотренных приложением к стандарту, при формировании перечня социально значимых рынков субъект Российской Федерации </a:t>
            </a:r>
            <a:r>
              <a:rPr lang="ru-RU" sz="1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может дополнить его иными социально значимыми рынками (с учетом региональной специфики</a:t>
            </a:r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sz="16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7" y="1052736"/>
            <a:ext cx="8424935" cy="678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формированию </a:t>
            </a:r>
          </a:p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перечня социальных рынков: 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9063" y="2079625"/>
            <a:ext cx="41963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первую очередь в перечень </a:t>
            </a:r>
            <a:r>
              <a:rPr lang="ru-RU" sz="1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включается обязательный перечень рынков, предусмотренных приложением к </a:t>
            </a:r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стандарту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535994" y="2079625"/>
            <a:ext cx="0" cy="2357487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http://www.raduga-turs.ru/images/com_sobi2/gallery/149/149_image_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563290"/>
            <a:ext cx="8856983" cy="2178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6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00" y="116210"/>
            <a:ext cx="8208912" cy="83645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перечня приоритетных рынков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935288" y="18510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902" y="4581128"/>
            <a:ext cx="5957300" cy="2062103"/>
          </a:xfrm>
          <a:prstGeom prst="rect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Особое внимание </a:t>
            </a:r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уделять </a:t>
            </a:r>
            <a:r>
              <a:rPr lang="ru-RU" sz="1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развитию производств высокотехнологичной продукции и (или) технически сложной продукции с перспективными технологиями, стремящимися к инновационным системам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полного цикла в Российской Федерации и имеющими потенциал достижения новых технологических уровней и (или) потенциал встраивания в глобальную производственную и технологическую </a:t>
            </a: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кооперацию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1267" y="1052736"/>
            <a:ext cx="8640961" cy="678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Рекомендации по формированию </a:t>
            </a:r>
          </a:p>
          <a:p>
            <a:pPr algn="ctr"/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перечня приоритетных 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рынков </a:t>
            </a:r>
            <a:r>
              <a:rPr lang="ru-RU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endParaRPr lang="ru-RU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903" y="1916833"/>
            <a:ext cx="5957298" cy="2520280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Включать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рынки </a:t>
            </a:r>
            <a:r>
              <a:rPr lang="ru-RU" sz="1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товаров, работ и услуг </a:t>
            </a:r>
            <a:r>
              <a:rPr lang="ru-RU" sz="1600" b="1" dirty="0" err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несырьевого</a:t>
            </a:r>
            <a:r>
              <a:rPr lang="ru-RU" sz="1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сектора экономики с высокой степенью передела и добавленной стоимости конечной продукции, </a:t>
            </a:r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имеющей экспортный потенциал и (или) возможность замещения импорта, чьи производственно-технологические и инновационные цепочки, а также цепочки создания добавленных стоимостей находятся преимущественно в Российской </a:t>
            </a:r>
            <a:r>
              <a:rPr lang="ru-RU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Федерации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 том числе в рамках промышленных и инновационных кластеров</a:t>
            </a:r>
            <a:r>
              <a:rPr lang="ru-RU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sz="16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" name="Picture 2" descr="http://air-nso.ru/images/air-gallery-870x400_0_0_0_0_13/media/%D0%BD%D0%B7%D0%BA%D1%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9" y="1916833"/>
            <a:ext cx="266997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Картинки по запросу клиника мешалки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9" y="4564291"/>
            <a:ext cx="2669974" cy="207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78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758" y="188640"/>
            <a:ext cx="8208912" cy="836458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Перечень приоритетных и социально значимых рынков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области</a:t>
            </a:r>
          </a:p>
        </p:txBody>
      </p:sp>
      <p:pic>
        <p:nvPicPr>
          <p:cNvPr id="4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6"/>
          <p:cNvSpPr>
            <a:spLocks noChangeArrowheads="1"/>
          </p:cNvSpPr>
          <p:nvPr/>
        </p:nvSpPr>
        <p:spPr bwMode="auto">
          <a:xfrm>
            <a:off x="323528" y="1196752"/>
            <a:ext cx="8424936" cy="830997"/>
          </a:xfrm>
          <a:prstGeom prst="rect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Перечень </a:t>
            </a:r>
            <a:r>
              <a:rPr lang="ru-RU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приоритетных и социально значимых рынков </a:t>
            </a:r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</a:t>
            </a:r>
            <a:r>
              <a:rPr lang="ru-RU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содействия развитию конкуренции в Новосибирской области </a:t>
            </a:r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утвержден </a:t>
            </a:r>
          </a:p>
          <a:p>
            <a:pPr algn="ctr">
              <a:defRPr/>
            </a:pPr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постановлением </a:t>
            </a:r>
            <a:r>
              <a:rPr lang="ru-RU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Губернатора Новосибирской области  </a:t>
            </a:r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</a:t>
            </a:r>
            <a:r>
              <a:rPr lang="ru-RU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27.01.2016  № 23 </a:t>
            </a:r>
          </a:p>
        </p:txBody>
      </p:sp>
      <p:graphicFrame>
        <p:nvGraphicFramePr>
          <p:cNvPr id="39" name="Таблица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916451"/>
              </p:ext>
            </p:extLst>
          </p:nvPr>
        </p:nvGraphicFramePr>
        <p:xfrm>
          <a:off x="445626" y="1975545"/>
          <a:ext cx="8518862" cy="3075880"/>
        </p:xfrm>
        <a:graphic>
          <a:graphicData uri="http://schemas.openxmlformats.org/drawingml/2006/table">
            <a:tbl>
              <a:tblPr firstRow="1" firstCol="1" bandRow="1"/>
              <a:tblGrid>
                <a:gridCol w="8518862"/>
              </a:tblGrid>
              <a:tr h="3075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kern="1200" dirty="0">
                          <a:solidFill>
                            <a:srgbClr val="376092"/>
                          </a:solidFill>
                          <a:effectLst/>
                          <a:latin typeface="Tahoma"/>
                          <a:ea typeface="Tahoma"/>
                        </a:rPr>
                        <a:t> </a:t>
                      </a:r>
                      <a:endParaRPr lang="ru-RU" sz="1400" strike="sngStrike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307262" y="2081843"/>
            <a:ext cx="8457331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Социально значимые рынки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 </a:t>
            </a:r>
            <a:r>
              <a:rPr lang="ru-RU" sz="1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рынков (обязательный перечень)</a:t>
            </a:r>
            <a:endParaRPr lang="ru-RU" sz="14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Рынок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 дошкольного образования</a:t>
            </a:r>
            <a:endParaRPr lang="ru-RU" sz="1400" strike="sngStrik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Рынок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 детского отдыха и оздоровления</a:t>
            </a:r>
            <a:endParaRPr lang="ru-RU" sz="1400" strike="sngStrik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Рынок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 дополнительного образования детей</a:t>
            </a:r>
            <a:endParaRPr lang="ru-RU" sz="1400" strike="sngStrik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Рынок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медицинских услуг</a:t>
            </a:r>
            <a:endParaRPr lang="ru-RU" sz="1400" strike="sngStrik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Рынок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 психолого-педагогического сопровождения детей с ограниченными возможностями здоровья</a:t>
            </a:r>
            <a:endParaRPr lang="ru-RU" sz="1400" strike="sngStrik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Рынок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 в сфере культуры</a:t>
            </a:r>
            <a:endParaRPr lang="ru-RU" sz="1400" strike="sngStrik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 Рынок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 жилищно-коммунального хозяйства</a:t>
            </a:r>
            <a:endParaRPr lang="ru-RU" sz="1400" strike="sngStrik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8. Розничная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торговля</a:t>
            </a:r>
            <a:endParaRPr lang="ru-RU" sz="1400" strike="sngStrik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9. Рынок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 перевозок пассажиров наземным транспортом</a:t>
            </a:r>
            <a:endParaRPr lang="ru-RU" sz="1400" strike="sngStrik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10. Рынок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 связи</a:t>
            </a:r>
            <a:endParaRPr lang="ru-RU" sz="1400" strike="sngStrik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11. Рынок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 социального обслуживания </a:t>
            </a:r>
            <a:r>
              <a:rPr lang="ru-RU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населения</a:t>
            </a:r>
          </a:p>
          <a:p>
            <a:endParaRPr lang="ru-RU" sz="1400" strike="sngStrike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4902" y="5220529"/>
            <a:ext cx="835640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Приоритетные рынки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</a:t>
            </a:r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рынка</a:t>
            </a:r>
          </a:p>
          <a:p>
            <a:pPr>
              <a:defRPr/>
            </a:pPr>
            <a:r>
              <a:rPr lang="ru-RU" sz="1400" dirty="0" smtClean="0">
                <a:latin typeface="Tahoma"/>
                <a:ea typeface="Tahoma"/>
              </a:rPr>
              <a:t>1. Рынок развития производства, переработки и хранения сельскохозяйственной продукции</a:t>
            </a:r>
          </a:p>
          <a:p>
            <a:pPr>
              <a:defRPr/>
            </a:pPr>
            <a:r>
              <a:rPr lang="ru-RU" sz="1400" dirty="0" smtClean="0">
                <a:latin typeface="Tahoma"/>
                <a:ea typeface="Tahoma"/>
              </a:rPr>
              <a:t>2. Рынок </a:t>
            </a:r>
            <a:r>
              <a:rPr lang="ru-RU" sz="1400" dirty="0">
                <a:latin typeface="Tahoma"/>
                <a:ea typeface="Tahoma"/>
              </a:rPr>
              <a:t> услуг по сбору, сортировке и переработке твердых коммунальных (бытовых) отходов</a:t>
            </a:r>
          </a:p>
          <a:p>
            <a:pPr>
              <a:defRPr/>
            </a:pPr>
            <a:r>
              <a:rPr lang="ru-RU" sz="1400" dirty="0" smtClean="0">
                <a:latin typeface="Tahoma"/>
                <a:ea typeface="Tahoma"/>
              </a:rPr>
              <a:t>3. Рынок </a:t>
            </a:r>
            <a:r>
              <a:rPr lang="ru-RU" sz="1400" dirty="0">
                <a:latin typeface="Tahoma"/>
                <a:ea typeface="Tahoma"/>
              </a:rPr>
              <a:t>высокотехнологичной медицинской </a:t>
            </a:r>
            <a:r>
              <a:rPr lang="ru-RU" sz="1400" dirty="0" smtClean="0">
                <a:latin typeface="Tahoma"/>
                <a:ea typeface="Tahoma"/>
              </a:rPr>
              <a:t>помощи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ahoma"/>
                <a:ea typeface="Tahoma"/>
              </a:rPr>
              <a:t>(внесен в перечень 22.02.2017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ahoma"/>
                <a:ea typeface="Tahoma"/>
              </a:rPr>
              <a:t>)</a:t>
            </a:r>
            <a:endParaRPr lang="ru-RU" dirty="0">
              <a:latin typeface="Tahoma"/>
              <a:ea typeface="Tahoma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22300" y="5220529"/>
            <a:ext cx="7594116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913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758" y="188640"/>
            <a:ext cx="8208912" cy="83645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Расширение перечня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приоритетных и социально значимых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рынков в Новосибирской области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03848" y="2348880"/>
            <a:ext cx="5940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" y="3963229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Приоритетные рынки </a:t>
            </a:r>
          </a:p>
        </p:txBody>
      </p:sp>
      <p:pic>
        <p:nvPicPr>
          <p:cNvPr id="7173" name="Picture 5" descr="http://kfaktiv.ru/uploads/posts/2017-05/1495626513_diplo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3600000" cy="197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9053" y="94141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Социальные рынки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00529" y="1348704"/>
            <a:ext cx="3600000" cy="540000"/>
          </a:xfrm>
          <a:prstGeom prst="rect">
            <a:avLst/>
          </a:prstGeom>
          <a:solidFill>
            <a:srgbClr val="558ED5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Рынок </a:t>
            </a:r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высшего </a:t>
            </a:r>
            <a:r>
              <a:rPr lang="ru-RU" sz="1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78123" y="1366971"/>
            <a:ext cx="3565885" cy="584775"/>
          </a:xfrm>
          <a:prstGeom prst="rect">
            <a:avLst/>
          </a:prstGeom>
          <a:solidFill>
            <a:srgbClr val="558ED5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Рынок </a:t>
            </a:r>
            <a:r>
              <a:rPr lang="ru-RU" sz="1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 </a:t>
            </a:r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физической культуры и спорта</a:t>
            </a:r>
            <a:endParaRPr lang="ru-RU" sz="1600" b="1" strike="sngStrike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175" name="Picture 7" descr="http://angvremya.ru/uploads/posts/2017-02/1487558595_razvitie-sport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66194"/>
            <a:ext cx="3600000" cy="197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611560" y="4374396"/>
            <a:ext cx="3600000" cy="540000"/>
          </a:xfrm>
          <a:prstGeom prst="rect">
            <a:avLst/>
          </a:prstGeom>
          <a:solidFill>
            <a:srgbClr val="558ED5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Рынок </a:t>
            </a:r>
            <a:r>
              <a:rPr lang="ru-RU" sz="1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туристических услуг</a:t>
            </a:r>
            <a:endParaRPr lang="ru-RU" sz="1600" b="1" strike="sngStrike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4374396"/>
            <a:ext cx="3594304" cy="584775"/>
          </a:xfrm>
          <a:prstGeom prst="rect">
            <a:avLst/>
          </a:prstGeom>
          <a:solidFill>
            <a:srgbClr val="558ED5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Рынок </a:t>
            </a:r>
            <a:r>
              <a:rPr lang="ru-RU" sz="1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информационных технологий</a:t>
            </a:r>
            <a:endParaRPr lang="ru-RU" sz="1600" b="1" strike="sngStrike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177" name="Picture 9" descr="https://rus-gid.ru/assets/images/large/37_576b94c82b5c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959171"/>
            <a:ext cx="3599999" cy="1782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http://smenaplus.ru/wp-content/uploads/2016/09/333_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987380"/>
            <a:ext cx="3594304" cy="175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43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5575" y="0"/>
            <a:ext cx="8404613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Рейтинг инвестиционной привлекательности муниципальных районов и городских округов Новосибирской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области по итогам 2016 года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79" y="116632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4"/>
          <p:cNvSpPr txBox="1">
            <a:spLocks/>
          </p:cNvSpPr>
          <p:nvPr/>
        </p:nvSpPr>
        <p:spPr>
          <a:xfrm>
            <a:off x="107504" y="1463221"/>
            <a:ext cx="4680520" cy="504056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Утвержден приказом министерства экономического развития Новосибирской области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 20.10.2016 № 103 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ru-RU" sz="1600" u="sng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Строится по 15 показателям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8960"/>
            <a:ext cx="4967504" cy="34572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6" name="Объект 4"/>
          <p:cNvSpPr txBox="1">
            <a:spLocks/>
          </p:cNvSpPr>
          <p:nvPr/>
        </p:nvSpPr>
        <p:spPr>
          <a:xfrm>
            <a:off x="4876219" y="1292662"/>
            <a:ext cx="4283969" cy="504056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Источники данных: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министерство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экономического развития Новосибирской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области (6 показателей);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управление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федеральной налоговой службы по Новосибирской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области (2 показателя);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министерство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промышленности, торговли и развития предпринимательства Новосибирской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области (4 показателя);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министерство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сельского хозяйства Новосибирской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области (1 показатель);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министерство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труда, занятости и трудовых ресурсов Новосибирской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области (2 показателя).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4"/>
          <p:cNvSpPr txBox="1">
            <a:spLocks/>
          </p:cNvSpPr>
          <p:nvPr/>
        </p:nvSpPr>
        <p:spPr>
          <a:xfrm>
            <a:off x="4644008" y="5885967"/>
            <a:ext cx="4283969" cy="6480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Требуется разработать и внедрить систему поощрений по итогам рейтинга</a:t>
            </a:r>
            <a:endParaRPr lang="ru-RU" sz="1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71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79" y="116632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2075152"/>
            <a:ext cx="914400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Количество реализованных требований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муниципального инвестиционного стандарта 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Количество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реализуемых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проектов на принципах государственно-частного (</a:t>
            </a:r>
            <a:r>
              <a:rPr lang="ru-RU" sz="1300" dirty="0" err="1">
                <a:solidFill>
                  <a:srgbClr val="6699E6"/>
                </a:solidFill>
                <a:latin typeface="Tahoma" pitchFamily="34" charset="0"/>
              </a:rPr>
              <a:t>муниципально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-частного) партнерства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, в том числе концессионных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соглашений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srgbClr val="6699E6"/>
                </a:solidFill>
                <a:latin typeface="Tahoma" pitchFamily="34" charset="0"/>
              </a:rPr>
              <a:t>Объем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инвестиций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в основной капитал по полному кругу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предприятий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Наличие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плана мероприятий по развитию конкуренции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в интересах потребителей товаров и услуг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Количество должностных лиц, ответственных за привлечение инвестиций, поддержку предпринимательства и развитие конкуренции, принявших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участие в образовательных мероприятиях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srgbClr val="6699E6"/>
                </a:solidFill>
                <a:latin typeface="Tahoma" pitchFamily="34" charset="0"/>
              </a:rPr>
              <a:t>Доля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среднесписочной численности работников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(без внешних совместителей) малых и средних предприятий в среднесписочной численности работников (без внешних совместителей) всех предприятий и организаций </a:t>
            </a:r>
            <a:endParaRPr lang="ru-RU" sz="1300" dirty="0" smtClean="0">
              <a:solidFill>
                <a:prstClr val="white">
                  <a:lumMod val="50000"/>
                </a:prstClr>
              </a:solidFill>
              <a:latin typeface="Tahoma" pitchFamily="34" charset="0"/>
            </a:endParaRP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Оборот малых и средних предприятий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на 1 000 чел. населения 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srgbClr val="6699E6"/>
                </a:solidFill>
                <a:latin typeface="Tahoma" pitchFamily="34" charset="0"/>
              </a:rPr>
              <a:t>Объем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инвестиций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в основной капитал (в части новых и приобретенных по импорту основных средств)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малых и средних предприятий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 на 1 000 чел. населения 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srgbClr val="6699E6"/>
                </a:solidFill>
                <a:latin typeface="Tahoma" pitchFamily="34" charset="0"/>
              </a:rPr>
              <a:t>Объем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привлеченных средств на поддержку малого и среднего предпринимательства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на 1 000 человек населения </a:t>
            </a:r>
            <a:endParaRPr lang="ru-RU" sz="1300" dirty="0" smtClean="0">
              <a:solidFill>
                <a:prstClr val="white">
                  <a:lumMod val="50000"/>
                </a:prstClr>
              </a:solidFill>
              <a:latin typeface="Tahoma" pitchFamily="34" charset="0"/>
            </a:endParaRP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Объем валовой продукции сельского хозяйства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в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действующих ценах на 1 000 человек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населения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Количество налоговых агентов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, перечисляющих налог на доходы физических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лиц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Динамика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налоговых поступлений в консолидированный бюджет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Новосибирской области с территории </a:t>
            </a:r>
            <a:endParaRPr lang="ru-RU" sz="1300" dirty="0" smtClean="0">
              <a:solidFill>
                <a:prstClr val="white">
                  <a:lumMod val="50000"/>
                </a:prstClr>
              </a:solidFill>
              <a:latin typeface="Tahoma" pitchFamily="34" charset="0"/>
            </a:endParaRP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Количество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легализованных трудовых отношений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в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организациях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Уровень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официальной </a:t>
            </a: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безработицы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 (от трудоспособного населения в трудоспособном возрасте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)</a:t>
            </a:r>
          </a:p>
          <a:p>
            <a:pPr marL="285750" indent="-285750">
              <a:buClr>
                <a:srgbClr val="6699E6"/>
              </a:buClr>
              <a:buFont typeface="Wingdings" panose="05000000000000000000" pitchFamily="2" charset="2"/>
              <a:buChar char="§"/>
            </a:pPr>
            <a:r>
              <a:rPr lang="ru-RU" sz="1300" dirty="0">
                <a:solidFill>
                  <a:srgbClr val="6699E6"/>
                </a:solidFill>
                <a:latin typeface="Tahoma" pitchFamily="34" charset="0"/>
              </a:rPr>
              <a:t>Степень доверия к главе </a:t>
            </a:r>
            <a:r>
              <a:rPr lang="ru-RU" sz="1300" dirty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муниципального района (городского округа) Новосибирской области по итогам </a:t>
            </a:r>
            <a:r>
              <a:rPr lang="ru-RU" sz="1300" dirty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</a:rPr>
              <a:t>интернет-опроса населения</a:t>
            </a:r>
            <a:endParaRPr lang="ru-RU" sz="1300" dirty="0">
              <a:solidFill>
                <a:prstClr val="white">
                  <a:lumMod val="50000"/>
                </a:prstClr>
              </a:solidFill>
              <a:latin typeface="Tahom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1582709"/>
            <a:ext cx="6984776" cy="492443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Индикаторы Рейтинга: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5575" y="0"/>
            <a:ext cx="8404613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Рейтинг инвестиционной привлекательности муниципальных районов и городских округов Новосибирской области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итогам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2016 года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05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2891594"/>
              </p:ext>
            </p:extLst>
          </p:nvPr>
        </p:nvGraphicFramePr>
        <p:xfrm>
          <a:off x="11782" y="3735135"/>
          <a:ext cx="9132218" cy="3122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5575" y="0"/>
            <a:ext cx="8404613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Рейтинг инвестиционной привлекательности муниципальных районов и городских округов Новосибирской области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итогам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2016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года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09" y="116632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95936" y="3918801"/>
            <a:ext cx="41044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ln w="11430"/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Муниципальные районы</a:t>
            </a:r>
            <a:endParaRPr lang="ru-RU" sz="2000" b="1" i="1" dirty="0">
              <a:ln w="11430"/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9966492"/>
              </p:ext>
            </p:extLst>
          </p:nvPr>
        </p:nvGraphicFramePr>
        <p:xfrm>
          <a:off x="116678" y="1292662"/>
          <a:ext cx="8919818" cy="2619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995936" y="1281625"/>
            <a:ext cx="31683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ln w="11430"/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Городские округа</a:t>
            </a:r>
            <a:endParaRPr lang="ru-RU" sz="2000" b="1" i="1" dirty="0">
              <a:ln w="11430"/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26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72816"/>
            <a:ext cx="9144000" cy="1944216"/>
          </a:xfrm>
        </p:spPr>
        <p:txBody>
          <a:bodyPr anchor="ctr"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СПАСИБО ЗА ВНИМАНИЕ!</a:t>
            </a:r>
          </a:p>
        </p:txBody>
      </p:sp>
      <p:pic>
        <p:nvPicPr>
          <p:cNvPr id="4" name="Picture 4" descr="C:\Users\User\Desktop\Безымянный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75565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196211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ЭКОНОМИЧЕСКОГО РАЗВИТИЯ НОВОСИБИРСКОЙ ОБЛАСТИ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7" b="17947"/>
          <a:stretch>
            <a:fillRect/>
          </a:stretch>
        </p:blipFill>
        <p:spPr>
          <a:xfrm>
            <a:off x="395536" y="3429000"/>
            <a:ext cx="8424936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00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39758" y="188640"/>
            <a:ext cx="8208912" cy="762000"/>
          </a:xfrm>
        </p:spPr>
        <p:txBody>
          <a:bodyPr anchor="t"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Общие сведения о рейтинге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43267" y="1652994"/>
            <a:ext cx="2880000" cy="3240000"/>
          </a:xfrm>
          <a:prstGeom prst="rect">
            <a:avLst/>
          </a:prstGeom>
        </p:spPr>
        <p:txBody>
          <a:bodyPr/>
          <a:lstStyle/>
          <a:p>
            <a:pPr lvl="0" rtl="0"/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</a:t>
            </a: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жегодно регионы представляют для анализа и последующей оценки сведения о ходе реализации положений Стандарта в Аналитический центр при Правительстве РФ</a:t>
            </a:r>
          </a:p>
          <a:p>
            <a:pPr marL="285750" lvl="0" indent="-285750" rtl="0">
              <a:buFont typeface="Wingdings" panose="05000000000000000000" pitchFamily="2" charset="2"/>
              <a:buChar char="q"/>
            </a:pPr>
            <a:endParaRPr lang="ru-RU" sz="1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lvl="0" indent="-285750" rtl="0">
              <a:buFont typeface="Wingdings" panose="05000000000000000000" pitchFamily="2" charset="2"/>
              <a:buChar char="q"/>
            </a:pPr>
            <a:endParaRPr lang="ru-RU" sz="16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lvl="0" indent="-285750" rtl="0">
              <a:buFont typeface="Wingdings" panose="05000000000000000000" pitchFamily="2" charset="2"/>
              <a:buChar char="q"/>
            </a:pP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950640"/>
            <a:ext cx="9144000" cy="648069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Внедрение стандарта развития конкуренции </a:t>
            </a:r>
            <a:endParaRPr lang="ru-RU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субъектах Российской Федерации осуществляется с 2015 года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213691" y="1598709"/>
            <a:ext cx="2880000" cy="324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Результаты анализа предоставленных сведений учитываются при оценке эффективности деятельности высших должностных лиц (руководителей высших ИОГВ), а также при оценке эффективности деятельности региональных органов исполнительной власти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444208" y="1626579"/>
            <a:ext cx="2880000" cy="324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результатам проведенного анализа формируется рейтинг глав регионов по уровню содействия развитию конкуренции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6299872" y="1725107"/>
            <a:ext cx="0" cy="2928029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131520" y="1725107"/>
            <a:ext cx="0" cy="2928029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0" y="4712033"/>
            <a:ext cx="9144000" cy="57606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algn="ctr"/>
            <a:endParaRPr lang="ru-RU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val="4009052672"/>
              </p:ext>
            </p:extLst>
          </p:nvPr>
        </p:nvGraphicFramePr>
        <p:xfrm>
          <a:off x="107504" y="4866580"/>
          <a:ext cx="8928992" cy="1718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25672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39758" y="188640"/>
            <a:ext cx="8208912" cy="762000"/>
          </a:xfrm>
        </p:spPr>
        <p:txBody>
          <a:bodyPr anchor="t"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Рейтинг глав регионов по уровню содействия развитию конкуренции в 2016 году 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1099727"/>
            <a:ext cx="6300192" cy="504056"/>
          </a:xfrm>
          <a:prstGeom prst="rect">
            <a:avLst/>
          </a:prstGeom>
          <a:solidFill>
            <a:schemeClr val="bg1"/>
          </a:solidFill>
        </p:spPr>
        <p:txBody>
          <a:bodyPr/>
          <a:lstStyle/>
          <a:p>
            <a:pPr lvl="0" algn="ctr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участников Рейтинга –</a:t>
            </a:r>
            <a:r>
              <a:rPr lang="ru-RU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85 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субъектов РФ</a:t>
            </a:r>
          </a:p>
          <a:p>
            <a:pPr lvl="0" algn="ctr"/>
            <a:endParaRPr lang="ru-RU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endParaRPr lang="ru-RU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endParaRPr lang="ru-RU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304387"/>
              </p:ext>
            </p:extLst>
          </p:nvPr>
        </p:nvGraphicFramePr>
        <p:xfrm>
          <a:off x="107503" y="4365104"/>
          <a:ext cx="8820980" cy="2032127"/>
        </p:xfrm>
        <a:graphic>
          <a:graphicData uri="http://schemas.openxmlformats.org/drawingml/2006/table">
            <a:tbl>
              <a:tblPr firstRow="1" lastRow="1" bandRow="1">
                <a:tableStyleId>{3C2FFA5D-87B4-456A-9821-1D502468CF0F}</a:tableStyleId>
              </a:tblPr>
              <a:tblGrid>
                <a:gridCol w="831887"/>
                <a:gridCol w="1289023"/>
                <a:gridCol w="1289023"/>
                <a:gridCol w="1289023"/>
                <a:gridCol w="1411131"/>
                <a:gridCol w="1415428"/>
                <a:gridCol w="1295465"/>
              </a:tblGrid>
              <a:tr h="81399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Реализация составляющих Стандарта развития </a:t>
                      </a: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конкуренции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Достижение установленных целевых </a:t>
                      </a: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значений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Итоговое значение оценки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359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63880" algn="l"/>
                        </a:tabLs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Ранг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Значение (ед.)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Значение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(%)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Ранг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Значение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(%)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Ранг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Значение </a:t>
                      </a:r>
                      <a:endParaRPr lang="ru-RU" sz="140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(%)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21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51,20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80,25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95,51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 </a:t>
                      </a: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ru-RU" sz="1400" dirty="0" smtClean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55*)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87,88</a:t>
                      </a:r>
                      <a:endParaRPr lang="ru-RU" sz="1400" b="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1711325" y="334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5516" y="6397230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*Позиция Новосибирской области в рейтинге в 2015 году</a:t>
            </a:r>
            <a:endParaRPr lang="ru-RU" sz="1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720704" y="2020905"/>
            <a:ext cx="4423296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Позиция 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области</a:t>
            </a:r>
          </a:p>
          <a:p>
            <a:pPr algn="ctr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Рейтинге </a:t>
            </a:r>
            <a:r>
              <a:rPr lang="ru-RU" b="1" dirty="0"/>
              <a:t>–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13-е </a:t>
            </a: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место</a:t>
            </a:r>
          </a:p>
          <a:p>
            <a:pPr algn="ctr"/>
            <a:endParaRPr lang="ru-RU" sz="20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+42 </a:t>
            </a:r>
            <a:r>
              <a:rPr lang="ru-RU" sz="2000" b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позиции к 2015 году</a:t>
            </a:r>
            <a:endParaRPr lang="ru-RU" sz="2000" b="1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7" name="Picture 55" descr="http://map.nso.ru/media/9841/map_ns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20990"/>
            <a:ext cx="4680073" cy="301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2719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1108" y="127784"/>
            <a:ext cx="83883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Составляющие Стандарта*</a:t>
            </a:r>
            <a:endParaRPr lang="ru-RU" altLang="ru-RU" sz="2400" b="1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172" name="Группа 23"/>
          <p:cNvGrpSpPr>
            <a:grpSpLocks/>
          </p:cNvGrpSpPr>
          <p:nvPr/>
        </p:nvGrpSpPr>
        <p:grpSpPr bwMode="auto">
          <a:xfrm>
            <a:off x="611560" y="980728"/>
            <a:ext cx="8365719" cy="5152687"/>
            <a:chOff x="533348" y="1196751"/>
            <a:chExt cx="8627099" cy="5269480"/>
          </a:xfrm>
        </p:grpSpPr>
        <p:grpSp>
          <p:nvGrpSpPr>
            <p:cNvPr id="7176" name="Группа 3"/>
            <p:cNvGrpSpPr>
              <a:grpSpLocks/>
            </p:cNvGrpSpPr>
            <p:nvPr/>
          </p:nvGrpSpPr>
          <p:grpSpPr bwMode="auto">
            <a:xfrm>
              <a:off x="540050" y="1196751"/>
              <a:ext cx="8620397" cy="5269480"/>
              <a:chOff x="639375" y="955388"/>
              <a:chExt cx="7880743" cy="5269480"/>
            </a:xfrm>
          </p:grpSpPr>
          <p:sp>
            <p:nvSpPr>
              <p:cNvPr id="32" name="Прямоугольник 31"/>
              <p:cNvSpPr/>
              <p:nvPr/>
            </p:nvSpPr>
            <p:spPr>
              <a:xfrm>
                <a:off x="1031498" y="4740396"/>
                <a:ext cx="7473303" cy="73032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sz="2000" b="1" dirty="0">
                  <a:solidFill>
                    <a:schemeClr val="accent1">
                      <a:lumMod val="50000"/>
                    </a:schemeClr>
                  </a:solidFill>
                  <a:latin typeface="+mj-lt"/>
                </a:endParaRPr>
              </a:p>
            </p:txBody>
          </p:sp>
          <p:grpSp>
            <p:nvGrpSpPr>
              <p:cNvPr id="7180" name="Группа 45"/>
              <p:cNvGrpSpPr>
                <a:grpSpLocks/>
              </p:cNvGrpSpPr>
              <p:nvPr/>
            </p:nvGrpSpPr>
            <p:grpSpPr bwMode="auto">
              <a:xfrm>
                <a:off x="639375" y="955388"/>
                <a:ext cx="7880743" cy="3767543"/>
                <a:chOff x="639375" y="974843"/>
                <a:chExt cx="7880743" cy="3767543"/>
              </a:xfrm>
            </p:grpSpPr>
            <p:grpSp>
              <p:nvGrpSpPr>
                <p:cNvPr id="7182" name="Группа 14"/>
                <p:cNvGrpSpPr>
                  <a:grpSpLocks/>
                </p:cNvGrpSpPr>
                <p:nvPr/>
              </p:nvGrpSpPr>
              <p:grpSpPr bwMode="auto">
                <a:xfrm>
                  <a:off x="639375" y="974843"/>
                  <a:ext cx="7865426" cy="730329"/>
                  <a:chOff x="639375" y="1543803"/>
                  <a:chExt cx="7865426" cy="730329"/>
                </a:xfrm>
              </p:grpSpPr>
              <p:sp>
                <p:nvSpPr>
                  <p:cNvPr id="12" name="Прямоугольник 11"/>
                  <p:cNvSpPr/>
                  <p:nvPr/>
                </p:nvSpPr>
                <p:spPr>
                  <a:xfrm>
                    <a:off x="1031498" y="1543803"/>
                    <a:ext cx="7473303" cy="730329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  <a:alpha val="7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 sz="2000" b="1" dirty="0">
                      <a:solidFill>
                        <a:schemeClr val="accent1">
                          <a:lumMod val="50000"/>
                        </a:schemeClr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3" name="Нашивка 12"/>
                  <p:cNvSpPr/>
                  <p:nvPr/>
                </p:nvSpPr>
                <p:spPr>
                  <a:xfrm>
                    <a:off x="639375" y="1543803"/>
                    <a:ext cx="1119693" cy="730329"/>
                  </a:xfrm>
                  <a:prstGeom prst="chevron">
                    <a:avLst/>
                  </a:prstGeom>
                  <a:solidFill>
                    <a:schemeClr val="tx2">
                      <a:lumMod val="75000"/>
                    </a:schemeClr>
                  </a:solidFill>
                  <a:ln/>
                </p:spPr>
                <p:style>
                  <a:lnRef idx="3">
                    <a:schemeClr val="lt1"/>
                  </a:lnRef>
                  <a:fillRef idx="1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ru-RU" sz="4000" b="1" dirty="0">
                        <a:solidFill>
                          <a:schemeClr val="bg1"/>
                        </a:solidFill>
                      </a:rPr>
                      <a:t>1</a:t>
                    </a:r>
                  </a:p>
                </p:txBody>
              </p:sp>
              <p:sp>
                <p:nvSpPr>
                  <p:cNvPr id="14" name="TextBox 13"/>
                  <p:cNvSpPr txBox="1"/>
                  <p:nvPr/>
                </p:nvSpPr>
                <p:spPr>
                  <a:xfrm>
                    <a:off x="1908869" y="1616548"/>
                    <a:ext cx="6595932" cy="58483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Наличие соглашения по внедрению Стандарта с органами местного самоуправления</a:t>
                    </a:r>
                    <a:endParaRPr lang="ru-RU" sz="1600" b="1" dirty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7183" name="Группа 15"/>
                <p:cNvGrpSpPr>
                  <a:grpSpLocks/>
                </p:cNvGrpSpPr>
                <p:nvPr/>
              </p:nvGrpSpPr>
              <p:grpSpPr bwMode="auto">
                <a:xfrm>
                  <a:off x="639375" y="1735337"/>
                  <a:ext cx="7865426" cy="728742"/>
                  <a:chOff x="639375" y="1544122"/>
                  <a:chExt cx="7865426" cy="728742"/>
                </a:xfrm>
              </p:grpSpPr>
              <p:sp>
                <p:nvSpPr>
                  <p:cNvPr id="17" name="Прямоугольник 16"/>
                  <p:cNvSpPr/>
                  <p:nvPr/>
                </p:nvSpPr>
                <p:spPr>
                  <a:xfrm>
                    <a:off x="1031498" y="1544122"/>
                    <a:ext cx="7473303" cy="72874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  <a:alpha val="7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 sz="2000" b="1" dirty="0">
                      <a:solidFill>
                        <a:schemeClr val="accent1">
                          <a:lumMod val="50000"/>
                        </a:schemeClr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18" name="Нашивка 17"/>
                  <p:cNvSpPr/>
                  <p:nvPr/>
                </p:nvSpPr>
                <p:spPr>
                  <a:xfrm>
                    <a:off x="639375" y="1544122"/>
                    <a:ext cx="1119693" cy="728742"/>
                  </a:xfrm>
                  <a:prstGeom prst="chevron">
                    <a:avLst/>
                  </a:prstGeom>
                  <a:solidFill>
                    <a:srgbClr val="00B050"/>
                  </a:solidFill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soft" dir="t">
                      <a:rot lat="0" lon="0" rev="0"/>
                    </a:lightRig>
                  </a:scene3d>
                  <a:sp3d contourW="44450" prstMaterial="matte">
                    <a:bevelT w="63500" h="63500" prst="artDeco"/>
                    <a:contourClr>
                      <a:srgbClr val="FFFFFF"/>
                    </a:contourClr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ru-RU" sz="4000" b="1" dirty="0">
                        <a:solidFill>
                          <a:schemeClr val="bg1"/>
                        </a:solidFill>
                      </a:rPr>
                      <a:t>2</a:t>
                    </a:r>
                  </a:p>
                </p:txBody>
              </p:sp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1908869" y="1739197"/>
                    <a:ext cx="6579081" cy="33859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Наличие уполномоченного органа по внедрению Стандарта</a:t>
                    </a:r>
                    <a:endParaRPr lang="ru-RU" sz="1600" b="1" dirty="0">
                      <a:solidFill>
                        <a:schemeClr val="tx2">
                          <a:lumMod val="75000"/>
                        </a:schemeClr>
                      </a:solidFill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7184" name="Группа 19"/>
                <p:cNvGrpSpPr>
                  <a:grpSpLocks/>
                </p:cNvGrpSpPr>
                <p:nvPr/>
              </p:nvGrpSpPr>
              <p:grpSpPr bwMode="auto">
                <a:xfrm>
                  <a:off x="639375" y="2495832"/>
                  <a:ext cx="7865426" cy="728741"/>
                  <a:chOff x="639375" y="1544442"/>
                  <a:chExt cx="7865426" cy="728741"/>
                </a:xfrm>
              </p:grpSpPr>
              <p:sp>
                <p:nvSpPr>
                  <p:cNvPr id="21" name="Прямоугольник 20"/>
                  <p:cNvSpPr/>
                  <p:nvPr/>
                </p:nvSpPr>
                <p:spPr>
                  <a:xfrm>
                    <a:off x="1031498" y="1544442"/>
                    <a:ext cx="7473303" cy="728741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  <a:alpha val="7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 sz="2000" b="1" dirty="0">
                      <a:solidFill>
                        <a:schemeClr val="accent1">
                          <a:lumMod val="50000"/>
                        </a:schemeClr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22" name="Нашивка 21"/>
                  <p:cNvSpPr/>
                  <p:nvPr/>
                </p:nvSpPr>
                <p:spPr>
                  <a:xfrm>
                    <a:off x="639375" y="1544442"/>
                    <a:ext cx="1119693" cy="728741"/>
                  </a:xfrm>
                  <a:prstGeom prst="chevron">
                    <a:avLst/>
                  </a:prstGeom>
                  <a:solidFill>
                    <a:schemeClr val="tx2">
                      <a:lumMod val="75000"/>
                    </a:schemeClr>
                  </a:solidFill>
                  <a:ln/>
                </p:spPr>
                <p:style>
                  <a:lnRef idx="3">
                    <a:schemeClr val="lt1"/>
                  </a:lnRef>
                  <a:fillRef idx="1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ru-RU" sz="4000" b="1" dirty="0">
                        <a:solidFill>
                          <a:schemeClr val="bg1"/>
                        </a:solidFill>
                      </a:rPr>
                      <a:t>3</a:t>
                    </a:r>
                  </a:p>
                </p:txBody>
              </p:sp>
            </p:grpSp>
            <p:grpSp>
              <p:nvGrpSpPr>
                <p:cNvPr id="7185" name="Группа 32"/>
                <p:cNvGrpSpPr>
                  <a:grpSpLocks/>
                </p:cNvGrpSpPr>
                <p:nvPr/>
              </p:nvGrpSpPr>
              <p:grpSpPr bwMode="auto">
                <a:xfrm>
                  <a:off x="639375" y="3253150"/>
                  <a:ext cx="7865426" cy="728742"/>
                  <a:chOff x="639375" y="3309896"/>
                  <a:chExt cx="7865426" cy="728742"/>
                </a:xfrm>
              </p:grpSpPr>
              <p:sp>
                <p:nvSpPr>
                  <p:cNvPr id="26" name="Прямоугольник 25"/>
                  <p:cNvSpPr/>
                  <p:nvPr/>
                </p:nvSpPr>
                <p:spPr>
                  <a:xfrm>
                    <a:off x="1031498" y="3309896"/>
                    <a:ext cx="7473303" cy="728741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  <a:alpha val="7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 sz="2000" b="1" dirty="0">
                      <a:solidFill>
                        <a:schemeClr val="accent1">
                          <a:lumMod val="50000"/>
                        </a:schemeClr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27" name="Нашивка 26"/>
                  <p:cNvSpPr/>
                  <p:nvPr/>
                </p:nvSpPr>
                <p:spPr>
                  <a:xfrm>
                    <a:off x="639375" y="3309896"/>
                    <a:ext cx="1119693" cy="728742"/>
                  </a:xfrm>
                  <a:prstGeom prst="chevron">
                    <a:avLst/>
                  </a:prstGeom>
                  <a:solidFill>
                    <a:srgbClr val="00B050"/>
                  </a:solidFill>
                  <a:ln>
                    <a:noFill/>
                  </a:ln>
                  <a:effectLst>
                    <a:outerShdw blurRad="107950" dist="12700" dir="5400000" algn="ctr">
                      <a:srgbClr val="000000"/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soft" dir="t">
                      <a:rot lat="0" lon="0" rev="0"/>
                    </a:lightRig>
                  </a:scene3d>
                  <a:sp3d contourW="44450" prstMaterial="matte">
                    <a:bevelT w="63500" h="63500" prst="artDeco"/>
                    <a:contourClr>
                      <a:srgbClr val="FFFFFF"/>
                    </a:contourClr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ru-RU" sz="4000" b="1" dirty="0">
                        <a:solidFill>
                          <a:schemeClr val="bg1"/>
                        </a:solidFill>
                      </a:rPr>
                      <a:t>4</a:t>
                    </a:r>
                  </a:p>
                </p:txBody>
              </p:sp>
            </p:grpSp>
            <p:grpSp>
              <p:nvGrpSpPr>
                <p:cNvPr id="7186" name="Группа 37"/>
                <p:cNvGrpSpPr>
                  <a:grpSpLocks/>
                </p:cNvGrpSpPr>
                <p:nvPr/>
              </p:nvGrpSpPr>
              <p:grpSpPr bwMode="auto">
                <a:xfrm>
                  <a:off x="639375" y="2495832"/>
                  <a:ext cx="7880743" cy="2246554"/>
                  <a:chOff x="639375" y="26576"/>
                  <a:chExt cx="7880743" cy="2246554"/>
                </a:xfrm>
              </p:grpSpPr>
              <p:sp>
                <p:nvSpPr>
                  <p:cNvPr id="39" name="Прямоугольник 38"/>
                  <p:cNvSpPr/>
                  <p:nvPr/>
                </p:nvSpPr>
                <p:spPr>
                  <a:xfrm>
                    <a:off x="1014646" y="1531688"/>
                    <a:ext cx="7490154" cy="741442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  <a:alpha val="7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 sz="2000" b="1" dirty="0">
                      <a:solidFill>
                        <a:schemeClr val="accent1">
                          <a:lumMod val="50000"/>
                        </a:schemeClr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40" name="Нашивка 39"/>
                  <p:cNvSpPr/>
                  <p:nvPr/>
                </p:nvSpPr>
                <p:spPr>
                  <a:xfrm>
                    <a:off x="639375" y="1531688"/>
                    <a:ext cx="1119693" cy="741442"/>
                  </a:xfrm>
                  <a:prstGeom prst="chevron">
                    <a:avLst/>
                  </a:prstGeom>
                  <a:solidFill>
                    <a:schemeClr val="tx2">
                      <a:lumMod val="75000"/>
                    </a:schemeClr>
                  </a:solidFill>
                  <a:ln/>
                </p:spPr>
                <p:style>
                  <a:lnRef idx="3">
                    <a:schemeClr val="lt1"/>
                  </a:lnRef>
                  <a:fillRef idx="1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ru-RU" sz="4000" b="1" dirty="0">
                        <a:solidFill>
                          <a:schemeClr val="bg1"/>
                        </a:solidFill>
                      </a:rPr>
                      <a:t>5</a:t>
                    </a:r>
                  </a:p>
                </p:txBody>
              </p:sp>
              <p:sp>
                <p:nvSpPr>
                  <p:cNvPr id="41" name="TextBox 40"/>
                  <p:cNvSpPr txBox="1"/>
                  <p:nvPr/>
                </p:nvSpPr>
                <p:spPr>
                  <a:xfrm>
                    <a:off x="1908870" y="26576"/>
                    <a:ext cx="6611248" cy="58483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Arial" pitchFamily="34" charset="0"/>
                        <a:cs typeface="Arial" pitchFamily="34" charset="0"/>
                      </a:rPr>
                      <a:t>Проведение мониторинга состояния и развития конкурентной среды на рынках товаров и услуг Новосибирской области</a:t>
                    </a:r>
                  </a:p>
                </p:txBody>
              </p:sp>
            </p:grpSp>
          </p:grpSp>
          <p:sp>
            <p:nvSpPr>
              <p:cNvPr id="35" name="Прямоугольник 34"/>
              <p:cNvSpPr/>
              <p:nvPr/>
            </p:nvSpPr>
            <p:spPr>
              <a:xfrm>
                <a:off x="1031498" y="5494539"/>
                <a:ext cx="7473303" cy="73032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sz="2000" b="1" dirty="0">
                  <a:solidFill>
                    <a:schemeClr val="accent1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31" name="Нашивка 30"/>
            <p:cNvSpPr/>
            <p:nvPr/>
          </p:nvSpPr>
          <p:spPr>
            <a:xfrm>
              <a:off x="533348" y="4981759"/>
              <a:ext cx="1231485" cy="730329"/>
            </a:xfrm>
            <a:prstGeom prst="chevron">
              <a:avLst/>
            </a:prstGeom>
            <a:solidFill>
              <a:srgbClr val="00B05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4000" b="1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34" name="Нашивка 33"/>
            <p:cNvSpPr/>
            <p:nvPr/>
          </p:nvSpPr>
          <p:spPr>
            <a:xfrm>
              <a:off x="533348" y="5735902"/>
              <a:ext cx="1231485" cy="730329"/>
            </a:xfrm>
            <a:prstGeom prst="chevron">
              <a:avLst/>
            </a:prstGeom>
            <a:solidFill>
              <a:schemeClr val="tx2">
                <a:lumMod val="75000"/>
              </a:schemeClr>
            </a:solidFill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4000" b="1" dirty="0">
                  <a:solidFill>
                    <a:schemeClr val="bg1"/>
                  </a:solidFill>
                </a:rPr>
                <a:t>7</a:t>
              </a: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936619" y="4779770"/>
            <a:ext cx="7188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Наличие ежегодного доклада о состоянии и развитии конкурентной среды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64629" y="5475903"/>
            <a:ext cx="71499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Создание и реализация механизмов общественного контроля за деятельностью субъектов естественных монополий</a:t>
            </a:r>
          </a:p>
        </p:txBody>
      </p:sp>
      <p:sp>
        <p:nvSpPr>
          <p:cNvPr id="36" name="TextBox 35"/>
          <p:cNvSpPr txBox="1"/>
          <p:nvPr/>
        </p:nvSpPr>
        <p:spPr bwMode="auto">
          <a:xfrm>
            <a:off x="1911275" y="3272444"/>
            <a:ext cx="71193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Наличие утвержденного перечня приоритетных и социально значимых рынков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1964630" y="4132985"/>
            <a:ext cx="71324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Наличие утвержденной «дорожной карты»</a:t>
            </a:r>
          </a:p>
        </p:txBody>
      </p:sp>
      <p:pic>
        <p:nvPicPr>
          <p:cNvPr id="3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5" y="102504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Прямоугольник 41"/>
          <p:cNvSpPr/>
          <p:nvPr/>
        </p:nvSpPr>
        <p:spPr>
          <a:xfrm>
            <a:off x="-12231" y="6282295"/>
            <a:ext cx="91562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altLang="ru-RU" dirty="0" smtClean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* </a:t>
            </a:r>
            <a:r>
              <a:rPr lang="ru-RU" altLang="ru-RU" sz="1200" dirty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altLang="ru-RU" sz="1200" dirty="0" smtClean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200" dirty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соответствии с </a:t>
            </a:r>
            <a:r>
              <a:rPr lang="ru-RU" altLang="ru-RU" sz="1200" dirty="0" smtClean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Методикой </a:t>
            </a:r>
            <a:r>
              <a:rPr lang="ru-RU" altLang="ru-RU" sz="1200" dirty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расчета показателей эффективности деятельности высших должностных лиц субъектов </a:t>
            </a:r>
            <a:r>
              <a:rPr lang="ru-RU" altLang="ru-RU" sz="1200" dirty="0" smtClean="0">
                <a:ln w="1143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РФ,</a:t>
            </a:r>
            <a:endParaRPr lang="ru-RU" altLang="ru-RU" sz="1200" dirty="0">
              <a:ln w="11430"/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  <a:defRPr/>
            </a:pPr>
            <a:r>
              <a:rPr lang="ru-RU" altLang="ru-RU" sz="1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утвержденной </a:t>
            </a:r>
            <a:r>
              <a:rPr lang="ru-RU" altLang="ru-RU" sz="1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приказом Минэкономразвития России </a:t>
            </a:r>
            <a:r>
              <a:rPr lang="ru-RU" altLang="ru-RU" sz="12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 </a:t>
            </a:r>
            <a:r>
              <a:rPr lang="ru-RU" altLang="ru-RU" sz="1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04.02.2016 № 43</a:t>
            </a:r>
          </a:p>
        </p:txBody>
      </p:sp>
    </p:spTree>
    <p:extLst>
      <p:ext uri="{BB962C8B-B14F-4D97-AF65-F5344CB8AC3E}">
        <p14:creationId xmlns:p14="http://schemas.microsoft.com/office/powerpoint/2010/main" val="175062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22300" y="44624"/>
            <a:ext cx="8208912" cy="1152128"/>
          </a:xfrm>
        </p:spPr>
        <p:txBody>
          <a:bodyPr anchor="t"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Детализация оценки Новосибирской области по показателю «Количество реализованных составляющих Стандарта»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144544"/>
              </p:ext>
            </p:extLst>
          </p:nvPr>
        </p:nvGraphicFramePr>
        <p:xfrm>
          <a:off x="179513" y="1343089"/>
          <a:ext cx="8819237" cy="5220363"/>
        </p:xfrm>
        <a:graphic>
          <a:graphicData uri="http://schemas.openxmlformats.org/drawingml/2006/table">
            <a:tbl>
              <a:tblPr firstRow="1" lastRow="1" bandRow="1">
                <a:tableStyleId>{3C2FFA5D-87B4-456A-9821-1D502468CF0F}</a:tableStyleId>
              </a:tblPr>
              <a:tblGrid>
                <a:gridCol w="1080119"/>
                <a:gridCol w="4464496"/>
                <a:gridCol w="1512168"/>
                <a:gridCol w="1762454"/>
              </a:tblGrid>
              <a:tr h="81399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 составляющей по Методике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составляющей Стандарта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Максимальное количество баллов по Методике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баллов в Новосибирской области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21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Наличие сформированного рейтинга муниципальных образований в части их деятельности по содействию развитию конкуренции и по обеспечению условий для благоприятного инвестиционного климата, предусматривающего систему поощрений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0,6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217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3.4.3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Наличие данных об оценке эффективности реализации инвестиционной программы и отдельных инвестиционных проектов субъектов ЕМ на основании оценок потребителей, задействованных в механизмах общественного контроля за деятельностью субъектов ЕМ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0,6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78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Наличие утвержденной «Дорожной карты», содержащей: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0,5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0,5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217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5.5.1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мероприятия, обеспечивающие достижение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установленных целей для каждого из утвержденных социально значимых рынков регионов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6,5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 рынков х 0,5 </a:t>
                      </a: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5,5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217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5.5.2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мероприятия, обеспечивающие достижение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установленных целей для каждого из утвержденных социально значимых рынков регионов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 рынка х 0,5 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1,5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217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5.5.5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дополнительные системные мероприятия, обеспечивающие достижение установленных целей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1711325" y="334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65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22300" y="44624"/>
            <a:ext cx="8208912" cy="1152128"/>
          </a:xfrm>
        </p:spPr>
        <p:txBody>
          <a:bodyPr anchor="t"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Детализация оценки Новосибирской области по показателю «Количество реализованных составляющих Стандарта»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688738"/>
              </p:ext>
            </p:extLst>
          </p:nvPr>
        </p:nvGraphicFramePr>
        <p:xfrm>
          <a:off x="179513" y="1343089"/>
          <a:ext cx="8819237" cy="4864870"/>
        </p:xfrm>
        <a:graphic>
          <a:graphicData uri="http://schemas.openxmlformats.org/drawingml/2006/table">
            <a:tbl>
              <a:tblPr firstRow="1" lastRow="1" bandRow="1">
                <a:tableStyleId>{3C2FFA5D-87B4-456A-9821-1D502468CF0F}</a:tableStyleId>
              </a:tblPr>
              <a:tblGrid>
                <a:gridCol w="1080119"/>
                <a:gridCol w="4464496"/>
                <a:gridCol w="1512168"/>
                <a:gridCol w="1762454"/>
              </a:tblGrid>
              <a:tr h="81399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№ составляющей по Методике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Наименование составляющей Стандарта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Максимальное количество баллов по Методике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баллов в Новосибирской области</a:t>
                      </a: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Создание и реализация механизмов общественного контроля за деятельностью субъектов ЕМ,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в том числе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03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7.1.1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наличие межотраслевого совета потребителей при высшем должностном лице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1,5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178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7.2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разработка мероприятий, обеспечивающих достижение установленных результатов, в том числе путем раскрытия информации, повышающей прозрачность деятельности субъектов ЕМ, также содержащей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2,2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217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7.2.3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информация о результатах ТЦА инвестиционных проектов с учетом:</a:t>
                      </a:r>
                    </a:p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информации экспертной организации, осуществляющей ТЦА,</a:t>
                      </a: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размере выявленной и принятой экономии (при наличии) по результатам ТЦА;</a:t>
                      </a:r>
                    </a:p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итогов экспертного обсуждения результатов проведенного ТЦА инвестиционных проектов,</a:t>
                      </a:r>
                    </a:p>
                    <a:p>
                      <a:pPr marL="0" indent="0" algn="l" defTabSz="914400" rtl="0" eaLnBrk="1" latinLnBrk="0" hangingPunct="1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размещенную на интернет-портале региона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1,2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217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ИТОГО по всем составляющим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63,8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51,2</a:t>
                      </a:r>
                      <a:endParaRPr lang="ru-RU" sz="1400" b="1" kern="1200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1711325" y="334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880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2" y="83638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0687692"/>
              </p:ext>
            </p:extLst>
          </p:nvPr>
        </p:nvGraphicFramePr>
        <p:xfrm>
          <a:off x="4270752" y="3901118"/>
          <a:ext cx="4702801" cy="2847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14"/>
          <p:cNvSpPr>
            <a:spLocks noChangeArrowheads="1"/>
          </p:cNvSpPr>
          <p:nvPr/>
        </p:nvSpPr>
        <p:spPr bwMode="auto">
          <a:xfrm>
            <a:off x="79084" y="1052736"/>
            <a:ext cx="8957411" cy="400110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2000" b="1" dirty="0" smtClean="0">
                <a:solidFill>
                  <a:schemeClr val="bg1"/>
                </a:solidFill>
                <a:latin typeface="Tahoma" pitchFamily="34" charset="0"/>
              </a:rPr>
              <a:t>Показатели, по которым плановые значения не достигнуты</a:t>
            </a:r>
            <a:endParaRPr lang="ru-RU" altLang="ru-RU" sz="2000" b="1" dirty="0">
              <a:solidFill>
                <a:schemeClr val="bg1"/>
              </a:solidFill>
              <a:latin typeface="Tahoma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326366"/>
              </p:ext>
            </p:extLst>
          </p:nvPr>
        </p:nvGraphicFramePr>
        <p:xfrm>
          <a:off x="107504" y="1556792"/>
          <a:ext cx="8928991" cy="5232986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7211376"/>
                <a:gridCol w="830255"/>
                <a:gridCol w="887360"/>
              </a:tblGrid>
              <a:tr h="46360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Наименование показателя</a:t>
                      </a:r>
                      <a:endParaRPr lang="ru-RU" sz="18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план </a:t>
                      </a:r>
                      <a:endParaRPr lang="ru-RU" sz="1400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</a:rPr>
                        <a:t>2016</a:t>
                      </a:r>
                      <a:endParaRPr lang="ru-RU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факт </a:t>
                      </a:r>
                      <a:endParaRPr lang="ru-RU" sz="1400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</a:rPr>
                        <a:t>2016</a:t>
                      </a:r>
                      <a:endParaRPr lang="ru-RU" sz="14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503" marR="4503" marT="4503" marB="0" anchor="ctr"/>
                </a:tc>
              </a:tr>
              <a:tr h="201453"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1" u="none" strike="noStrike" kern="1200" dirty="0">
                          <a:effectLst/>
                        </a:rPr>
                        <a:t>Розничная </a:t>
                      </a:r>
                      <a:r>
                        <a:rPr kumimoji="0" lang="ru-RU" sz="1400" b="1" u="none" strike="noStrike" kern="1200" dirty="0" smtClean="0">
                          <a:effectLst/>
                        </a:rPr>
                        <a:t>торговля</a:t>
                      </a:r>
                      <a:endParaRPr kumimoji="0" lang="ru-RU" sz="1400" b="1" u="none" strike="noStrike" kern="1200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</a:tr>
              <a:tr h="47066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Доля оборота розничной торговли, осуществляемой на розничных рынках и ярмарках, в структуре оборота розничной торговли по формам торговли</a:t>
                      </a:r>
                      <a:endParaRPr lang="ru-RU" sz="14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7,1</a:t>
                      </a:r>
                      <a:endParaRPr lang="ru-RU" sz="14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3,1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</a:tr>
              <a:tr h="46478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Доля хозяйствующих субъектов в общем числе опрошенных, считающих, что антиконкурентных действий </a:t>
                      </a:r>
                      <a:r>
                        <a:rPr lang="ru-RU" sz="1400" u="none" strike="noStrike" dirty="0" smtClean="0">
                          <a:effectLst/>
                        </a:rPr>
                        <a:t>ОИОГВ и ОМСУ в </a:t>
                      </a:r>
                      <a:r>
                        <a:rPr lang="ru-RU" sz="1400" u="none" strike="noStrike" dirty="0">
                          <a:effectLst/>
                        </a:rPr>
                        <a:t>сфере розничной торговли стало меньше за истекший год</a:t>
                      </a:r>
                      <a:endParaRPr lang="ru-RU" sz="14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5,2</a:t>
                      </a:r>
                      <a:endParaRPr lang="ru-RU" sz="14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3,3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</a:tr>
              <a:tr h="201453"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1" u="none" strike="noStrike" kern="1200" dirty="0">
                          <a:effectLst/>
                        </a:rPr>
                        <a:t>Рынок услуг </a:t>
                      </a:r>
                      <a:r>
                        <a:rPr kumimoji="0" lang="ru-RU" sz="1400" b="1" u="none" strike="noStrike" kern="1200" dirty="0" smtClean="0">
                          <a:effectLst/>
                        </a:rPr>
                        <a:t>связи</a:t>
                      </a:r>
                      <a:endParaRPr kumimoji="0" lang="ru-RU" sz="1400" b="1" u="none" strike="noStrike" kern="1200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</a:tr>
              <a:tr h="68705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Доля домохозяйств, имеющих возможность пользоваться услугами проводного или мобильного широкополосного доступа в информационно-телекоммуникационную сеть «Интернет» на скорости не менее 1 Мбит/сек, предоставляемыми не менее чем 2 операторами связи</a:t>
                      </a:r>
                      <a:endParaRPr lang="ru-RU" sz="14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74,2</a:t>
                      </a:r>
                      <a:endParaRPr lang="ru-RU" sz="14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73,1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</a:tr>
              <a:tr h="201453"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1400" b="1" u="none" strike="noStrike" kern="1200" dirty="0">
                          <a:effectLst/>
                        </a:rPr>
                        <a:t>Системные </a:t>
                      </a:r>
                      <a:r>
                        <a:rPr kumimoji="0" lang="ru-RU" sz="1400" b="1" u="none" strike="noStrike" kern="1200" dirty="0" smtClean="0">
                          <a:effectLst/>
                        </a:rPr>
                        <a:t>мероприятия</a:t>
                      </a:r>
                      <a:endParaRPr kumimoji="0" lang="ru-RU" sz="1400" b="1" u="none" strike="noStrike" kern="1200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>
                    <a:solidFill>
                      <a:srgbClr val="00B050"/>
                    </a:solidFill>
                  </a:tcPr>
                </a:tc>
              </a:tr>
              <a:tr h="59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Доля закупок у субъектов малого и среднего предпринимательства </a:t>
                      </a:r>
                      <a:r>
                        <a:rPr lang="ru-RU" sz="1400" u="none" strike="noStrike" dirty="0" smtClean="0">
                          <a:effectLst/>
                        </a:rPr>
                        <a:t>в </a:t>
                      </a:r>
                      <a:r>
                        <a:rPr lang="ru-RU" sz="1400" u="none" strike="noStrike" dirty="0">
                          <a:effectLst/>
                        </a:rPr>
                        <a:t>общем годовом стоимостном объеме закупок, осуществляемых в соответствии с </a:t>
                      </a:r>
                      <a:r>
                        <a:rPr lang="ru-RU" sz="1400" u="none" strike="noStrike" dirty="0" smtClean="0">
                          <a:effectLst/>
                        </a:rPr>
                        <a:t>ФЗ </a:t>
                      </a:r>
                      <a:r>
                        <a:rPr lang="ru-RU" sz="1400" u="none" strike="noStrike" dirty="0">
                          <a:effectLst/>
                        </a:rPr>
                        <a:t>«О закупках товаров, работ, услуг отдельными видами юридических лиц»</a:t>
                      </a:r>
                      <a:endParaRPr lang="ru-RU" sz="14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18</a:t>
                      </a:r>
                      <a:endParaRPr lang="ru-RU" sz="14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16,92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</a:tr>
              <a:tr h="110498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Соотношение количества приватизированных в 2013 - 2016 </a:t>
                      </a:r>
                      <a:r>
                        <a:rPr lang="ru-RU" sz="1400" u="none" strike="noStrike" dirty="0" smtClean="0">
                          <a:effectLst/>
                        </a:rPr>
                        <a:t>годах </a:t>
                      </a:r>
                      <a:r>
                        <a:rPr lang="ru-RU" sz="1400" u="none" strike="noStrike" dirty="0">
                          <a:effectLst/>
                        </a:rPr>
                        <a:t>имущественных комплексов </a:t>
                      </a:r>
                      <a:r>
                        <a:rPr lang="ru-RU" sz="1400" u="none" strike="noStrike" dirty="0" smtClean="0">
                          <a:effectLst/>
                        </a:rPr>
                        <a:t>ГУП (за </a:t>
                      </a:r>
                      <a:r>
                        <a:rPr lang="ru-RU" sz="1400" u="none" strike="noStrike" dirty="0">
                          <a:effectLst/>
                        </a:rPr>
                        <a:t>исключением предприятий, осуществляющих деятельность в сферах, связанных с обеспечением обороны и безопасности государства, а также включенных в перечень стратегических предприятий), и общего количества </a:t>
                      </a:r>
                      <a:r>
                        <a:rPr lang="ru-RU" sz="1400" u="none" strike="noStrike" dirty="0" smtClean="0">
                          <a:effectLst/>
                        </a:rPr>
                        <a:t>ГУП (за </a:t>
                      </a:r>
                      <a:r>
                        <a:rPr lang="ru-RU" sz="1400" u="none" strike="noStrike" dirty="0">
                          <a:effectLst/>
                        </a:rPr>
                        <a:t>исключением предприятий, осуществляющих деятельность в сфере обороны и безопасности государства, а также включенных в перечень стратегических предприятий), осуществлявших деятельность в 2013 - 2016 </a:t>
                      </a:r>
                      <a:r>
                        <a:rPr lang="ru-RU" sz="1400" u="none" strike="noStrike" dirty="0" err="1" smtClean="0">
                          <a:effectLst/>
                        </a:rPr>
                        <a:t>г.г</a:t>
                      </a:r>
                      <a:r>
                        <a:rPr lang="ru-RU" sz="1400" u="none" strike="noStrike" dirty="0" smtClean="0">
                          <a:effectLst/>
                        </a:rPr>
                        <a:t>.</a:t>
                      </a:r>
                      <a:endParaRPr lang="ru-RU" sz="1400" b="0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18,2</a:t>
                      </a:r>
                      <a:endParaRPr lang="ru-RU" sz="1400" b="1" i="0" u="none" strike="noStrike" dirty="0"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03" marR="4503" marT="4503" marB="0" anchor="ctr"/>
                </a:tc>
              </a:tr>
            </a:tbl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722300" y="44624"/>
            <a:ext cx="8208912" cy="115212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Детализация оценки Новосибирской области по показателю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«Достижение целевых показателей»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79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2591"/>
            <a:ext cx="61479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14491" y="145743"/>
            <a:ext cx="83295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Динамика показателей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11" y="914256"/>
            <a:ext cx="91489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Реализация составляющих Стандарта развития конкуренции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132" y="3613666"/>
            <a:ext cx="913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Достижение целевых значений, </a:t>
            </a:r>
            <a:endPara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установленных </a:t>
            </a: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«Дорожной картой» </a:t>
            </a:r>
            <a:r>
              <a:rPr lang="ru-RU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</a:t>
            </a: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содействию развитию конкуренции  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575118" y="1401502"/>
            <a:ext cx="7594115" cy="1724344"/>
            <a:chOff x="1086181" y="1340768"/>
            <a:chExt cx="6624736" cy="2096517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853984" y="3059668"/>
              <a:ext cx="1237273" cy="377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2017 год</a:t>
              </a: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1086181" y="1340768"/>
              <a:ext cx="6624736" cy="2096517"/>
              <a:chOff x="1086181" y="1340768"/>
              <a:chExt cx="6624736" cy="2096517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1547041" y="3059668"/>
                <a:ext cx="1301965" cy="377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2015 год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3508640" y="3059668"/>
                <a:ext cx="1237273" cy="377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2016 год</a:t>
                </a:r>
              </a:p>
            </p:txBody>
          </p:sp>
          <p:sp>
            <p:nvSpPr>
              <p:cNvPr id="2" name="Цилиндр 1"/>
              <p:cNvSpPr/>
              <p:nvPr/>
            </p:nvSpPr>
            <p:spPr>
              <a:xfrm>
                <a:off x="1734253" y="2435233"/>
                <a:ext cx="784772" cy="432048"/>
              </a:xfrm>
              <a:prstGeom prst="can">
                <a:avLst/>
              </a:prstGeom>
              <a:solidFill>
                <a:schemeClr val="accent1">
                  <a:lumMod val="9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600" b="1" dirty="0" smtClean="0">
                    <a:solidFill>
                      <a:schemeClr val="bg1"/>
                    </a:solidFill>
                  </a:rPr>
                  <a:t>21,9%</a:t>
                </a:r>
                <a:endParaRPr lang="ru-RU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Цилиндр 11"/>
              <p:cNvSpPr/>
              <p:nvPr/>
            </p:nvSpPr>
            <p:spPr>
              <a:xfrm>
                <a:off x="3655942" y="1715153"/>
                <a:ext cx="942671" cy="1152128"/>
              </a:xfrm>
              <a:prstGeom prst="can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</a:rPr>
                  <a:t>80,25%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Цилиндр 12"/>
              <p:cNvSpPr/>
              <p:nvPr/>
            </p:nvSpPr>
            <p:spPr>
              <a:xfrm>
                <a:off x="6001286" y="1340768"/>
                <a:ext cx="942671" cy="1526513"/>
              </a:xfrm>
              <a:prstGeom prst="can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/>
                  <a:t>100%</a:t>
                </a:r>
                <a:endParaRPr lang="ru-RU" b="1" dirty="0"/>
              </a:p>
            </p:txBody>
          </p: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086181" y="2894112"/>
                <a:ext cx="662473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Группа 34"/>
          <p:cNvGrpSpPr/>
          <p:nvPr/>
        </p:nvGrpSpPr>
        <p:grpSpPr>
          <a:xfrm>
            <a:off x="1086180" y="4403635"/>
            <a:ext cx="7158227" cy="2057454"/>
            <a:chOff x="1086181" y="1340768"/>
            <a:chExt cx="6624736" cy="2057454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5853984" y="3059668"/>
              <a:ext cx="123727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2017 год</a:t>
              </a:r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1086181" y="1340768"/>
              <a:ext cx="6624736" cy="2057454"/>
              <a:chOff x="1086181" y="1340768"/>
              <a:chExt cx="6624736" cy="2057454"/>
            </a:xfrm>
          </p:grpSpPr>
          <p:sp>
            <p:nvSpPr>
              <p:cNvPr id="38" name="Прямоугольник 37"/>
              <p:cNvSpPr/>
              <p:nvPr/>
            </p:nvSpPr>
            <p:spPr>
              <a:xfrm>
                <a:off x="1475656" y="3059668"/>
                <a:ext cx="130196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2015 год</a:t>
                </a:r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3508640" y="3059668"/>
                <a:ext cx="1237273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2016 год</a:t>
                </a:r>
              </a:p>
            </p:txBody>
          </p:sp>
          <p:sp>
            <p:nvSpPr>
              <p:cNvPr id="40" name="Цилиндр 39"/>
              <p:cNvSpPr/>
              <p:nvPr/>
            </p:nvSpPr>
            <p:spPr>
              <a:xfrm>
                <a:off x="1734253" y="2752097"/>
                <a:ext cx="784772" cy="115184"/>
              </a:xfrm>
              <a:prstGeom prst="can">
                <a:avLst/>
              </a:prstGeom>
              <a:solidFill>
                <a:schemeClr val="accent1">
                  <a:lumMod val="9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Цилиндр 40"/>
              <p:cNvSpPr/>
              <p:nvPr/>
            </p:nvSpPr>
            <p:spPr>
              <a:xfrm>
                <a:off x="3655942" y="1518261"/>
                <a:ext cx="942671" cy="1349020"/>
              </a:xfrm>
              <a:prstGeom prst="can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</a:rPr>
                  <a:t>95,51%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Цилиндр 41"/>
              <p:cNvSpPr/>
              <p:nvPr/>
            </p:nvSpPr>
            <p:spPr>
              <a:xfrm>
                <a:off x="6001286" y="1340768"/>
                <a:ext cx="942671" cy="1526513"/>
              </a:xfrm>
              <a:prstGeom prst="can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/>
                  <a:t>100%</a:t>
                </a:r>
                <a:endParaRPr lang="ru-RU" b="1" dirty="0"/>
              </a:p>
            </p:txBody>
          </p: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1086181" y="2894112"/>
                <a:ext cx="662473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Прямоугольник 24"/>
          <p:cNvSpPr/>
          <p:nvPr/>
        </p:nvSpPr>
        <p:spPr>
          <a:xfrm>
            <a:off x="1929026" y="5373216"/>
            <a:ext cx="585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0</a:t>
            </a:r>
            <a:r>
              <a:rPr lang="ru-RU" b="1" dirty="0" smtClean="0"/>
              <a:t>%*</a:t>
            </a:r>
            <a:endParaRPr lang="ru-RU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90278" y="6488667"/>
            <a:ext cx="34131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«Дорожная карта» утверждена в 2016 году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46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95748" y="170769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задачи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2017 год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39145" y="798032"/>
            <a:ext cx="4425343" cy="292387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marL="285750" lvl="0" indent="-285750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Реализация </a:t>
            </a:r>
            <a:r>
              <a:rPr lang="ru-RU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механизмов общественного контроля за деятельностью субъектов естественных монополий, в частности:</a:t>
            </a:r>
          </a:p>
          <a:p>
            <a:pPr lvl="0">
              <a:lnSpc>
                <a:spcPct val="115000"/>
              </a:lnSpc>
            </a:pPr>
            <a:r>
              <a:rPr lang="ru-RU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ru-RU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- </a:t>
            </a:r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применение созданного механизма технологического и ценового аудита инвестиционных проектов субъектов естественных монополий;</a:t>
            </a:r>
          </a:p>
          <a:p>
            <a:pPr lvl="0">
              <a:lnSpc>
                <a:spcPct val="115000"/>
              </a:lnSpc>
            </a:pPr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- </a:t>
            </a:r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мероприятий, направленных на раскрытие информации о деятельности субъектов естественных монополий;</a:t>
            </a:r>
          </a:p>
          <a:p>
            <a:pPr lvl="0">
              <a:lnSpc>
                <a:spcPct val="115000"/>
              </a:lnSpc>
            </a:pPr>
            <a:r>
              <a:rPr lang="ru-RU" sz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проведение оценки эффективности реализации инвестиционных программ субъектов естественных </a:t>
            </a:r>
            <a:r>
              <a:rPr lang="ru-RU" sz="1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монополий</a:t>
            </a:r>
            <a:endParaRPr lang="ru-RU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81126" y="794189"/>
            <a:ext cx="4199194" cy="117759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lvl="0" indent="-285750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Расширение перечня социально значимых и приоритетных </a:t>
            </a: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рынков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91377" y="2132856"/>
            <a:ext cx="4188943" cy="136815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lvl="0" indent="-285750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</a:t>
            </a: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рейтинга муниципальных образований, предусматривающего систему поощрений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81126" y="3721909"/>
            <a:ext cx="4188943" cy="136815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lvl="0" indent="-285750">
              <a:lnSpc>
                <a:spcPct val="115000"/>
              </a:lnSpc>
              <a:buFont typeface="Wingdings" panose="05000000000000000000" pitchFamily="2" charset="2"/>
              <a:buChar char="q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мониторинга состояния и развития конкурентной среды на рынках товаров, работ и услуг Новосибирской области за 2017 </a:t>
            </a: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</a:t>
            </a: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124" name="Picture 4" descr="http://mediarun.com/pl/wp-content/uploads/2015/04/reklama-personalna-mediarun-c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145" y="3915054"/>
            <a:ext cx="4425343" cy="245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191377" y="5337943"/>
            <a:ext cx="4201828" cy="1008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Достижение целевых 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значений, </a:t>
            </a:r>
          </a:p>
          <a:p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установленных «Дорожной картой» по содействию развитию конкуренции</a:t>
            </a:r>
            <a:r>
              <a:rPr lang="ru-R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</a:p>
          <a:p>
            <a:pPr marL="285750" lvl="0" indent="-285750">
              <a:lnSpc>
                <a:spcPct val="115000"/>
              </a:lnSpc>
              <a:buFont typeface="Wingdings" panose="05000000000000000000" pitchFamily="2" charset="2"/>
              <a:buChar char="q"/>
            </a:pPr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16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1160</TotalTime>
  <Words>1671</Words>
  <Application>Microsoft Office PowerPoint</Application>
  <PresentationFormat>Экран (4:3)</PresentationFormat>
  <Paragraphs>245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Тема1</vt:lpstr>
      <vt:lpstr>Итоги реализации положений Стандарта развития конкуренции в 2016 году (рейтинг глав регионов)</vt:lpstr>
      <vt:lpstr>Общие сведения о рейтинге</vt:lpstr>
      <vt:lpstr>Рейтинг глав регионов по уровню содействия развитию конкуренции в 2016 году </vt:lpstr>
      <vt:lpstr>Презентация PowerPoint</vt:lpstr>
      <vt:lpstr>Детализация оценки Новосибирской области по показателю «Количество реализованных составляющих Стандарта»</vt:lpstr>
      <vt:lpstr>Детализация оценки Новосибирской области по показателю «Количество реализованных составляющих Стандарта»</vt:lpstr>
      <vt:lpstr>Презентация PowerPoint</vt:lpstr>
      <vt:lpstr>Презентация PowerPoint</vt:lpstr>
      <vt:lpstr>Презентация PowerPoint</vt:lpstr>
      <vt:lpstr>Формирование перечня социально значимых рынков</vt:lpstr>
      <vt:lpstr>Формирование перечня приоритетных рынков</vt:lpstr>
      <vt:lpstr>Перечень приоритетных и социально значимых рынков в Новосибирской области</vt:lpstr>
      <vt:lpstr>Расширение перечня приоритетных и социально значимых рынков в Новосибирской области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Перечень приоритетных и социально значимых рынков</dc:title>
  <dc:creator>Кузьмина Елена Анатольевна</dc:creator>
  <cp:lastModifiedBy>Голева Галина Анатольевна</cp:lastModifiedBy>
  <cp:revision>86</cp:revision>
  <cp:lastPrinted>2017-09-04T06:33:30Z</cp:lastPrinted>
  <dcterms:created xsi:type="dcterms:W3CDTF">2017-06-06T02:14:16Z</dcterms:created>
  <dcterms:modified xsi:type="dcterms:W3CDTF">2017-09-05T09:23:29Z</dcterms:modified>
</cp:coreProperties>
</file>