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23"/>
  </p:notesMasterIdLst>
  <p:handoutMasterIdLst>
    <p:handoutMasterId r:id="rId24"/>
  </p:handoutMasterIdLst>
  <p:sldIdLst>
    <p:sldId id="256" r:id="rId3"/>
    <p:sldId id="280" r:id="rId4"/>
    <p:sldId id="281" r:id="rId5"/>
    <p:sldId id="283" r:id="rId6"/>
    <p:sldId id="257" r:id="rId7"/>
    <p:sldId id="258" r:id="rId8"/>
    <p:sldId id="260" r:id="rId9"/>
    <p:sldId id="265" r:id="rId10"/>
    <p:sldId id="279" r:id="rId11"/>
    <p:sldId id="284" r:id="rId12"/>
    <p:sldId id="285" r:id="rId13"/>
    <p:sldId id="267" r:id="rId14"/>
    <p:sldId id="268" r:id="rId15"/>
    <p:sldId id="286" r:id="rId16"/>
    <p:sldId id="271" r:id="rId17"/>
    <p:sldId id="287" r:id="rId18"/>
    <p:sldId id="288" r:id="rId19"/>
    <p:sldId id="269" r:id="rId20"/>
    <p:sldId id="275" r:id="rId21"/>
    <p:sldId id="276" r:id="rId22"/>
  </p:sldIdLst>
  <p:sldSz cx="12192000" cy="6858000"/>
  <p:notesSz cx="6797675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узьмина Елена Анатольевна" initials="КЕА" lastIdx="2" clrIdx="0">
    <p:extLst>
      <p:ext uri="{19B8F6BF-5375-455C-9EA6-DF929625EA0E}">
        <p15:presenceInfo xmlns:p15="http://schemas.microsoft.com/office/powerpoint/2012/main" userId="S-1-5-21-2356655543-2162514679-1277178298-396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339966"/>
    <a:srgbClr val="669900"/>
    <a:srgbClr val="99CCFF"/>
    <a:srgbClr val="FF9900"/>
    <a:srgbClr val="003366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83578" autoAdjust="0"/>
  </p:normalViewPr>
  <p:slideViewPr>
    <p:cSldViewPr snapToGrid="0">
      <p:cViewPr varScale="1">
        <p:scale>
          <a:sx n="115" d="100"/>
          <a:sy n="115" d="100"/>
        </p:scale>
        <p:origin x="39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3115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9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898-4DBD-8894-B3D9D24E8E0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898-4DBD-8894-B3D9D24E8E0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898-4DBD-8894-B3D9D24E8E0A}"/>
              </c:ext>
            </c:extLst>
          </c:dPt>
          <c:dPt>
            <c:idx val="3"/>
            <c:bubble3D val="0"/>
            <c:spPr>
              <a:solidFill>
                <a:srgbClr val="6699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0F0-46E5-BD43-7FAFAB28611C}"/>
              </c:ext>
            </c:extLst>
          </c:dPt>
          <c:dPt>
            <c:idx val="4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0F0-46E5-BD43-7FAFAB28611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898-4DBD-8894-B3D9D24E8E0A}"/>
              </c:ext>
            </c:extLst>
          </c:dPt>
          <c:dPt>
            <c:idx val="6"/>
            <c:bubble3D val="0"/>
            <c:spPr>
              <a:solidFill>
                <a:schemeClr val="accent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0F0-46E5-BD43-7FAFAB28611C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898-4DBD-8894-B3D9D24E8E0A}"/>
              </c:ext>
            </c:extLst>
          </c:dPt>
          <c:cat>
            <c:strRef>
              <c:f>Лист1!$A$2:$A$9</c:f>
              <c:strCache>
                <c:ptCount val="8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  <c:pt idx="5">
                  <c:v>VI</c:v>
                </c:pt>
                <c:pt idx="6">
                  <c:v>VII</c:v>
                </c:pt>
                <c:pt idx="7">
                  <c:v>VII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F0-46E5-BD43-7FAFAB2861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pattFill prst="narVert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3F1-4DA3-9E67-90D0DBFE2891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3F1-4DA3-9E67-90D0DBFE2891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3F1-4DA3-9E67-90D0DBFE2891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83F1-4DA3-9E67-90D0DBFE2891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83F1-4DA3-9E67-90D0DBFE2891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83F1-4DA3-9E67-90D0DBFE2891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83F1-4DA3-9E67-90D0DBFE2891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83F1-4DA3-9E67-90D0DBFE2891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3F1-4DA3-9E67-90D0DBFE2891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3F1-4DA3-9E67-90D0DBFE2891}"/>
              </c:ext>
            </c:extLst>
          </c:dPt>
          <c:cat>
            <c:strRef>
              <c:f>Лист1!$A$2:$A$18</c:f>
              <c:strCache>
                <c:ptCount val="17"/>
                <c:pt idx="0">
                  <c:v>Обеспечение добросовестной конкуренции </c:v>
                </c:pt>
                <c:pt idx="1">
                  <c:v>Помощь начинающим предпринимателям</c:v>
                </c:pt>
                <c:pt idx="2">
                  <c:v>Контроль над ростом цен</c:v>
                </c:pt>
                <c:pt idx="3">
                  <c:v>Юр. защита предпринимателей</c:v>
                </c:pt>
                <c:pt idx="4">
                  <c:v>Обеспечение качества продукции</c:v>
                </c:pt>
                <c:pt idx="5">
                  <c:v>Контроль работы естест. монополий</c:v>
                </c:pt>
                <c:pt idx="6">
                  <c:v>Создание системы информирования населения</c:v>
                </c:pt>
                <c:pt idx="7">
                  <c:v>Повышение открытости процедур конкурсов и закупок</c:v>
                </c:pt>
                <c:pt idx="8">
                  <c:v>Обеспечить возможность заняться бизнесом </c:v>
                </c:pt>
                <c:pt idx="9">
                  <c:v>Создание условий для увеличения юр. и физ. лиц (ИП)</c:v>
                </c:pt>
                <c:pt idx="10">
                  <c:v>Сокращение муниц. предприятий</c:v>
                </c:pt>
                <c:pt idx="11">
                  <c:v>Другое</c:v>
                </c:pt>
                <c:pt idx="12">
                  <c:v>Ведение учета обращений граждан</c:v>
                </c:pt>
                <c:pt idx="13">
                  <c:v>Затрудняюсь ответить</c:v>
                </c:pt>
                <c:pt idx="14">
                  <c:v>Снижение налогового контроля</c:v>
                </c:pt>
                <c:pt idx="15">
                  <c:v>Финансовая поддержка</c:v>
                </c:pt>
                <c:pt idx="16">
                  <c:v>Доступность кредитов</c:v>
                </c:pt>
              </c:strCache>
            </c:strRef>
          </c:cat>
          <c:val>
            <c:numRef>
              <c:f>Лист1!$B$2:$B$18</c:f>
              <c:numCache>
                <c:formatCode>0.0%</c:formatCode>
                <c:ptCount val="17"/>
                <c:pt idx="0">
                  <c:v>0.38100000000000001</c:v>
                </c:pt>
                <c:pt idx="1">
                  <c:v>0.29499999999999998</c:v>
                </c:pt>
                <c:pt idx="2">
                  <c:v>0.27700000000000002</c:v>
                </c:pt>
                <c:pt idx="3">
                  <c:v>0.23</c:v>
                </c:pt>
                <c:pt idx="4">
                  <c:v>0.22800000000000001</c:v>
                </c:pt>
                <c:pt idx="5">
                  <c:v>0.17699999999999999</c:v>
                </c:pt>
                <c:pt idx="6">
                  <c:v>0.14599999999999999</c:v>
                </c:pt>
                <c:pt idx="7">
                  <c:v>0.13900000000000001</c:v>
                </c:pt>
                <c:pt idx="8">
                  <c:v>0.13800000000000001</c:v>
                </c:pt>
                <c:pt idx="9">
                  <c:v>0.11899999999999999</c:v>
                </c:pt>
                <c:pt idx="10">
                  <c:v>6.3E-2</c:v>
                </c:pt>
                <c:pt idx="11">
                  <c:v>4.2999999999999997E-2</c:v>
                </c:pt>
                <c:pt idx="12">
                  <c:v>0.02</c:v>
                </c:pt>
                <c:pt idx="13">
                  <c:v>1.4999999999999999E-2</c:v>
                </c:pt>
                <c:pt idx="14">
                  <c:v>5.0000000000000001E-3</c:v>
                </c:pt>
                <c:pt idx="15">
                  <c:v>4.0000000000000001E-3</c:v>
                </c:pt>
                <c:pt idx="16">
                  <c:v>3.0000000000000001E-3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83F1-4DA3-9E67-90D0DBFE28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7"/>
        <c:overlap val="-48"/>
        <c:axId val="307004544"/>
        <c:axId val="307006080"/>
      </c:barChart>
      <c:catAx>
        <c:axId val="30700454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07006080"/>
        <c:crosses val="autoZero"/>
        <c:auto val="0"/>
        <c:lblAlgn val="ctr"/>
        <c:lblOffset val="100"/>
        <c:noMultiLvlLbl val="0"/>
      </c:catAx>
      <c:valAx>
        <c:axId val="307006080"/>
        <c:scaling>
          <c:orientation val="minMax"/>
        </c:scaling>
        <c:delete val="0"/>
        <c:axPos val="t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0700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EFDFEE-F3BE-43AD-A290-214EFD1332B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5EB860-D1EC-4814-AF49-F7BBDED7AF3F}">
      <dgm:prSet custT="1"/>
      <dgm:spPr>
        <a:solidFill>
          <a:srgbClr val="006699"/>
        </a:solidFill>
      </dgm:spPr>
      <dgm:t>
        <a:bodyPr/>
        <a:lstStyle/>
        <a:p>
          <a:pPr rtl="0"/>
          <a:r>
            <a:rPr lang="ru-RU" sz="1400" dirty="0" smtClean="0"/>
            <a:t>Установление системного и единообразного подхода к осуществлению деятельности ОИВ, ОМСУ и </a:t>
          </a:r>
          <a:r>
            <a:rPr lang="en-US" sz="1400" dirty="0" smtClean="0"/>
            <a:t> </a:t>
          </a:r>
          <a:r>
            <a:rPr lang="ru-RU" sz="1400" dirty="0" smtClean="0"/>
            <a:t>ТО ФОИВ по созданию условий для развития конкуренции</a:t>
          </a:r>
          <a:endParaRPr lang="ru-RU" sz="1400" dirty="0"/>
        </a:p>
      </dgm:t>
    </dgm:pt>
    <dgm:pt modelId="{42F182DA-9469-490E-8288-6D378347164D}" type="parTrans" cxnId="{FAF380F7-5764-4CBA-A471-D86A9D900CA5}">
      <dgm:prSet/>
      <dgm:spPr/>
      <dgm:t>
        <a:bodyPr/>
        <a:lstStyle/>
        <a:p>
          <a:endParaRPr lang="ru-RU"/>
        </a:p>
      </dgm:t>
    </dgm:pt>
    <dgm:pt modelId="{0FFE857B-349E-42F2-921D-8C9CBE0728B7}" type="sibTrans" cxnId="{FAF380F7-5764-4CBA-A471-D86A9D900CA5}">
      <dgm:prSet/>
      <dgm:spPr/>
      <dgm:t>
        <a:bodyPr/>
        <a:lstStyle/>
        <a:p>
          <a:endParaRPr lang="ru-RU"/>
        </a:p>
      </dgm:t>
    </dgm:pt>
    <dgm:pt modelId="{738B5946-F37A-47EA-9308-5A3C261E8D74}">
      <dgm:prSet custT="1"/>
      <dgm:spPr>
        <a:solidFill>
          <a:srgbClr val="006699"/>
        </a:solidFill>
      </dgm:spPr>
      <dgm:t>
        <a:bodyPr/>
        <a:lstStyle/>
        <a:p>
          <a:pPr rtl="0"/>
          <a:r>
            <a:rPr lang="ru-RU" sz="1400" dirty="0" smtClean="0"/>
            <a:t>Содействие формированию прозрачной системы работы ОИВ субъектов РФ в части реализации мер по развитию конкуренции</a:t>
          </a:r>
          <a:endParaRPr lang="ru-RU" sz="1400" dirty="0"/>
        </a:p>
      </dgm:t>
    </dgm:pt>
    <dgm:pt modelId="{C51FFB0D-6EAB-4C5B-AD91-32A38B649DE2}" type="parTrans" cxnId="{E63E3E65-C4C3-499A-A143-2067B697EBAD}">
      <dgm:prSet/>
      <dgm:spPr/>
      <dgm:t>
        <a:bodyPr/>
        <a:lstStyle/>
        <a:p>
          <a:endParaRPr lang="ru-RU"/>
        </a:p>
      </dgm:t>
    </dgm:pt>
    <dgm:pt modelId="{495A83A0-F771-45E2-9C36-2FA0E75CB8C4}" type="sibTrans" cxnId="{E63E3E65-C4C3-499A-A143-2067B697EBAD}">
      <dgm:prSet/>
      <dgm:spPr/>
      <dgm:t>
        <a:bodyPr/>
        <a:lstStyle/>
        <a:p>
          <a:endParaRPr lang="ru-RU"/>
        </a:p>
      </dgm:t>
    </dgm:pt>
    <dgm:pt modelId="{296A66D1-AD81-4437-878D-E6BDE33C1434}">
      <dgm:prSet custT="1"/>
      <dgm:spPr>
        <a:solidFill>
          <a:srgbClr val="006699"/>
        </a:solidFill>
      </dgm:spPr>
      <dgm:t>
        <a:bodyPr/>
        <a:lstStyle/>
        <a:p>
          <a:pPr rtl="0"/>
          <a:r>
            <a:rPr lang="ru-RU" sz="1400" dirty="0" smtClean="0"/>
            <a:t>Выявление потенциала развития экономики РФ, включая научно-технологический и человеческий потенциал</a:t>
          </a:r>
          <a:endParaRPr lang="ru-RU" sz="1400" dirty="0"/>
        </a:p>
      </dgm:t>
    </dgm:pt>
    <dgm:pt modelId="{D9D79399-4C01-412E-B3ED-B25AA9D2F383}" type="parTrans" cxnId="{D75FAB04-CDE8-4918-AAED-EC50D4285570}">
      <dgm:prSet/>
      <dgm:spPr/>
      <dgm:t>
        <a:bodyPr/>
        <a:lstStyle/>
        <a:p>
          <a:endParaRPr lang="ru-RU"/>
        </a:p>
      </dgm:t>
    </dgm:pt>
    <dgm:pt modelId="{AC59CA1E-097E-4EC9-944A-2831E410F5FA}" type="sibTrans" cxnId="{D75FAB04-CDE8-4918-AAED-EC50D4285570}">
      <dgm:prSet/>
      <dgm:spPr/>
      <dgm:t>
        <a:bodyPr/>
        <a:lstStyle/>
        <a:p>
          <a:endParaRPr lang="ru-RU"/>
        </a:p>
      </dgm:t>
    </dgm:pt>
    <dgm:pt modelId="{B6239A8B-F225-4729-8BB6-381DAE0A1CC9}">
      <dgm:prSet custT="1"/>
      <dgm:spPr>
        <a:solidFill>
          <a:srgbClr val="006699"/>
        </a:solidFill>
      </dgm:spPr>
      <dgm:t>
        <a:bodyPr/>
        <a:lstStyle/>
        <a:p>
          <a:pPr rtl="0"/>
          <a:r>
            <a:rPr lang="ru-RU" sz="1400" dirty="0" smtClean="0"/>
            <a:t>Создание стимулов и содействие формированию условий для развития, поддержки и защиты субъектов МСП, повышения уровня конкурентоспособности их продукции, а также содействие устранению админ. барьеров</a:t>
          </a:r>
          <a:endParaRPr lang="ru-RU" sz="1400" dirty="0"/>
        </a:p>
      </dgm:t>
    </dgm:pt>
    <dgm:pt modelId="{A580F34C-5C2A-48D9-A5F9-853EF9F4E972}" type="parTrans" cxnId="{5EA26333-43E3-410E-BA64-7108E6C11770}">
      <dgm:prSet/>
      <dgm:spPr/>
      <dgm:t>
        <a:bodyPr/>
        <a:lstStyle/>
        <a:p>
          <a:endParaRPr lang="ru-RU"/>
        </a:p>
      </dgm:t>
    </dgm:pt>
    <dgm:pt modelId="{32ADE89C-EB48-4728-9C56-628234F51CC0}" type="sibTrans" cxnId="{5EA26333-43E3-410E-BA64-7108E6C11770}">
      <dgm:prSet/>
      <dgm:spPr/>
      <dgm:t>
        <a:bodyPr/>
        <a:lstStyle/>
        <a:p>
          <a:endParaRPr lang="ru-RU"/>
        </a:p>
      </dgm:t>
    </dgm:pt>
    <dgm:pt modelId="{39D2CA8E-A00E-4E45-8142-93498F591A90}">
      <dgm:prSet custT="1"/>
      <dgm:spPr>
        <a:solidFill>
          <a:srgbClr val="006699"/>
        </a:solidFill>
      </dgm:spPr>
      <dgm:t>
        <a:bodyPr/>
        <a:lstStyle/>
        <a:p>
          <a:pPr rtl="0"/>
          <a:r>
            <a:rPr lang="ru-RU" sz="1400" dirty="0" smtClean="0"/>
            <a:t>Поддержание и развитие единого экономического пространства РФ </a:t>
          </a:r>
          <a:endParaRPr lang="ru-RU" sz="1400" dirty="0"/>
        </a:p>
      </dgm:t>
    </dgm:pt>
    <dgm:pt modelId="{F6E3766C-CDC4-4713-8572-8D9B7481B31C}" type="parTrans" cxnId="{A167B4A6-3361-4CAE-9B55-8F68B7D2D388}">
      <dgm:prSet/>
      <dgm:spPr/>
      <dgm:t>
        <a:bodyPr/>
        <a:lstStyle/>
        <a:p>
          <a:endParaRPr lang="ru-RU"/>
        </a:p>
      </dgm:t>
    </dgm:pt>
    <dgm:pt modelId="{23D699F1-0595-462A-956F-2E4022430F9B}" type="sibTrans" cxnId="{A167B4A6-3361-4CAE-9B55-8F68B7D2D388}">
      <dgm:prSet/>
      <dgm:spPr/>
      <dgm:t>
        <a:bodyPr/>
        <a:lstStyle/>
        <a:p>
          <a:endParaRPr lang="ru-RU"/>
        </a:p>
      </dgm:t>
    </dgm:pt>
    <dgm:pt modelId="{67A47BAC-A1BF-427E-8CFD-2421045AA26F}">
      <dgm:prSet custT="1"/>
      <dgm:spPr>
        <a:solidFill>
          <a:srgbClr val="006699"/>
        </a:solidFill>
      </dgm:spPr>
      <dgm:t>
        <a:bodyPr/>
        <a:lstStyle/>
        <a:p>
          <a:pPr rtl="0"/>
          <a:r>
            <a:rPr lang="ru-RU" sz="1400" dirty="0" smtClean="0"/>
            <a:t>Рост производительности труда и диверсификация экономики</a:t>
          </a:r>
          <a:endParaRPr lang="ru-RU" sz="1400" dirty="0"/>
        </a:p>
      </dgm:t>
    </dgm:pt>
    <dgm:pt modelId="{8F8E2E18-069F-4E82-9EB5-D3FFF49B17B0}" type="parTrans" cxnId="{4CB32752-75B0-4CAD-B598-467D19029E97}">
      <dgm:prSet/>
      <dgm:spPr/>
      <dgm:t>
        <a:bodyPr/>
        <a:lstStyle/>
        <a:p>
          <a:endParaRPr lang="ru-RU"/>
        </a:p>
      </dgm:t>
    </dgm:pt>
    <dgm:pt modelId="{42A452DC-4E08-4641-881E-63224D463915}" type="sibTrans" cxnId="{4CB32752-75B0-4CAD-B598-467D19029E97}">
      <dgm:prSet/>
      <dgm:spPr/>
      <dgm:t>
        <a:bodyPr/>
        <a:lstStyle/>
        <a:p>
          <a:endParaRPr lang="ru-RU"/>
        </a:p>
      </dgm:t>
    </dgm:pt>
    <dgm:pt modelId="{8D4C990A-B19A-432E-9E28-971E8CCAEB77}">
      <dgm:prSet custT="1"/>
      <dgm:spPr>
        <a:solidFill>
          <a:srgbClr val="006699"/>
        </a:solidFill>
      </dgm:spPr>
      <dgm:t>
        <a:bodyPr/>
        <a:lstStyle/>
        <a:p>
          <a:pPr rtl="0"/>
          <a:r>
            <a:rPr lang="ru-RU" sz="1400" dirty="0" smtClean="0"/>
            <a:t>Повышение доступности финансовых услуг для субъектов экономической деятельности</a:t>
          </a:r>
          <a:endParaRPr lang="ru-RU" sz="1400" dirty="0"/>
        </a:p>
      </dgm:t>
    </dgm:pt>
    <dgm:pt modelId="{2264C5AF-0D10-42EB-9415-B9DDC5E186AF}" type="parTrans" cxnId="{AA90F2F0-955A-4950-B89D-D9F739E9659F}">
      <dgm:prSet/>
      <dgm:spPr/>
      <dgm:t>
        <a:bodyPr/>
        <a:lstStyle/>
        <a:p>
          <a:endParaRPr lang="ru-RU"/>
        </a:p>
      </dgm:t>
    </dgm:pt>
    <dgm:pt modelId="{06F651AF-9D02-4E5E-8DE9-C93BFCEF050E}" type="sibTrans" cxnId="{AA90F2F0-955A-4950-B89D-D9F739E9659F}">
      <dgm:prSet/>
      <dgm:spPr/>
      <dgm:t>
        <a:bodyPr/>
        <a:lstStyle/>
        <a:p>
          <a:endParaRPr lang="ru-RU"/>
        </a:p>
      </dgm:t>
    </dgm:pt>
    <dgm:pt modelId="{17A92F29-C255-45BD-94FD-4A6D6961C49C}">
      <dgm:prSet custT="1"/>
      <dgm:spPr>
        <a:solidFill>
          <a:srgbClr val="006699"/>
        </a:solidFill>
      </dgm:spPr>
      <dgm:t>
        <a:bodyPr/>
        <a:lstStyle/>
        <a:p>
          <a:pPr rtl="0"/>
          <a:r>
            <a:rPr lang="ru-RU" sz="1400" dirty="0" smtClean="0"/>
            <a:t>Преодоление и минимизация влияния несовершенной конкуренции на инфляцию</a:t>
          </a:r>
          <a:endParaRPr lang="ru-RU" sz="1400" dirty="0"/>
        </a:p>
      </dgm:t>
    </dgm:pt>
    <dgm:pt modelId="{51EE4D85-EEC1-4BA6-8BC1-419EB797AB35}" type="parTrans" cxnId="{9BE86C78-C5AD-4E08-8ABF-64814D4DDA62}">
      <dgm:prSet/>
      <dgm:spPr/>
      <dgm:t>
        <a:bodyPr/>
        <a:lstStyle/>
        <a:p>
          <a:endParaRPr lang="ru-RU"/>
        </a:p>
      </dgm:t>
    </dgm:pt>
    <dgm:pt modelId="{34EB9BDD-3729-4193-A5A0-7F634295F2B1}" type="sibTrans" cxnId="{9BE86C78-C5AD-4E08-8ABF-64814D4DDA62}">
      <dgm:prSet/>
      <dgm:spPr/>
      <dgm:t>
        <a:bodyPr/>
        <a:lstStyle/>
        <a:p>
          <a:endParaRPr lang="ru-RU"/>
        </a:p>
      </dgm:t>
    </dgm:pt>
    <dgm:pt modelId="{6E6690E4-66E3-43D7-BA9B-CE147AEDD9C5}">
      <dgm:prSet custT="1"/>
      <dgm:spPr>
        <a:solidFill>
          <a:srgbClr val="006699"/>
        </a:solidFill>
      </dgm:spPr>
      <dgm:t>
        <a:bodyPr/>
        <a:lstStyle/>
        <a:p>
          <a:pPr rtl="0"/>
          <a:r>
            <a:rPr lang="ru-RU" sz="1400" dirty="0" smtClean="0"/>
            <a:t>Содействие каждым субъектом РФ развитию конкуренции на товарных рынках</a:t>
          </a:r>
          <a:endParaRPr lang="ru-RU" sz="1400" dirty="0"/>
        </a:p>
      </dgm:t>
    </dgm:pt>
    <dgm:pt modelId="{7F6BD326-3C52-46C8-A545-22D315181CBA}" type="parTrans" cxnId="{1D78795D-7D4D-44FC-8420-66F059B5B079}">
      <dgm:prSet/>
      <dgm:spPr/>
      <dgm:t>
        <a:bodyPr/>
        <a:lstStyle/>
        <a:p>
          <a:endParaRPr lang="ru-RU"/>
        </a:p>
      </dgm:t>
    </dgm:pt>
    <dgm:pt modelId="{1B9D4BD3-100F-4F43-BE61-269B0E995F3B}" type="sibTrans" cxnId="{1D78795D-7D4D-44FC-8420-66F059B5B079}">
      <dgm:prSet/>
      <dgm:spPr/>
      <dgm:t>
        <a:bodyPr/>
        <a:lstStyle/>
        <a:p>
          <a:endParaRPr lang="ru-RU"/>
        </a:p>
      </dgm:t>
    </dgm:pt>
    <dgm:pt modelId="{C70B2A8E-5D95-45E8-A90B-C4CB7913F231}" type="pres">
      <dgm:prSet presAssocID="{27EFDFEE-F3BE-43AD-A290-214EFD1332B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AC59F6-F562-4C92-88BA-3900F09BE0EA}" type="pres">
      <dgm:prSet presAssocID="{F95EB860-D1EC-4814-AF49-F7BBDED7AF3F}" presName="node" presStyleLbl="node1" presStyleIdx="0" presStyleCnt="9" custScaleX="112932" custScaleY="187172" custLinFactNeighborX="-1111" custLinFactNeighborY="-3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240434-8ED5-49E9-8649-367081E2819C}" type="pres">
      <dgm:prSet presAssocID="{0FFE857B-349E-42F2-921D-8C9CBE0728B7}" presName="sibTrans" presStyleCnt="0"/>
      <dgm:spPr/>
    </dgm:pt>
    <dgm:pt modelId="{3CE03D48-7D0B-4F08-BFC0-18C805E81328}" type="pres">
      <dgm:prSet presAssocID="{738B5946-F37A-47EA-9308-5A3C261E8D74}" presName="node" presStyleLbl="node1" presStyleIdx="1" presStyleCnt="9" custScaleX="113143" custScaleY="188571" custLinFactNeighborY="-44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D4751A-806B-4E16-B6A5-CC0617484659}" type="pres">
      <dgm:prSet presAssocID="{495A83A0-F771-45E2-9C36-2FA0E75CB8C4}" presName="sibTrans" presStyleCnt="0"/>
      <dgm:spPr/>
    </dgm:pt>
    <dgm:pt modelId="{2073440C-D278-4EC5-A987-D6A79EE4B43D}" type="pres">
      <dgm:prSet presAssocID="{296A66D1-AD81-4437-878D-E6BDE33C1434}" presName="node" presStyleLbl="node1" presStyleIdx="2" presStyleCnt="9" custScaleX="112932" custScaleY="188052" custLinFactNeighborX="12600" custLinFactNeighborY="-8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6F5C9-2146-4028-95DF-EFB7AEB0BEBF}" type="pres">
      <dgm:prSet presAssocID="{AC59CA1E-097E-4EC9-944A-2831E410F5FA}" presName="sibTrans" presStyleCnt="0"/>
      <dgm:spPr/>
    </dgm:pt>
    <dgm:pt modelId="{29E7E23A-8CA0-4254-B430-C677BAF22C1B}" type="pres">
      <dgm:prSet presAssocID="{B6239A8B-F225-4729-8BB6-381DAE0A1CC9}" presName="node" presStyleLbl="node1" presStyleIdx="3" presStyleCnt="9" custScaleX="154226" custScaleY="185062" custLinFactNeighborX="57805" custLinFactNeighborY="-7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E1A67-A6C3-4FC2-9423-BAF513CBCAE3}" type="pres">
      <dgm:prSet presAssocID="{32ADE89C-EB48-4728-9C56-628234F51CC0}" presName="sibTrans" presStyleCnt="0"/>
      <dgm:spPr/>
    </dgm:pt>
    <dgm:pt modelId="{A1E392F3-4544-4429-97EA-FF470A9F4C9D}" type="pres">
      <dgm:prSet presAssocID="{39D2CA8E-A00E-4E45-8142-93498F591A90}" presName="node" presStyleLbl="node1" presStyleIdx="4" presStyleCnt="9" custScaleY="142238" custLinFactNeighborX="11762" custLinFactNeighborY="1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98BB37-2EB8-4FDB-9F14-4416D80F4DDC}" type="pres">
      <dgm:prSet presAssocID="{23D699F1-0595-462A-956F-2E4022430F9B}" presName="sibTrans" presStyleCnt="0"/>
      <dgm:spPr/>
    </dgm:pt>
    <dgm:pt modelId="{AFF151C5-B27E-4A10-92DE-E8BEF0AF0B54}" type="pres">
      <dgm:prSet presAssocID="{67A47BAC-A1BF-427E-8CFD-2421045AA26F}" presName="node" presStyleLbl="node1" presStyleIdx="5" presStyleCnt="9" custScaleY="142105" custLinFactNeighborX="10604" custLinFactNeighborY="3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63B12-A77F-446D-BF3D-A8A3D9694329}" type="pres">
      <dgm:prSet presAssocID="{42A452DC-4E08-4641-881E-63224D463915}" presName="sibTrans" presStyleCnt="0"/>
      <dgm:spPr/>
    </dgm:pt>
    <dgm:pt modelId="{7DB7832D-E6C8-4336-9F0F-2166D3AC2DBB}" type="pres">
      <dgm:prSet presAssocID="{8D4C990A-B19A-432E-9E28-971E8CCAEB77}" presName="node" presStyleLbl="node1" presStyleIdx="6" presStyleCnt="9" custScaleX="113203" custScaleY="141164" custLinFactNeighborX="9445" custLinFactNeighborY="1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443D9-CCC1-4F5F-8167-234468C9084A}" type="pres">
      <dgm:prSet presAssocID="{06F651AF-9D02-4E5E-8DE9-C93BFCEF050E}" presName="sibTrans" presStyleCnt="0"/>
      <dgm:spPr/>
    </dgm:pt>
    <dgm:pt modelId="{F7D99BF7-9535-4D34-8C21-72BE283BAC22}" type="pres">
      <dgm:prSet presAssocID="{17A92F29-C255-45BD-94FD-4A6D6961C49C}" presName="node" presStyleLbl="node1" presStyleIdx="7" presStyleCnt="9" custScaleY="141164" custLinFactNeighborX="5743" custLinFactNeighborY="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DD42A8-3DB1-405F-B029-F63E60B75973}" type="pres">
      <dgm:prSet presAssocID="{34EB9BDD-3729-4193-A5A0-7F634295F2B1}" presName="sibTrans" presStyleCnt="0"/>
      <dgm:spPr/>
    </dgm:pt>
    <dgm:pt modelId="{93CC516A-A405-4EF1-8DC1-23EAE757EB4B}" type="pres">
      <dgm:prSet presAssocID="{6E6690E4-66E3-43D7-BA9B-CE147AEDD9C5}" presName="node" presStyleLbl="node1" presStyleIdx="8" presStyleCnt="9" custScaleY="141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49FE9B-BF38-4460-92E3-83E75ECD8901}" type="presOf" srcId="{17A92F29-C255-45BD-94FD-4A6D6961C49C}" destId="{F7D99BF7-9535-4D34-8C21-72BE283BAC22}" srcOrd="0" destOrd="0" presId="urn:microsoft.com/office/officeart/2005/8/layout/default"/>
    <dgm:cxn modelId="{4424EDE6-EB36-4854-8FEB-1DD0C6B980FB}" type="presOf" srcId="{738B5946-F37A-47EA-9308-5A3C261E8D74}" destId="{3CE03D48-7D0B-4F08-BFC0-18C805E81328}" srcOrd="0" destOrd="0" presId="urn:microsoft.com/office/officeart/2005/8/layout/default"/>
    <dgm:cxn modelId="{04C21929-9FDC-46B6-944A-BA237B778498}" type="presOf" srcId="{B6239A8B-F225-4729-8BB6-381DAE0A1CC9}" destId="{29E7E23A-8CA0-4254-B430-C677BAF22C1B}" srcOrd="0" destOrd="0" presId="urn:microsoft.com/office/officeart/2005/8/layout/default"/>
    <dgm:cxn modelId="{AA90F2F0-955A-4950-B89D-D9F739E9659F}" srcId="{27EFDFEE-F3BE-43AD-A290-214EFD1332BD}" destId="{8D4C990A-B19A-432E-9E28-971E8CCAEB77}" srcOrd="6" destOrd="0" parTransId="{2264C5AF-0D10-42EB-9415-B9DDC5E186AF}" sibTransId="{06F651AF-9D02-4E5E-8DE9-C93BFCEF050E}"/>
    <dgm:cxn modelId="{7326661E-A83D-47FA-9866-D36244432E65}" type="presOf" srcId="{67A47BAC-A1BF-427E-8CFD-2421045AA26F}" destId="{AFF151C5-B27E-4A10-92DE-E8BEF0AF0B54}" srcOrd="0" destOrd="0" presId="urn:microsoft.com/office/officeart/2005/8/layout/default"/>
    <dgm:cxn modelId="{A167B4A6-3361-4CAE-9B55-8F68B7D2D388}" srcId="{27EFDFEE-F3BE-43AD-A290-214EFD1332BD}" destId="{39D2CA8E-A00E-4E45-8142-93498F591A90}" srcOrd="4" destOrd="0" parTransId="{F6E3766C-CDC4-4713-8572-8D9B7481B31C}" sibTransId="{23D699F1-0595-462A-956F-2E4022430F9B}"/>
    <dgm:cxn modelId="{C529B740-5639-4D50-874F-CBD950DAD5D9}" type="presOf" srcId="{8D4C990A-B19A-432E-9E28-971E8CCAEB77}" destId="{7DB7832D-E6C8-4336-9F0F-2166D3AC2DBB}" srcOrd="0" destOrd="0" presId="urn:microsoft.com/office/officeart/2005/8/layout/default"/>
    <dgm:cxn modelId="{5EA26333-43E3-410E-BA64-7108E6C11770}" srcId="{27EFDFEE-F3BE-43AD-A290-214EFD1332BD}" destId="{B6239A8B-F225-4729-8BB6-381DAE0A1CC9}" srcOrd="3" destOrd="0" parTransId="{A580F34C-5C2A-48D9-A5F9-853EF9F4E972}" sibTransId="{32ADE89C-EB48-4728-9C56-628234F51CC0}"/>
    <dgm:cxn modelId="{0BA705D3-B89D-421F-91A9-E87502353D99}" type="presOf" srcId="{F95EB860-D1EC-4814-AF49-F7BBDED7AF3F}" destId="{B7AC59F6-F562-4C92-88BA-3900F09BE0EA}" srcOrd="0" destOrd="0" presId="urn:microsoft.com/office/officeart/2005/8/layout/default"/>
    <dgm:cxn modelId="{1D78795D-7D4D-44FC-8420-66F059B5B079}" srcId="{27EFDFEE-F3BE-43AD-A290-214EFD1332BD}" destId="{6E6690E4-66E3-43D7-BA9B-CE147AEDD9C5}" srcOrd="8" destOrd="0" parTransId="{7F6BD326-3C52-46C8-A545-22D315181CBA}" sibTransId="{1B9D4BD3-100F-4F43-BE61-269B0E995F3B}"/>
    <dgm:cxn modelId="{0074A7E8-5ABA-4E0B-BF64-D7E4E8B3B070}" type="presOf" srcId="{6E6690E4-66E3-43D7-BA9B-CE147AEDD9C5}" destId="{93CC516A-A405-4EF1-8DC1-23EAE757EB4B}" srcOrd="0" destOrd="0" presId="urn:microsoft.com/office/officeart/2005/8/layout/default"/>
    <dgm:cxn modelId="{E63E3E65-C4C3-499A-A143-2067B697EBAD}" srcId="{27EFDFEE-F3BE-43AD-A290-214EFD1332BD}" destId="{738B5946-F37A-47EA-9308-5A3C261E8D74}" srcOrd="1" destOrd="0" parTransId="{C51FFB0D-6EAB-4C5B-AD91-32A38B649DE2}" sibTransId="{495A83A0-F771-45E2-9C36-2FA0E75CB8C4}"/>
    <dgm:cxn modelId="{A9CDE4BF-2333-418E-BE4B-163CD2FA2768}" type="presOf" srcId="{27EFDFEE-F3BE-43AD-A290-214EFD1332BD}" destId="{C70B2A8E-5D95-45E8-A90B-C4CB7913F231}" srcOrd="0" destOrd="0" presId="urn:microsoft.com/office/officeart/2005/8/layout/default"/>
    <dgm:cxn modelId="{9BE86C78-C5AD-4E08-8ABF-64814D4DDA62}" srcId="{27EFDFEE-F3BE-43AD-A290-214EFD1332BD}" destId="{17A92F29-C255-45BD-94FD-4A6D6961C49C}" srcOrd="7" destOrd="0" parTransId="{51EE4D85-EEC1-4BA6-8BC1-419EB797AB35}" sibTransId="{34EB9BDD-3729-4193-A5A0-7F634295F2B1}"/>
    <dgm:cxn modelId="{D30344A0-562D-4195-A1C6-E4C54A563304}" type="presOf" srcId="{296A66D1-AD81-4437-878D-E6BDE33C1434}" destId="{2073440C-D278-4EC5-A987-D6A79EE4B43D}" srcOrd="0" destOrd="0" presId="urn:microsoft.com/office/officeart/2005/8/layout/default"/>
    <dgm:cxn modelId="{4CB32752-75B0-4CAD-B598-467D19029E97}" srcId="{27EFDFEE-F3BE-43AD-A290-214EFD1332BD}" destId="{67A47BAC-A1BF-427E-8CFD-2421045AA26F}" srcOrd="5" destOrd="0" parTransId="{8F8E2E18-069F-4E82-9EB5-D3FFF49B17B0}" sibTransId="{42A452DC-4E08-4641-881E-63224D463915}"/>
    <dgm:cxn modelId="{FAF380F7-5764-4CBA-A471-D86A9D900CA5}" srcId="{27EFDFEE-F3BE-43AD-A290-214EFD1332BD}" destId="{F95EB860-D1EC-4814-AF49-F7BBDED7AF3F}" srcOrd="0" destOrd="0" parTransId="{42F182DA-9469-490E-8288-6D378347164D}" sibTransId="{0FFE857B-349E-42F2-921D-8C9CBE0728B7}"/>
    <dgm:cxn modelId="{E7EC11F8-B57B-40CF-B841-22936328E652}" type="presOf" srcId="{39D2CA8E-A00E-4E45-8142-93498F591A90}" destId="{A1E392F3-4544-4429-97EA-FF470A9F4C9D}" srcOrd="0" destOrd="0" presId="urn:microsoft.com/office/officeart/2005/8/layout/default"/>
    <dgm:cxn modelId="{D75FAB04-CDE8-4918-AAED-EC50D4285570}" srcId="{27EFDFEE-F3BE-43AD-A290-214EFD1332BD}" destId="{296A66D1-AD81-4437-878D-E6BDE33C1434}" srcOrd="2" destOrd="0" parTransId="{D9D79399-4C01-412E-B3ED-B25AA9D2F383}" sibTransId="{AC59CA1E-097E-4EC9-944A-2831E410F5FA}"/>
    <dgm:cxn modelId="{95A7D387-BB80-4BF9-B833-6BE768B37A81}" type="presParOf" srcId="{C70B2A8E-5D95-45E8-A90B-C4CB7913F231}" destId="{B7AC59F6-F562-4C92-88BA-3900F09BE0EA}" srcOrd="0" destOrd="0" presId="urn:microsoft.com/office/officeart/2005/8/layout/default"/>
    <dgm:cxn modelId="{DBCE99C3-490D-4D97-B69A-94FB1CD3CEBE}" type="presParOf" srcId="{C70B2A8E-5D95-45E8-A90B-C4CB7913F231}" destId="{49240434-8ED5-49E9-8649-367081E2819C}" srcOrd="1" destOrd="0" presId="urn:microsoft.com/office/officeart/2005/8/layout/default"/>
    <dgm:cxn modelId="{A946A71F-FC28-4E96-820E-E3460B0E356D}" type="presParOf" srcId="{C70B2A8E-5D95-45E8-A90B-C4CB7913F231}" destId="{3CE03D48-7D0B-4F08-BFC0-18C805E81328}" srcOrd="2" destOrd="0" presId="urn:microsoft.com/office/officeart/2005/8/layout/default"/>
    <dgm:cxn modelId="{15CB806D-892C-4083-9B28-198BE2F85C79}" type="presParOf" srcId="{C70B2A8E-5D95-45E8-A90B-C4CB7913F231}" destId="{40D4751A-806B-4E16-B6A5-CC0617484659}" srcOrd="3" destOrd="0" presId="urn:microsoft.com/office/officeart/2005/8/layout/default"/>
    <dgm:cxn modelId="{A19ED58C-D7AC-469F-8B5D-B5DE30EEACEF}" type="presParOf" srcId="{C70B2A8E-5D95-45E8-A90B-C4CB7913F231}" destId="{2073440C-D278-4EC5-A987-D6A79EE4B43D}" srcOrd="4" destOrd="0" presId="urn:microsoft.com/office/officeart/2005/8/layout/default"/>
    <dgm:cxn modelId="{65277C75-1965-4F37-8FE2-D193C6CF0750}" type="presParOf" srcId="{C70B2A8E-5D95-45E8-A90B-C4CB7913F231}" destId="{2636F5C9-2146-4028-95DF-EFB7AEB0BEBF}" srcOrd="5" destOrd="0" presId="urn:microsoft.com/office/officeart/2005/8/layout/default"/>
    <dgm:cxn modelId="{2B2E8F18-3D54-4CC9-87D1-9B4FB059F4E7}" type="presParOf" srcId="{C70B2A8E-5D95-45E8-A90B-C4CB7913F231}" destId="{29E7E23A-8CA0-4254-B430-C677BAF22C1B}" srcOrd="6" destOrd="0" presId="urn:microsoft.com/office/officeart/2005/8/layout/default"/>
    <dgm:cxn modelId="{0D8C1440-480D-4751-9303-7D0D285DA0B7}" type="presParOf" srcId="{C70B2A8E-5D95-45E8-A90B-C4CB7913F231}" destId="{589E1A67-A6C3-4FC2-9423-BAF513CBCAE3}" srcOrd="7" destOrd="0" presId="urn:microsoft.com/office/officeart/2005/8/layout/default"/>
    <dgm:cxn modelId="{8FFC2264-B182-4884-AD3E-893AC6475010}" type="presParOf" srcId="{C70B2A8E-5D95-45E8-A90B-C4CB7913F231}" destId="{A1E392F3-4544-4429-97EA-FF470A9F4C9D}" srcOrd="8" destOrd="0" presId="urn:microsoft.com/office/officeart/2005/8/layout/default"/>
    <dgm:cxn modelId="{4DE43FB7-2880-468A-A50E-FA19C59B2419}" type="presParOf" srcId="{C70B2A8E-5D95-45E8-A90B-C4CB7913F231}" destId="{E698BB37-2EB8-4FDB-9F14-4416D80F4DDC}" srcOrd="9" destOrd="0" presId="urn:microsoft.com/office/officeart/2005/8/layout/default"/>
    <dgm:cxn modelId="{85ABA20A-A5BC-4A63-850C-5A1E66ADBBE7}" type="presParOf" srcId="{C70B2A8E-5D95-45E8-A90B-C4CB7913F231}" destId="{AFF151C5-B27E-4A10-92DE-E8BEF0AF0B54}" srcOrd="10" destOrd="0" presId="urn:microsoft.com/office/officeart/2005/8/layout/default"/>
    <dgm:cxn modelId="{F9CA0C3D-FBC7-472C-BF32-68CEDD0FCC34}" type="presParOf" srcId="{C70B2A8E-5D95-45E8-A90B-C4CB7913F231}" destId="{FBC63B12-A77F-446D-BF3D-A8A3D9694329}" srcOrd="11" destOrd="0" presId="urn:microsoft.com/office/officeart/2005/8/layout/default"/>
    <dgm:cxn modelId="{2610FB24-FBF9-4CC3-9CF7-AFDBBA9D3523}" type="presParOf" srcId="{C70B2A8E-5D95-45E8-A90B-C4CB7913F231}" destId="{7DB7832D-E6C8-4336-9F0F-2166D3AC2DBB}" srcOrd="12" destOrd="0" presId="urn:microsoft.com/office/officeart/2005/8/layout/default"/>
    <dgm:cxn modelId="{57A5FCDF-B196-4CD7-8655-A209B27661EC}" type="presParOf" srcId="{C70B2A8E-5D95-45E8-A90B-C4CB7913F231}" destId="{A10443D9-CCC1-4F5F-8167-234468C9084A}" srcOrd="13" destOrd="0" presId="urn:microsoft.com/office/officeart/2005/8/layout/default"/>
    <dgm:cxn modelId="{E0485232-19D1-4AA9-9505-C11C2F0EB911}" type="presParOf" srcId="{C70B2A8E-5D95-45E8-A90B-C4CB7913F231}" destId="{F7D99BF7-9535-4D34-8C21-72BE283BAC22}" srcOrd="14" destOrd="0" presId="urn:microsoft.com/office/officeart/2005/8/layout/default"/>
    <dgm:cxn modelId="{1ECEE7FA-2656-4D3F-8BD2-3B1EDA7EA728}" type="presParOf" srcId="{C70B2A8E-5D95-45E8-A90B-C4CB7913F231}" destId="{4BDD42A8-3DB1-405F-B029-F63E60B75973}" srcOrd="15" destOrd="0" presId="urn:microsoft.com/office/officeart/2005/8/layout/default"/>
    <dgm:cxn modelId="{BDA34E7F-2920-4704-AD5D-BDEC60E6415A}" type="presParOf" srcId="{C70B2A8E-5D95-45E8-A90B-C4CB7913F231}" destId="{93CC516A-A405-4EF1-8DC1-23EAE757EB4B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BE29966-4D0A-4273-83AE-DBE6DFEEDC75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AE72C04-B24C-4C4D-AC90-9A6440ECAAB5}">
      <dgm:prSet custT="1"/>
      <dgm:spPr/>
      <dgm:t>
        <a:bodyPr/>
        <a:lstStyle/>
        <a:p>
          <a:pPr algn="ctr" rtl="0"/>
          <a:r>
            <a:rPr lang="ru-RU" sz="1600" dirty="0" smtClean="0"/>
            <a:t>Мониторинг деятельности субъектов естественных монополий </a:t>
          </a:r>
          <a:endParaRPr lang="ru-RU" sz="1600" dirty="0"/>
        </a:p>
      </dgm:t>
    </dgm:pt>
    <dgm:pt modelId="{FC8D801D-6984-4C8D-995F-7E18CC29BE4C}" type="parTrans" cxnId="{112C0696-E320-4417-93BC-287B75A4B26C}">
      <dgm:prSet/>
      <dgm:spPr/>
      <dgm:t>
        <a:bodyPr/>
        <a:lstStyle/>
        <a:p>
          <a:endParaRPr lang="ru-RU" sz="1600"/>
        </a:p>
      </dgm:t>
    </dgm:pt>
    <dgm:pt modelId="{A8410912-98A5-4DDE-805F-930735E37F4D}" type="sibTrans" cxnId="{112C0696-E320-4417-93BC-287B75A4B26C}">
      <dgm:prSet/>
      <dgm:spPr/>
      <dgm:t>
        <a:bodyPr/>
        <a:lstStyle/>
        <a:p>
          <a:endParaRPr lang="ru-RU" sz="1600"/>
        </a:p>
      </dgm:t>
    </dgm:pt>
    <dgm:pt modelId="{61DEFAAB-83F4-4B92-B9B5-15C9495E63B2}" type="pres">
      <dgm:prSet presAssocID="{6BE29966-4D0A-4273-83AE-DBE6DFEEDC7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DCEF48-BC14-4F17-AD48-24FA9A5EC288}" type="pres">
      <dgm:prSet presAssocID="{EAE72C04-B24C-4C4D-AC90-9A6440ECAAB5}" presName="parentText" presStyleLbl="node1" presStyleIdx="0" presStyleCnt="1" custLinFactNeighborX="-7417" custLinFactNeighborY="-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5EC4E1-CC3B-4DF7-AF6F-F89D82F94163}" type="presOf" srcId="{EAE72C04-B24C-4C4D-AC90-9A6440ECAAB5}" destId="{A6DCEF48-BC14-4F17-AD48-24FA9A5EC288}" srcOrd="0" destOrd="0" presId="urn:microsoft.com/office/officeart/2005/8/layout/vList2"/>
    <dgm:cxn modelId="{112C0696-E320-4417-93BC-287B75A4B26C}" srcId="{6BE29966-4D0A-4273-83AE-DBE6DFEEDC75}" destId="{EAE72C04-B24C-4C4D-AC90-9A6440ECAAB5}" srcOrd="0" destOrd="0" parTransId="{FC8D801D-6984-4C8D-995F-7E18CC29BE4C}" sibTransId="{A8410912-98A5-4DDE-805F-930735E37F4D}"/>
    <dgm:cxn modelId="{76D2D388-0562-4C77-98F7-B65553ED7C58}" type="presOf" srcId="{6BE29966-4D0A-4273-83AE-DBE6DFEEDC75}" destId="{61DEFAAB-83F4-4B92-B9B5-15C9495E63B2}" srcOrd="0" destOrd="0" presId="urn:microsoft.com/office/officeart/2005/8/layout/vList2"/>
    <dgm:cxn modelId="{1E529DFB-0B88-40D7-B7C4-6815BBC909D3}" type="presParOf" srcId="{61DEFAAB-83F4-4B92-B9B5-15C9495E63B2}" destId="{A6DCEF48-BC14-4F17-AD48-24FA9A5EC28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D1831A0-4996-4AF0-8FDA-8AA226015774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A66457B-2036-4BEA-B97C-012BB07FBFC1}">
      <dgm:prSet/>
      <dgm:spPr/>
      <dgm:t>
        <a:bodyPr/>
        <a:lstStyle/>
        <a:p>
          <a:pPr algn="ctr" rtl="0"/>
          <a:r>
            <a:rPr lang="ru-RU" dirty="0" smtClean="0"/>
            <a:t>Мониторинг деятельности хозяйствующих субъектов, доля участия субъекта Российской Федерации или муниципального образования в которых составляет 50 и более процентов</a:t>
          </a:r>
          <a:endParaRPr lang="ru-RU" dirty="0"/>
        </a:p>
      </dgm:t>
    </dgm:pt>
    <dgm:pt modelId="{3B1AA95B-F0B2-4F3B-956B-DE6AD9510F8B}" type="parTrans" cxnId="{06AFE11C-7879-4DE8-894F-0CA1E8E6EFBD}">
      <dgm:prSet/>
      <dgm:spPr/>
      <dgm:t>
        <a:bodyPr/>
        <a:lstStyle/>
        <a:p>
          <a:endParaRPr lang="ru-RU"/>
        </a:p>
      </dgm:t>
    </dgm:pt>
    <dgm:pt modelId="{87E82B88-98E2-4EF7-B688-AF9710417592}" type="sibTrans" cxnId="{06AFE11C-7879-4DE8-894F-0CA1E8E6EFBD}">
      <dgm:prSet/>
      <dgm:spPr/>
      <dgm:t>
        <a:bodyPr/>
        <a:lstStyle/>
        <a:p>
          <a:endParaRPr lang="ru-RU"/>
        </a:p>
      </dgm:t>
    </dgm:pt>
    <dgm:pt modelId="{45C1870B-1F45-4365-8300-9465F5E02DFB}" type="pres">
      <dgm:prSet presAssocID="{4D1831A0-4996-4AF0-8FDA-8AA2260157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54B385-0534-4361-B19B-400287357EE6}" type="pres">
      <dgm:prSet presAssocID="{4A66457B-2036-4BEA-B97C-012BB07FBFC1}" presName="parentText" presStyleLbl="node1" presStyleIdx="0" presStyleCnt="1" custLinFactNeighborX="-9531" custLinFactNeighborY="-12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AFE11C-7879-4DE8-894F-0CA1E8E6EFBD}" srcId="{4D1831A0-4996-4AF0-8FDA-8AA226015774}" destId="{4A66457B-2036-4BEA-B97C-012BB07FBFC1}" srcOrd="0" destOrd="0" parTransId="{3B1AA95B-F0B2-4F3B-956B-DE6AD9510F8B}" sibTransId="{87E82B88-98E2-4EF7-B688-AF9710417592}"/>
    <dgm:cxn modelId="{8DA8B880-1F85-473D-9A69-BEC142AA25A4}" type="presOf" srcId="{4D1831A0-4996-4AF0-8FDA-8AA226015774}" destId="{45C1870B-1F45-4365-8300-9465F5E02DFB}" srcOrd="0" destOrd="0" presId="urn:microsoft.com/office/officeart/2005/8/layout/vList2"/>
    <dgm:cxn modelId="{5B47B5E7-643B-4350-996A-94605403E7A5}" type="presOf" srcId="{4A66457B-2036-4BEA-B97C-012BB07FBFC1}" destId="{C654B385-0534-4361-B19B-400287357EE6}" srcOrd="0" destOrd="0" presId="urn:microsoft.com/office/officeart/2005/8/layout/vList2"/>
    <dgm:cxn modelId="{8EBAE4E6-9F33-4462-8E6B-69AB4932CFEA}" type="presParOf" srcId="{45C1870B-1F45-4365-8300-9465F5E02DFB}" destId="{C654B385-0534-4361-B19B-400287357E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F02C1BC-458D-4D92-97D4-3F9C20A17E1E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2E0B3E-1CF4-4613-BE7E-3734420DC88B}">
      <dgm:prSet custT="1"/>
      <dgm:spPr>
        <a:solidFill>
          <a:srgbClr val="339966"/>
        </a:solidFill>
      </dgm:spPr>
      <dgm:t>
        <a:bodyPr/>
        <a:lstStyle/>
        <a:p>
          <a:pPr algn="ctr" rtl="0"/>
          <a:r>
            <a:rPr lang="ru-RU" sz="1700" dirty="0" smtClean="0"/>
            <a:t>Мониторинг удовлетворенности населения деятельностью в сфере финансовых услуг</a:t>
          </a:r>
          <a:endParaRPr lang="ru-RU" sz="1700" dirty="0"/>
        </a:p>
      </dgm:t>
    </dgm:pt>
    <dgm:pt modelId="{1358F89C-258B-4886-B577-27ECFDA99437}" type="parTrans" cxnId="{37EB8396-62AA-4921-BF37-7C2628C21F52}">
      <dgm:prSet/>
      <dgm:spPr/>
      <dgm:t>
        <a:bodyPr/>
        <a:lstStyle/>
        <a:p>
          <a:endParaRPr lang="ru-RU"/>
        </a:p>
      </dgm:t>
    </dgm:pt>
    <dgm:pt modelId="{EE4A979F-3BC6-477A-BB6C-BBAA4FE9907A}" type="sibTrans" cxnId="{37EB8396-62AA-4921-BF37-7C2628C21F52}">
      <dgm:prSet/>
      <dgm:spPr/>
      <dgm:t>
        <a:bodyPr/>
        <a:lstStyle/>
        <a:p>
          <a:endParaRPr lang="ru-RU"/>
        </a:p>
      </dgm:t>
    </dgm:pt>
    <dgm:pt modelId="{B8106005-4DB7-424B-BE45-808F91C06079}" type="pres">
      <dgm:prSet presAssocID="{9F02C1BC-458D-4D92-97D4-3F9C20A17E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657064-9848-45DA-8BE0-8DDF81051FF9}" type="pres">
      <dgm:prSet presAssocID="{ED2E0B3E-1CF4-4613-BE7E-3734420DC88B}" presName="parentText" presStyleLbl="node1" presStyleIdx="0" presStyleCnt="1" custLinFactNeighborY="51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EB8396-62AA-4921-BF37-7C2628C21F52}" srcId="{9F02C1BC-458D-4D92-97D4-3F9C20A17E1E}" destId="{ED2E0B3E-1CF4-4613-BE7E-3734420DC88B}" srcOrd="0" destOrd="0" parTransId="{1358F89C-258B-4886-B577-27ECFDA99437}" sibTransId="{EE4A979F-3BC6-477A-BB6C-BBAA4FE9907A}"/>
    <dgm:cxn modelId="{D861A3AD-BC57-4F2E-9614-87A007AD1D78}" type="presOf" srcId="{9F02C1BC-458D-4D92-97D4-3F9C20A17E1E}" destId="{B8106005-4DB7-424B-BE45-808F91C06079}" srcOrd="0" destOrd="0" presId="urn:microsoft.com/office/officeart/2005/8/layout/vList2"/>
    <dgm:cxn modelId="{4527F6E7-839E-446D-BDC0-D89EF389B394}" type="presOf" srcId="{ED2E0B3E-1CF4-4613-BE7E-3734420DC88B}" destId="{DD657064-9848-45DA-8BE0-8DDF81051FF9}" srcOrd="0" destOrd="0" presId="urn:microsoft.com/office/officeart/2005/8/layout/vList2"/>
    <dgm:cxn modelId="{BEA00CF4-A1A8-4FBE-A105-791E3BBC1149}" type="presParOf" srcId="{B8106005-4DB7-424B-BE45-808F91C06079}" destId="{DD657064-9848-45DA-8BE0-8DDF81051FF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02F6D22-B324-4162-A3FB-F59225CE9530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C6B59B-DBEC-43AD-B658-3AC198B64657}">
      <dgm:prSet custT="1"/>
      <dgm:spPr>
        <a:solidFill>
          <a:srgbClr val="339966"/>
        </a:solidFill>
      </dgm:spPr>
      <dgm:t>
        <a:bodyPr/>
        <a:lstStyle/>
        <a:p>
          <a:pPr algn="ctr" rtl="0"/>
          <a:r>
            <a:rPr lang="ru-RU" sz="1800" dirty="0" smtClean="0"/>
            <a:t>Мониторинг доступности для населения финансовых услуг</a:t>
          </a:r>
          <a:endParaRPr lang="ru-RU" sz="1800" dirty="0"/>
        </a:p>
      </dgm:t>
    </dgm:pt>
    <dgm:pt modelId="{8A887A41-9A8F-4087-9D40-74F7824AD628}" type="parTrans" cxnId="{D915B8E8-506C-40E9-86C1-11B4BCD4F96F}">
      <dgm:prSet/>
      <dgm:spPr/>
      <dgm:t>
        <a:bodyPr/>
        <a:lstStyle/>
        <a:p>
          <a:endParaRPr lang="ru-RU"/>
        </a:p>
      </dgm:t>
    </dgm:pt>
    <dgm:pt modelId="{434DA4FB-1931-4CC1-B5FB-7BC04FBE6411}" type="sibTrans" cxnId="{D915B8E8-506C-40E9-86C1-11B4BCD4F96F}">
      <dgm:prSet/>
      <dgm:spPr/>
      <dgm:t>
        <a:bodyPr/>
        <a:lstStyle/>
        <a:p>
          <a:endParaRPr lang="ru-RU"/>
        </a:p>
      </dgm:t>
    </dgm:pt>
    <dgm:pt modelId="{95C8E110-8624-48B6-9EF2-08D81DA5A400}" type="pres">
      <dgm:prSet presAssocID="{E02F6D22-B324-4162-A3FB-F59225CE95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D39CC2-5A67-4F48-9D08-19487AAF1541}" type="pres">
      <dgm:prSet presAssocID="{FBC6B59B-DBEC-43AD-B658-3AC198B64657}" presName="parentText" presStyleLbl="node1" presStyleIdx="0" presStyleCnt="1" custLinFactY="29689" custLinFactNeighborX="-234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321E0F-23CE-4F74-8212-A172AC43466E}" type="presOf" srcId="{FBC6B59B-DBEC-43AD-B658-3AC198B64657}" destId="{82D39CC2-5A67-4F48-9D08-19487AAF1541}" srcOrd="0" destOrd="0" presId="urn:microsoft.com/office/officeart/2005/8/layout/vList2"/>
    <dgm:cxn modelId="{D915B8E8-506C-40E9-86C1-11B4BCD4F96F}" srcId="{E02F6D22-B324-4162-A3FB-F59225CE9530}" destId="{FBC6B59B-DBEC-43AD-B658-3AC198B64657}" srcOrd="0" destOrd="0" parTransId="{8A887A41-9A8F-4087-9D40-74F7824AD628}" sibTransId="{434DA4FB-1931-4CC1-B5FB-7BC04FBE6411}"/>
    <dgm:cxn modelId="{6DE9B67C-DAC8-4198-BE0D-7BCFADDF0B8F}" type="presOf" srcId="{E02F6D22-B324-4162-A3FB-F59225CE9530}" destId="{95C8E110-8624-48B6-9EF2-08D81DA5A400}" srcOrd="0" destOrd="0" presId="urn:microsoft.com/office/officeart/2005/8/layout/vList2"/>
    <dgm:cxn modelId="{49581A8C-4013-4B6D-8BF8-F206703C7D6B}" type="presParOf" srcId="{95C8E110-8624-48B6-9EF2-08D81DA5A400}" destId="{82D39CC2-5A67-4F48-9D08-19487AAF154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AC354F5-5279-4B25-88D1-1585C4FFD27B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7E5A79-1169-453D-AFE0-DBD308468BAF}">
      <dgm:prSet/>
      <dgm:spPr>
        <a:solidFill>
          <a:srgbClr val="339966"/>
        </a:solidFill>
      </dgm:spPr>
      <dgm:t>
        <a:bodyPr/>
        <a:lstStyle/>
        <a:p>
          <a:pPr algn="ctr" rtl="0"/>
          <a:r>
            <a:rPr lang="ru-RU" dirty="0" smtClean="0"/>
            <a:t>Мониторинг цен (с учетом динамики) на товары, входящие в перечень социально-значимых продовольственных товаров первой необходимости</a:t>
          </a:r>
          <a:endParaRPr lang="ru-RU" dirty="0"/>
        </a:p>
      </dgm:t>
    </dgm:pt>
    <dgm:pt modelId="{FF32AF33-66BD-4111-9128-822514C9827A}" type="parTrans" cxnId="{46010C5D-738F-4680-8C05-D4BED3A43E95}">
      <dgm:prSet/>
      <dgm:spPr/>
      <dgm:t>
        <a:bodyPr/>
        <a:lstStyle/>
        <a:p>
          <a:endParaRPr lang="ru-RU"/>
        </a:p>
      </dgm:t>
    </dgm:pt>
    <dgm:pt modelId="{BA63C070-EC56-432F-ACE2-1B4E900DF428}" type="sibTrans" cxnId="{46010C5D-738F-4680-8C05-D4BED3A43E95}">
      <dgm:prSet/>
      <dgm:spPr/>
      <dgm:t>
        <a:bodyPr/>
        <a:lstStyle/>
        <a:p>
          <a:endParaRPr lang="ru-RU"/>
        </a:p>
      </dgm:t>
    </dgm:pt>
    <dgm:pt modelId="{EDE43289-D543-4485-AF5B-DC2D78C84DDB}" type="pres">
      <dgm:prSet presAssocID="{3AC354F5-5279-4B25-88D1-1585C4FFD2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A31153-E7FD-43AF-9938-1F9DB5A89892}" type="pres">
      <dgm:prSet presAssocID="{B67E5A79-1169-453D-AFE0-DBD308468BAF}" presName="parentText" presStyleLbl="node1" presStyleIdx="0" presStyleCnt="1" custLinFactNeighborX="-914" custLinFactNeighborY="-127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E5F26C-3018-40D6-A494-90EC8295A36C}" type="presOf" srcId="{B67E5A79-1169-453D-AFE0-DBD308468BAF}" destId="{92A31153-E7FD-43AF-9938-1F9DB5A89892}" srcOrd="0" destOrd="0" presId="urn:microsoft.com/office/officeart/2005/8/layout/vList2"/>
    <dgm:cxn modelId="{46010C5D-738F-4680-8C05-D4BED3A43E95}" srcId="{3AC354F5-5279-4B25-88D1-1585C4FFD27B}" destId="{B67E5A79-1169-453D-AFE0-DBD308468BAF}" srcOrd="0" destOrd="0" parTransId="{FF32AF33-66BD-4111-9128-822514C9827A}" sibTransId="{BA63C070-EC56-432F-ACE2-1B4E900DF428}"/>
    <dgm:cxn modelId="{4E6D186E-CCE6-44F6-A5E0-D279ADA1268D}" type="presOf" srcId="{3AC354F5-5279-4B25-88D1-1585C4FFD27B}" destId="{EDE43289-D543-4485-AF5B-DC2D78C84DDB}" srcOrd="0" destOrd="0" presId="urn:microsoft.com/office/officeart/2005/8/layout/vList2"/>
    <dgm:cxn modelId="{A7998093-95E5-4FD0-ABC8-972305CB082A}" type="presParOf" srcId="{EDE43289-D543-4485-AF5B-DC2D78C84DDB}" destId="{92A31153-E7FD-43AF-9938-1F9DB5A898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4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298B98B-E72A-434D-996B-F66876C613B9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9115FA9-E29C-4A3F-90F8-E79106546D5F}" type="pres">
      <dgm:prSet presAssocID="{9298B98B-E72A-434D-996B-F66876C613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8F43405-0B6F-4D27-8B7B-D1BC85491B48}" type="presOf" srcId="{9298B98B-E72A-434D-996B-F66876C613B9}" destId="{D9115FA9-E29C-4A3F-90F8-E79106546D5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4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257A8D6-6761-4D6F-9988-C51CA46E29CF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2AB475-1740-4EEB-A241-B113848B1A37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l" rtl="0"/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1. Разработать ключевые показатели развития конкуренции с учетом требований Стандарта и методик ФАС России по разработке показателей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792821EA-1EEC-4B5B-BF8A-553491BBBE75}" type="parTrans" cxnId="{517E2C90-9C20-4F1F-9278-7853585789F7}">
      <dgm:prSet/>
      <dgm:spPr/>
      <dgm:t>
        <a:bodyPr/>
        <a:lstStyle/>
        <a:p>
          <a:endParaRPr lang="ru-RU"/>
        </a:p>
      </dgm:t>
    </dgm:pt>
    <dgm:pt modelId="{424C4B13-C837-4241-AFFF-2C38F7223391}" type="sibTrans" cxnId="{517E2C90-9C20-4F1F-9278-7853585789F7}">
      <dgm:prSet/>
      <dgm:spPr/>
      <dgm:t>
        <a:bodyPr/>
        <a:lstStyle/>
        <a:p>
          <a:endParaRPr lang="ru-RU"/>
        </a:p>
      </dgm:t>
    </dgm:pt>
    <dgm:pt modelId="{EB611B3A-7F12-48BD-BC12-AC5A2247D2BC}">
      <dgm:prSet custT="1"/>
      <dgm:spPr/>
      <dgm:t>
        <a:bodyPr/>
        <a:lstStyle/>
        <a:p>
          <a:pPr algn="r" rtl="0"/>
          <a:r>
            <a:rPr lang="ru-RU" sz="1400" dirty="0" smtClean="0">
              <a:solidFill>
                <a:srgbClr val="C00000"/>
              </a:solidFill>
            </a:rPr>
            <a:t>до 1 августа 2019 г.</a:t>
          </a:r>
          <a:endParaRPr lang="ru-RU" sz="1400" dirty="0">
            <a:solidFill>
              <a:srgbClr val="C00000"/>
            </a:solidFill>
          </a:endParaRPr>
        </a:p>
      </dgm:t>
    </dgm:pt>
    <dgm:pt modelId="{DC62F933-ADF5-49F8-85E7-76222D23196D}" type="parTrans" cxnId="{1A04558E-20A9-45F5-AA2A-C6E1D0007387}">
      <dgm:prSet/>
      <dgm:spPr/>
      <dgm:t>
        <a:bodyPr/>
        <a:lstStyle/>
        <a:p>
          <a:endParaRPr lang="ru-RU"/>
        </a:p>
      </dgm:t>
    </dgm:pt>
    <dgm:pt modelId="{9C3B1B39-42CD-4647-B512-1597B0DD7E89}" type="sibTrans" cxnId="{1A04558E-20A9-45F5-AA2A-C6E1D0007387}">
      <dgm:prSet/>
      <dgm:spPr/>
      <dgm:t>
        <a:bodyPr/>
        <a:lstStyle/>
        <a:p>
          <a:endParaRPr lang="ru-RU"/>
        </a:p>
      </dgm:t>
    </dgm:pt>
    <dgm:pt modelId="{2CCBDFFC-7856-4E0B-9BE3-2C2B68B6B89B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l" rtl="0">
            <a:spcAft>
              <a:spcPts val="500"/>
            </a:spcAft>
          </a:pPr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2. Разработать проект</a:t>
          </a:r>
        </a:p>
        <a:p>
          <a:pPr algn="l" rtl="0">
            <a:spcAft>
              <a:spcPts val="500"/>
            </a:spcAft>
          </a:pPr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«дорожной карты» по содействию развитию конкуренции, с учетом рекомендаций ФАС России типовых мероприятий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B8A1707C-3ED7-45D8-8C92-7EAE1FE81083}" type="parTrans" cxnId="{3D36140A-1874-4471-B4D6-C1A09CDC619D}">
      <dgm:prSet/>
      <dgm:spPr/>
      <dgm:t>
        <a:bodyPr/>
        <a:lstStyle/>
        <a:p>
          <a:endParaRPr lang="ru-RU"/>
        </a:p>
      </dgm:t>
    </dgm:pt>
    <dgm:pt modelId="{99ACF47E-CC92-415E-B344-8CA55178B380}" type="sibTrans" cxnId="{3D36140A-1874-4471-B4D6-C1A09CDC619D}">
      <dgm:prSet/>
      <dgm:spPr/>
      <dgm:t>
        <a:bodyPr/>
        <a:lstStyle/>
        <a:p>
          <a:endParaRPr lang="ru-RU"/>
        </a:p>
      </dgm:t>
    </dgm:pt>
    <dgm:pt modelId="{550180E7-01DD-4EE4-AB2B-61D6A092B090}">
      <dgm:prSet custT="1"/>
      <dgm:spPr/>
      <dgm:t>
        <a:bodyPr/>
        <a:lstStyle/>
        <a:p>
          <a:pPr algn="r" rtl="0">
            <a:spcAft>
              <a:spcPct val="15000"/>
            </a:spcAft>
          </a:pPr>
          <a:r>
            <a:rPr lang="ru-RU" sz="1400" dirty="0" smtClean="0">
              <a:solidFill>
                <a:srgbClr val="C00000"/>
              </a:solidFill>
            </a:rPr>
            <a:t>до 1 сентября 2019 г.</a:t>
          </a:r>
          <a:endParaRPr lang="ru-RU" sz="1400" dirty="0">
            <a:solidFill>
              <a:srgbClr val="C00000"/>
            </a:solidFill>
          </a:endParaRPr>
        </a:p>
      </dgm:t>
    </dgm:pt>
    <dgm:pt modelId="{015F1E1E-DD54-409F-8F8D-47111DE8874F}" type="parTrans" cxnId="{EC0757EA-22C6-4DD4-8E55-CC16791DCC93}">
      <dgm:prSet/>
      <dgm:spPr/>
      <dgm:t>
        <a:bodyPr/>
        <a:lstStyle/>
        <a:p>
          <a:endParaRPr lang="ru-RU"/>
        </a:p>
      </dgm:t>
    </dgm:pt>
    <dgm:pt modelId="{6B679015-BB61-49EB-91F6-25B576BECD47}" type="sibTrans" cxnId="{EC0757EA-22C6-4DD4-8E55-CC16791DCC93}">
      <dgm:prSet/>
      <dgm:spPr/>
      <dgm:t>
        <a:bodyPr/>
        <a:lstStyle/>
        <a:p>
          <a:endParaRPr lang="ru-RU"/>
        </a:p>
      </dgm:t>
    </dgm:pt>
    <dgm:pt modelId="{4FEBAF26-4566-4E2B-824B-4D39AED8B50C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l" rtl="0"/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3. Определить в каждом органе власти должностное лицо с правом принятия управленческих решений должностью не ниже заместителя руководителя, ответственных за координацию вопросов  содействия развитию конкуренции 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58932AC6-C0B9-46FB-91AB-65C4AA50135B}" type="parTrans" cxnId="{8E82E8CF-823E-4835-802A-6354CE730C04}">
      <dgm:prSet/>
      <dgm:spPr/>
      <dgm:t>
        <a:bodyPr/>
        <a:lstStyle/>
        <a:p>
          <a:endParaRPr lang="ru-RU"/>
        </a:p>
      </dgm:t>
    </dgm:pt>
    <dgm:pt modelId="{EDA98181-F667-4E45-B495-3D90A677AAC6}" type="sibTrans" cxnId="{8E82E8CF-823E-4835-802A-6354CE730C04}">
      <dgm:prSet/>
      <dgm:spPr/>
      <dgm:t>
        <a:bodyPr/>
        <a:lstStyle/>
        <a:p>
          <a:endParaRPr lang="ru-RU"/>
        </a:p>
      </dgm:t>
    </dgm:pt>
    <dgm:pt modelId="{CB767B33-2125-4CFD-A910-972E907CB129}">
      <dgm:prSet custT="1"/>
      <dgm:spPr/>
      <dgm:t>
        <a:bodyPr/>
        <a:lstStyle/>
        <a:p>
          <a:pPr algn="r" rtl="0"/>
          <a:r>
            <a:rPr lang="ru-RU" sz="1400" dirty="0" smtClean="0">
              <a:solidFill>
                <a:srgbClr val="C00000"/>
              </a:solidFill>
            </a:rPr>
            <a:t>до 1 октября 2019 г. </a:t>
          </a:r>
          <a:endParaRPr lang="ru-RU" sz="1400" dirty="0">
            <a:solidFill>
              <a:srgbClr val="C00000"/>
            </a:solidFill>
          </a:endParaRPr>
        </a:p>
      </dgm:t>
    </dgm:pt>
    <dgm:pt modelId="{FC6A14B8-3718-4CFE-A466-A4AFC37253FC}" type="parTrans" cxnId="{528A6C91-BF06-481A-AB81-7EA34F13AF12}">
      <dgm:prSet/>
      <dgm:spPr/>
      <dgm:t>
        <a:bodyPr/>
        <a:lstStyle/>
        <a:p>
          <a:endParaRPr lang="ru-RU"/>
        </a:p>
      </dgm:t>
    </dgm:pt>
    <dgm:pt modelId="{58F8ADB0-C68E-4B40-8D48-AEC076F82DE9}" type="sibTrans" cxnId="{528A6C91-BF06-481A-AB81-7EA34F13AF12}">
      <dgm:prSet/>
      <dgm:spPr/>
      <dgm:t>
        <a:bodyPr/>
        <a:lstStyle/>
        <a:p>
          <a:endParaRPr lang="ru-RU"/>
        </a:p>
      </dgm:t>
    </dgm:pt>
    <dgm:pt modelId="{48CE4E97-2E3A-4E6F-8A0E-75E7741D408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l" rtl="0"/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4. Актуализировать нормативно-правовую базу, принятую во исполнение положений Стандарта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1297A809-EE0F-4F2A-9B0F-5067E021D91B}" type="parTrans" cxnId="{FE8F4F25-1387-46CD-8BEA-6136C1ECFDF1}">
      <dgm:prSet/>
      <dgm:spPr/>
      <dgm:t>
        <a:bodyPr/>
        <a:lstStyle/>
        <a:p>
          <a:endParaRPr lang="ru-RU"/>
        </a:p>
      </dgm:t>
    </dgm:pt>
    <dgm:pt modelId="{E7D9DC71-9B6A-4EC7-99B2-F0C861C5310F}" type="sibTrans" cxnId="{FE8F4F25-1387-46CD-8BEA-6136C1ECFDF1}">
      <dgm:prSet/>
      <dgm:spPr/>
      <dgm:t>
        <a:bodyPr/>
        <a:lstStyle/>
        <a:p>
          <a:endParaRPr lang="ru-RU"/>
        </a:p>
      </dgm:t>
    </dgm:pt>
    <dgm:pt modelId="{B38CF0F3-239D-4E6F-A142-4318AD908B7C}">
      <dgm:prSet custT="1"/>
      <dgm:spPr/>
      <dgm:t>
        <a:bodyPr/>
        <a:lstStyle/>
        <a:p>
          <a:pPr algn="r" rtl="0"/>
          <a:r>
            <a:rPr lang="ru-RU" sz="1400" dirty="0" smtClean="0">
              <a:solidFill>
                <a:srgbClr val="C00000"/>
              </a:solidFill>
            </a:rPr>
            <a:t>до 1 января 2020 г. </a:t>
          </a:r>
          <a:endParaRPr lang="ru-RU" sz="1400" dirty="0">
            <a:solidFill>
              <a:srgbClr val="C00000"/>
            </a:solidFill>
          </a:endParaRPr>
        </a:p>
      </dgm:t>
    </dgm:pt>
    <dgm:pt modelId="{8F5D9674-6918-47DA-8CCA-AE3389157FBF}" type="parTrans" cxnId="{6D12A05E-8F3E-4737-8FE5-C96C5E4A8C5F}">
      <dgm:prSet/>
      <dgm:spPr/>
      <dgm:t>
        <a:bodyPr/>
        <a:lstStyle/>
        <a:p>
          <a:endParaRPr lang="ru-RU"/>
        </a:p>
      </dgm:t>
    </dgm:pt>
    <dgm:pt modelId="{CBD5AD66-11FA-48CE-B5D2-4DE862CEC569}" type="sibTrans" cxnId="{6D12A05E-8F3E-4737-8FE5-C96C5E4A8C5F}">
      <dgm:prSet/>
      <dgm:spPr/>
      <dgm:t>
        <a:bodyPr/>
        <a:lstStyle/>
        <a:p>
          <a:endParaRPr lang="ru-RU"/>
        </a:p>
      </dgm:t>
    </dgm:pt>
    <dgm:pt modelId="{E34A41BC-8C06-484F-B071-68CF94E80464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l" rtl="0"/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5. Разработать и утвердить «дорожную карту» по содействию развитию конкуренции</a:t>
          </a:r>
        </a:p>
        <a:p>
          <a:pPr algn="r" rtl="0"/>
          <a:r>
            <a:rPr lang="ru-RU" sz="1400" dirty="0" smtClean="0">
              <a:solidFill>
                <a:srgbClr val="C00000"/>
              </a:solidFill>
            </a:rPr>
            <a:t>до 1 октября 2019 г. 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CE0A1F80-95B4-4E5B-9088-7D54996DAC1E}" type="parTrans" cxnId="{B874A6D9-DEE7-47DB-82E8-A7D822B95BA3}">
      <dgm:prSet/>
      <dgm:spPr/>
      <dgm:t>
        <a:bodyPr/>
        <a:lstStyle/>
        <a:p>
          <a:endParaRPr lang="ru-RU"/>
        </a:p>
      </dgm:t>
    </dgm:pt>
    <dgm:pt modelId="{533A8B07-839A-49BA-A340-91FE28DF54F9}" type="sibTrans" cxnId="{B874A6D9-DEE7-47DB-82E8-A7D822B95BA3}">
      <dgm:prSet/>
      <dgm:spPr/>
      <dgm:t>
        <a:bodyPr/>
        <a:lstStyle/>
        <a:p>
          <a:endParaRPr lang="ru-RU"/>
        </a:p>
      </dgm:t>
    </dgm:pt>
    <dgm:pt modelId="{739BA4E0-DE31-4F13-9775-24CA9607B9CB}" type="pres">
      <dgm:prSet presAssocID="{0257A8D6-6761-4D6F-9988-C51CA46E29C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AC09F7-9354-4454-AAC2-CD27EBFB941D}" type="pres">
      <dgm:prSet presAssocID="{0257A8D6-6761-4D6F-9988-C51CA46E29CF}" presName="cycle" presStyleCnt="0"/>
      <dgm:spPr/>
    </dgm:pt>
    <dgm:pt modelId="{B226BEFA-A708-4E93-973C-D8CD76368845}" type="pres">
      <dgm:prSet presAssocID="{5C2AB475-1740-4EEB-A241-B113848B1A37}" presName="nodeFirstNode" presStyleLbl="node1" presStyleIdx="0" presStyleCnt="5" custScaleX="134252" custScaleY="117576" custRadScaleRad="102342" custRadScaleInc="-4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09492-A746-4398-814D-631F73870A6A}" type="pres">
      <dgm:prSet presAssocID="{424C4B13-C837-4241-AFFF-2C38F7223391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3E787A08-1223-4817-842C-9C0364780A0E}" type="pres">
      <dgm:prSet presAssocID="{2CCBDFFC-7856-4E0B-9BE3-2C2B68B6B89B}" presName="nodeFollowingNodes" presStyleLbl="node1" presStyleIdx="1" presStyleCnt="5" custScaleX="137256" custScaleY="118794" custRadScaleRad="142072" custRadScaleInc="9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50D284-E18A-4CDB-B68F-1571C94D1421}" type="pres">
      <dgm:prSet presAssocID="{4FEBAF26-4566-4E2B-824B-4D39AED8B50C}" presName="nodeFollowingNodes" presStyleLbl="node1" presStyleIdx="2" presStyleCnt="5" custScaleX="149477" custScaleY="132365" custRadScaleRad="126713" custRadScaleInc="-443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095070-36C3-43D1-9E27-1E9F51959E34}" type="pres">
      <dgm:prSet presAssocID="{48CE4E97-2E3A-4E6F-8A0E-75E7741D408A}" presName="nodeFollowingNodes" presStyleLbl="node1" presStyleIdx="3" presStyleCnt="5" custScaleX="138014" custScaleY="117654" custRadScaleRad="140358" custRadScaleInc="110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B9B7C6-0044-44E1-B315-EDC3DDE42D6D}" type="pres">
      <dgm:prSet presAssocID="{E34A41BC-8C06-484F-B071-68CF94E80464}" presName="nodeFollowingNodes" presStyleLbl="node1" presStyleIdx="4" presStyleCnt="5" custScaleX="144675" custScaleY="109722" custRadScaleRad="118363" custRadScaleInc="-76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AD0174-F1D1-40FE-88F0-F2EC6131D5C6}" type="presOf" srcId="{0257A8D6-6761-4D6F-9988-C51CA46E29CF}" destId="{739BA4E0-DE31-4F13-9775-24CA9607B9CB}" srcOrd="0" destOrd="0" presId="urn:microsoft.com/office/officeart/2005/8/layout/cycle3"/>
    <dgm:cxn modelId="{D817310F-0BFE-4575-B948-1C39258FF92F}" type="presOf" srcId="{EB611B3A-7F12-48BD-BC12-AC5A2247D2BC}" destId="{B226BEFA-A708-4E93-973C-D8CD76368845}" srcOrd="0" destOrd="1" presId="urn:microsoft.com/office/officeart/2005/8/layout/cycle3"/>
    <dgm:cxn modelId="{9C2039A3-64CD-44A5-BB73-18A5DBF369E4}" type="presOf" srcId="{550180E7-01DD-4EE4-AB2B-61D6A092B090}" destId="{3E787A08-1223-4817-842C-9C0364780A0E}" srcOrd="0" destOrd="1" presId="urn:microsoft.com/office/officeart/2005/8/layout/cycle3"/>
    <dgm:cxn modelId="{6D12A05E-8F3E-4737-8FE5-C96C5E4A8C5F}" srcId="{48CE4E97-2E3A-4E6F-8A0E-75E7741D408A}" destId="{B38CF0F3-239D-4E6F-A142-4318AD908B7C}" srcOrd="0" destOrd="0" parTransId="{8F5D9674-6918-47DA-8CCA-AE3389157FBF}" sibTransId="{CBD5AD66-11FA-48CE-B5D2-4DE862CEC569}"/>
    <dgm:cxn modelId="{EC0757EA-22C6-4DD4-8E55-CC16791DCC93}" srcId="{2CCBDFFC-7856-4E0B-9BE3-2C2B68B6B89B}" destId="{550180E7-01DD-4EE4-AB2B-61D6A092B090}" srcOrd="0" destOrd="0" parTransId="{015F1E1E-DD54-409F-8F8D-47111DE8874F}" sibTransId="{6B679015-BB61-49EB-91F6-25B576BECD47}"/>
    <dgm:cxn modelId="{FE8F4F25-1387-46CD-8BEA-6136C1ECFDF1}" srcId="{0257A8D6-6761-4D6F-9988-C51CA46E29CF}" destId="{48CE4E97-2E3A-4E6F-8A0E-75E7741D408A}" srcOrd="3" destOrd="0" parTransId="{1297A809-EE0F-4F2A-9B0F-5067E021D91B}" sibTransId="{E7D9DC71-9B6A-4EC7-99B2-F0C861C5310F}"/>
    <dgm:cxn modelId="{56F076BF-80F6-4D98-BA38-D3FA37501939}" type="presOf" srcId="{48CE4E97-2E3A-4E6F-8A0E-75E7741D408A}" destId="{C7095070-36C3-43D1-9E27-1E9F51959E34}" srcOrd="0" destOrd="0" presId="urn:microsoft.com/office/officeart/2005/8/layout/cycle3"/>
    <dgm:cxn modelId="{5960E544-DD2C-4DAF-91D2-508024FACE63}" type="presOf" srcId="{B38CF0F3-239D-4E6F-A142-4318AD908B7C}" destId="{C7095070-36C3-43D1-9E27-1E9F51959E34}" srcOrd="0" destOrd="1" presId="urn:microsoft.com/office/officeart/2005/8/layout/cycle3"/>
    <dgm:cxn modelId="{5E653073-6BA5-4970-80BE-E1C0D64BAB8E}" type="presOf" srcId="{424C4B13-C837-4241-AFFF-2C38F7223391}" destId="{F2309492-A746-4398-814D-631F73870A6A}" srcOrd="0" destOrd="0" presId="urn:microsoft.com/office/officeart/2005/8/layout/cycle3"/>
    <dgm:cxn modelId="{0C48FFA5-8244-4C0C-92F9-62725740B9CD}" type="presOf" srcId="{2CCBDFFC-7856-4E0B-9BE3-2C2B68B6B89B}" destId="{3E787A08-1223-4817-842C-9C0364780A0E}" srcOrd="0" destOrd="0" presId="urn:microsoft.com/office/officeart/2005/8/layout/cycle3"/>
    <dgm:cxn modelId="{664C97E8-9597-4E83-8517-6D7BD10AB63C}" type="presOf" srcId="{E34A41BC-8C06-484F-B071-68CF94E80464}" destId="{DEB9B7C6-0044-44E1-B315-EDC3DDE42D6D}" srcOrd="0" destOrd="0" presId="urn:microsoft.com/office/officeart/2005/8/layout/cycle3"/>
    <dgm:cxn modelId="{8E82E8CF-823E-4835-802A-6354CE730C04}" srcId="{0257A8D6-6761-4D6F-9988-C51CA46E29CF}" destId="{4FEBAF26-4566-4E2B-824B-4D39AED8B50C}" srcOrd="2" destOrd="0" parTransId="{58932AC6-C0B9-46FB-91AB-65C4AA50135B}" sibTransId="{EDA98181-F667-4E45-B495-3D90A677AAC6}"/>
    <dgm:cxn modelId="{B239A7E4-62A6-4ABA-BBE0-FAB25FC54967}" type="presOf" srcId="{4FEBAF26-4566-4E2B-824B-4D39AED8B50C}" destId="{2B50D284-E18A-4CDB-B68F-1571C94D1421}" srcOrd="0" destOrd="0" presId="urn:microsoft.com/office/officeart/2005/8/layout/cycle3"/>
    <dgm:cxn modelId="{F926A005-7939-4655-AD72-E807223E825A}" type="presOf" srcId="{CB767B33-2125-4CFD-A910-972E907CB129}" destId="{2B50D284-E18A-4CDB-B68F-1571C94D1421}" srcOrd="0" destOrd="1" presId="urn:microsoft.com/office/officeart/2005/8/layout/cycle3"/>
    <dgm:cxn modelId="{B874A6D9-DEE7-47DB-82E8-A7D822B95BA3}" srcId="{0257A8D6-6761-4D6F-9988-C51CA46E29CF}" destId="{E34A41BC-8C06-484F-B071-68CF94E80464}" srcOrd="4" destOrd="0" parTransId="{CE0A1F80-95B4-4E5B-9088-7D54996DAC1E}" sibTransId="{533A8B07-839A-49BA-A340-91FE28DF54F9}"/>
    <dgm:cxn modelId="{1A04558E-20A9-45F5-AA2A-C6E1D0007387}" srcId="{5C2AB475-1740-4EEB-A241-B113848B1A37}" destId="{EB611B3A-7F12-48BD-BC12-AC5A2247D2BC}" srcOrd="0" destOrd="0" parTransId="{DC62F933-ADF5-49F8-85E7-76222D23196D}" sibTransId="{9C3B1B39-42CD-4647-B512-1597B0DD7E89}"/>
    <dgm:cxn modelId="{528A6C91-BF06-481A-AB81-7EA34F13AF12}" srcId="{4FEBAF26-4566-4E2B-824B-4D39AED8B50C}" destId="{CB767B33-2125-4CFD-A910-972E907CB129}" srcOrd="0" destOrd="0" parTransId="{FC6A14B8-3718-4CFE-A466-A4AFC37253FC}" sibTransId="{58F8ADB0-C68E-4B40-8D48-AEC076F82DE9}"/>
    <dgm:cxn modelId="{517E2C90-9C20-4F1F-9278-7853585789F7}" srcId="{0257A8D6-6761-4D6F-9988-C51CA46E29CF}" destId="{5C2AB475-1740-4EEB-A241-B113848B1A37}" srcOrd="0" destOrd="0" parTransId="{792821EA-1EEC-4B5B-BF8A-553491BBBE75}" sibTransId="{424C4B13-C837-4241-AFFF-2C38F7223391}"/>
    <dgm:cxn modelId="{3D36140A-1874-4471-B4D6-C1A09CDC619D}" srcId="{0257A8D6-6761-4D6F-9988-C51CA46E29CF}" destId="{2CCBDFFC-7856-4E0B-9BE3-2C2B68B6B89B}" srcOrd="1" destOrd="0" parTransId="{B8A1707C-3ED7-45D8-8C92-7EAE1FE81083}" sibTransId="{99ACF47E-CC92-415E-B344-8CA55178B380}"/>
    <dgm:cxn modelId="{638FFC4E-BF62-467C-B5DE-FCB986617D05}" type="presOf" srcId="{5C2AB475-1740-4EEB-A241-B113848B1A37}" destId="{B226BEFA-A708-4E93-973C-D8CD76368845}" srcOrd="0" destOrd="0" presId="urn:microsoft.com/office/officeart/2005/8/layout/cycle3"/>
    <dgm:cxn modelId="{03CFABD8-A689-4C25-8BB4-CE2AFA7A0FC0}" type="presParOf" srcId="{739BA4E0-DE31-4F13-9775-24CA9607B9CB}" destId="{9EAC09F7-9354-4454-AAC2-CD27EBFB941D}" srcOrd="0" destOrd="0" presId="urn:microsoft.com/office/officeart/2005/8/layout/cycle3"/>
    <dgm:cxn modelId="{ED5E0200-997C-46F0-912F-2D3D87697544}" type="presParOf" srcId="{9EAC09F7-9354-4454-AAC2-CD27EBFB941D}" destId="{B226BEFA-A708-4E93-973C-D8CD76368845}" srcOrd="0" destOrd="0" presId="urn:microsoft.com/office/officeart/2005/8/layout/cycle3"/>
    <dgm:cxn modelId="{6A7F9C1F-A4E7-412E-9531-39086D23A712}" type="presParOf" srcId="{9EAC09F7-9354-4454-AAC2-CD27EBFB941D}" destId="{F2309492-A746-4398-814D-631F73870A6A}" srcOrd="1" destOrd="0" presId="urn:microsoft.com/office/officeart/2005/8/layout/cycle3"/>
    <dgm:cxn modelId="{1B9DC08B-C09B-4C29-A45D-918502791765}" type="presParOf" srcId="{9EAC09F7-9354-4454-AAC2-CD27EBFB941D}" destId="{3E787A08-1223-4817-842C-9C0364780A0E}" srcOrd="2" destOrd="0" presId="urn:microsoft.com/office/officeart/2005/8/layout/cycle3"/>
    <dgm:cxn modelId="{3A78CD6A-14F2-4CB7-BD35-03340FC0BB7B}" type="presParOf" srcId="{9EAC09F7-9354-4454-AAC2-CD27EBFB941D}" destId="{2B50D284-E18A-4CDB-B68F-1571C94D1421}" srcOrd="3" destOrd="0" presId="urn:microsoft.com/office/officeart/2005/8/layout/cycle3"/>
    <dgm:cxn modelId="{C2DC1E02-F8FE-4B4A-875F-37B76C23E83C}" type="presParOf" srcId="{9EAC09F7-9354-4454-AAC2-CD27EBFB941D}" destId="{C7095070-36C3-43D1-9E27-1E9F51959E34}" srcOrd="4" destOrd="0" presId="urn:microsoft.com/office/officeart/2005/8/layout/cycle3"/>
    <dgm:cxn modelId="{4D95B7D3-D7D5-454F-B35D-0BA5A330E7F5}" type="presParOf" srcId="{9EAC09F7-9354-4454-AAC2-CD27EBFB941D}" destId="{DEB9B7C6-0044-44E1-B315-EDC3DDE42D6D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257A8D6-6761-4D6F-9988-C51CA46E29CF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2AB475-1740-4EEB-A241-B113848B1A37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ctr" rtl="0"/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1. Изучить стандарт развития конкуренции в субъектах Российской Федерации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792821EA-1EEC-4B5B-BF8A-553491BBBE75}" type="parTrans" cxnId="{517E2C90-9C20-4F1F-9278-7853585789F7}">
      <dgm:prSet/>
      <dgm:spPr/>
      <dgm:t>
        <a:bodyPr/>
        <a:lstStyle/>
        <a:p>
          <a:endParaRPr lang="ru-RU"/>
        </a:p>
      </dgm:t>
    </dgm:pt>
    <dgm:pt modelId="{424C4B13-C837-4241-AFFF-2C38F7223391}" type="sibTrans" cxnId="{517E2C90-9C20-4F1F-9278-7853585789F7}">
      <dgm:prSet/>
      <dgm:spPr/>
      <dgm:t>
        <a:bodyPr/>
        <a:lstStyle/>
        <a:p>
          <a:endParaRPr lang="ru-RU"/>
        </a:p>
      </dgm:t>
    </dgm:pt>
    <dgm:pt modelId="{EB611B3A-7F12-48BD-BC12-AC5A2247D2BC}">
      <dgm:prSet custT="1"/>
      <dgm:spPr/>
      <dgm:t>
        <a:bodyPr/>
        <a:lstStyle/>
        <a:p>
          <a:pPr algn="r" rtl="0"/>
          <a:r>
            <a:rPr lang="ru-RU" sz="1400" dirty="0" smtClean="0">
              <a:solidFill>
                <a:srgbClr val="C00000"/>
              </a:solidFill>
            </a:rPr>
            <a:t>до 1 июля 2019 г.</a:t>
          </a:r>
          <a:endParaRPr lang="ru-RU" sz="1400" dirty="0">
            <a:solidFill>
              <a:srgbClr val="C00000"/>
            </a:solidFill>
          </a:endParaRPr>
        </a:p>
      </dgm:t>
    </dgm:pt>
    <dgm:pt modelId="{DC62F933-ADF5-49F8-85E7-76222D23196D}" type="parTrans" cxnId="{1A04558E-20A9-45F5-AA2A-C6E1D0007387}">
      <dgm:prSet/>
      <dgm:spPr/>
      <dgm:t>
        <a:bodyPr/>
        <a:lstStyle/>
        <a:p>
          <a:endParaRPr lang="ru-RU"/>
        </a:p>
      </dgm:t>
    </dgm:pt>
    <dgm:pt modelId="{9C3B1B39-42CD-4647-B512-1597B0DD7E89}" type="sibTrans" cxnId="{1A04558E-20A9-45F5-AA2A-C6E1D0007387}">
      <dgm:prSet/>
      <dgm:spPr/>
      <dgm:t>
        <a:bodyPr/>
        <a:lstStyle/>
        <a:p>
          <a:endParaRPr lang="ru-RU"/>
        </a:p>
      </dgm:t>
    </dgm:pt>
    <dgm:pt modelId="{2CCBDFFC-7856-4E0B-9BE3-2C2B68B6B89B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ctr" rtl="0"/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2. Заключить соглашение с Минэкономразвития НСО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B8A1707C-3ED7-45D8-8C92-7EAE1FE81083}" type="parTrans" cxnId="{3D36140A-1874-4471-B4D6-C1A09CDC619D}">
      <dgm:prSet/>
      <dgm:spPr/>
      <dgm:t>
        <a:bodyPr/>
        <a:lstStyle/>
        <a:p>
          <a:endParaRPr lang="ru-RU"/>
        </a:p>
      </dgm:t>
    </dgm:pt>
    <dgm:pt modelId="{99ACF47E-CC92-415E-B344-8CA55178B380}" type="sibTrans" cxnId="{3D36140A-1874-4471-B4D6-C1A09CDC619D}">
      <dgm:prSet/>
      <dgm:spPr/>
      <dgm:t>
        <a:bodyPr/>
        <a:lstStyle/>
        <a:p>
          <a:endParaRPr lang="ru-RU"/>
        </a:p>
      </dgm:t>
    </dgm:pt>
    <dgm:pt modelId="{550180E7-01DD-4EE4-AB2B-61D6A092B090}">
      <dgm:prSet custT="1"/>
      <dgm:spPr/>
      <dgm:t>
        <a:bodyPr/>
        <a:lstStyle/>
        <a:p>
          <a:pPr algn="r" rtl="0"/>
          <a:r>
            <a:rPr lang="ru-RU" sz="1400" dirty="0" smtClean="0">
              <a:solidFill>
                <a:srgbClr val="C00000"/>
              </a:solidFill>
            </a:rPr>
            <a:t>до 1 августа 2019 г.</a:t>
          </a:r>
          <a:endParaRPr lang="ru-RU" sz="1400" dirty="0">
            <a:solidFill>
              <a:srgbClr val="C00000"/>
            </a:solidFill>
          </a:endParaRPr>
        </a:p>
      </dgm:t>
    </dgm:pt>
    <dgm:pt modelId="{015F1E1E-DD54-409F-8F8D-47111DE8874F}" type="parTrans" cxnId="{EC0757EA-22C6-4DD4-8E55-CC16791DCC93}">
      <dgm:prSet/>
      <dgm:spPr/>
      <dgm:t>
        <a:bodyPr/>
        <a:lstStyle/>
        <a:p>
          <a:endParaRPr lang="ru-RU"/>
        </a:p>
      </dgm:t>
    </dgm:pt>
    <dgm:pt modelId="{6B679015-BB61-49EB-91F6-25B576BECD47}" type="sibTrans" cxnId="{EC0757EA-22C6-4DD4-8E55-CC16791DCC93}">
      <dgm:prSet/>
      <dgm:spPr/>
      <dgm:t>
        <a:bodyPr/>
        <a:lstStyle/>
        <a:p>
          <a:endParaRPr lang="ru-RU"/>
        </a:p>
      </dgm:t>
    </dgm:pt>
    <dgm:pt modelId="{4FEBAF26-4566-4E2B-824B-4D39AED8B50C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ctr" rtl="0"/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3. Создать </a:t>
          </a:r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(актуализировать) коллегиальный </a:t>
          </a:r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орган для решения вопросов по содействию развитию конкуренции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58932AC6-C0B9-46FB-91AB-65C4AA50135B}" type="parTrans" cxnId="{8E82E8CF-823E-4835-802A-6354CE730C04}">
      <dgm:prSet/>
      <dgm:spPr/>
      <dgm:t>
        <a:bodyPr/>
        <a:lstStyle/>
        <a:p>
          <a:endParaRPr lang="ru-RU"/>
        </a:p>
      </dgm:t>
    </dgm:pt>
    <dgm:pt modelId="{EDA98181-F667-4E45-B495-3D90A677AAC6}" type="sibTrans" cxnId="{8E82E8CF-823E-4835-802A-6354CE730C04}">
      <dgm:prSet/>
      <dgm:spPr/>
      <dgm:t>
        <a:bodyPr/>
        <a:lstStyle/>
        <a:p>
          <a:endParaRPr lang="ru-RU"/>
        </a:p>
      </dgm:t>
    </dgm:pt>
    <dgm:pt modelId="{CB767B33-2125-4CFD-A910-972E907CB129}">
      <dgm:prSet custT="1"/>
      <dgm:spPr/>
      <dgm:t>
        <a:bodyPr/>
        <a:lstStyle/>
        <a:p>
          <a:pPr algn="r" rtl="0"/>
          <a:r>
            <a:rPr lang="ru-RU" sz="1400" dirty="0" smtClean="0">
              <a:solidFill>
                <a:srgbClr val="C00000"/>
              </a:solidFill>
            </a:rPr>
            <a:t>до 1 августа 2019 г. </a:t>
          </a:r>
          <a:endParaRPr lang="ru-RU" sz="1400" dirty="0">
            <a:solidFill>
              <a:srgbClr val="C00000"/>
            </a:solidFill>
          </a:endParaRPr>
        </a:p>
      </dgm:t>
    </dgm:pt>
    <dgm:pt modelId="{FC6A14B8-3718-4CFE-A466-A4AFC37253FC}" type="parTrans" cxnId="{528A6C91-BF06-481A-AB81-7EA34F13AF12}">
      <dgm:prSet/>
      <dgm:spPr/>
      <dgm:t>
        <a:bodyPr/>
        <a:lstStyle/>
        <a:p>
          <a:endParaRPr lang="ru-RU"/>
        </a:p>
      </dgm:t>
    </dgm:pt>
    <dgm:pt modelId="{58F8ADB0-C68E-4B40-8D48-AEC076F82DE9}" type="sibTrans" cxnId="{528A6C91-BF06-481A-AB81-7EA34F13AF12}">
      <dgm:prSet/>
      <dgm:spPr/>
      <dgm:t>
        <a:bodyPr/>
        <a:lstStyle/>
        <a:p>
          <a:endParaRPr lang="ru-RU"/>
        </a:p>
      </dgm:t>
    </dgm:pt>
    <dgm:pt modelId="{48CE4E97-2E3A-4E6F-8A0E-75E7741D408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ctr" rtl="0"/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4. Создать на официальном сайте муниципального образования раздел, посвященный содействию развитию конкуренции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1297A809-EE0F-4F2A-9B0F-5067E021D91B}" type="parTrans" cxnId="{FE8F4F25-1387-46CD-8BEA-6136C1ECFDF1}">
      <dgm:prSet/>
      <dgm:spPr/>
      <dgm:t>
        <a:bodyPr/>
        <a:lstStyle/>
        <a:p>
          <a:endParaRPr lang="ru-RU"/>
        </a:p>
      </dgm:t>
    </dgm:pt>
    <dgm:pt modelId="{E7D9DC71-9B6A-4EC7-99B2-F0C861C5310F}" type="sibTrans" cxnId="{FE8F4F25-1387-46CD-8BEA-6136C1ECFDF1}">
      <dgm:prSet/>
      <dgm:spPr/>
      <dgm:t>
        <a:bodyPr/>
        <a:lstStyle/>
        <a:p>
          <a:endParaRPr lang="ru-RU"/>
        </a:p>
      </dgm:t>
    </dgm:pt>
    <dgm:pt modelId="{B38CF0F3-239D-4E6F-A142-4318AD908B7C}">
      <dgm:prSet custT="1"/>
      <dgm:spPr/>
      <dgm:t>
        <a:bodyPr/>
        <a:lstStyle/>
        <a:p>
          <a:pPr algn="r" rtl="0"/>
          <a:r>
            <a:rPr lang="ru-RU" sz="1400" dirty="0" smtClean="0">
              <a:solidFill>
                <a:srgbClr val="C00000"/>
              </a:solidFill>
            </a:rPr>
            <a:t>до 1 августа 2019 г. </a:t>
          </a:r>
          <a:endParaRPr lang="ru-RU" sz="1400" dirty="0">
            <a:solidFill>
              <a:srgbClr val="C00000"/>
            </a:solidFill>
          </a:endParaRPr>
        </a:p>
      </dgm:t>
    </dgm:pt>
    <dgm:pt modelId="{8F5D9674-6918-47DA-8CCA-AE3389157FBF}" type="parTrans" cxnId="{6D12A05E-8F3E-4737-8FE5-C96C5E4A8C5F}">
      <dgm:prSet/>
      <dgm:spPr/>
      <dgm:t>
        <a:bodyPr/>
        <a:lstStyle/>
        <a:p>
          <a:endParaRPr lang="ru-RU"/>
        </a:p>
      </dgm:t>
    </dgm:pt>
    <dgm:pt modelId="{CBD5AD66-11FA-48CE-B5D2-4DE862CEC569}" type="sibTrans" cxnId="{6D12A05E-8F3E-4737-8FE5-C96C5E4A8C5F}">
      <dgm:prSet/>
      <dgm:spPr/>
      <dgm:t>
        <a:bodyPr/>
        <a:lstStyle/>
        <a:p>
          <a:endParaRPr lang="ru-RU"/>
        </a:p>
      </dgm:t>
    </dgm:pt>
    <dgm:pt modelId="{E34A41BC-8C06-484F-B071-68CF94E80464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ctr" rtl="0"/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5. Разработать и утвердить «дорожную карту» по содействию развитию конкуренции в муниципальном образовании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CE0A1F80-95B4-4E5B-9088-7D54996DAC1E}" type="parTrans" cxnId="{B874A6D9-DEE7-47DB-82E8-A7D822B95BA3}">
      <dgm:prSet/>
      <dgm:spPr/>
      <dgm:t>
        <a:bodyPr/>
        <a:lstStyle/>
        <a:p>
          <a:endParaRPr lang="ru-RU"/>
        </a:p>
      </dgm:t>
    </dgm:pt>
    <dgm:pt modelId="{533A8B07-839A-49BA-A340-91FE28DF54F9}" type="sibTrans" cxnId="{B874A6D9-DEE7-47DB-82E8-A7D822B95BA3}">
      <dgm:prSet/>
      <dgm:spPr/>
      <dgm:t>
        <a:bodyPr/>
        <a:lstStyle/>
        <a:p>
          <a:endParaRPr lang="ru-RU"/>
        </a:p>
      </dgm:t>
    </dgm:pt>
    <dgm:pt modelId="{BD6E1A3E-F1C2-4686-BCE0-892262FB2E2B}">
      <dgm:prSet custT="1"/>
      <dgm:spPr/>
      <dgm:t>
        <a:bodyPr/>
        <a:lstStyle/>
        <a:p>
          <a:pPr algn="r" rtl="0"/>
          <a:r>
            <a:rPr lang="ru-RU" sz="1400" dirty="0" smtClean="0">
              <a:solidFill>
                <a:srgbClr val="C00000"/>
              </a:solidFill>
            </a:rPr>
            <a:t>до 1 октября 2019 г. </a:t>
          </a:r>
          <a:endParaRPr lang="ru-RU" sz="1400" dirty="0">
            <a:solidFill>
              <a:srgbClr val="C00000"/>
            </a:solidFill>
          </a:endParaRPr>
        </a:p>
      </dgm:t>
    </dgm:pt>
    <dgm:pt modelId="{2E910C33-BA24-4AC1-B7E0-00609BE17EF1}" type="parTrans" cxnId="{F86AEA5D-0B22-44AC-BC85-EA297803AED6}">
      <dgm:prSet/>
      <dgm:spPr/>
      <dgm:t>
        <a:bodyPr/>
        <a:lstStyle/>
        <a:p>
          <a:endParaRPr lang="ru-RU"/>
        </a:p>
      </dgm:t>
    </dgm:pt>
    <dgm:pt modelId="{3CBB27DE-EBF4-43A4-BE38-A5DE8E801AE0}" type="sibTrans" cxnId="{F86AEA5D-0B22-44AC-BC85-EA297803AED6}">
      <dgm:prSet/>
      <dgm:spPr/>
      <dgm:t>
        <a:bodyPr/>
        <a:lstStyle/>
        <a:p>
          <a:endParaRPr lang="ru-RU"/>
        </a:p>
      </dgm:t>
    </dgm:pt>
    <dgm:pt modelId="{A24527A8-2E83-48A4-A743-FF232D7AD106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prstDash val="sysDot"/>
        </a:ln>
      </dgm:spPr>
      <dgm:t>
        <a:bodyPr/>
        <a:lstStyle/>
        <a:p>
          <a:pPr algn="ctr" rtl="0"/>
          <a:r>
            <a:rPr lang="ru-RU" sz="1400" dirty="0" smtClean="0">
              <a:solidFill>
                <a:schemeClr val="tx1">
                  <a:lumMod val="50000"/>
                </a:schemeClr>
              </a:solidFill>
            </a:rPr>
            <a:t>6. Актуализировать «дорожную карту» в соответствии с региональной «дорожной картой»</a:t>
          </a:r>
          <a:endParaRPr lang="ru-RU" sz="1400" dirty="0">
            <a:solidFill>
              <a:schemeClr val="tx1">
                <a:lumMod val="50000"/>
              </a:schemeClr>
            </a:solidFill>
          </a:endParaRPr>
        </a:p>
      </dgm:t>
    </dgm:pt>
    <dgm:pt modelId="{C067F88D-B157-4ADB-886C-8385BCA8E8F1}" type="parTrans" cxnId="{EA885EE4-21D0-4282-AABB-16E0B1BEB8B6}">
      <dgm:prSet/>
      <dgm:spPr/>
      <dgm:t>
        <a:bodyPr/>
        <a:lstStyle/>
        <a:p>
          <a:endParaRPr lang="ru-RU"/>
        </a:p>
      </dgm:t>
    </dgm:pt>
    <dgm:pt modelId="{47939253-668B-4400-A15C-F412885B0A65}" type="sibTrans" cxnId="{EA885EE4-21D0-4282-AABB-16E0B1BEB8B6}">
      <dgm:prSet/>
      <dgm:spPr/>
      <dgm:t>
        <a:bodyPr/>
        <a:lstStyle/>
        <a:p>
          <a:endParaRPr lang="ru-RU"/>
        </a:p>
      </dgm:t>
    </dgm:pt>
    <dgm:pt modelId="{C8EA9EEF-5E77-47F8-8866-78CDF22BCB36}">
      <dgm:prSet custT="1"/>
      <dgm:spPr/>
      <dgm:t>
        <a:bodyPr/>
        <a:lstStyle/>
        <a:p>
          <a:pPr algn="r" rtl="0"/>
          <a:r>
            <a:rPr lang="ru-RU" sz="1400" dirty="0" smtClean="0">
              <a:solidFill>
                <a:srgbClr val="C00000"/>
              </a:solidFill>
            </a:rPr>
            <a:t>до 1 апреля 2020 г.</a:t>
          </a:r>
          <a:endParaRPr lang="ru-RU" sz="1400" dirty="0">
            <a:solidFill>
              <a:srgbClr val="C00000"/>
            </a:solidFill>
          </a:endParaRPr>
        </a:p>
      </dgm:t>
    </dgm:pt>
    <dgm:pt modelId="{F75DA557-251F-4583-91C0-CE38798B4C66}" type="parTrans" cxnId="{9D723FF9-1C60-467B-ACB7-B4C6E893BE29}">
      <dgm:prSet/>
      <dgm:spPr/>
      <dgm:t>
        <a:bodyPr/>
        <a:lstStyle/>
        <a:p>
          <a:endParaRPr lang="ru-RU"/>
        </a:p>
      </dgm:t>
    </dgm:pt>
    <dgm:pt modelId="{31E95C69-511C-4892-8F5C-1CEA42BD9F68}" type="sibTrans" cxnId="{9D723FF9-1C60-467B-ACB7-B4C6E893BE29}">
      <dgm:prSet/>
      <dgm:spPr/>
      <dgm:t>
        <a:bodyPr/>
        <a:lstStyle/>
        <a:p>
          <a:endParaRPr lang="ru-RU"/>
        </a:p>
      </dgm:t>
    </dgm:pt>
    <dgm:pt modelId="{739BA4E0-DE31-4F13-9775-24CA9607B9CB}" type="pres">
      <dgm:prSet presAssocID="{0257A8D6-6761-4D6F-9988-C51CA46E29C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AC09F7-9354-4454-AAC2-CD27EBFB941D}" type="pres">
      <dgm:prSet presAssocID="{0257A8D6-6761-4D6F-9988-C51CA46E29CF}" presName="cycle" presStyleCnt="0"/>
      <dgm:spPr/>
    </dgm:pt>
    <dgm:pt modelId="{B226BEFA-A708-4E93-973C-D8CD76368845}" type="pres">
      <dgm:prSet presAssocID="{5C2AB475-1740-4EEB-A241-B113848B1A37}" presName="nodeFirstNode" presStyleLbl="node1" presStyleIdx="0" presStyleCnt="6" custScaleX="151495" custScaleY="100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09492-A746-4398-814D-631F73870A6A}" type="pres">
      <dgm:prSet presAssocID="{424C4B13-C837-4241-AFFF-2C38F7223391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3E787A08-1223-4817-842C-9C0364780A0E}" type="pres">
      <dgm:prSet presAssocID="{2CCBDFFC-7856-4E0B-9BE3-2C2B68B6B89B}" presName="nodeFollowingNodes" presStyleLbl="node1" presStyleIdx="1" presStyleCnt="6" custScaleX="151495" custScaleY="100997" custRadScaleRad="124211" custRadScaleInc="18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50D284-E18A-4CDB-B68F-1571C94D1421}" type="pres">
      <dgm:prSet presAssocID="{4FEBAF26-4566-4E2B-824B-4D39AED8B50C}" presName="nodeFollowingNodes" presStyleLbl="node1" presStyleIdx="2" presStyleCnt="6" custScaleX="151495" custScaleY="111494" custRadScaleRad="120005" custRadScaleInc="-36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095070-36C3-43D1-9E27-1E9F51959E34}" type="pres">
      <dgm:prSet presAssocID="{48CE4E97-2E3A-4E6F-8A0E-75E7741D408A}" presName="nodeFollowingNodes" presStyleLbl="node1" presStyleIdx="3" presStyleCnt="6" custScaleX="151495" custScaleY="117654" custRadScaleRad="94117" custRadScaleInc="-10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B9B7C6-0044-44E1-B315-EDC3DDE42D6D}" type="pres">
      <dgm:prSet presAssocID="{E34A41BC-8C06-484F-B071-68CF94E80464}" presName="nodeFollowingNodes" presStyleLbl="node1" presStyleIdx="4" presStyleCnt="6" custScaleX="151495" custScaleY="109722" custRadScaleRad="112423" custRadScaleInc="35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CFF5FF-7AA5-4321-9C98-A2149B46582F}" type="pres">
      <dgm:prSet presAssocID="{A24527A8-2E83-48A4-A743-FF232D7AD106}" presName="nodeFollowingNodes" presStyleLbl="node1" presStyleIdx="5" presStyleCnt="6" custScaleX="151495" custScaleY="100997" custRadScaleRad="113512" custRadScaleInc="-11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6AEA5D-0B22-44AC-BC85-EA297803AED6}" srcId="{E34A41BC-8C06-484F-B071-68CF94E80464}" destId="{BD6E1A3E-F1C2-4686-BCE0-892262FB2E2B}" srcOrd="0" destOrd="0" parTransId="{2E910C33-BA24-4AC1-B7E0-00609BE17EF1}" sibTransId="{3CBB27DE-EBF4-43A4-BE38-A5DE8E801AE0}"/>
    <dgm:cxn modelId="{EBAD0174-F1D1-40FE-88F0-F2EC6131D5C6}" type="presOf" srcId="{0257A8D6-6761-4D6F-9988-C51CA46E29CF}" destId="{739BA4E0-DE31-4F13-9775-24CA9607B9CB}" srcOrd="0" destOrd="0" presId="urn:microsoft.com/office/officeart/2005/8/layout/cycle3"/>
    <dgm:cxn modelId="{D817310F-0BFE-4575-B948-1C39258FF92F}" type="presOf" srcId="{EB611B3A-7F12-48BD-BC12-AC5A2247D2BC}" destId="{B226BEFA-A708-4E93-973C-D8CD76368845}" srcOrd="0" destOrd="1" presId="urn:microsoft.com/office/officeart/2005/8/layout/cycle3"/>
    <dgm:cxn modelId="{997EFABD-F086-4B9A-99A4-80B9BE9D87A2}" type="presOf" srcId="{BD6E1A3E-F1C2-4686-BCE0-892262FB2E2B}" destId="{DEB9B7C6-0044-44E1-B315-EDC3DDE42D6D}" srcOrd="0" destOrd="1" presId="urn:microsoft.com/office/officeart/2005/8/layout/cycle3"/>
    <dgm:cxn modelId="{EA885EE4-21D0-4282-AABB-16E0B1BEB8B6}" srcId="{0257A8D6-6761-4D6F-9988-C51CA46E29CF}" destId="{A24527A8-2E83-48A4-A743-FF232D7AD106}" srcOrd="5" destOrd="0" parTransId="{C067F88D-B157-4ADB-886C-8385BCA8E8F1}" sibTransId="{47939253-668B-4400-A15C-F412885B0A65}"/>
    <dgm:cxn modelId="{9C2039A3-64CD-44A5-BB73-18A5DBF369E4}" type="presOf" srcId="{550180E7-01DD-4EE4-AB2B-61D6A092B090}" destId="{3E787A08-1223-4817-842C-9C0364780A0E}" srcOrd="0" destOrd="1" presId="urn:microsoft.com/office/officeart/2005/8/layout/cycle3"/>
    <dgm:cxn modelId="{EC0757EA-22C6-4DD4-8E55-CC16791DCC93}" srcId="{2CCBDFFC-7856-4E0B-9BE3-2C2B68B6B89B}" destId="{550180E7-01DD-4EE4-AB2B-61D6A092B090}" srcOrd="0" destOrd="0" parTransId="{015F1E1E-DD54-409F-8F8D-47111DE8874F}" sibTransId="{6B679015-BB61-49EB-91F6-25B576BECD47}"/>
    <dgm:cxn modelId="{6D12A05E-8F3E-4737-8FE5-C96C5E4A8C5F}" srcId="{48CE4E97-2E3A-4E6F-8A0E-75E7741D408A}" destId="{B38CF0F3-239D-4E6F-A142-4318AD908B7C}" srcOrd="0" destOrd="0" parTransId="{8F5D9674-6918-47DA-8CCA-AE3389157FBF}" sibTransId="{CBD5AD66-11FA-48CE-B5D2-4DE862CEC569}"/>
    <dgm:cxn modelId="{FE8F4F25-1387-46CD-8BEA-6136C1ECFDF1}" srcId="{0257A8D6-6761-4D6F-9988-C51CA46E29CF}" destId="{48CE4E97-2E3A-4E6F-8A0E-75E7741D408A}" srcOrd="3" destOrd="0" parTransId="{1297A809-EE0F-4F2A-9B0F-5067E021D91B}" sibTransId="{E7D9DC71-9B6A-4EC7-99B2-F0C861C5310F}"/>
    <dgm:cxn modelId="{9D723FF9-1C60-467B-ACB7-B4C6E893BE29}" srcId="{A24527A8-2E83-48A4-A743-FF232D7AD106}" destId="{C8EA9EEF-5E77-47F8-8866-78CDF22BCB36}" srcOrd="0" destOrd="0" parTransId="{F75DA557-251F-4583-91C0-CE38798B4C66}" sibTransId="{31E95C69-511C-4892-8F5C-1CEA42BD9F68}"/>
    <dgm:cxn modelId="{56F076BF-80F6-4D98-BA38-D3FA37501939}" type="presOf" srcId="{48CE4E97-2E3A-4E6F-8A0E-75E7741D408A}" destId="{C7095070-36C3-43D1-9E27-1E9F51959E34}" srcOrd="0" destOrd="0" presId="urn:microsoft.com/office/officeart/2005/8/layout/cycle3"/>
    <dgm:cxn modelId="{5960E544-DD2C-4DAF-91D2-508024FACE63}" type="presOf" srcId="{B38CF0F3-239D-4E6F-A142-4318AD908B7C}" destId="{C7095070-36C3-43D1-9E27-1E9F51959E34}" srcOrd="0" destOrd="1" presId="urn:microsoft.com/office/officeart/2005/8/layout/cycle3"/>
    <dgm:cxn modelId="{5E653073-6BA5-4970-80BE-E1C0D64BAB8E}" type="presOf" srcId="{424C4B13-C837-4241-AFFF-2C38F7223391}" destId="{F2309492-A746-4398-814D-631F73870A6A}" srcOrd="0" destOrd="0" presId="urn:microsoft.com/office/officeart/2005/8/layout/cycle3"/>
    <dgm:cxn modelId="{0C48FFA5-8244-4C0C-92F9-62725740B9CD}" type="presOf" srcId="{2CCBDFFC-7856-4E0B-9BE3-2C2B68B6B89B}" destId="{3E787A08-1223-4817-842C-9C0364780A0E}" srcOrd="0" destOrd="0" presId="urn:microsoft.com/office/officeart/2005/8/layout/cycle3"/>
    <dgm:cxn modelId="{664C97E8-9597-4E83-8517-6D7BD10AB63C}" type="presOf" srcId="{E34A41BC-8C06-484F-B071-68CF94E80464}" destId="{DEB9B7C6-0044-44E1-B315-EDC3DDE42D6D}" srcOrd="0" destOrd="0" presId="urn:microsoft.com/office/officeart/2005/8/layout/cycle3"/>
    <dgm:cxn modelId="{23D66553-0F17-4868-AF73-1B1C113A5D9C}" type="presOf" srcId="{A24527A8-2E83-48A4-A743-FF232D7AD106}" destId="{28CFF5FF-7AA5-4321-9C98-A2149B46582F}" srcOrd="0" destOrd="0" presId="urn:microsoft.com/office/officeart/2005/8/layout/cycle3"/>
    <dgm:cxn modelId="{8E82E8CF-823E-4835-802A-6354CE730C04}" srcId="{0257A8D6-6761-4D6F-9988-C51CA46E29CF}" destId="{4FEBAF26-4566-4E2B-824B-4D39AED8B50C}" srcOrd="2" destOrd="0" parTransId="{58932AC6-C0B9-46FB-91AB-65C4AA50135B}" sibTransId="{EDA98181-F667-4E45-B495-3D90A677AAC6}"/>
    <dgm:cxn modelId="{B239A7E4-62A6-4ABA-BBE0-FAB25FC54967}" type="presOf" srcId="{4FEBAF26-4566-4E2B-824B-4D39AED8B50C}" destId="{2B50D284-E18A-4CDB-B68F-1571C94D1421}" srcOrd="0" destOrd="0" presId="urn:microsoft.com/office/officeart/2005/8/layout/cycle3"/>
    <dgm:cxn modelId="{F926A005-7939-4655-AD72-E807223E825A}" type="presOf" srcId="{CB767B33-2125-4CFD-A910-972E907CB129}" destId="{2B50D284-E18A-4CDB-B68F-1571C94D1421}" srcOrd="0" destOrd="1" presId="urn:microsoft.com/office/officeart/2005/8/layout/cycle3"/>
    <dgm:cxn modelId="{1A04558E-20A9-45F5-AA2A-C6E1D0007387}" srcId="{5C2AB475-1740-4EEB-A241-B113848B1A37}" destId="{EB611B3A-7F12-48BD-BC12-AC5A2247D2BC}" srcOrd="0" destOrd="0" parTransId="{DC62F933-ADF5-49F8-85E7-76222D23196D}" sibTransId="{9C3B1B39-42CD-4647-B512-1597B0DD7E89}"/>
    <dgm:cxn modelId="{B874A6D9-DEE7-47DB-82E8-A7D822B95BA3}" srcId="{0257A8D6-6761-4D6F-9988-C51CA46E29CF}" destId="{E34A41BC-8C06-484F-B071-68CF94E80464}" srcOrd="4" destOrd="0" parTransId="{CE0A1F80-95B4-4E5B-9088-7D54996DAC1E}" sibTransId="{533A8B07-839A-49BA-A340-91FE28DF54F9}"/>
    <dgm:cxn modelId="{77A1F8F0-A45A-4D27-87EF-519024042D90}" type="presOf" srcId="{C8EA9EEF-5E77-47F8-8866-78CDF22BCB36}" destId="{28CFF5FF-7AA5-4321-9C98-A2149B46582F}" srcOrd="0" destOrd="1" presId="urn:microsoft.com/office/officeart/2005/8/layout/cycle3"/>
    <dgm:cxn modelId="{528A6C91-BF06-481A-AB81-7EA34F13AF12}" srcId="{4FEBAF26-4566-4E2B-824B-4D39AED8B50C}" destId="{CB767B33-2125-4CFD-A910-972E907CB129}" srcOrd="0" destOrd="0" parTransId="{FC6A14B8-3718-4CFE-A466-A4AFC37253FC}" sibTransId="{58F8ADB0-C68E-4B40-8D48-AEC076F82DE9}"/>
    <dgm:cxn modelId="{517E2C90-9C20-4F1F-9278-7853585789F7}" srcId="{0257A8D6-6761-4D6F-9988-C51CA46E29CF}" destId="{5C2AB475-1740-4EEB-A241-B113848B1A37}" srcOrd="0" destOrd="0" parTransId="{792821EA-1EEC-4B5B-BF8A-553491BBBE75}" sibTransId="{424C4B13-C837-4241-AFFF-2C38F7223391}"/>
    <dgm:cxn modelId="{3D36140A-1874-4471-B4D6-C1A09CDC619D}" srcId="{0257A8D6-6761-4D6F-9988-C51CA46E29CF}" destId="{2CCBDFFC-7856-4E0B-9BE3-2C2B68B6B89B}" srcOrd="1" destOrd="0" parTransId="{B8A1707C-3ED7-45D8-8C92-7EAE1FE81083}" sibTransId="{99ACF47E-CC92-415E-B344-8CA55178B380}"/>
    <dgm:cxn modelId="{638FFC4E-BF62-467C-B5DE-FCB986617D05}" type="presOf" srcId="{5C2AB475-1740-4EEB-A241-B113848B1A37}" destId="{B226BEFA-A708-4E93-973C-D8CD76368845}" srcOrd="0" destOrd="0" presId="urn:microsoft.com/office/officeart/2005/8/layout/cycle3"/>
    <dgm:cxn modelId="{03CFABD8-A689-4C25-8BB4-CE2AFA7A0FC0}" type="presParOf" srcId="{739BA4E0-DE31-4F13-9775-24CA9607B9CB}" destId="{9EAC09F7-9354-4454-AAC2-CD27EBFB941D}" srcOrd="0" destOrd="0" presId="urn:microsoft.com/office/officeart/2005/8/layout/cycle3"/>
    <dgm:cxn modelId="{ED5E0200-997C-46F0-912F-2D3D87697544}" type="presParOf" srcId="{9EAC09F7-9354-4454-AAC2-CD27EBFB941D}" destId="{B226BEFA-A708-4E93-973C-D8CD76368845}" srcOrd="0" destOrd="0" presId="urn:microsoft.com/office/officeart/2005/8/layout/cycle3"/>
    <dgm:cxn modelId="{6A7F9C1F-A4E7-412E-9531-39086D23A712}" type="presParOf" srcId="{9EAC09F7-9354-4454-AAC2-CD27EBFB941D}" destId="{F2309492-A746-4398-814D-631F73870A6A}" srcOrd="1" destOrd="0" presId="urn:microsoft.com/office/officeart/2005/8/layout/cycle3"/>
    <dgm:cxn modelId="{1B9DC08B-C09B-4C29-A45D-918502791765}" type="presParOf" srcId="{9EAC09F7-9354-4454-AAC2-CD27EBFB941D}" destId="{3E787A08-1223-4817-842C-9C0364780A0E}" srcOrd="2" destOrd="0" presId="urn:microsoft.com/office/officeart/2005/8/layout/cycle3"/>
    <dgm:cxn modelId="{3A78CD6A-14F2-4CB7-BD35-03340FC0BB7B}" type="presParOf" srcId="{9EAC09F7-9354-4454-AAC2-CD27EBFB941D}" destId="{2B50D284-E18A-4CDB-B68F-1571C94D1421}" srcOrd="3" destOrd="0" presId="urn:microsoft.com/office/officeart/2005/8/layout/cycle3"/>
    <dgm:cxn modelId="{C2DC1E02-F8FE-4B4A-875F-37B76C23E83C}" type="presParOf" srcId="{9EAC09F7-9354-4454-AAC2-CD27EBFB941D}" destId="{C7095070-36C3-43D1-9E27-1E9F51959E34}" srcOrd="4" destOrd="0" presId="urn:microsoft.com/office/officeart/2005/8/layout/cycle3"/>
    <dgm:cxn modelId="{4D95B7D3-D7D5-454F-B35D-0BA5A330E7F5}" type="presParOf" srcId="{9EAC09F7-9354-4454-AAC2-CD27EBFB941D}" destId="{DEB9B7C6-0044-44E1-B315-EDC3DDE42D6D}" srcOrd="5" destOrd="0" presId="urn:microsoft.com/office/officeart/2005/8/layout/cycle3"/>
    <dgm:cxn modelId="{79C83325-E308-4325-BB43-CECDD354BADB}" type="presParOf" srcId="{9EAC09F7-9354-4454-AAC2-CD27EBFB941D}" destId="{28CFF5FF-7AA5-4321-9C98-A2149B46582F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4FE21D-443C-455E-BAD2-C872EFFC8F99}" type="doc">
      <dgm:prSet loTypeId="urn:microsoft.com/office/officeart/2008/layout/Lin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1B43F0-86C0-4C7A-B174-DAC742490263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1">
            <a:lumMod val="75000"/>
            <a:lumOff val="25000"/>
          </a:schemeClr>
        </a:solidFill>
        <a:ln>
          <a:noFill/>
        </a:ln>
      </dgm:spPr>
      <dgm:t>
        <a:bodyPr/>
        <a:lstStyle/>
        <a:p>
          <a:pPr rtl="0"/>
          <a:r>
            <a:rPr lang="ru-RU" sz="1800" b="0" dirty="0" smtClean="0">
              <a:solidFill>
                <a:schemeClr val="bg1"/>
              </a:solidFill>
            </a:rPr>
            <a:t>Коллегиальный </a:t>
          </a:r>
          <a:r>
            <a:rPr lang="ru-RU" sz="1800" b="0" dirty="0" err="1" smtClean="0">
              <a:solidFill>
                <a:schemeClr val="bg1"/>
              </a:solidFill>
            </a:rPr>
            <a:t>орга</a:t>
          </a:r>
          <a:r>
            <a:rPr lang="ru-RU" sz="1800" b="0" dirty="0" smtClean="0">
              <a:solidFill>
                <a:schemeClr val="bg1"/>
              </a:solidFill>
            </a:rPr>
            <a:t> рассматривает вопросы содействия развитию </a:t>
          </a:r>
          <a:r>
            <a:rPr lang="ru-RU" sz="18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конкуренции</a:t>
          </a:r>
          <a:r>
            <a:rPr lang="ru-RU" sz="1800" b="0" dirty="0" smtClean="0">
              <a:solidFill>
                <a:schemeClr val="bg1"/>
              </a:solidFill>
            </a:rPr>
            <a:t>:</a:t>
          </a:r>
          <a:endParaRPr lang="ru-RU" sz="1800" b="0" dirty="0">
            <a:solidFill>
              <a:schemeClr val="bg1"/>
            </a:solidFill>
          </a:endParaRPr>
        </a:p>
      </dgm:t>
    </dgm:pt>
    <dgm:pt modelId="{AEF60DA7-0F1D-4548-9C59-8908D1D9D64F}" type="parTrans" cxnId="{6E38903C-946F-442E-AF28-AA6C5D2A270A}">
      <dgm:prSet/>
      <dgm:spPr/>
      <dgm:t>
        <a:bodyPr/>
        <a:lstStyle/>
        <a:p>
          <a:endParaRPr lang="ru-RU"/>
        </a:p>
      </dgm:t>
    </dgm:pt>
    <dgm:pt modelId="{C6BC409C-B089-4B0E-8F17-92B5DCBFF822}" type="sibTrans" cxnId="{6E38903C-946F-442E-AF28-AA6C5D2A270A}">
      <dgm:prSet/>
      <dgm:spPr/>
      <dgm:t>
        <a:bodyPr/>
        <a:lstStyle/>
        <a:p>
          <a:endParaRPr lang="ru-RU"/>
        </a:p>
      </dgm:t>
    </dgm:pt>
    <dgm:pt modelId="{4A1B2B36-B725-45FF-983A-8F09C59F6E9A}" type="pres">
      <dgm:prSet presAssocID="{B54FE21D-443C-455E-BAD2-C872EFFC8F9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87922E4-BC55-4AB0-AED0-3BE78C4FDE8E}" type="pres">
      <dgm:prSet presAssocID="{FF1B43F0-86C0-4C7A-B174-DAC742490263}" presName="thickLine" presStyleLbl="alignNode1" presStyleIdx="0" presStyleCnt="1"/>
      <dgm:spPr>
        <a:ln>
          <a:noFill/>
        </a:ln>
      </dgm:spPr>
    </dgm:pt>
    <dgm:pt modelId="{5924E057-C69D-459D-9409-2C89C3562BEC}" type="pres">
      <dgm:prSet presAssocID="{FF1B43F0-86C0-4C7A-B174-DAC742490263}" presName="horz1" presStyleCnt="0"/>
      <dgm:spPr/>
    </dgm:pt>
    <dgm:pt modelId="{218C52EA-4A37-4F81-9E52-AF380C49D2FD}" type="pres">
      <dgm:prSet presAssocID="{FF1B43F0-86C0-4C7A-B174-DAC742490263}" presName="tx1" presStyleLbl="revTx" presStyleIdx="0" presStyleCnt="1" custScaleX="397873" custScaleY="48037" custLinFactNeighborX="-21335" custLinFactNeighborY="37541"/>
      <dgm:spPr/>
      <dgm:t>
        <a:bodyPr/>
        <a:lstStyle/>
        <a:p>
          <a:endParaRPr lang="ru-RU"/>
        </a:p>
      </dgm:t>
    </dgm:pt>
    <dgm:pt modelId="{35AF1CE1-795A-451F-8D51-EC6C13CF022C}" type="pres">
      <dgm:prSet presAssocID="{FF1B43F0-86C0-4C7A-B174-DAC742490263}" presName="vert1" presStyleCnt="0"/>
      <dgm:spPr/>
    </dgm:pt>
  </dgm:ptLst>
  <dgm:cxnLst>
    <dgm:cxn modelId="{FF3B15D8-FCEA-48A4-8AD5-42C09A261A5A}" type="presOf" srcId="{FF1B43F0-86C0-4C7A-B174-DAC742490263}" destId="{218C52EA-4A37-4F81-9E52-AF380C49D2FD}" srcOrd="0" destOrd="0" presId="urn:microsoft.com/office/officeart/2008/layout/LinedList"/>
    <dgm:cxn modelId="{6E38903C-946F-442E-AF28-AA6C5D2A270A}" srcId="{B54FE21D-443C-455E-BAD2-C872EFFC8F99}" destId="{FF1B43F0-86C0-4C7A-B174-DAC742490263}" srcOrd="0" destOrd="0" parTransId="{AEF60DA7-0F1D-4548-9C59-8908D1D9D64F}" sibTransId="{C6BC409C-B089-4B0E-8F17-92B5DCBFF822}"/>
    <dgm:cxn modelId="{493ACEFB-626D-4CD9-A267-338D2099D9E7}" type="presOf" srcId="{B54FE21D-443C-455E-BAD2-C872EFFC8F99}" destId="{4A1B2B36-B725-45FF-983A-8F09C59F6E9A}" srcOrd="0" destOrd="0" presId="urn:microsoft.com/office/officeart/2008/layout/LinedList"/>
    <dgm:cxn modelId="{B28F510F-1AAE-429B-937C-D224296D5365}" type="presParOf" srcId="{4A1B2B36-B725-45FF-983A-8F09C59F6E9A}" destId="{587922E4-BC55-4AB0-AED0-3BE78C4FDE8E}" srcOrd="0" destOrd="0" presId="urn:microsoft.com/office/officeart/2008/layout/LinedList"/>
    <dgm:cxn modelId="{F046564E-E679-4C3C-A4B0-58E22596C511}" type="presParOf" srcId="{4A1B2B36-B725-45FF-983A-8F09C59F6E9A}" destId="{5924E057-C69D-459D-9409-2C89C3562BEC}" srcOrd="1" destOrd="0" presId="urn:microsoft.com/office/officeart/2008/layout/LinedList"/>
    <dgm:cxn modelId="{F0D26A34-8601-43EC-97DA-4F32FD6D7EB3}" type="presParOf" srcId="{5924E057-C69D-459D-9409-2C89C3562BEC}" destId="{218C52EA-4A37-4F81-9E52-AF380C49D2FD}" srcOrd="0" destOrd="0" presId="urn:microsoft.com/office/officeart/2008/layout/LinedList"/>
    <dgm:cxn modelId="{1134C141-E24B-4071-80DC-6AE5944BE73A}" type="presParOf" srcId="{5924E057-C69D-459D-9409-2C89C3562BEC}" destId="{35AF1CE1-795A-451F-8D51-EC6C13CF022C}" srcOrd="1" destOrd="0" presId="urn:microsoft.com/office/officeart/2008/layout/Lin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D6E2EF-2AEC-480B-821A-E9C3CA2177F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D8BFF4-81DB-4BF3-A606-42EA4A6B6B82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600" dirty="0" smtClean="0"/>
            <a:t>Коллегиальный орган рассматривает вопросы по содействию развитию конкуренции:</a:t>
          </a:r>
          <a:endParaRPr lang="ru-RU" sz="1600" dirty="0"/>
        </a:p>
      </dgm:t>
    </dgm:pt>
    <dgm:pt modelId="{0BA7BAFD-F7BA-482D-A242-B2193D156D41}" type="parTrans" cxnId="{F8A5D947-E34E-4D7A-8D5A-9DD65C2F034B}">
      <dgm:prSet/>
      <dgm:spPr/>
      <dgm:t>
        <a:bodyPr/>
        <a:lstStyle/>
        <a:p>
          <a:endParaRPr lang="ru-RU"/>
        </a:p>
      </dgm:t>
    </dgm:pt>
    <dgm:pt modelId="{11270537-4F22-456A-BEEB-9BBBA5B857FB}" type="sibTrans" cxnId="{F8A5D947-E34E-4D7A-8D5A-9DD65C2F034B}">
      <dgm:prSet/>
      <dgm:spPr/>
      <dgm:t>
        <a:bodyPr/>
        <a:lstStyle/>
        <a:p>
          <a:endParaRPr lang="ru-RU"/>
        </a:p>
      </dgm:t>
    </dgm:pt>
    <dgm:pt modelId="{50147E6E-9456-4E31-8F62-AF1D5245C511}" type="pres">
      <dgm:prSet presAssocID="{90D6E2EF-2AEC-480B-821A-E9C3CA2177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83794E-CEFB-428F-8839-888CCE9C7446}" type="pres">
      <dgm:prSet presAssocID="{F8D8BFF4-81DB-4BF3-A606-42EA4A6B6B82}" presName="linNode" presStyleCnt="0"/>
      <dgm:spPr/>
    </dgm:pt>
    <dgm:pt modelId="{283EAC00-F2C0-462A-8A5A-46328F064203}" type="pres">
      <dgm:prSet presAssocID="{F8D8BFF4-81DB-4BF3-A606-42EA4A6B6B82}" presName="parentText" presStyleLbl="node1" presStyleIdx="0" presStyleCnt="1" custScaleX="237403" custLinFactNeighborX="2005" custLinFactNeighborY="3207">
        <dgm:presLayoutVars>
          <dgm:chMax val="1"/>
          <dgm:bulletEnabled val="1"/>
        </dgm:presLayoutVars>
      </dgm:prSet>
      <dgm:spPr>
        <a:prstGeom prst="stripedRightArrow">
          <a:avLst/>
        </a:prstGeom>
      </dgm:spPr>
      <dgm:t>
        <a:bodyPr/>
        <a:lstStyle/>
        <a:p>
          <a:endParaRPr lang="ru-RU"/>
        </a:p>
      </dgm:t>
    </dgm:pt>
  </dgm:ptLst>
  <dgm:cxnLst>
    <dgm:cxn modelId="{F8A5D947-E34E-4D7A-8D5A-9DD65C2F034B}" srcId="{90D6E2EF-2AEC-480B-821A-E9C3CA2177F1}" destId="{F8D8BFF4-81DB-4BF3-A606-42EA4A6B6B82}" srcOrd="0" destOrd="0" parTransId="{0BA7BAFD-F7BA-482D-A242-B2193D156D41}" sibTransId="{11270537-4F22-456A-BEEB-9BBBA5B857FB}"/>
    <dgm:cxn modelId="{0E6453FB-1207-40BE-88D9-F9678BCEF064}" type="presOf" srcId="{90D6E2EF-2AEC-480B-821A-E9C3CA2177F1}" destId="{50147E6E-9456-4E31-8F62-AF1D5245C511}" srcOrd="0" destOrd="0" presId="urn:microsoft.com/office/officeart/2005/8/layout/vList5"/>
    <dgm:cxn modelId="{CB794CE6-BC16-4FFE-9298-E05721B74BB1}" type="presOf" srcId="{F8D8BFF4-81DB-4BF3-A606-42EA4A6B6B82}" destId="{283EAC00-F2C0-462A-8A5A-46328F064203}" srcOrd="0" destOrd="0" presId="urn:microsoft.com/office/officeart/2005/8/layout/vList5"/>
    <dgm:cxn modelId="{93761DCB-6D9F-4E61-8419-9018F6E8292E}" type="presParOf" srcId="{50147E6E-9456-4E31-8F62-AF1D5245C511}" destId="{3183794E-CEFB-428F-8839-888CCE9C7446}" srcOrd="0" destOrd="0" presId="urn:microsoft.com/office/officeart/2005/8/layout/vList5"/>
    <dgm:cxn modelId="{AF76AC0F-BCC9-4982-A110-4BF2F26D563E}" type="presParOf" srcId="{3183794E-CEFB-428F-8839-888CCE9C7446}" destId="{283EAC00-F2C0-462A-8A5A-46328F06420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661381-986E-4A63-B445-FD847D6F570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053A3D-FA22-43B2-A567-1763B1D6CDE1}">
      <dgm:prSet custT="1"/>
      <dgm:spPr>
        <a:solidFill>
          <a:srgbClr val="006699"/>
        </a:solidFill>
      </dgm:spPr>
      <dgm:t>
        <a:bodyPr anchor="t"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300" dirty="0" smtClean="0"/>
            <a:t>Информация ФОИВ, в </a:t>
          </a:r>
          <a:r>
            <a:rPr lang="ru-RU" sz="1300" dirty="0" err="1" smtClean="0"/>
            <a:t>т.ч</a:t>
          </a:r>
          <a:r>
            <a:rPr lang="ru-RU" sz="1300" dirty="0" smtClean="0"/>
            <a:t>. информация ФАС, полученная в результате анализа состояния конкуренции на рынках  и осуществления гос. контроля за соблюдением </a:t>
          </a:r>
          <a:r>
            <a:rPr lang="ru-RU" sz="1300" dirty="0" err="1" smtClean="0"/>
            <a:t>антимон</a:t>
          </a:r>
          <a:r>
            <a:rPr lang="ru-RU" sz="1300" dirty="0" smtClean="0"/>
            <a:t>. законодательства, а также информация ЦБ РФ</a:t>
          </a:r>
          <a:endParaRPr lang="ru-RU" sz="1300" dirty="0"/>
        </a:p>
      </dgm:t>
    </dgm:pt>
    <dgm:pt modelId="{DA803B4A-5E98-48E4-9BCB-36A1E4622C22}" type="parTrans" cxnId="{AA48A513-CF32-4BC8-8650-CB45B360F386}">
      <dgm:prSet/>
      <dgm:spPr/>
      <dgm:t>
        <a:bodyPr/>
        <a:lstStyle/>
        <a:p>
          <a:endParaRPr lang="ru-RU"/>
        </a:p>
      </dgm:t>
    </dgm:pt>
    <dgm:pt modelId="{81373D57-6C1B-46EA-B50F-00E7CB0A365D}" type="sibTrans" cxnId="{AA48A513-CF32-4BC8-8650-CB45B360F386}">
      <dgm:prSet/>
      <dgm:spPr/>
      <dgm:t>
        <a:bodyPr/>
        <a:lstStyle/>
        <a:p>
          <a:endParaRPr lang="ru-RU"/>
        </a:p>
      </dgm:t>
    </dgm:pt>
    <dgm:pt modelId="{6293D980-1659-4871-B6C6-0370E1A12A2A}">
      <dgm:prSet custT="1"/>
      <dgm:spPr>
        <a:solidFill>
          <a:srgbClr val="006699"/>
        </a:solidFill>
      </dgm:spPr>
      <dgm:t>
        <a:bodyPr anchor="t"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300" dirty="0" smtClean="0"/>
            <a:t>Показатели СЭР </a:t>
          </a:r>
          <a:endParaRPr lang="en-US" sz="1300" dirty="0" smtClean="0"/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1300" dirty="0" smtClean="0"/>
            <a:t>субъекта РФ </a:t>
          </a:r>
          <a:endParaRPr lang="en-US" sz="1300" dirty="0" smtClean="0"/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1300" dirty="0" smtClean="0"/>
            <a:t>(включая показатели по каждому из отдельных МО)</a:t>
          </a:r>
          <a:endParaRPr lang="ru-RU" sz="1300" dirty="0"/>
        </a:p>
      </dgm:t>
    </dgm:pt>
    <dgm:pt modelId="{7D72CD1D-850B-4F14-8E8E-D6C999C1017D}" type="parTrans" cxnId="{37943F4E-F1C3-4C5F-AEBE-A62657DBDBF2}">
      <dgm:prSet/>
      <dgm:spPr/>
      <dgm:t>
        <a:bodyPr/>
        <a:lstStyle/>
        <a:p>
          <a:endParaRPr lang="ru-RU"/>
        </a:p>
      </dgm:t>
    </dgm:pt>
    <dgm:pt modelId="{889D5110-0817-4988-A129-7314123FB7A1}" type="sibTrans" cxnId="{37943F4E-F1C3-4C5F-AEBE-A62657DBDBF2}">
      <dgm:prSet/>
      <dgm:spPr/>
      <dgm:t>
        <a:bodyPr/>
        <a:lstStyle/>
        <a:p>
          <a:endParaRPr lang="ru-RU"/>
        </a:p>
      </dgm:t>
    </dgm:pt>
    <dgm:pt modelId="{0542E381-EE31-40AC-AC2C-06AA86A38B18}">
      <dgm:prSet custT="1"/>
      <dgm:spPr>
        <a:solidFill>
          <a:srgbClr val="006699"/>
        </a:solidFill>
      </dgm:spPr>
      <dgm:t>
        <a:bodyPr anchor="t"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300" dirty="0" smtClean="0"/>
            <a:t>Инвестиционные приоритеты, определяемые субъектом РФ в установленном им порядке</a:t>
          </a:r>
          <a:endParaRPr lang="ru-RU" sz="1300" dirty="0"/>
        </a:p>
      </dgm:t>
    </dgm:pt>
    <dgm:pt modelId="{84C79F42-2079-49DA-98A3-7655E019C0A6}" type="parTrans" cxnId="{B645AC70-4DA6-4D39-BDCE-2097562D9D2F}">
      <dgm:prSet/>
      <dgm:spPr/>
      <dgm:t>
        <a:bodyPr/>
        <a:lstStyle/>
        <a:p>
          <a:endParaRPr lang="ru-RU"/>
        </a:p>
      </dgm:t>
    </dgm:pt>
    <dgm:pt modelId="{21021548-DEB1-4686-BF7D-504EE25ED332}" type="sibTrans" cxnId="{B645AC70-4DA6-4D39-BDCE-2097562D9D2F}">
      <dgm:prSet/>
      <dgm:spPr/>
      <dgm:t>
        <a:bodyPr/>
        <a:lstStyle/>
        <a:p>
          <a:endParaRPr lang="ru-RU"/>
        </a:p>
      </dgm:t>
    </dgm:pt>
    <dgm:pt modelId="{16955C79-4391-4D00-933A-C7FF2F00301F}">
      <dgm:prSet custT="1"/>
      <dgm:spPr>
        <a:solidFill>
          <a:srgbClr val="006699"/>
        </a:solidFill>
      </dgm:spPr>
      <dgm:t>
        <a:bodyPr anchor="t"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300" dirty="0" smtClean="0"/>
            <a:t> Информация, содержащаяся в документах страт. планирования РФ, субъекта РФ и МО</a:t>
          </a:r>
          <a:endParaRPr lang="ru-RU" sz="1300" dirty="0"/>
        </a:p>
      </dgm:t>
    </dgm:pt>
    <dgm:pt modelId="{A82C9B51-505C-4E9C-97BE-77BB4CD9DFDE}" type="parTrans" cxnId="{BB612510-1195-4DC7-A160-0117A58A785A}">
      <dgm:prSet/>
      <dgm:spPr/>
      <dgm:t>
        <a:bodyPr/>
        <a:lstStyle/>
        <a:p>
          <a:endParaRPr lang="ru-RU"/>
        </a:p>
      </dgm:t>
    </dgm:pt>
    <dgm:pt modelId="{FE6BD797-212A-439A-B578-722B46839AC4}" type="sibTrans" cxnId="{BB612510-1195-4DC7-A160-0117A58A785A}">
      <dgm:prSet/>
      <dgm:spPr/>
      <dgm:t>
        <a:bodyPr/>
        <a:lstStyle/>
        <a:p>
          <a:endParaRPr lang="ru-RU"/>
        </a:p>
      </dgm:t>
    </dgm:pt>
    <dgm:pt modelId="{85092CBD-A5D9-4F50-9DDC-D94BBC3D85D8}">
      <dgm:prSet custT="1"/>
      <dgm:spPr>
        <a:solidFill>
          <a:srgbClr val="006699"/>
        </a:solidFill>
      </dgm:spPr>
      <dgm:t>
        <a:bodyPr anchor="t"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300" dirty="0" smtClean="0"/>
            <a:t>Результаты </a:t>
          </a:r>
          <a:r>
            <a:rPr lang="ru-RU" sz="1300" dirty="0" err="1" smtClean="0"/>
            <a:t>аналит</a:t>
          </a:r>
          <a:r>
            <a:rPr lang="ru-RU" sz="1300" dirty="0" smtClean="0"/>
            <a:t>. исследований и опросов субъектов </a:t>
          </a:r>
          <a:r>
            <a:rPr lang="ru-RU" sz="1300" dirty="0" err="1" smtClean="0"/>
            <a:t>предпр</a:t>
          </a:r>
          <a:r>
            <a:rPr lang="ru-RU" sz="1300" dirty="0" smtClean="0"/>
            <a:t>. деятельности, экспертов, потребителей, </a:t>
          </a:r>
          <a:r>
            <a:rPr lang="ru-RU" sz="1300" dirty="0" err="1" smtClean="0"/>
            <a:t>саморег</a:t>
          </a:r>
          <a:r>
            <a:rPr lang="ru-RU" sz="1300" dirty="0" smtClean="0"/>
            <a:t>. организаций, профсоюзов и советов потребителей, а также общ. организаций, представляющих интересы потребителей</a:t>
          </a:r>
          <a:endParaRPr lang="ru-RU" sz="1300" dirty="0"/>
        </a:p>
      </dgm:t>
    </dgm:pt>
    <dgm:pt modelId="{61C304E7-D142-411A-A776-068058924E4F}" type="parTrans" cxnId="{94ECD63B-88E6-4A57-8754-55C7352BE4CC}">
      <dgm:prSet/>
      <dgm:spPr/>
      <dgm:t>
        <a:bodyPr/>
        <a:lstStyle/>
        <a:p>
          <a:endParaRPr lang="ru-RU"/>
        </a:p>
      </dgm:t>
    </dgm:pt>
    <dgm:pt modelId="{B4CDBA81-F05F-49B0-991D-AD567F9CFEDB}" type="sibTrans" cxnId="{94ECD63B-88E6-4A57-8754-55C7352BE4CC}">
      <dgm:prSet/>
      <dgm:spPr/>
      <dgm:t>
        <a:bodyPr/>
        <a:lstStyle/>
        <a:p>
          <a:endParaRPr lang="ru-RU"/>
        </a:p>
      </dgm:t>
    </dgm:pt>
    <dgm:pt modelId="{6A065984-9AB0-421B-BD59-DBD1F7FF2D35}">
      <dgm:prSet custT="1"/>
      <dgm:spPr>
        <a:solidFill>
          <a:srgbClr val="006699"/>
        </a:solidFill>
      </dgm:spPr>
      <dgm:t>
        <a:bodyPr anchor="t"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300" dirty="0" smtClean="0"/>
            <a:t>Информация научных, исследовательских, аналитических и проектных организаций, экспертные оценки состояния рынков и отраслей регион. экономики, а также данные хоз. субъектов 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sz="1300" dirty="0" smtClean="0"/>
            <a:t>об их деятельности.</a:t>
          </a:r>
          <a:endParaRPr lang="ru-RU" sz="1300" dirty="0"/>
        </a:p>
      </dgm:t>
    </dgm:pt>
    <dgm:pt modelId="{4ED230FC-7DE1-437E-BDB2-4C398C673078}" type="parTrans" cxnId="{D7A4E779-6471-45A2-BFA6-088C41774908}">
      <dgm:prSet/>
      <dgm:spPr/>
      <dgm:t>
        <a:bodyPr/>
        <a:lstStyle/>
        <a:p>
          <a:endParaRPr lang="ru-RU"/>
        </a:p>
      </dgm:t>
    </dgm:pt>
    <dgm:pt modelId="{5C2BEA5E-04B4-4BB7-A6A6-6358E88E0058}" type="sibTrans" cxnId="{D7A4E779-6471-45A2-BFA6-088C41774908}">
      <dgm:prSet/>
      <dgm:spPr/>
      <dgm:t>
        <a:bodyPr/>
        <a:lstStyle/>
        <a:p>
          <a:endParaRPr lang="ru-RU"/>
        </a:p>
      </dgm:t>
    </dgm:pt>
    <dgm:pt modelId="{DEA65ED2-4EB1-4816-A5BA-5E43028B96EA}">
      <dgm:prSet custT="1"/>
      <dgm:spPr>
        <a:solidFill>
          <a:srgbClr val="006699"/>
        </a:solidFill>
      </dgm:spPr>
      <dgm:t>
        <a:bodyPr anchor="t"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300" dirty="0" smtClean="0"/>
            <a:t>Информация ФАС, в </a:t>
          </a:r>
          <a:r>
            <a:rPr lang="ru-RU" sz="1300" dirty="0" err="1" smtClean="0"/>
            <a:t>т.ч</a:t>
          </a:r>
          <a:r>
            <a:rPr lang="ru-RU" sz="1300" dirty="0" smtClean="0"/>
            <a:t>. распространяемая в рамках выявления практик по содействию развитию конкуренции и по нарушению </a:t>
          </a:r>
          <a:r>
            <a:rPr lang="ru-RU" sz="1300" dirty="0" err="1" smtClean="0"/>
            <a:t>антимон</a:t>
          </a:r>
          <a:r>
            <a:rPr lang="ru-RU" sz="1300" dirty="0" smtClean="0"/>
            <a:t>. законодательства органами гос. власти и ОМСУ</a:t>
          </a:r>
          <a:endParaRPr lang="ru-RU" sz="1300" dirty="0"/>
        </a:p>
      </dgm:t>
    </dgm:pt>
    <dgm:pt modelId="{CB8B5E2F-38B1-4EBE-A50A-4EF97370543B}" type="parTrans" cxnId="{7A2428A1-6DB4-4B01-821D-94BDE9D15422}">
      <dgm:prSet/>
      <dgm:spPr/>
      <dgm:t>
        <a:bodyPr/>
        <a:lstStyle/>
        <a:p>
          <a:endParaRPr lang="ru-RU"/>
        </a:p>
      </dgm:t>
    </dgm:pt>
    <dgm:pt modelId="{E53DB140-EE9C-489B-81A2-B352EEF711F0}" type="sibTrans" cxnId="{7A2428A1-6DB4-4B01-821D-94BDE9D15422}">
      <dgm:prSet/>
      <dgm:spPr/>
      <dgm:t>
        <a:bodyPr/>
        <a:lstStyle/>
        <a:p>
          <a:endParaRPr lang="ru-RU"/>
        </a:p>
      </dgm:t>
    </dgm:pt>
    <dgm:pt modelId="{A5511706-B999-4875-9414-83F1810B4DB2}" type="pres">
      <dgm:prSet presAssocID="{C6661381-986E-4A63-B445-FD847D6F570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577443-C49A-4083-9D5C-BE1C539B3F30}" type="pres">
      <dgm:prSet presAssocID="{D7053A3D-FA22-43B2-A567-1763B1D6CDE1}" presName="node" presStyleLbl="node1" presStyleIdx="0" presStyleCnt="7" custScaleX="123718" custScaleY="162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0ABB9-E059-4920-B83C-57E9F529BAFB}" type="pres">
      <dgm:prSet presAssocID="{81373D57-6C1B-46EA-B50F-00E7CB0A365D}" presName="sibTrans" presStyleCnt="0"/>
      <dgm:spPr/>
    </dgm:pt>
    <dgm:pt modelId="{D32A52B1-283B-414B-A62C-EE5AE4B6713A}" type="pres">
      <dgm:prSet presAssocID="{DEA65ED2-4EB1-4816-A5BA-5E43028B96EA}" presName="node" presStyleLbl="node1" presStyleIdx="1" presStyleCnt="7" custScaleX="105861" custScaleY="162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0C1CB-E9D7-4203-9305-81A8C4F480FC}" type="pres">
      <dgm:prSet presAssocID="{E53DB140-EE9C-489B-81A2-B352EEF711F0}" presName="sibTrans" presStyleCnt="0"/>
      <dgm:spPr/>
    </dgm:pt>
    <dgm:pt modelId="{B7905DA8-815B-4137-AD6C-AFCD4BCA887F}" type="pres">
      <dgm:prSet presAssocID="{6293D980-1659-4871-B6C6-0370E1A12A2A}" presName="node" presStyleLbl="node1" presStyleIdx="2" presStyleCnt="7" custScaleX="112683" custScaleY="162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D58E91-E6F9-41E9-9C69-2B2C43689059}" type="pres">
      <dgm:prSet presAssocID="{889D5110-0817-4988-A129-7314123FB7A1}" presName="sibTrans" presStyleCnt="0"/>
      <dgm:spPr/>
    </dgm:pt>
    <dgm:pt modelId="{3924A03A-8A6A-4F8E-878F-04D0AF88CBC8}" type="pres">
      <dgm:prSet presAssocID="{0542E381-EE31-40AC-AC2C-06AA86A38B18}" presName="node" presStyleLbl="node1" presStyleIdx="3" presStyleCnt="7" custScaleX="107263" custScaleY="162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8144B8-E817-4267-AD54-57F64C852DB9}" type="pres">
      <dgm:prSet presAssocID="{21021548-DEB1-4686-BF7D-504EE25ED332}" presName="sibTrans" presStyleCnt="0"/>
      <dgm:spPr/>
    </dgm:pt>
    <dgm:pt modelId="{2AC11568-18DA-4355-9A3A-C2DA28774693}" type="pres">
      <dgm:prSet presAssocID="{16955C79-4391-4D00-933A-C7FF2F00301F}" presName="node" presStyleLbl="node1" presStyleIdx="4" presStyleCnt="7" custScaleX="106411" custScaleY="162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5075CD-E2A0-4E46-8B72-B9175F2267CF}" type="pres">
      <dgm:prSet presAssocID="{FE6BD797-212A-439A-B578-722B46839AC4}" presName="sibTrans" presStyleCnt="0"/>
      <dgm:spPr/>
    </dgm:pt>
    <dgm:pt modelId="{7941F189-315C-434D-9F5A-96CBD2944D92}" type="pres">
      <dgm:prSet presAssocID="{85092CBD-A5D9-4F50-9DDC-D94BBC3D85D8}" presName="node" presStyleLbl="node1" presStyleIdx="5" presStyleCnt="7" custScaleX="261615" custLinFactNeighborX="-10346" custLinFactNeighborY="26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370B33-C1A8-4280-801B-B15209D3DEB6}" type="pres">
      <dgm:prSet presAssocID="{B4CDBA81-F05F-49B0-991D-AD567F9CFEDB}" presName="sibTrans" presStyleCnt="0"/>
      <dgm:spPr/>
    </dgm:pt>
    <dgm:pt modelId="{70A658E9-53F1-45F8-8FEB-2116FCA58735}" type="pres">
      <dgm:prSet presAssocID="{6A065984-9AB0-421B-BD59-DBD1F7FF2D35}" presName="node" presStyleLbl="node1" presStyleIdx="6" presStyleCnt="7" custScaleX="275616" custLinFactNeighborX="-497" custLinFactNeighborY="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BCC9B4-9E14-40CC-9FD3-4311B3DD37BD}" type="presOf" srcId="{0542E381-EE31-40AC-AC2C-06AA86A38B18}" destId="{3924A03A-8A6A-4F8E-878F-04D0AF88CBC8}" srcOrd="0" destOrd="0" presId="urn:microsoft.com/office/officeart/2005/8/layout/default"/>
    <dgm:cxn modelId="{D772782D-7CFF-4DEA-8366-7D21D65D4926}" type="presOf" srcId="{DEA65ED2-4EB1-4816-A5BA-5E43028B96EA}" destId="{D32A52B1-283B-414B-A62C-EE5AE4B6713A}" srcOrd="0" destOrd="0" presId="urn:microsoft.com/office/officeart/2005/8/layout/default"/>
    <dgm:cxn modelId="{B645AC70-4DA6-4D39-BDCE-2097562D9D2F}" srcId="{C6661381-986E-4A63-B445-FD847D6F570D}" destId="{0542E381-EE31-40AC-AC2C-06AA86A38B18}" srcOrd="3" destOrd="0" parTransId="{84C79F42-2079-49DA-98A3-7655E019C0A6}" sibTransId="{21021548-DEB1-4686-BF7D-504EE25ED332}"/>
    <dgm:cxn modelId="{53809B2B-D8B2-4085-B88E-594D50DEA797}" type="presOf" srcId="{85092CBD-A5D9-4F50-9DDC-D94BBC3D85D8}" destId="{7941F189-315C-434D-9F5A-96CBD2944D92}" srcOrd="0" destOrd="0" presId="urn:microsoft.com/office/officeart/2005/8/layout/default"/>
    <dgm:cxn modelId="{D7A4E779-6471-45A2-BFA6-088C41774908}" srcId="{C6661381-986E-4A63-B445-FD847D6F570D}" destId="{6A065984-9AB0-421B-BD59-DBD1F7FF2D35}" srcOrd="6" destOrd="0" parTransId="{4ED230FC-7DE1-437E-BDB2-4C398C673078}" sibTransId="{5C2BEA5E-04B4-4BB7-A6A6-6358E88E0058}"/>
    <dgm:cxn modelId="{37943F4E-F1C3-4C5F-AEBE-A62657DBDBF2}" srcId="{C6661381-986E-4A63-B445-FD847D6F570D}" destId="{6293D980-1659-4871-B6C6-0370E1A12A2A}" srcOrd="2" destOrd="0" parTransId="{7D72CD1D-850B-4F14-8E8E-D6C999C1017D}" sibTransId="{889D5110-0817-4988-A129-7314123FB7A1}"/>
    <dgm:cxn modelId="{7A2428A1-6DB4-4B01-821D-94BDE9D15422}" srcId="{C6661381-986E-4A63-B445-FD847D6F570D}" destId="{DEA65ED2-4EB1-4816-A5BA-5E43028B96EA}" srcOrd="1" destOrd="0" parTransId="{CB8B5E2F-38B1-4EBE-A50A-4EF97370543B}" sibTransId="{E53DB140-EE9C-489B-81A2-B352EEF711F0}"/>
    <dgm:cxn modelId="{7AF6D3B5-5EDD-48EE-98E0-5D4E156897EA}" type="presOf" srcId="{16955C79-4391-4D00-933A-C7FF2F00301F}" destId="{2AC11568-18DA-4355-9A3A-C2DA28774693}" srcOrd="0" destOrd="0" presId="urn:microsoft.com/office/officeart/2005/8/layout/default"/>
    <dgm:cxn modelId="{835B37AE-4F59-4783-A05B-DDDAC44E5783}" type="presOf" srcId="{6293D980-1659-4871-B6C6-0370E1A12A2A}" destId="{B7905DA8-815B-4137-AD6C-AFCD4BCA887F}" srcOrd="0" destOrd="0" presId="urn:microsoft.com/office/officeart/2005/8/layout/default"/>
    <dgm:cxn modelId="{55080FBE-CB5E-48C7-86A3-C8B290CA772D}" type="presOf" srcId="{C6661381-986E-4A63-B445-FD847D6F570D}" destId="{A5511706-B999-4875-9414-83F1810B4DB2}" srcOrd="0" destOrd="0" presId="urn:microsoft.com/office/officeart/2005/8/layout/default"/>
    <dgm:cxn modelId="{AA48A513-CF32-4BC8-8650-CB45B360F386}" srcId="{C6661381-986E-4A63-B445-FD847D6F570D}" destId="{D7053A3D-FA22-43B2-A567-1763B1D6CDE1}" srcOrd="0" destOrd="0" parTransId="{DA803B4A-5E98-48E4-9BCB-36A1E4622C22}" sibTransId="{81373D57-6C1B-46EA-B50F-00E7CB0A365D}"/>
    <dgm:cxn modelId="{94ECD63B-88E6-4A57-8754-55C7352BE4CC}" srcId="{C6661381-986E-4A63-B445-FD847D6F570D}" destId="{85092CBD-A5D9-4F50-9DDC-D94BBC3D85D8}" srcOrd="5" destOrd="0" parTransId="{61C304E7-D142-411A-A776-068058924E4F}" sibTransId="{B4CDBA81-F05F-49B0-991D-AD567F9CFEDB}"/>
    <dgm:cxn modelId="{BB612510-1195-4DC7-A160-0117A58A785A}" srcId="{C6661381-986E-4A63-B445-FD847D6F570D}" destId="{16955C79-4391-4D00-933A-C7FF2F00301F}" srcOrd="4" destOrd="0" parTransId="{A82C9B51-505C-4E9C-97BE-77BB4CD9DFDE}" sibTransId="{FE6BD797-212A-439A-B578-722B46839AC4}"/>
    <dgm:cxn modelId="{7C5773B6-BD19-4F43-9CB9-4EAF2B759CA7}" type="presOf" srcId="{D7053A3D-FA22-43B2-A567-1763B1D6CDE1}" destId="{AA577443-C49A-4083-9D5C-BE1C539B3F30}" srcOrd="0" destOrd="0" presId="urn:microsoft.com/office/officeart/2005/8/layout/default"/>
    <dgm:cxn modelId="{F375D2AE-215C-49B9-B395-3A7A7CA9C9D3}" type="presOf" srcId="{6A065984-9AB0-421B-BD59-DBD1F7FF2D35}" destId="{70A658E9-53F1-45F8-8FEB-2116FCA58735}" srcOrd="0" destOrd="0" presId="urn:microsoft.com/office/officeart/2005/8/layout/default"/>
    <dgm:cxn modelId="{614EB778-B92F-4468-8833-2800BF026DC8}" type="presParOf" srcId="{A5511706-B999-4875-9414-83F1810B4DB2}" destId="{AA577443-C49A-4083-9D5C-BE1C539B3F30}" srcOrd="0" destOrd="0" presId="urn:microsoft.com/office/officeart/2005/8/layout/default"/>
    <dgm:cxn modelId="{F4470A2E-84E4-46DE-A93D-16C11F5A6621}" type="presParOf" srcId="{A5511706-B999-4875-9414-83F1810B4DB2}" destId="{6150ABB9-E059-4920-B83C-57E9F529BAFB}" srcOrd="1" destOrd="0" presId="urn:microsoft.com/office/officeart/2005/8/layout/default"/>
    <dgm:cxn modelId="{91F3673C-BC07-4198-840B-CA2C78A955D5}" type="presParOf" srcId="{A5511706-B999-4875-9414-83F1810B4DB2}" destId="{D32A52B1-283B-414B-A62C-EE5AE4B6713A}" srcOrd="2" destOrd="0" presId="urn:microsoft.com/office/officeart/2005/8/layout/default"/>
    <dgm:cxn modelId="{34A4C483-E8A7-43DA-977B-DC5387966C61}" type="presParOf" srcId="{A5511706-B999-4875-9414-83F1810B4DB2}" destId="{3FB0C1CB-E9D7-4203-9305-81A8C4F480FC}" srcOrd="3" destOrd="0" presId="urn:microsoft.com/office/officeart/2005/8/layout/default"/>
    <dgm:cxn modelId="{E0050C4E-68F7-4AC7-B89B-2DDED8777E91}" type="presParOf" srcId="{A5511706-B999-4875-9414-83F1810B4DB2}" destId="{B7905DA8-815B-4137-AD6C-AFCD4BCA887F}" srcOrd="4" destOrd="0" presId="urn:microsoft.com/office/officeart/2005/8/layout/default"/>
    <dgm:cxn modelId="{D5EA413F-E678-4448-8D1B-8064977F542E}" type="presParOf" srcId="{A5511706-B999-4875-9414-83F1810B4DB2}" destId="{B8D58E91-E6F9-41E9-9C69-2B2C43689059}" srcOrd="5" destOrd="0" presId="urn:microsoft.com/office/officeart/2005/8/layout/default"/>
    <dgm:cxn modelId="{84F11699-AFAC-4BD7-8519-148F71B75100}" type="presParOf" srcId="{A5511706-B999-4875-9414-83F1810B4DB2}" destId="{3924A03A-8A6A-4F8E-878F-04D0AF88CBC8}" srcOrd="6" destOrd="0" presId="urn:microsoft.com/office/officeart/2005/8/layout/default"/>
    <dgm:cxn modelId="{12FCC861-555B-483C-BB36-7D6821EC01C7}" type="presParOf" srcId="{A5511706-B999-4875-9414-83F1810B4DB2}" destId="{9E8144B8-E817-4267-AD54-57F64C852DB9}" srcOrd="7" destOrd="0" presId="urn:microsoft.com/office/officeart/2005/8/layout/default"/>
    <dgm:cxn modelId="{F42E3446-0D2A-4F66-AEB9-B7D2CD713F55}" type="presParOf" srcId="{A5511706-B999-4875-9414-83F1810B4DB2}" destId="{2AC11568-18DA-4355-9A3A-C2DA28774693}" srcOrd="8" destOrd="0" presId="urn:microsoft.com/office/officeart/2005/8/layout/default"/>
    <dgm:cxn modelId="{98E3B79B-A1E0-4CAD-A45A-C1713137B73F}" type="presParOf" srcId="{A5511706-B999-4875-9414-83F1810B4DB2}" destId="{345075CD-E2A0-4E46-8B72-B9175F2267CF}" srcOrd="9" destOrd="0" presId="urn:microsoft.com/office/officeart/2005/8/layout/default"/>
    <dgm:cxn modelId="{282482D7-99B0-49B1-BD26-8BD180C86657}" type="presParOf" srcId="{A5511706-B999-4875-9414-83F1810B4DB2}" destId="{7941F189-315C-434D-9F5A-96CBD2944D92}" srcOrd="10" destOrd="0" presId="urn:microsoft.com/office/officeart/2005/8/layout/default"/>
    <dgm:cxn modelId="{95251029-6BA6-4F95-AAF2-3184EB945A14}" type="presParOf" srcId="{A5511706-B999-4875-9414-83F1810B4DB2}" destId="{62370B33-C1A8-4280-801B-B15209D3DEB6}" srcOrd="11" destOrd="0" presId="urn:microsoft.com/office/officeart/2005/8/layout/default"/>
    <dgm:cxn modelId="{C392D9C4-FE03-45C7-932D-43373E19C9B9}" type="presParOf" srcId="{A5511706-B999-4875-9414-83F1810B4DB2}" destId="{70A658E9-53F1-45F8-8FEB-2116FCA58735}" srcOrd="12" destOrd="0" presId="urn:microsoft.com/office/officeart/2005/8/layout/defaul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0D6E2EF-2AEC-480B-821A-E9C3CA2177F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D8BFF4-81DB-4BF3-A606-42EA4A6B6B82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2000" dirty="0" smtClean="0"/>
            <a:t>Дорожная карта состоит из трех «блоков» мероприятий</a:t>
          </a:r>
          <a:endParaRPr lang="ru-RU" sz="2000" dirty="0"/>
        </a:p>
      </dgm:t>
    </dgm:pt>
    <dgm:pt modelId="{0BA7BAFD-F7BA-482D-A242-B2193D156D41}" type="parTrans" cxnId="{F8A5D947-E34E-4D7A-8D5A-9DD65C2F034B}">
      <dgm:prSet/>
      <dgm:spPr/>
      <dgm:t>
        <a:bodyPr/>
        <a:lstStyle/>
        <a:p>
          <a:endParaRPr lang="ru-RU"/>
        </a:p>
      </dgm:t>
    </dgm:pt>
    <dgm:pt modelId="{11270537-4F22-456A-BEEB-9BBBA5B857FB}" type="sibTrans" cxnId="{F8A5D947-E34E-4D7A-8D5A-9DD65C2F034B}">
      <dgm:prSet/>
      <dgm:spPr/>
      <dgm:t>
        <a:bodyPr/>
        <a:lstStyle/>
        <a:p>
          <a:endParaRPr lang="ru-RU"/>
        </a:p>
      </dgm:t>
    </dgm:pt>
    <dgm:pt modelId="{50147E6E-9456-4E31-8F62-AF1D5245C511}" type="pres">
      <dgm:prSet presAssocID="{90D6E2EF-2AEC-480B-821A-E9C3CA2177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83794E-CEFB-428F-8839-888CCE9C7446}" type="pres">
      <dgm:prSet presAssocID="{F8D8BFF4-81DB-4BF3-A606-42EA4A6B6B82}" presName="linNode" presStyleCnt="0"/>
      <dgm:spPr/>
    </dgm:pt>
    <dgm:pt modelId="{283EAC00-F2C0-462A-8A5A-46328F064203}" type="pres">
      <dgm:prSet presAssocID="{F8D8BFF4-81DB-4BF3-A606-42EA4A6B6B82}" presName="parentText" presStyleLbl="node1" presStyleIdx="0" presStyleCnt="1" custScaleX="122468" custLinFactNeighborX="-17960" custLinFactNeighborY="-840">
        <dgm:presLayoutVars>
          <dgm:chMax val="1"/>
          <dgm:bulletEnabled val="1"/>
        </dgm:presLayoutVars>
      </dgm:prSet>
      <dgm:spPr>
        <a:prstGeom prst="stripedRightArrow">
          <a:avLst/>
        </a:prstGeom>
      </dgm:spPr>
      <dgm:t>
        <a:bodyPr/>
        <a:lstStyle/>
        <a:p>
          <a:endParaRPr lang="ru-RU"/>
        </a:p>
      </dgm:t>
    </dgm:pt>
  </dgm:ptLst>
  <dgm:cxnLst>
    <dgm:cxn modelId="{F8A5D947-E34E-4D7A-8D5A-9DD65C2F034B}" srcId="{90D6E2EF-2AEC-480B-821A-E9C3CA2177F1}" destId="{F8D8BFF4-81DB-4BF3-A606-42EA4A6B6B82}" srcOrd="0" destOrd="0" parTransId="{0BA7BAFD-F7BA-482D-A242-B2193D156D41}" sibTransId="{11270537-4F22-456A-BEEB-9BBBA5B857FB}"/>
    <dgm:cxn modelId="{0E6453FB-1207-40BE-88D9-F9678BCEF064}" type="presOf" srcId="{90D6E2EF-2AEC-480B-821A-E9C3CA2177F1}" destId="{50147E6E-9456-4E31-8F62-AF1D5245C511}" srcOrd="0" destOrd="0" presId="urn:microsoft.com/office/officeart/2005/8/layout/vList5"/>
    <dgm:cxn modelId="{CB794CE6-BC16-4FFE-9298-E05721B74BB1}" type="presOf" srcId="{F8D8BFF4-81DB-4BF3-A606-42EA4A6B6B82}" destId="{283EAC00-F2C0-462A-8A5A-46328F064203}" srcOrd="0" destOrd="0" presId="urn:microsoft.com/office/officeart/2005/8/layout/vList5"/>
    <dgm:cxn modelId="{93761DCB-6D9F-4E61-8419-9018F6E8292E}" type="presParOf" srcId="{50147E6E-9456-4E31-8F62-AF1D5245C511}" destId="{3183794E-CEFB-428F-8839-888CCE9C7446}" srcOrd="0" destOrd="0" presId="urn:microsoft.com/office/officeart/2005/8/layout/vList5"/>
    <dgm:cxn modelId="{AF76AC0F-BCC9-4982-A110-4BF2F26D563E}" type="presParOf" srcId="{3183794E-CEFB-428F-8839-888CCE9C7446}" destId="{283EAC00-F2C0-462A-8A5A-46328F06420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A3AECF-8700-42F9-B10A-C4C185A4DAA8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AF112F-C7DD-4BF2-9341-4EBDCFCA7106}">
      <dgm:prSet/>
      <dgm:spPr>
        <a:noFill/>
        <a:ln>
          <a:solidFill>
            <a:srgbClr val="006699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chemeClr val="tx1">
                  <a:lumMod val="50000"/>
                </a:schemeClr>
              </a:solidFill>
            </a:rPr>
            <a:t>Исходная фактическая информация (в том числе в числовом выражении) в отношении ситуации, сложившейся на отдельных товарных рынках, и ее проблематики</a:t>
          </a:r>
          <a:endParaRPr lang="ru-RU" dirty="0">
            <a:solidFill>
              <a:schemeClr val="tx1">
                <a:lumMod val="50000"/>
              </a:schemeClr>
            </a:solidFill>
          </a:endParaRPr>
        </a:p>
      </dgm:t>
    </dgm:pt>
    <dgm:pt modelId="{CB2D208E-21CE-4B1C-BDAE-1660C21630A3}" type="parTrans" cxnId="{3A1CD655-9932-4FEB-AEA5-EA29B80F20A3}">
      <dgm:prSet/>
      <dgm:spPr/>
      <dgm:t>
        <a:bodyPr/>
        <a:lstStyle/>
        <a:p>
          <a:endParaRPr lang="ru-RU"/>
        </a:p>
      </dgm:t>
    </dgm:pt>
    <dgm:pt modelId="{48B23C5B-E2D1-4D0A-B179-626A2682E6F6}" type="sibTrans" cxnId="{3A1CD655-9932-4FEB-AEA5-EA29B80F20A3}">
      <dgm:prSet/>
      <dgm:spPr/>
      <dgm:t>
        <a:bodyPr/>
        <a:lstStyle/>
        <a:p>
          <a:endParaRPr lang="ru-RU"/>
        </a:p>
      </dgm:t>
    </dgm:pt>
    <dgm:pt modelId="{045D7EC4-B5B9-4A8B-8883-818891573882}">
      <dgm:prSet/>
      <dgm:spPr>
        <a:noFill/>
        <a:ln>
          <a:solidFill>
            <a:srgbClr val="006699"/>
          </a:solidFill>
        </a:ln>
      </dgm:spPr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dirty="0" smtClean="0">
              <a:solidFill>
                <a:schemeClr val="tx1">
                  <a:lumMod val="50000"/>
                </a:schemeClr>
              </a:solidFill>
            </a:rPr>
            <a:t>Сведения о мероприятиях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ru-RU" dirty="0" smtClean="0">
              <a:solidFill>
                <a:schemeClr val="tx1">
                  <a:lumMod val="50000"/>
                </a:schemeClr>
              </a:solidFill>
            </a:rPr>
            <a:t> (с указанием срока их разработки и реализации), обеспечивающих достижение установленных результатов (целей)</a:t>
          </a:r>
          <a:endParaRPr lang="ru-RU" dirty="0">
            <a:solidFill>
              <a:schemeClr val="tx1">
                <a:lumMod val="50000"/>
              </a:schemeClr>
            </a:solidFill>
          </a:endParaRPr>
        </a:p>
      </dgm:t>
    </dgm:pt>
    <dgm:pt modelId="{57A396B3-B25C-41E2-B45D-26FB4B3E1F42}" type="parTrans" cxnId="{6A70C624-18AE-49E2-8B8A-05B3836B0A3F}">
      <dgm:prSet/>
      <dgm:spPr/>
      <dgm:t>
        <a:bodyPr/>
        <a:lstStyle/>
        <a:p>
          <a:endParaRPr lang="ru-RU"/>
        </a:p>
      </dgm:t>
    </dgm:pt>
    <dgm:pt modelId="{A3B59035-289E-4D76-9177-F5B03C379973}" type="sibTrans" cxnId="{6A70C624-18AE-49E2-8B8A-05B3836B0A3F}">
      <dgm:prSet/>
      <dgm:spPr/>
      <dgm:t>
        <a:bodyPr/>
        <a:lstStyle/>
        <a:p>
          <a:endParaRPr lang="ru-RU"/>
        </a:p>
      </dgm:t>
    </dgm:pt>
    <dgm:pt modelId="{D65147C8-9F19-4E62-A585-62EE693FDDFB}">
      <dgm:prSet/>
      <dgm:spPr>
        <a:noFill/>
        <a:ln>
          <a:solidFill>
            <a:srgbClr val="006699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chemeClr val="tx1">
                  <a:lumMod val="50000"/>
                </a:schemeClr>
              </a:solidFill>
            </a:rPr>
            <a:t>Результаты (цели) и ключевые показатели развития конкуренции (с указанием срока их достижения)</a:t>
          </a:r>
          <a:endParaRPr lang="ru-RU" dirty="0">
            <a:solidFill>
              <a:schemeClr val="tx1">
                <a:lumMod val="50000"/>
              </a:schemeClr>
            </a:solidFill>
          </a:endParaRPr>
        </a:p>
      </dgm:t>
    </dgm:pt>
    <dgm:pt modelId="{B7BA0A7B-8FC8-4EE5-8350-E1BE120947A6}" type="parTrans" cxnId="{8045831E-5FFE-479C-97A4-9AD18B1F2719}">
      <dgm:prSet/>
      <dgm:spPr/>
      <dgm:t>
        <a:bodyPr/>
        <a:lstStyle/>
        <a:p>
          <a:endParaRPr lang="ru-RU"/>
        </a:p>
      </dgm:t>
    </dgm:pt>
    <dgm:pt modelId="{93869CE6-E165-4AB5-9E73-75C77B232BEF}" type="sibTrans" cxnId="{8045831E-5FFE-479C-97A4-9AD18B1F2719}">
      <dgm:prSet/>
      <dgm:spPr/>
      <dgm:t>
        <a:bodyPr/>
        <a:lstStyle/>
        <a:p>
          <a:endParaRPr lang="ru-RU"/>
        </a:p>
      </dgm:t>
    </dgm:pt>
    <dgm:pt modelId="{04FBB13A-8570-4200-8335-5FF3196754CD}">
      <dgm:prSet/>
      <dgm:spPr>
        <a:noFill/>
        <a:ln>
          <a:solidFill>
            <a:srgbClr val="006699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chemeClr val="tx1">
                  <a:lumMod val="50000"/>
                </a:schemeClr>
              </a:solidFill>
            </a:rPr>
            <a:t>Сведения о исполнителях и соисполнителях, ответственных за разработку и реализацию мероприятий, обеспечивающих достижение установленных результатов (целей).</a:t>
          </a:r>
          <a:endParaRPr lang="ru-RU" dirty="0">
            <a:solidFill>
              <a:schemeClr val="tx1">
                <a:lumMod val="50000"/>
              </a:schemeClr>
            </a:solidFill>
          </a:endParaRPr>
        </a:p>
      </dgm:t>
    </dgm:pt>
    <dgm:pt modelId="{A470E534-F642-4244-A012-35F5F544CD61}" type="parTrans" cxnId="{337DBB00-6993-4EE4-97A7-414C620DB88F}">
      <dgm:prSet/>
      <dgm:spPr/>
      <dgm:t>
        <a:bodyPr/>
        <a:lstStyle/>
        <a:p>
          <a:endParaRPr lang="ru-RU"/>
        </a:p>
      </dgm:t>
    </dgm:pt>
    <dgm:pt modelId="{C54A740B-7FC3-4DBB-A456-43A28C81E8D8}" type="sibTrans" cxnId="{337DBB00-6993-4EE4-97A7-414C620DB88F}">
      <dgm:prSet/>
      <dgm:spPr/>
      <dgm:t>
        <a:bodyPr/>
        <a:lstStyle/>
        <a:p>
          <a:endParaRPr lang="ru-RU"/>
        </a:p>
      </dgm:t>
    </dgm:pt>
    <dgm:pt modelId="{6BF11A9A-0713-4FDF-872B-97CCE6EAC722}" type="pres">
      <dgm:prSet presAssocID="{6DA3AECF-8700-42F9-B10A-C4C185A4DAA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28B5BE-E778-4344-9A65-69834959C8A4}" type="pres">
      <dgm:prSet presAssocID="{23AF112F-C7DD-4BF2-9341-4EBDCFCA710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3553A-F535-492D-A8B7-A85064BFCBB6}" type="pres">
      <dgm:prSet presAssocID="{48B23C5B-E2D1-4D0A-B179-626A2682E6F6}" presName="sibTrans" presStyleLbl="sibTrans1D1" presStyleIdx="0" presStyleCnt="3"/>
      <dgm:spPr/>
      <dgm:t>
        <a:bodyPr/>
        <a:lstStyle/>
        <a:p>
          <a:endParaRPr lang="ru-RU"/>
        </a:p>
      </dgm:t>
    </dgm:pt>
    <dgm:pt modelId="{A257CB9C-84EC-4755-AD76-29BEED3C0301}" type="pres">
      <dgm:prSet presAssocID="{48B23C5B-E2D1-4D0A-B179-626A2682E6F6}" presName="connectorText" presStyleLbl="sibTrans1D1" presStyleIdx="0" presStyleCnt="3"/>
      <dgm:spPr/>
      <dgm:t>
        <a:bodyPr/>
        <a:lstStyle/>
        <a:p>
          <a:endParaRPr lang="ru-RU"/>
        </a:p>
      </dgm:t>
    </dgm:pt>
    <dgm:pt modelId="{5D85806F-D9B9-4192-94F4-146949C13420}" type="pres">
      <dgm:prSet presAssocID="{045D7EC4-B5B9-4A8B-8883-81889157388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9C7E59-CC88-49E1-AB50-B150D267E1A8}" type="pres">
      <dgm:prSet presAssocID="{A3B59035-289E-4D76-9177-F5B03C379973}" presName="sibTrans" presStyleLbl="sibTrans1D1" presStyleIdx="1" presStyleCnt="3"/>
      <dgm:spPr/>
      <dgm:t>
        <a:bodyPr/>
        <a:lstStyle/>
        <a:p>
          <a:endParaRPr lang="ru-RU"/>
        </a:p>
      </dgm:t>
    </dgm:pt>
    <dgm:pt modelId="{488A84C2-6731-4B03-8C8A-BC563177A9AD}" type="pres">
      <dgm:prSet presAssocID="{A3B59035-289E-4D76-9177-F5B03C379973}" presName="connectorText" presStyleLbl="sibTrans1D1" presStyleIdx="1" presStyleCnt="3"/>
      <dgm:spPr/>
      <dgm:t>
        <a:bodyPr/>
        <a:lstStyle/>
        <a:p>
          <a:endParaRPr lang="ru-RU"/>
        </a:p>
      </dgm:t>
    </dgm:pt>
    <dgm:pt modelId="{F7A043FA-7D9E-4D5F-A3BC-2206A7828FED}" type="pres">
      <dgm:prSet presAssocID="{D65147C8-9F19-4E62-A585-62EE693FDDF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5ABCF-7CF8-41D0-B737-88BA5E6182F0}" type="pres">
      <dgm:prSet presAssocID="{93869CE6-E165-4AB5-9E73-75C77B232BEF}" presName="sibTrans" presStyleLbl="sibTrans1D1" presStyleIdx="2" presStyleCnt="3"/>
      <dgm:spPr/>
      <dgm:t>
        <a:bodyPr/>
        <a:lstStyle/>
        <a:p>
          <a:endParaRPr lang="ru-RU"/>
        </a:p>
      </dgm:t>
    </dgm:pt>
    <dgm:pt modelId="{B65D6EA6-FB59-4B18-9CA6-21A9960FCF69}" type="pres">
      <dgm:prSet presAssocID="{93869CE6-E165-4AB5-9E73-75C77B232BEF}" presName="connectorText" presStyleLbl="sibTrans1D1" presStyleIdx="2" presStyleCnt="3"/>
      <dgm:spPr/>
      <dgm:t>
        <a:bodyPr/>
        <a:lstStyle/>
        <a:p>
          <a:endParaRPr lang="ru-RU"/>
        </a:p>
      </dgm:t>
    </dgm:pt>
    <dgm:pt modelId="{0C948D81-6B1B-4978-AF8F-AC54FD71B509}" type="pres">
      <dgm:prSet presAssocID="{04FBB13A-8570-4200-8335-5FF3196754C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65993E-B2D9-466A-A13C-54995C820750}" type="presOf" srcId="{93869CE6-E165-4AB5-9E73-75C77B232BEF}" destId="{B65D6EA6-FB59-4B18-9CA6-21A9960FCF69}" srcOrd="1" destOrd="0" presId="urn:microsoft.com/office/officeart/2005/8/layout/bProcess3"/>
    <dgm:cxn modelId="{EDB87B78-B90B-4AEE-85D3-E81D1771CB44}" type="presOf" srcId="{A3B59035-289E-4D76-9177-F5B03C379973}" destId="{488A84C2-6731-4B03-8C8A-BC563177A9AD}" srcOrd="1" destOrd="0" presId="urn:microsoft.com/office/officeart/2005/8/layout/bProcess3"/>
    <dgm:cxn modelId="{92EA24E3-7BFD-4327-876D-DF63AB1ADE06}" type="presOf" srcId="{04FBB13A-8570-4200-8335-5FF3196754CD}" destId="{0C948D81-6B1B-4978-AF8F-AC54FD71B509}" srcOrd="0" destOrd="0" presId="urn:microsoft.com/office/officeart/2005/8/layout/bProcess3"/>
    <dgm:cxn modelId="{8045831E-5FFE-479C-97A4-9AD18B1F2719}" srcId="{6DA3AECF-8700-42F9-B10A-C4C185A4DAA8}" destId="{D65147C8-9F19-4E62-A585-62EE693FDDFB}" srcOrd="2" destOrd="0" parTransId="{B7BA0A7B-8FC8-4EE5-8350-E1BE120947A6}" sibTransId="{93869CE6-E165-4AB5-9E73-75C77B232BEF}"/>
    <dgm:cxn modelId="{35265CA8-BF66-43C7-887F-193581A73453}" type="presOf" srcId="{48B23C5B-E2D1-4D0A-B179-626A2682E6F6}" destId="{A257CB9C-84EC-4755-AD76-29BEED3C0301}" srcOrd="1" destOrd="0" presId="urn:microsoft.com/office/officeart/2005/8/layout/bProcess3"/>
    <dgm:cxn modelId="{6A70C624-18AE-49E2-8B8A-05B3836B0A3F}" srcId="{6DA3AECF-8700-42F9-B10A-C4C185A4DAA8}" destId="{045D7EC4-B5B9-4A8B-8883-818891573882}" srcOrd="1" destOrd="0" parTransId="{57A396B3-B25C-41E2-B45D-26FB4B3E1F42}" sibTransId="{A3B59035-289E-4D76-9177-F5B03C379973}"/>
    <dgm:cxn modelId="{337DBB00-6993-4EE4-97A7-414C620DB88F}" srcId="{6DA3AECF-8700-42F9-B10A-C4C185A4DAA8}" destId="{04FBB13A-8570-4200-8335-5FF3196754CD}" srcOrd="3" destOrd="0" parTransId="{A470E534-F642-4244-A012-35F5F544CD61}" sibTransId="{C54A740B-7FC3-4DBB-A456-43A28C81E8D8}"/>
    <dgm:cxn modelId="{E0335133-97EA-404E-993A-149C4C06A930}" type="presOf" srcId="{48B23C5B-E2D1-4D0A-B179-626A2682E6F6}" destId="{D5F3553A-F535-492D-A8B7-A85064BFCBB6}" srcOrd="0" destOrd="0" presId="urn:microsoft.com/office/officeart/2005/8/layout/bProcess3"/>
    <dgm:cxn modelId="{3D39CA2A-E83E-40D1-86F0-1362668C766C}" type="presOf" srcId="{23AF112F-C7DD-4BF2-9341-4EBDCFCA7106}" destId="{2F28B5BE-E778-4344-9A65-69834959C8A4}" srcOrd="0" destOrd="0" presId="urn:microsoft.com/office/officeart/2005/8/layout/bProcess3"/>
    <dgm:cxn modelId="{B4833D74-373F-4B20-822F-4D48EFCF14F4}" type="presOf" srcId="{6DA3AECF-8700-42F9-B10A-C4C185A4DAA8}" destId="{6BF11A9A-0713-4FDF-872B-97CCE6EAC722}" srcOrd="0" destOrd="0" presId="urn:microsoft.com/office/officeart/2005/8/layout/bProcess3"/>
    <dgm:cxn modelId="{9161C54A-57D3-4A6D-BEF2-7FFC13731C60}" type="presOf" srcId="{D65147C8-9F19-4E62-A585-62EE693FDDFB}" destId="{F7A043FA-7D9E-4D5F-A3BC-2206A7828FED}" srcOrd="0" destOrd="0" presId="urn:microsoft.com/office/officeart/2005/8/layout/bProcess3"/>
    <dgm:cxn modelId="{51733745-FCA4-4EC2-8F82-B27F12DEB8E0}" type="presOf" srcId="{A3B59035-289E-4D76-9177-F5B03C379973}" destId="{5D9C7E59-CC88-49E1-AB50-B150D267E1A8}" srcOrd="0" destOrd="0" presId="urn:microsoft.com/office/officeart/2005/8/layout/bProcess3"/>
    <dgm:cxn modelId="{8D8A7619-6214-4C37-BE6A-8B289DA136BC}" type="presOf" srcId="{93869CE6-E165-4AB5-9E73-75C77B232BEF}" destId="{AA65ABCF-7CF8-41D0-B737-88BA5E6182F0}" srcOrd="0" destOrd="0" presId="urn:microsoft.com/office/officeart/2005/8/layout/bProcess3"/>
    <dgm:cxn modelId="{3A1CD655-9932-4FEB-AEA5-EA29B80F20A3}" srcId="{6DA3AECF-8700-42F9-B10A-C4C185A4DAA8}" destId="{23AF112F-C7DD-4BF2-9341-4EBDCFCA7106}" srcOrd="0" destOrd="0" parTransId="{CB2D208E-21CE-4B1C-BDAE-1660C21630A3}" sibTransId="{48B23C5B-E2D1-4D0A-B179-626A2682E6F6}"/>
    <dgm:cxn modelId="{21BDF728-B694-47B7-BD03-63C6774FDCA6}" type="presOf" srcId="{045D7EC4-B5B9-4A8B-8883-818891573882}" destId="{5D85806F-D9B9-4192-94F4-146949C13420}" srcOrd="0" destOrd="0" presId="urn:microsoft.com/office/officeart/2005/8/layout/bProcess3"/>
    <dgm:cxn modelId="{036F5EA6-F0EA-4941-8020-0A777B0E13B7}" type="presParOf" srcId="{6BF11A9A-0713-4FDF-872B-97CCE6EAC722}" destId="{2F28B5BE-E778-4344-9A65-69834959C8A4}" srcOrd="0" destOrd="0" presId="urn:microsoft.com/office/officeart/2005/8/layout/bProcess3"/>
    <dgm:cxn modelId="{49755710-DA8B-4F4D-B4F2-8A1660F23CCC}" type="presParOf" srcId="{6BF11A9A-0713-4FDF-872B-97CCE6EAC722}" destId="{D5F3553A-F535-492D-A8B7-A85064BFCBB6}" srcOrd="1" destOrd="0" presId="urn:microsoft.com/office/officeart/2005/8/layout/bProcess3"/>
    <dgm:cxn modelId="{55E1B961-D3EC-446C-B1AC-08D08AEA3EC0}" type="presParOf" srcId="{D5F3553A-F535-492D-A8B7-A85064BFCBB6}" destId="{A257CB9C-84EC-4755-AD76-29BEED3C0301}" srcOrd="0" destOrd="0" presId="urn:microsoft.com/office/officeart/2005/8/layout/bProcess3"/>
    <dgm:cxn modelId="{D422D134-2E80-45AB-8CBF-197F0A23BBC5}" type="presParOf" srcId="{6BF11A9A-0713-4FDF-872B-97CCE6EAC722}" destId="{5D85806F-D9B9-4192-94F4-146949C13420}" srcOrd="2" destOrd="0" presId="urn:microsoft.com/office/officeart/2005/8/layout/bProcess3"/>
    <dgm:cxn modelId="{4494E764-776E-46B3-8344-E071D13404FA}" type="presParOf" srcId="{6BF11A9A-0713-4FDF-872B-97CCE6EAC722}" destId="{5D9C7E59-CC88-49E1-AB50-B150D267E1A8}" srcOrd="3" destOrd="0" presId="urn:microsoft.com/office/officeart/2005/8/layout/bProcess3"/>
    <dgm:cxn modelId="{53C6ED44-E45A-425E-843A-A1FF95930D31}" type="presParOf" srcId="{5D9C7E59-CC88-49E1-AB50-B150D267E1A8}" destId="{488A84C2-6731-4B03-8C8A-BC563177A9AD}" srcOrd="0" destOrd="0" presId="urn:microsoft.com/office/officeart/2005/8/layout/bProcess3"/>
    <dgm:cxn modelId="{48A8FACB-31DE-40C0-A37F-9B2C33C2AB6F}" type="presParOf" srcId="{6BF11A9A-0713-4FDF-872B-97CCE6EAC722}" destId="{F7A043FA-7D9E-4D5F-A3BC-2206A7828FED}" srcOrd="4" destOrd="0" presId="urn:microsoft.com/office/officeart/2005/8/layout/bProcess3"/>
    <dgm:cxn modelId="{91DA5787-0375-4943-8F6E-07E39C093BF8}" type="presParOf" srcId="{6BF11A9A-0713-4FDF-872B-97CCE6EAC722}" destId="{AA65ABCF-7CF8-41D0-B737-88BA5E6182F0}" srcOrd="5" destOrd="0" presId="urn:microsoft.com/office/officeart/2005/8/layout/bProcess3"/>
    <dgm:cxn modelId="{220FAF3C-E67B-430C-8156-FBA927C7D787}" type="presParOf" srcId="{AA65ABCF-7CF8-41D0-B737-88BA5E6182F0}" destId="{B65D6EA6-FB59-4B18-9CA6-21A9960FCF69}" srcOrd="0" destOrd="0" presId="urn:microsoft.com/office/officeart/2005/8/layout/bProcess3"/>
    <dgm:cxn modelId="{BE76E2AC-E083-47BA-8199-5C88BE39752D}" type="presParOf" srcId="{6BF11A9A-0713-4FDF-872B-97CCE6EAC722}" destId="{0C948D81-6B1B-4978-AF8F-AC54FD71B509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4296FA-84F3-477D-A49A-F6F77F55D650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552E86D-F0A7-4E36-A9B0-98568A8459EE}">
      <dgm:prSet/>
      <dgm:spPr/>
      <dgm:t>
        <a:bodyPr/>
        <a:lstStyle/>
        <a:p>
          <a:pPr algn="ctr" rtl="0"/>
          <a:r>
            <a:rPr lang="ru-RU" dirty="0" smtClean="0"/>
            <a:t>Мониторинг удовлетворенности потребителей качеством товаров, работ и услуг </a:t>
          </a:r>
          <a:endParaRPr lang="ru-RU" dirty="0"/>
        </a:p>
      </dgm:t>
    </dgm:pt>
    <dgm:pt modelId="{905E735D-817A-4B7C-9AA1-8667B794689E}" type="parTrans" cxnId="{6668CF53-CEA6-4198-816B-AB2C73C37FEC}">
      <dgm:prSet/>
      <dgm:spPr/>
      <dgm:t>
        <a:bodyPr/>
        <a:lstStyle/>
        <a:p>
          <a:endParaRPr lang="ru-RU"/>
        </a:p>
      </dgm:t>
    </dgm:pt>
    <dgm:pt modelId="{374EF4F3-3928-4ACA-B508-D50D58A78420}" type="sibTrans" cxnId="{6668CF53-CEA6-4198-816B-AB2C73C37FEC}">
      <dgm:prSet/>
      <dgm:spPr/>
      <dgm:t>
        <a:bodyPr/>
        <a:lstStyle/>
        <a:p>
          <a:endParaRPr lang="ru-RU"/>
        </a:p>
      </dgm:t>
    </dgm:pt>
    <dgm:pt modelId="{AC67ED24-6F56-4A13-82DF-0DCA3E26227A}" type="pres">
      <dgm:prSet presAssocID="{0E4296FA-84F3-477D-A49A-F6F77F55D65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2F9ADB-E429-4089-A462-F2893CB2939F}" type="pres">
      <dgm:prSet presAssocID="{8552E86D-F0A7-4E36-A9B0-98568A8459EE}" presName="parentText" presStyleLbl="node1" presStyleIdx="0" presStyleCnt="1" custLinFactNeighborX="146" custLinFactNeighborY="-278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C00AF1-D9D1-4587-BB74-99F5ABACA806}" type="presOf" srcId="{0E4296FA-84F3-477D-A49A-F6F77F55D650}" destId="{AC67ED24-6F56-4A13-82DF-0DCA3E26227A}" srcOrd="0" destOrd="0" presId="urn:microsoft.com/office/officeart/2005/8/layout/vList2"/>
    <dgm:cxn modelId="{6668CF53-CEA6-4198-816B-AB2C73C37FEC}" srcId="{0E4296FA-84F3-477D-A49A-F6F77F55D650}" destId="{8552E86D-F0A7-4E36-A9B0-98568A8459EE}" srcOrd="0" destOrd="0" parTransId="{905E735D-817A-4B7C-9AA1-8667B794689E}" sibTransId="{374EF4F3-3928-4ACA-B508-D50D58A78420}"/>
    <dgm:cxn modelId="{FFDBA5F8-E9FA-4F6C-A90E-55FD0660D4D8}" type="presOf" srcId="{8552E86D-F0A7-4E36-A9B0-98568A8459EE}" destId="{202F9ADB-E429-4089-A462-F2893CB2939F}" srcOrd="0" destOrd="0" presId="urn:microsoft.com/office/officeart/2005/8/layout/vList2"/>
    <dgm:cxn modelId="{A20C3DBD-8813-4F8F-BCB8-370B85700631}" type="presParOf" srcId="{AC67ED24-6F56-4A13-82DF-0DCA3E26227A}" destId="{202F9ADB-E429-4089-A462-F2893CB2939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3CE890E-AE2A-4789-BE55-D6F537B09CB5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EE60B74-5759-4388-8C17-444824001692}">
      <dgm:prSet/>
      <dgm:spPr/>
      <dgm:t>
        <a:bodyPr/>
        <a:lstStyle/>
        <a:p>
          <a:pPr algn="ctr" rtl="0"/>
          <a:r>
            <a:rPr lang="ru-RU" dirty="0" smtClean="0"/>
            <a:t>Мониторинг наличия (отсутствия) административных барьеров и оценки состояния конкурентной среды субъектами предпринимательской деятельности</a:t>
          </a:r>
          <a:endParaRPr lang="ru-RU" dirty="0"/>
        </a:p>
      </dgm:t>
    </dgm:pt>
    <dgm:pt modelId="{67D1FCA4-1DB2-47EB-9A6B-CE3129D933C3}" type="parTrans" cxnId="{ED0CB79E-AC57-4A42-A12C-5C7315629F33}">
      <dgm:prSet/>
      <dgm:spPr/>
      <dgm:t>
        <a:bodyPr/>
        <a:lstStyle/>
        <a:p>
          <a:endParaRPr lang="ru-RU"/>
        </a:p>
      </dgm:t>
    </dgm:pt>
    <dgm:pt modelId="{24AEF61E-C71D-46FA-83B4-F85328349473}" type="sibTrans" cxnId="{ED0CB79E-AC57-4A42-A12C-5C7315629F33}">
      <dgm:prSet/>
      <dgm:spPr/>
      <dgm:t>
        <a:bodyPr/>
        <a:lstStyle/>
        <a:p>
          <a:endParaRPr lang="ru-RU"/>
        </a:p>
      </dgm:t>
    </dgm:pt>
    <dgm:pt modelId="{C89EA82F-67CC-41A3-A969-15D38CE3898C}" type="pres">
      <dgm:prSet presAssocID="{A3CE890E-AE2A-4789-BE55-D6F537B09C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EF4EFA-48AC-422A-8BCE-CFDE2A786CE8}" type="pres">
      <dgm:prSet presAssocID="{4EE60B74-5759-4388-8C17-444824001692}" presName="parentText" presStyleLbl="node1" presStyleIdx="0" presStyleCnt="1" custLinFactNeighborX="146" custLinFactNeighborY="-77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B62CF6-EC7C-4337-A1F5-51EE1F117494}" type="presOf" srcId="{A3CE890E-AE2A-4789-BE55-D6F537B09CB5}" destId="{C89EA82F-67CC-41A3-A969-15D38CE3898C}" srcOrd="0" destOrd="0" presId="urn:microsoft.com/office/officeart/2005/8/layout/vList2"/>
    <dgm:cxn modelId="{ED0CB79E-AC57-4A42-A12C-5C7315629F33}" srcId="{A3CE890E-AE2A-4789-BE55-D6F537B09CB5}" destId="{4EE60B74-5759-4388-8C17-444824001692}" srcOrd="0" destOrd="0" parTransId="{67D1FCA4-1DB2-47EB-9A6B-CE3129D933C3}" sibTransId="{24AEF61E-C71D-46FA-83B4-F85328349473}"/>
    <dgm:cxn modelId="{CBF0EE48-362B-4EDC-8E1B-683952BDBE21}" type="presOf" srcId="{4EE60B74-5759-4388-8C17-444824001692}" destId="{6AEF4EFA-48AC-422A-8BCE-CFDE2A786CE8}" srcOrd="0" destOrd="0" presId="urn:microsoft.com/office/officeart/2005/8/layout/vList2"/>
    <dgm:cxn modelId="{23DB5966-95BE-4568-85F2-84FFD50DE427}" type="presParOf" srcId="{C89EA82F-67CC-41A3-A969-15D38CE3898C}" destId="{6AEF4EFA-48AC-422A-8BCE-CFDE2A786CE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37E5C07-26C0-4654-B9DC-4AC3EAC4378C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DCE0BF6-1649-4265-86DE-648407216920}">
      <dgm:prSet/>
      <dgm:spPr/>
      <dgm:t>
        <a:bodyPr/>
        <a:lstStyle/>
        <a:p>
          <a:pPr algn="ctr" rtl="0"/>
          <a:r>
            <a:rPr lang="ru-RU" dirty="0" smtClean="0"/>
            <a:t>Мониторинг удовлетворенности субъектов предпринимательской деятельности и потребителей товаров, работ и услуг качеством (уровнем доступности, понятности и удобства получения) официальной информации о состоянии конкуренции</a:t>
          </a:r>
          <a:endParaRPr lang="ru-RU" dirty="0"/>
        </a:p>
      </dgm:t>
    </dgm:pt>
    <dgm:pt modelId="{F42AFA52-A256-4F5B-AEB3-82333E167B2C}" type="parTrans" cxnId="{8A7970FC-DDB4-42B1-AD8D-23EBFCB52371}">
      <dgm:prSet/>
      <dgm:spPr/>
      <dgm:t>
        <a:bodyPr/>
        <a:lstStyle/>
        <a:p>
          <a:endParaRPr lang="ru-RU"/>
        </a:p>
      </dgm:t>
    </dgm:pt>
    <dgm:pt modelId="{43E7D8BB-884C-4259-A95D-345CAABB3FAA}" type="sibTrans" cxnId="{8A7970FC-DDB4-42B1-AD8D-23EBFCB52371}">
      <dgm:prSet/>
      <dgm:spPr/>
      <dgm:t>
        <a:bodyPr/>
        <a:lstStyle/>
        <a:p>
          <a:endParaRPr lang="ru-RU"/>
        </a:p>
      </dgm:t>
    </dgm:pt>
    <dgm:pt modelId="{219DEE63-7B42-417C-A386-B76A14B4AD21}" type="pres">
      <dgm:prSet presAssocID="{D37E5C07-26C0-4654-B9DC-4AC3EAC437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680C03-DE5F-4FFC-9A31-F45D6315938A}" type="pres">
      <dgm:prSet presAssocID="{7DCE0BF6-1649-4265-86DE-648407216920}" presName="parentText" presStyleLbl="node1" presStyleIdx="0" presStyleCnt="1" custLinFactNeighborX="2685" custLinFactNeighborY="-441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7970FC-DDB4-42B1-AD8D-23EBFCB52371}" srcId="{D37E5C07-26C0-4654-B9DC-4AC3EAC4378C}" destId="{7DCE0BF6-1649-4265-86DE-648407216920}" srcOrd="0" destOrd="0" parTransId="{F42AFA52-A256-4F5B-AEB3-82333E167B2C}" sibTransId="{43E7D8BB-884C-4259-A95D-345CAABB3FAA}"/>
    <dgm:cxn modelId="{DB1C5CB9-E9DC-46B7-9E1F-F8643D1A1005}" type="presOf" srcId="{D37E5C07-26C0-4654-B9DC-4AC3EAC4378C}" destId="{219DEE63-7B42-417C-A386-B76A14B4AD21}" srcOrd="0" destOrd="0" presId="urn:microsoft.com/office/officeart/2005/8/layout/vList2"/>
    <dgm:cxn modelId="{4C0ADB22-D603-4871-833B-624D745AEBCB}" type="presOf" srcId="{7DCE0BF6-1649-4265-86DE-648407216920}" destId="{2F680C03-DE5F-4FFC-9A31-F45D6315938A}" srcOrd="0" destOrd="0" presId="urn:microsoft.com/office/officeart/2005/8/layout/vList2"/>
    <dgm:cxn modelId="{5FCFC950-125D-4914-A32B-5F803EAABACF}" type="presParOf" srcId="{219DEE63-7B42-417C-A386-B76A14B4AD21}" destId="{2F680C03-DE5F-4FFC-9A31-F45D6315938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AC59F6-F562-4C92-88BA-3900F09BE0EA}">
      <dsp:nvSpPr>
        <dsp:cNvPr id="0" name=""/>
        <dsp:cNvSpPr/>
      </dsp:nvSpPr>
      <dsp:spPr>
        <a:xfrm>
          <a:off x="284278" y="10763"/>
          <a:ext cx="2288373" cy="2275632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Установление системного и единообразного подхода к осуществлению деятельности ОИВ, ОМСУ и </a:t>
          </a:r>
          <a:r>
            <a:rPr lang="en-US" sz="1400" kern="1200" dirty="0" smtClean="0"/>
            <a:t> </a:t>
          </a:r>
          <a:r>
            <a:rPr lang="ru-RU" sz="1400" kern="1200" dirty="0" smtClean="0"/>
            <a:t>ТО ФОИВ по созданию условий для развития конкуренции</a:t>
          </a:r>
          <a:endParaRPr lang="ru-RU" sz="1400" kern="1200" dirty="0"/>
        </a:p>
      </dsp:txBody>
      <dsp:txXfrm>
        <a:off x="284278" y="10763"/>
        <a:ext cx="2288373" cy="2275632"/>
      </dsp:txXfrm>
    </dsp:sp>
    <dsp:sp modelId="{3CE03D48-7D0B-4F08-BFC0-18C805E81328}">
      <dsp:nvSpPr>
        <dsp:cNvPr id="0" name=""/>
        <dsp:cNvSpPr/>
      </dsp:nvSpPr>
      <dsp:spPr>
        <a:xfrm>
          <a:off x="2797797" y="0"/>
          <a:ext cx="2292649" cy="2292641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Содействие формированию прозрачной системы работы ОИВ субъектов РФ в части реализации мер по развитию конкуренции</a:t>
          </a:r>
          <a:endParaRPr lang="ru-RU" sz="1400" kern="1200" dirty="0"/>
        </a:p>
      </dsp:txBody>
      <dsp:txXfrm>
        <a:off x="2797797" y="0"/>
        <a:ext cx="2292649" cy="2292641"/>
      </dsp:txXfrm>
    </dsp:sp>
    <dsp:sp modelId="{2073440C-D278-4EC5-A987-D6A79EE4B43D}">
      <dsp:nvSpPr>
        <dsp:cNvPr id="0" name=""/>
        <dsp:cNvSpPr/>
      </dsp:nvSpPr>
      <dsp:spPr>
        <a:xfrm>
          <a:off x="5548397" y="0"/>
          <a:ext cx="2288373" cy="2286331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Выявление потенциала развития экономики РФ, включая научно-технологический и человеческий потенциал</a:t>
          </a:r>
          <a:endParaRPr lang="ru-RU" sz="1400" kern="1200" dirty="0"/>
        </a:p>
      </dsp:txBody>
      <dsp:txXfrm>
        <a:off x="5548397" y="0"/>
        <a:ext cx="2288373" cy="2286331"/>
      </dsp:txXfrm>
    </dsp:sp>
    <dsp:sp modelId="{29E7E23A-8CA0-4254-B430-C677BAF22C1B}">
      <dsp:nvSpPr>
        <dsp:cNvPr id="0" name=""/>
        <dsp:cNvSpPr/>
      </dsp:nvSpPr>
      <dsp:spPr>
        <a:xfrm>
          <a:off x="8090878" y="0"/>
          <a:ext cx="3125125" cy="2249978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Создание стимулов и содействие формированию условий для развития, поддержки и защиты субъектов МСП, повышения уровня конкурентоспособности их продукции, а также содействие устранению админ. барьеров</a:t>
          </a:r>
          <a:endParaRPr lang="ru-RU" sz="1400" kern="1200" dirty="0"/>
        </a:p>
      </dsp:txBody>
      <dsp:txXfrm>
        <a:off x="8090878" y="0"/>
        <a:ext cx="3125125" cy="2249978"/>
      </dsp:txXfrm>
    </dsp:sp>
    <dsp:sp modelId="{A1E392F3-4544-4429-97EA-FF470A9F4C9D}">
      <dsp:nvSpPr>
        <dsp:cNvPr id="0" name=""/>
        <dsp:cNvSpPr/>
      </dsp:nvSpPr>
      <dsp:spPr>
        <a:xfrm>
          <a:off x="241482" y="2561216"/>
          <a:ext cx="2026328" cy="1729325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Поддержание и развитие единого экономического пространства РФ </a:t>
          </a:r>
          <a:endParaRPr lang="ru-RU" sz="1400" kern="1200" dirty="0"/>
        </a:p>
      </dsp:txBody>
      <dsp:txXfrm>
        <a:off x="241482" y="2561216"/>
        <a:ext cx="2026328" cy="1729325"/>
      </dsp:txXfrm>
    </dsp:sp>
    <dsp:sp modelId="{AFF151C5-B27E-4A10-92DE-E8BEF0AF0B54}">
      <dsp:nvSpPr>
        <dsp:cNvPr id="0" name=""/>
        <dsp:cNvSpPr/>
      </dsp:nvSpPr>
      <dsp:spPr>
        <a:xfrm>
          <a:off x="2446979" y="2590535"/>
          <a:ext cx="2026328" cy="1727708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Рост производительности труда и диверсификация экономики</a:t>
          </a:r>
          <a:endParaRPr lang="ru-RU" sz="1400" kern="1200" dirty="0"/>
        </a:p>
      </dsp:txBody>
      <dsp:txXfrm>
        <a:off x="2446979" y="2590535"/>
        <a:ext cx="2026328" cy="1727708"/>
      </dsp:txXfrm>
    </dsp:sp>
    <dsp:sp modelId="{7DB7832D-E6C8-4336-9F0F-2166D3AC2DBB}">
      <dsp:nvSpPr>
        <dsp:cNvPr id="0" name=""/>
        <dsp:cNvSpPr/>
      </dsp:nvSpPr>
      <dsp:spPr>
        <a:xfrm>
          <a:off x="4652456" y="2564571"/>
          <a:ext cx="2293865" cy="1716268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Повышение доступности финансовых услуг для субъектов экономической деятельности</a:t>
          </a:r>
          <a:endParaRPr lang="ru-RU" sz="1400" kern="1200" dirty="0"/>
        </a:p>
      </dsp:txBody>
      <dsp:txXfrm>
        <a:off x="4652456" y="2564571"/>
        <a:ext cx="2293865" cy="1716268"/>
      </dsp:txXfrm>
    </dsp:sp>
    <dsp:sp modelId="{F7D99BF7-9535-4D34-8C21-72BE283BAC22}">
      <dsp:nvSpPr>
        <dsp:cNvPr id="0" name=""/>
        <dsp:cNvSpPr/>
      </dsp:nvSpPr>
      <dsp:spPr>
        <a:xfrm>
          <a:off x="7073939" y="2559441"/>
          <a:ext cx="2026328" cy="1716268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Преодоление и минимизация влияния несовершенной конкуренции на инфляцию</a:t>
          </a:r>
          <a:endParaRPr lang="ru-RU" sz="1400" kern="1200" dirty="0"/>
        </a:p>
      </dsp:txBody>
      <dsp:txXfrm>
        <a:off x="7073939" y="2559441"/>
        <a:ext cx="2026328" cy="1716268"/>
      </dsp:txXfrm>
    </dsp:sp>
    <dsp:sp modelId="{93CC516A-A405-4EF1-8DC1-23EAE757EB4B}">
      <dsp:nvSpPr>
        <dsp:cNvPr id="0" name=""/>
        <dsp:cNvSpPr/>
      </dsp:nvSpPr>
      <dsp:spPr>
        <a:xfrm>
          <a:off x="9186529" y="2551124"/>
          <a:ext cx="2026328" cy="1716268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Содействие каждым субъектом РФ развитию конкуренции на товарных рынках</a:t>
          </a:r>
          <a:endParaRPr lang="ru-RU" sz="1400" kern="1200" dirty="0"/>
        </a:p>
      </dsp:txBody>
      <dsp:txXfrm>
        <a:off x="9186529" y="2551124"/>
        <a:ext cx="2026328" cy="171626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DCEF48-BC14-4F17-AD48-24FA9A5EC288}">
      <dsp:nvSpPr>
        <dsp:cNvPr id="0" name=""/>
        <dsp:cNvSpPr/>
      </dsp:nvSpPr>
      <dsp:spPr>
        <a:xfrm>
          <a:off x="0" y="0"/>
          <a:ext cx="5007295" cy="5870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Мониторинг деятельности субъектов естественных монополий </a:t>
          </a:r>
          <a:endParaRPr lang="ru-RU" sz="1600" kern="1200" dirty="0"/>
        </a:p>
      </dsp:txBody>
      <dsp:txXfrm>
        <a:off x="28655" y="28655"/>
        <a:ext cx="4949985" cy="5297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54B385-0534-4361-B19B-400287357EE6}">
      <dsp:nvSpPr>
        <dsp:cNvPr id="0" name=""/>
        <dsp:cNvSpPr/>
      </dsp:nvSpPr>
      <dsp:spPr>
        <a:xfrm>
          <a:off x="0" y="16055"/>
          <a:ext cx="5014596" cy="1085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Мониторинг деятельности хозяйствующих субъектов, доля участия субъекта Российской Федерации или муниципального образования в которых составляет 50 и более процентов</a:t>
          </a:r>
          <a:endParaRPr lang="ru-RU" sz="1600" kern="1200" dirty="0"/>
        </a:p>
      </dsp:txBody>
      <dsp:txXfrm>
        <a:off x="53002" y="69057"/>
        <a:ext cx="4908592" cy="97975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657064-9848-45DA-8BE0-8DDF81051FF9}">
      <dsp:nvSpPr>
        <dsp:cNvPr id="0" name=""/>
        <dsp:cNvSpPr/>
      </dsp:nvSpPr>
      <dsp:spPr>
        <a:xfrm>
          <a:off x="0" y="556"/>
          <a:ext cx="4193385" cy="874437"/>
        </a:xfrm>
        <a:prstGeom prst="roundRect">
          <a:avLst/>
        </a:prstGeom>
        <a:solidFill>
          <a:srgbClr val="339966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Мониторинг удовлетворенности населения деятельностью в сфере финансовых услуг</a:t>
          </a:r>
          <a:endParaRPr lang="ru-RU" sz="1700" kern="1200" dirty="0"/>
        </a:p>
      </dsp:txBody>
      <dsp:txXfrm>
        <a:off x="42686" y="43242"/>
        <a:ext cx="4108013" cy="78906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39CC2-5A67-4F48-9D08-19487AAF1541}">
      <dsp:nvSpPr>
        <dsp:cNvPr id="0" name=""/>
        <dsp:cNvSpPr/>
      </dsp:nvSpPr>
      <dsp:spPr>
        <a:xfrm>
          <a:off x="0" y="36"/>
          <a:ext cx="4193385" cy="662032"/>
        </a:xfrm>
        <a:prstGeom prst="roundRect">
          <a:avLst/>
        </a:prstGeom>
        <a:solidFill>
          <a:srgbClr val="339966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Мониторинг доступности для населения финансовых услуг</a:t>
          </a:r>
          <a:endParaRPr lang="ru-RU" sz="1800" kern="1200" dirty="0"/>
        </a:p>
      </dsp:txBody>
      <dsp:txXfrm>
        <a:off x="32318" y="32354"/>
        <a:ext cx="4128749" cy="59739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A31153-E7FD-43AF-9938-1F9DB5A89892}">
      <dsp:nvSpPr>
        <dsp:cNvPr id="0" name=""/>
        <dsp:cNvSpPr/>
      </dsp:nvSpPr>
      <dsp:spPr>
        <a:xfrm>
          <a:off x="0" y="0"/>
          <a:ext cx="4184768" cy="1085760"/>
        </a:xfrm>
        <a:prstGeom prst="roundRect">
          <a:avLst/>
        </a:prstGeom>
        <a:solidFill>
          <a:srgbClr val="339966"/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Мониторинг цен (с учетом динамики) на товары, входящие в перечень социально-значимых продовольственных товаров первой необходимости</a:t>
          </a:r>
          <a:endParaRPr lang="ru-RU" sz="1600" kern="1200" dirty="0"/>
        </a:p>
      </dsp:txBody>
      <dsp:txXfrm>
        <a:off x="53002" y="53002"/>
        <a:ext cx="4078764" cy="97975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09492-A746-4398-814D-631F73870A6A}">
      <dsp:nvSpPr>
        <dsp:cNvPr id="0" name=""/>
        <dsp:cNvSpPr/>
      </dsp:nvSpPr>
      <dsp:spPr>
        <a:xfrm>
          <a:off x="2308099" y="-438207"/>
          <a:ext cx="5345287" cy="5345287"/>
        </a:xfrm>
        <a:prstGeom prst="circularArrow">
          <a:avLst>
            <a:gd name="adj1" fmla="val 5544"/>
            <a:gd name="adj2" fmla="val 330680"/>
            <a:gd name="adj3" fmla="val 12859768"/>
            <a:gd name="adj4" fmla="val 17972364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26BEFA-A708-4E93-973C-D8CD76368845}">
      <dsp:nvSpPr>
        <dsp:cNvPr id="0" name=""/>
        <dsp:cNvSpPr/>
      </dsp:nvSpPr>
      <dsp:spPr>
        <a:xfrm>
          <a:off x="3274451" y="-158457"/>
          <a:ext cx="3412584" cy="1494346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1. Разработать ключевые показатели развития конкуренции с учетом требований Стандарта и методик ФАС России по разработке показателей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  <a:p>
          <a:pPr marL="114300" lvl="1" indent="-114300" algn="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C00000"/>
              </a:solidFill>
            </a:rPr>
            <a:t>до 1 августа 2019 г.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347399" y="-85509"/>
        <a:ext cx="3266688" cy="1348450"/>
      </dsp:txXfrm>
    </dsp:sp>
    <dsp:sp modelId="{3E787A08-1223-4817-842C-9C0364780A0E}">
      <dsp:nvSpPr>
        <dsp:cNvPr id="0" name=""/>
        <dsp:cNvSpPr/>
      </dsp:nvSpPr>
      <dsp:spPr>
        <a:xfrm>
          <a:off x="6514213" y="1437211"/>
          <a:ext cx="3488944" cy="1509827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2. Разработать проект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«дорожной карты» по содействию развитию конкуренции, с учетом рекомендаций ФАС России типовых мероприятий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  <a:p>
          <a:pPr marL="114300" lvl="1" indent="-114300" algn="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C00000"/>
              </a:solidFill>
            </a:rPr>
            <a:t>до 1 сентября 2019 г.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6587917" y="1510915"/>
        <a:ext cx="3341536" cy="1362419"/>
      </dsp:txXfrm>
    </dsp:sp>
    <dsp:sp modelId="{2B50D284-E18A-4CDB-B68F-1571C94D1421}">
      <dsp:nvSpPr>
        <dsp:cNvPr id="0" name=""/>
        <dsp:cNvSpPr/>
      </dsp:nvSpPr>
      <dsp:spPr>
        <a:xfrm>
          <a:off x="5756354" y="3355743"/>
          <a:ext cx="3799592" cy="1682309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3. Определить в каждом органе власти должностное лицо с правом принятия управленческих решений должностью не ниже заместителя руководителя, ответственных за координацию вопросов  содействия развитию конкуренции 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  <a:p>
          <a:pPr marL="114300" lvl="1" indent="-114300" algn="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C00000"/>
              </a:solidFill>
            </a:rPr>
            <a:t>до 1 октября 2019 г. 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5838478" y="3437867"/>
        <a:ext cx="3635344" cy="1518061"/>
      </dsp:txXfrm>
    </dsp:sp>
    <dsp:sp modelId="{C7095070-36C3-43D1-9E27-1E9F51959E34}">
      <dsp:nvSpPr>
        <dsp:cNvPr id="0" name=""/>
        <dsp:cNvSpPr/>
      </dsp:nvSpPr>
      <dsp:spPr>
        <a:xfrm>
          <a:off x="209593" y="1447927"/>
          <a:ext cx="3508212" cy="1495338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4. Актуализировать нормативно-правовую базу, принятую во исполнение положений Стандарта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  <a:p>
          <a:pPr marL="114300" lvl="1" indent="-114300" algn="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C00000"/>
              </a:solidFill>
            </a:rPr>
            <a:t>до 1 января 2020 г. 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282589" y="1520923"/>
        <a:ext cx="3362220" cy="1349346"/>
      </dsp:txXfrm>
    </dsp:sp>
    <dsp:sp modelId="{DEB9B7C6-0044-44E1-B315-EDC3DDE42D6D}">
      <dsp:nvSpPr>
        <dsp:cNvPr id="0" name=""/>
        <dsp:cNvSpPr/>
      </dsp:nvSpPr>
      <dsp:spPr>
        <a:xfrm>
          <a:off x="871802" y="3439762"/>
          <a:ext cx="3677529" cy="1394525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5. Разработать и утвердить «дорожную карту» по содействию развитию конкуренции</a:t>
          </a:r>
        </a:p>
        <a:p>
          <a:pPr lvl="0" algn="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C00000"/>
              </a:solidFill>
            </a:rPr>
            <a:t>до 1 октября 2019 г. 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939877" y="3507837"/>
        <a:ext cx="3541379" cy="125837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09492-A746-4398-814D-631F73870A6A}">
      <dsp:nvSpPr>
        <dsp:cNvPr id="0" name=""/>
        <dsp:cNvSpPr/>
      </dsp:nvSpPr>
      <dsp:spPr>
        <a:xfrm>
          <a:off x="2357732" y="-397361"/>
          <a:ext cx="5373415" cy="5373415"/>
        </a:xfrm>
        <a:prstGeom prst="circularArrow">
          <a:avLst>
            <a:gd name="adj1" fmla="val 5274"/>
            <a:gd name="adj2" fmla="val 312630"/>
            <a:gd name="adj3" fmla="val 13213920"/>
            <a:gd name="adj4" fmla="val 17750014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26BEFA-A708-4E93-973C-D8CD76368845}">
      <dsp:nvSpPr>
        <dsp:cNvPr id="0" name=""/>
        <dsp:cNvSpPr/>
      </dsp:nvSpPr>
      <dsp:spPr>
        <a:xfrm>
          <a:off x="3477217" y="-47893"/>
          <a:ext cx="3134444" cy="1044818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1. Изучить стандарт развития конкуренции в субъектах Российской Федерации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  <a:p>
          <a:pPr marL="114300" lvl="1" indent="-114300" algn="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C00000"/>
              </a:solidFill>
            </a:rPr>
            <a:t>до 1 июля 2019 г.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528221" y="3111"/>
        <a:ext cx="3032436" cy="942810"/>
      </dsp:txXfrm>
    </dsp:sp>
    <dsp:sp modelId="{3E787A08-1223-4817-842C-9C0364780A0E}">
      <dsp:nvSpPr>
        <dsp:cNvPr id="0" name=""/>
        <dsp:cNvSpPr/>
      </dsp:nvSpPr>
      <dsp:spPr>
        <a:xfrm>
          <a:off x="6013785" y="1184769"/>
          <a:ext cx="3134444" cy="1044818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2. Заключить соглашение с Минэкономразвития НСО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  <a:p>
          <a:pPr marL="114300" lvl="1" indent="-114300" algn="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C00000"/>
              </a:solidFill>
            </a:rPr>
            <a:t>до 1 августа 2019 г.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6064789" y="1235773"/>
        <a:ext cx="3032436" cy="942810"/>
      </dsp:txXfrm>
    </dsp:sp>
    <dsp:sp modelId="{2B50D284-E18A-4CDB-B68F-1571C94D1421}">
      <dsp:nvSpPr>
        <dsp:cNvPr id="0" name=""/>
        <dsp:cNvSpPr/>
      </dsp:nvSpPr>
      <dsp:spPr>
        <a:xfrm>
          <a:off x="6042112" y="2592105"/>
          <a:ext cx="3134444" cy="1153410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3. Создать </a:t>
          </a: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(актуализировать) коллегиальный </a:t>
          </a: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орган для решения вопросов по содействию развитию конкуренции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  <a:p>
          <a:pPr marL="114300" lvl="1" indent="-114300" algn="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C00000"/>
              </a:solidFill>
            </a:rPr>
            <a:t>до 1 августа 2019 г. 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6098417" y="2648410"/>
        <a:ext cx="3021834" cy="1040800"/>
      </dsp:txXfrm>
    </dsp:sp>
    <dsp:sp modelId="{C7095070-36C3-43D1-9E27-1E9F51959E34}">
      <dsp:nvSpPr>
        <dsp:cNvPr id="0" name=""/>
        <dsp:cNvSpPr/>
      </dsp:nvSpPr>
      <dsp:spPr>
        <a:xfrm>
          <a:off x="3496958" y="4097379"/>
          <a:ext cx="3134444" cy="1217135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4. Создать на официальном сайте муниципального образования раздел, посвященный содействию развитию конкуренции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  <a:p>
          <a:pPr marL="114300" lvl="1" indent="-114300" algn="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C00000"/>
              </a:solidFill>
            </a:rPr>
            <a:t>до 1 августа 2019 г. 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556374" y="4156795"/>
        <a:ext cx="3015612" cy="1098303"/>
      </dsp:txXfrm>
    </dsp:sp>
    <dsp:sp modelId="{DEB9B7C6-0044-44E1-B315-EDC3DDE42D6D}">
      <dsp:nvSpPr>
        <dsp:cNvPr id="0" name=""/>
        <dsp:cNvSpPr/>
      </dsp:nvSpPr>
      <dsp:spPr>
        <a:xfrm>
          <a:off x="1077472" y="2583966"/>
          <a:ext cx="3134444" cy="1135078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5. Разработать и утвердить «дорожную карту» по содействию развитию конкуренции в муниципальном образовании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  <a:p>
          <a:pPr marL="114300" lvl="1" indent="-114300" algn="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C00000"/>
              </a:solidFill>
            </a:rPr>
            <a:t>до 1 октября 2019 г. 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1132882" y="2639376"/>
        <a:ext cx="3023624" cy="1024258"/>
      </dsp:txXfrm>
    </dsp:sp>
    <dsp:sp modelId="{28CFF5FF-7AA5-4321-9C98-A2149B46582F}">
      <dsp:nvSpPr>
        <dsp:cNvPr id="0" name=""/>
        <dsp:cNvSpPr/>
      </dsp:nvSpPr>
      <dsp:spPr>
        <a:xfrm>
          <a:off x="1215473" y="1128336"/>
          <a:ext cx="3134444" cy="1044818"/>
        </a:xfrm>
        <a:prstGeom prst="round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ysDot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50000"/>
                </a:schemeClr>
              </a:solidFill>
            </a:rPr>
            <a:t>6. Актуализировать «дорожную карту» в соответствии с региональной «дорожной картой»</a:t>
          </a:r>
          <a:endParaRPr lang="ru-RU" sz="1400" kern="1200" dirty="0">
            <a:solidFill>
              <a:schemeClr val="tx1">
                <a:lumMod val="50000"/>
              </a:schemeClr>
            </a:solidFill>
          </a:endParaRPr>
        </a:p>
        <a:p>
          <a:pPr marL="114300" lvl="1" indent="-114300" algn="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C00000"/>
              </a:solidFill>
            </a:rPr>
            <a:t>до 1 апреля 2020 г.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1266477" y="1179340"/>
        <a:ext cx="3032436" cy="9428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7922E4-BC55-4AB0-AED0-3BE78C4FDE8E}">
      <dsp:nvSpPr>
        <dsp:cNvPr id="0" name=""/>
        <dsp:cNvSpPr/>
      </dsp:nvSpPr>
      <dsp:spPr>
        <a:xfrm>
          <a:off x="0" y="923002"/>
          <a:ext cx="61874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18C52EA-4A37-4F81-9E52-AF380C49D2FD}">
      <dsp:nvSpPr>
        <dsp:cNvPr id="0" name=""/>
        <dsp:cNvSpPr/>
      </dsp:nvSpPr>
      <dsp:spPr>
        <a:xfrm>
          <a:off x="0" y="1846005"/>
          <a:ext cx="6178579" cy="1706533"/>
        </a:xfrm>
        <a:prstGeom prst="rect">
          <a:avLst/>
        </a:prstGeom>
        <a:solidFill>
          <a:schemeClr val="accent1">
            <a:lumMod val="75000"/>
            <a:lumOff val="25000"/>
          </a:schemeClr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bg1"/>
              </a:solidFill>
            </a:rPr>
            <a:t>Коллегиальный </a:t>
          </a:r>
          <a:r>
            <a:rPr lang="ru-RU" sz="1800" b="0" kern="1200" dirty="0" err="1" smtClean="0">
              <a:solidFill>
                <a:schemeClr val="bg1"/>
              </a:solidFill>
            </a:rPr>
            <a:t>орга</a:t>
          </a:r>
          <a:r>
            <a:rPr lang="ru-RU" sz="1800" b="0" kern="1200" dirty="0" smtClean="0">
              <a:solidFill>
                <a:schemeClr val="bg1"/>
              </a:solidFill>
            </a:rPr>
            <a:t> рассматривает вопросы содействия развитию </a:t>
          </a:r>
          <a:r>
            <a:rPr lang="ru-RU" sz="1800" b="0" kern="120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конкуренции</a:t>
          </a:r>
          <a:r>
            <a:rPr lang="ru-RU" sz="1800" b="0" kern="1200" dirty="0" smtClean="0">
              <a:solidFill>
                <a:schemeClr val="bg1"/>
              </a:solidFill>
            </a:rPr>
            <a:t>:</a:t>
          </a:r>
          <a:endParaRPr lang="ru-RU" sz="1800" b="0" kern="1200" dirty="0">
            <a:solidFill>
              <a:schemeClr val="bg1"/>
            </a:solidFill>
          </a:endParaRPr>
        </a:p>
      </dsp:txBody>
      <dsp:txXfrm>
        <a:off x="0" y="1846005"/>
        <a:ext cx="6178579" cy="17065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EAC00-F2C0-462A-8A5A-46328F064203}">
      <dsp:nvSpPr>
        <dsp:cNvPr id="0" name=""/>
        <dsp:cNvSpPr/>
      </dsp:nvSpPr>
      <dsp:spPr>
        <a:xfrm>
          <a:off x="260959" y="3248"/>
          <a:ext cx="2791611" cy="3322790"/>
        </a:xfrm>
        <a:prstGeom prst="striped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/>
            <a:t>Коллегиальный орган рассматривает вопросы по содействию развитию конкуренции:</a:t>
          </a:r>
          <a:endParaRPr lang="ru-RU" sz="1600" kern="1200" dirty="0"/>
        </a:p>
      </dsp:txBody>
      <dsp:txXfrm>
        <a:off x="697148" y="833946"/>
        <a:ext cx="1657519" cy="16613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77443-C49A-4083-9D5C-BE1C539B3F30}">
      <dsp:nvSpPr>
        <dsp:cNvPr id="0" name=""/>
        <dsp:cNvSpPr/>
      </dsp:nvSpPr>
      <dsp:spPr>
        <a:xfrm>
          <a:off x="2678" y="24824"/>
          <a:ext cx="2371788" cy="1869510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ctr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Информация ФОИВ, в </a:t>
          </a:r>
          <a:r>
            <a:rPr lang="ru-RU" sz="1300" kern="1200" dirty="0" err="1" smtClean="0"/>
            <a:t>т.ч</a:t>
          </a:r>
          <a:r>
            <a:rPr lang="ru-RU" sz="1300" kern="1200" dirty="0" smtClean="0"/>
            <a:t>. информация ФАС, полученная в результате анализа состояния конкуренции на рынках  и осуществления гос. контроля за соблюдением </a:t>
          </a:r>
          <a:r>
            <a:rPr lang="ru-RU" sz="1300" kern="1200" dirty="0" err="1" smtClean="0"/>
            <a:t>антимон</a:t>
          </a:r>
          <a:r>
            <a:rPr lang="ru-RU" sz="1300" kern="1200" dirty="0" smtClean="0"/>
            <a:t>. законодательства, а также информация ЦБ РФ</a:t>
          </a:r>
          <a:endParaRPr lang="ru-RU" sz="1300" kern="1200" dirty="0"/>
        </a:p>
      </dsp:txBody>
      <dsp:txXfrm>
        <a:off x="2678" y="24824"/>
        <a:ext cx="2371788" cy="1869510"/>
      </dsp:txXfrm>
    </dsp:sp>
    <dsp:sp modelId="{D32A52B1-283B-414B-A62C-EE5AE4B6713A}">
      <dsp:nvSpPr>
        <dsp:cNvPr id="0" name=""/>
        <dsp:cNvSpPr/>
      </dsp:nvSpPr>
      <dsp:spPr>
        <a:xfrm>
          <a:off x="2566175" y="22471"/>
          <a:ext cx="2029453" cy="1874214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ctr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Информация ФАС, в </a:t>
          </a:r>
          <a:r>
            <a:rPr lang="ru-RU" sz="1300" kern="1200" dirty="0" err="1" smtClean="0"/>
            <a:t>т.ч</a:t>
          </a:r>
          <a:r>
            <a:rPr lang="ru-RU" sz="1300" kern="1200" dirty="0" smtClean="0"/>
            <a:t>. распространяемая в рамках выявления практик по содействию развитию конкуренции и по нарушению </a:t>
          </a:r>
          <a:r>
            <a:rPr lang="ru-RU" sz="1300" kern="1200" dirty="0" err="1" smtClean="0"/>
            <a:t>антимон</a:t>
          </a:r>
          <a:r>
            <a:rPr lang="ru-RU" sz="1300" kern="1200" dirty="0" smtClean="0"/>
            <a:t>. законодательства органами гос. власти и ОМСУ</a:t>
          </a:r>
          <a:endParaRPr lang="ru-RU" sz="1300" kern="1200" dirty="0"/>
        </a:p>
      </dsp:txBody>
      <dsp:txXfrm>
        <a:off x="2566175" y="22471"/>
        <a:ext cx="2029453" cy="1874214"/>
      </dsp:txXfrm>
    </dsp:sp>
    <dsp:sp modelId="{B7905DA8-815B-4137-AD6C-AFCD4BCA887F}">
      <dsp:nvSpPr>
        <dsp:cNvPr id="0" name=""/>
        <dsp:cNvSpPr/>
      </dsp:nvSpPr>
      <dsp:spPr>
        <a:xfrm>
          <a:off x="4787338" y="22471"/>
          <a:ext cx="2160237" cy="1874214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ctr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Показатели СЭР </a:t>
          </a:r>
          <a:endParaRPr lang="en-US" sz="1300" kern="1200" dirty="0" smtClean="0"/>
        </a:p>
        <a:p>
          <a:pPr lvl="0" algn="ctr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субъекта РФ </a:t>
          </a:r>
          <a:endParaRPr lang="en-US" sz="1300" kern="1200" dirty="0" smtClean="0"/>
        </a:p>
        <a:p>
          <a:pPr lvl="0" algn="ctr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(включая показатели по каждому из отдельных МО)</a:t>
          </a:r>
          <a:endParaRPr lang="ru-RU" sz="1300" kern="1200" dirty="0"/>
        </a:p>
      </dsp:txBody>
      <dsp:txXfrm>
        <a:off x="4787338" y="22471"/>
        <a:ext cx="2160237" cy="1874214"/>
      </dsp:txXfrm>
    </dsp:sp>
    <dsp:sp modelId="{3924A03A-8A6A-4F8E-878F-04D0AF88CBC8}">
      <dsp:nvSpPr>
        <dsp:cNvPr id="0" name=""/>
        <dsp:cNvSpPr/>
      </dsp:nvSpPr>
      <dsp:spPr>
        <a:xfrm>
          <a:off x="7139284" y="22471"/>
          <a:ext cx="2056330" cy="1874214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ctr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Инвестиционные приоритеты, определяемые субъектом РФ в установленном им порядке</a:t>
          </a:r>
          <a:endParaRPr lang="ru-RU" sz="1300" kern="1200" dirty="0"/>
        </a:p>
      </dsp:txBody>
      <dsp:txXfrm>
        <a:off x="7139284" y="22471"/>
        <a:ext cx="2056330" cy="1874214"/>
      </dsp:txXfrm>
    </dsp:sp>
    <dsp:sp modelId="{2AC11568-18DA-4355-9A3A-C2DA28774693}">
      <dsp:nvSpPr>
        <dsp:cNvPr id="0" name=""/>
        <dsp:cNvSpPr/>
      </dsp:nvSpPr>
      <dsp:spPr>
        <a:xfrm>
          <a:off x="9387324" y="22471"/>
          <a:ext cx="2039997" cy="1874214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ctr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 Информация, содержащаяся в документах страт. планирования РФ, субъекта РФ и МО</a:t>
          </a:r>
          <a:endParaRPr lang="ru-RU" sz="1300" kern="1200" dirty="0"/>
        </a:p>
      </dsp:txBody>
      <dsp:txXfrm>
        <a:off x="9387324" y="22471"/>
        <a:ext cx="2039997" cy="1874214"/>
      </dsp:txXfrm>
    </dsp:sp>
    <dsp:sp modelId="{7941F189-315C-434D-9F5A-96CBD2944D92}">
      <dsp:nvSpPr>
        <dsp:cNvPr id="0" name=""/>
        <dsp:cNvSpPr/>
      </dsp:nvSpPr>
      <dsp:spPr>
        <a:xfrm>
          <a:off x="271195" y="2110867"/>
          <a:ext cx="5015400" cy="1150255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ctr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Результаты </a:t>
          </a:r>
          <a:r>
            <a:rPr lang="ru-RU" sz="1300" kern="1200" dirty="0" err="1" smtClean="0"/>
            <a:t>аналит</a:t>
          </a:r>
          <a:r>
            <a:rPr lang="ru-RU" sz="1300" kern="1200" dirty="0" smtClean="0"/>
            <a:t>. исследований и опросов субъектов </a:t>
          </a:r>
          <a:r>
            <a:rPr lang="ru-RU" sz="1300" kern="1200" dirty="0" err="1" smtClean="0"/>
            <a:t>предпр</a:t>
          </a:r>
          <a:r>
            <a:rPr lang="ru-RU" sz="1300" kern="1200" dirty="0" smtClean="0"/>
            <a:t>. деятельности, экспертов, потребителей, </a:t>
          </a:r>
          <a:r>
            <a:rPr lang="ru-RU" sz="1300" kern="1200" dirty="0" err="1" smtClean="0"/>
            <a:t>саморег</a:t>
          </a:r>
          <a:r>
            <a:rPr lang="ru-RU" sz="1300" kern="1200" dirty="0" smtClean="0"/>
            <a:t>. организаций, профсоюзов и советов потребителей, а также общ. организаций, представляющих интересы потребителей</a:t>
          </a:r>
          <a:endParaRPr lang="ru-RU" sz="1300" kern="1200" dirty="0"/>
        </a:p>
      </dsp:txBody>
      <dsp:txXfrm>
        <a:off x="271195" y="2110867"/>
        <a:ext cx="5015400" cy="1150255"/>
      </dsp:txXfrm>
    </dsp:sp>
    <dsp:sp modelId="{70A658E9-53F1-45F8-8FEB-2116FCA58735}">
      <dsp:nvSpPr>
        <dsp:cNvPr id="0" name=""/>
        <dsp:cNvSpPr/>
      </dsp:nvSpPr>
      <dsp:spPr>
        <a:xfrm>
          <a:off x="5667120" y="2110867"/>
          <a:ext cx="5283813" cy="1150255"/>
        </a:xfrm>
        <a:prstGeom prst="rect">
          <a:avLst/>
        </a:prstGeom>
        <a:solidFill>
          <a:srgbClr val="0066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ctr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Информация научных, исследовательских, аналитических и проектных организаций, экспертные оценки состояния рынков и отраслей регион. экономики, а также данные хоз. субъектов </a:t>
          </a:r>
        </a:p>
        <a:p>
          <a:pPr lvl="0" algn="ctr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/>
            <a:t>об их деятельности.</a:t>
          </a:r>
          <a:endParaRPr lang="ru-RU" sz="1300" kern="1200" dirty="0"/>
        </a:p>
      </dsp:txBody>
      <dsp:txXfrm>
        <a:off x="5667120" y="2110867"/>
        <a:ext cx="5283813" cy="11502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EAC00-F2C0-462A-8A5A-46328F064203}">
      <dsp:nvSpPr>
        <dsp:cNvPr id="0" name=""/>
        <dsp:cNvSpPr/>
      </dsp:nvSpPr>
      <dsp:spPr>
        <a:xfrm>
          <a:off x="1404779" y="0"/>
          <a:ext cx="2881997" cy="3674961"/>
        </a:xfrm>
        <a:prstGeom prst="striped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/>
            <a:t>Дорожная карта состоит из трех «блоков» мероприятий</a:t>
          </a:r>
          <a:endParaRPr lang="ru-RU" sz="2000" kern="1200" dirty="0"/>
        </a:p>
      </dsp:txBody>
      <dsp:txXfrm>
        <a:off x="1855091" y="918740"/>
        <a:ext cx="1711186" cy="18374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3553A-F535-492D-A8B7-A85064BFCBB6}">
      <dsp:nvSpPr>
        <dsp:cNvPr id="0" name=""/>
        <dsp:cNvSpPr/>
      </dsp:nvSpPr>
      <dsp:spPr>
        <a:xfrm>
          <a:off x="3964317" y="861775"/>
          <a:ext cx="6630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3005" y="45720"/>
              </a:lnTo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78479" y="904027"/>
        <a:ext cx="34680" cy="6936"/>
      </dsp:txXfrm>
    </dsp:sp>
    <dsp:sp modelId="{2F28B5BE-E778-4344-9A65-69834959C8A4}">
      <dsp:nvSpPr>
        <dsp:cNvPr id="0" name=""/>
        <dsp:cNvSpPr/>
      </dsp:nvSpPr>
      <dsp:spPr>
        <a:xfrm>
          <a:off x="950442" y="2792"/>
          <a:ext cx="3015674" cy="1809404"/>
        </a:xfrm>
        <a:prstGeom prst="rect">
          <a:avLst/>
        </a:prstGeom>
        <a:noFill/>
        <a:ln w="19050" cap="flat" cmpd="sng" algn="ctr">
          <a:solidFill>
            <a:srgbClr val="0066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50000"/>
                </a:schemeClr>
              </a:solidFill>
            </a:rPr>
            <a:t>Исходная фактическая информация (в том числе в числовом выражении) в отношении ситуации, сложившейся на отдельных товарных рынках, и ее проблематики</a:t>
          </a:r>
          <a:endParaRPr lang="ru-RU" sz="16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950442" y="2792"/>
        <a:ext cx="3015674" cy="1809404"/>
      </dsp:txXfrm>
    </dsp:sp>
    <dsp:sp modelId="{5D9C7E59-CC88-49E1-AB50-B150D267E1A8}">
      <dsp:nvSpPr>
        <dsp:cNvPr id="0" name=""/>
        <dsp:cNvSpPr/>
      </dsp:nvSpPr>
      <dsp:spPr>
        <a:xfrm>
          <a:off x="2458280" y="1810397"/>
          <a:ext cx="3709279" cy="663005"/>
        </a:xfrm>
        <a:custGeom>
          <a:avLst/>
          <a:gdLst/>
          <a:ahLst/>
          <a:cxnLst/>
          <a:rect l="0" t="0" r="0" b="0"/>
          <a:pathLst>
            <a:path>
              <a:moveTo>
                <a:pt x="3709279" y="0"/>
              </a:moveTo>
              <a:lnTo>
                <a:pt x="3709279" y="348602"/>
              </a:lnTo>
              <a:lnTo>
                <a:pt x="0" y="348602"/>
              </a:lnTo>
              <a:lnTo>
                <a:pt x="0" y="663005"/>
              </a:lnTo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18580" y="2138431"/>
        <a:ext cx="188678" cy="6936"/>
      </dsp:txXfrm>
    </dsp:sp>
    <dsp:sp modelId="{5D85806F-D9B9-4192-94F4-146949C13420}">
      <dsp:nvSpPr>
        <dsp:cNvPr id="0" name=""/>
        <dsp:cNvSpPr/>
      </dsp:nvSpPr>
      <dsp:spPr>
        <a:xfrm>
          <a:off x="4659722" y="2792"/>
          <a:ext cx="3015674" cy="1809404"/>
        </a:xfrm>
        <a:prstGeom prst="rect">
          <a:avLst/>
        </a:prstGeom>
        <a:noFill/>
        <a:ln w="19050" cap="flat" cmpd="sng" algn="ctr">
          <a:solidFill>
            <a:srgbClr val="0066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solidFill>
                <a:schemeClr val="tx1">
                  <a:lumMod val="50000"/>
                </a:schemeClr>
              </a:solidFill>
            </a:rPr>
            <a:t>Сведения о мероприятиях</a:t>
          </a:r>
        </a:p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solidFill>
                <a:schemeClr val="tx1">
                  <a:lumMod val="50000"/>
                </a:schemeClr>
              </a:solidFill>
            </a:rPr>
            <a:t> (с указанием срока их разработки и реализации), обеспечивающих достижение установленных результатов (целей)</a:t>
          </a:r>
          <a:endParaRPr lang="ru-RU" sz="16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4659722" y="2792"/>
        <a:ext cx="3015674" cy="1809404"/>
      </dsp:txXfrm>
    </dsp:sp>
    <dsp:sp modelId="{AA65ABCF-7CF8-41D0-B737-88BA5E6182F0}">
      <dsp:nvSpPr>
        <dsp:cNvPr id="0" name=""/>
        <dsp:cNvSpPr/>
      </dsp:nvSpPr>
      <dsp:spPr>
        <a:xfrm>
          <a:off x="3964317" y="3364784"/>
          <a:ext cx="6630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3005" y="45720"/>
              </a:lnTo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78479" y="3407036"/>
        <a:ext cx="34680" cy="6936"/>
      </dsp:txXfrm>
    </dsp:sp>
    <dsp:sp modelId="{F7A043FA-7D9E-4D5F-A3BC-2206A7828FED}">
      <dsp:nvSpPr>
        <dsp:cNvPr id="0" name=""/>
        <dsp:cNvSpPr/>
      </dsp:nvSpPr>
      <dsp:spPr>
        <a:xfrm>
          <a:off x="950442" y="2505802"/>
          <a:ext cx="3015674" cy="1809404"/>
        </a:xfrm>
        <a:prstGeom prst="rect">
          <a:avLst/>
        </a:prstGeom>
        <a:noFill/>
        <a:ln w="19050" cap="flat" cmpd="sng" algn="ctr">
          <a:solidFill>
            <a:srgbClr val="0066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50000"/>
                </a:schemeClr>
              </a:solidFill>
            </a:rPr>
            <a:t>Результаты (цели) и ключевые показатели развития конкуренции (с указанием срока их достижения)</a:t>
          </a:r>
          <a:endParaRPr lang="ru-RU" sz="16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950442" y="2505802"/>
        <a:ext cx="3015674" cy="1809404"/>
      </dsp:txXfrm>
    </dsp:sp>
    <dsp:sp modelId="{0C948D81-6B1B-4978-AF8F-AC54FD71B509}">
      <dsp:nvSpPr>
        <dsp:cNvPr id="0" name=""/>
        <dsp:cNvSpPr/>
      </dsp:nvSpPr>
      <dsp:spPr>
        <a:xfrm>
          <a:off x="4659722" y="2505802"/>
          <a:ext cx="3015674" cy="1809404"/>
        </a:xfrm>
        <a:prstGeom prst="rect">
          <a:avLst/>
        </a:prstGeom>
        <a:noFill/>
        <a:ln w="19050" cap="flat" cmpd="sng" algn="ctr">
          <a:solidFill>
            <a:srgbClr val="0066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50000"/>
                </a:schemeClr>
              </a:solidFill>
            </a:rPr>
            <a:t>Сведения о исполнителях и соисполнителях, ответственных за разработку и реализацию мероприятий, обеспечивающих достижение установленных результатов (целей).</a:t>
          </a:r>
          <a:endParaRPr lang="ru-RU" sz="16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4659722" y="2505802"/>
        <a:ext cx="3015674" cy="18094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2F9ADB-E429-4089-A462-F2893CB2939F}">
      <dsp:nvSpPr>
        <dsp:cNvPr id="0" name=""/>
        <dsp:cNvSpPr/>
      </dsp:nvSpPr>
      <dsp:spPr>
        <a:xfrm>
          <a:off x="0" y="0"/>
          <a:ext cx="5014596" cy="6563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Мониторинг удовлетворенности потребителей качеством товаров, работ и услуг </a:t>
          </a:r>
          <a:endParaRPr lang="ru-RU" sz="1700" kern="1200" dirty="0"/>
        </a:p>
      </dsp:txBody>
      <dsp:txXfrm>
        <a:off x="32041" y="32041"/>
        <a:ext cx="4950514" cy="59228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EF4EFA-48AC-422A-8BCE-CFDE2A786CE8}">
      <dsp:nvSpPr>
        <dsp:cNvPr id="0" name=""/>
        <dsp:cNvSpPr/>
      </dsp:nvSpPr>
      <dsp:spPr>
        <a:xfrm>
          <a:off x="0" y="0"/>
          <a:ext cx="5014596" cy="1153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Мониторинг наличия (отсутствия) административных барьеров и оценки состояния конкурентной среды субъектами предпринимательской деятельности</a:t>
          </a:r>
          <a:endParaRPr lang="ru-RU" sz="1700" kern="1200" dirty="0"/>
        </a:p>
      </dsp:txBody>
      <dsp:txXfrm>
        <a:off x="56315" y="56315"/>
        <a:ext cx="4901966" cy="10409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680C03-DE5F-4FFC-9A31-F45D6315938A}">
      <dsp:nvSpPr>
        <dsp:cNvPr id="0" name=""/>
        <dsp:cNvSpPr/>
      </dsp:nvSpPr>
      <dsp:spPr>
        <a:xfrm>
          <a:off x="0" y="0"/>
          <a:ext cx="5014596" cy="1228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Мониторинг удовлетворенности субъектов предпринимательской деятельности и потребителей товаров, работ и услуг качеством (уровнем доступности, понятности и удобства получения) официальной информации о состоянии конкуренции</a:t>
          </a:r>
          <a:endParaRPr lang="ru-RU" sz="1500" kern="1200" dirty="0"/>
        </a:p>
      </dsp:txBody>
      <dsp:txXfrm>
        <a:off x="59970" y="59970"/>
        <a:ext cx="4894656" cy="1108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04A98-D48A-48FA-960B-C3462D06ED54}" type="datetimeFigureOut">
              <a:rPr lang="ru-RU" smtClean="0"/>
              <a:t>07.08.2019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3108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3108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FADFA-BEA7-4339-8E43-A0A1B3877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624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1BD73-5C76-4A00-80F0-FF0D0FEA92BE}" type="datetimeFigureOut">
              <a:rPr lang="ru-RU" smtClean="0"/>
              <a:t>07.08.2019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9486"/>
            <a:ext cx="5438140" cy="39104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3108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3108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F0392-E48D-49E0-ABA1-5BB148C4F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44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F0392-E48D-49E0-ABA1-5BB148C4FC1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947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F0392-E48D-49E0-ABA1-5BB148C4FC1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923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4F0392-E48D-49E0-ABA1-5BB148C4FC14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9927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 userDrawn="1"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7447" y="1264920"/>
            <a:ext cx="5817593" cy="2468880"/>
          </a:xfrm>
        </p:spPr>
        <p:txBody>
          <a:bodyPr anchor="ctr">
            <a:noAutofit/>
          </a:bodyPr>
          <a:lstStyle>
            <a:lvl1pPr algn="ctr">
              <a:lnSpc>
                <a:spcPct val="85000"/>
              </a:lnSpc>
              <a:defRPr sz="3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dirty="0" smtClean="0"/>
              <a:t>О внедрении стандарта </a:t>
            </a:r>
            <a:br>
              <a:rPr lang="ru-RU" dirty="0" smtClean="0"/>
            </a:br>
            <a:r>
              <a:rPr lang="ru-RU" dirty="0" smtClean="0"/>
              <a:t>развития конкуренции </a:t>
            </a:r>
            <a:br>
              <a:rPr lang="ru-RU" dirty="0" smtClean="0"/>
            </a:br>
            <a:r>
              <a:rPr lang="ru-RU" dirty="0" smtClean="0"/>
              <a:t>в субъектах российской федерации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7615" y="5409615"/>
            <a:ext cx="11722543" cy="655906"/>
          </a:xfrm>
          <a:solidFill>
            <a:srgbClr val="CC99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4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dirty="0" smtClean="0"/>
              <a:t>СЕМИНАР- СОВЕЩАНИЕ ДЛЯ ОРГАНОВ МЕСТНОГО САМОУПРАВЛЕНИЯ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68853" y="296478"/>
            <a:ext cx="7649214" cy="361397"/>
          </a:xfrm>
          <a:solidFill>
            <a:schemeClr val="accent1"/>
          </a:solidFill>
        </p:spPr>
        <p:txBody>
          <a:bodyPr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fld id="{E4AFCC07-F839-4819-BE81-459A801BD37A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70158" y="6261779"/>
            <a:ext cx="360000" cy="360000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1</a:t>
            </a:r>
            <a:endParaRPr lang="ru-RU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66388" y="3998072"/>
            <a:ext cx="5030172" cy="23995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http://www.nso.ru/default_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" y="296478"/>
            <a:ext cx="571500" cy="68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009" y="1264920"/>
            <a:ext cx="5841150" cy="3855720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231140" y="4162282"/>
            <a:ext cx="5722620" cy="765318"/>
          </a:xfrm>
          <a:prstGeom prst="rect">
            <a:avLst/>
          </a:pr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C9900"/>
                </a:solidFill>
              </a:rPr>
              <a:t>19 июня 2019</a:t>
            </a:r>
            <a:endParaRPr lang="ru-RU" sz="4800" dirty="0">
              <a:solidFill>
                <a:srgbClr val="CC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718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C26-CF5C-4409-9DDA-DF85C4EEDAB7}" type="datetime1">
              <a:rPr lang="ru-RU" smtClean="0"/>
              <a:t>07.08.2019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B0CD9-3DA7-4696-8E02-B768105D4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9C783B-75F1-4BA2-AEDA-A239E72381BE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318240" y="6085840"/>
            <a:ext cx="690960" cy="635635"/>
          </a:xfrm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889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2572D8-3155-4012-BE4F-C57C97C0C46D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2000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EF5F6-AE9D-4797-8736-F0B4E5AF751E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754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63440B-3D48-4989-9355-A53DFE5D78CE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054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45B148-1EF0-4B68-ACE2-3A3CE51ABD4A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211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7D3580-A57D-4E86-B368-9A4AD42FA389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671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B7E23B-4FDC-450D-9388-020C45AEDC5A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4673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9AA4A8-EFBD-4A63-B983-71D22D1A3A94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842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64EC56-B979-4117-B0E5-07CE4305A98E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43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2584" y="522938"/>
            <a:ext cx="9966960" cy="1712262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3600" b="0" cap="all" baseline="0"/>
            </a:lvl1pPr>
          </a:lstStyle>
          <a:p>
            <a:r>
              <a:rPr lang="ru-RU" dirty="0" smtClean="0"/>
              <a:t>Распоряжение Правительства РФ</a:t>
            </a:r>
            <a:br>
              <a:rPr lang="ru-RU" dirty="0" smtClean="0"/>
            </a:br>
            <a:r>
              <a:rPr lang="ru-RU" dirty="0" smtClean="0"/>
              <a:t> от 17.04.2019 №768-р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711452" y="2445900"/>
            <a:ext cx="8769096" cy="1014475"/>
          </a:xfrm>
          <a:solidFill>
            <a:srgbClr val="006699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ru-RU" b="0" i="0" smtClean="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утверждена новая редакция стандарта развития конкуренции в субъектах Российской Федерации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B0CD9-3DA7-4696-8E02-B768105D408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 userDrawn="1"/>
        </p:nvSpPr>
        <p:spPr>
          <a:xfrm>
            <a:off x="1981201" y="4449751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Документ подготовлен Минэкономразвития России</a:t>
            </a:r>
          </a:p>
          <a:p>
            <a:pPr algn="ctr"/>
            <a:r>
              <a:rPr lang="ru-RU" dirty="0" smtClean="0"/>
              <a:t> совместно с ФАС и АНО «Агентство стратегических инициатив»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482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87E359-8AA8-4327-82C6-B6C5E797ADAC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849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FB0EA3-AE99-462D-81C2-5FB15A01D2B6}" type="datetime1">
              <a:rPr lang="ru-RU" smtClean="0"/>
              <a:t>07.08.2019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21D1-1152-4755-92AF-7E40822F53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6575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3175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171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A67D0-2602-4388-8887-404C4C3687E3}" type="datetime1">
              <a:rPr lang="ru-RU" smtClean="0"/>
              <a:t>07.08.2019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B0CD9-3DA7-4696-8E02-B768105D4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184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523-679A-4802-A404-06BD21AE50F4}" type="datetime1">
              <a:rPr lang="ru-RU" smtClean="0"/>
              <a:t>07.08.2019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B0CD9-3DA7-4696-8E02-B768105D4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087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24E0C-CC84-4109-90F5-514592E5A8C6}" type="datetime1">
              <a:rPr lang="ru-RU" smtClean="0"/>
              <a:t>07.08.2019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B0CD9-3DA7-4696-8E02-B768105D4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439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89B1-693D-47B7-BEA7-9AD548428F05}" type="datetime1">
              <a:rPr lang="ru-RU" smtClean="0"/>
              <a:t>07.08.2019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B0CD9-3DA7-4696-8E02-B768105D4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424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B9E9-2EEA-40B6-81FA-52ED990E8412}" type="datetime1">
              <a:rPr lang="ru-RU" smtClean="0"/>
              <a:t>07.08.2019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B0CD9-3DA7-4696-8E02-B768105D4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49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2B6B-4293-4EA1-9110-CB0CA3977A42}" type="datetime1">
              <a:rPr lang="ru-RU" smtClean="0"/>
              <a:t>07.08.2019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B0CD9-3DA7-4696-8E02-B768105D4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339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A946-320C-4761-8616-CFA050B3F5EE}" type="datetime1">
              <a:rPr lang="ru-RU" smtClean="0"/>
              <a:t>07.08.2019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B0CD9-3DA7-4696-8E02-B768105D4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00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6FC717B-FB47-4CC4-805E-CE9879662763}" type="datetime1">
              <a:rPr lang="ru-RU" smtClean="0"/>
              <a:t>07.08.2019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41B0CD9-3DA7-4696-8E02-B768105D40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12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1" r:id="rId2"/>
    <p:sldLayoutId id="2147483715" r:id="rId3"/>
    <p:sldLayoutId id="2147483712" r:id="rId4"/>
    <p:sldLayoutId id="2147483713" r:id="rId5"/>
    <p:sldLayoutId id="2147483714" r:id="rId6"/>
    <p:sldLayoutId id="2147483716" r:id="rId7"/>
    <p:sldLayoutId id="2147483717" r:id="rId8"/>
    <p:sldLayoutId id="2147483718" r:id="rId9"/>
    <p:sldLayoutId id="2147483719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20000" y="6311900"/>
            <a:ext cx="360000" cy="360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3175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523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11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9.xml"/><Relationship Id="rId18" Type="http://schemas.openxmlformats.org/officeDocument/2006/relationships/diagramLayout" Target="../diagrams/layout10.xml"/><Relationship Id="rId26" Type="http://schemas.microsoft.com/office/2007/relationships/diagramDrawing" Target="../diagrams/drawing11.xml"/><Relationship Id="rId39" Type="http://schemas.openxmlformats.org/officeDocument/2006/relationships/diagramQuickStyle" Target="../diagrams/quickStyle14.xml"/><Relationship Id="rId21" Type="http://schemas.microsoft.com/office/2007/relationships/diagramDrawing" Target="../diagrams/drawing10.xml"/><Relationship Id="rId34" Type="http://schemas.openxmlformats.org/officeDocument/2006/relationships/diagramQuickStyle" Target="../diagrams/quickStyle13.xml"/><Relationship Id="rId42" Type="http://schemas.openxmlformats.org/officeDocument/2006/relationships/diagramData" Target="../diagrams/data15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29" Type="http://schemas.openxmlformats.org/officeDocument/2006/relationships/diagramQuickStyle" Target="../diagrams/quickStyle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24" Type="http://schemas.openxmlformats.org/officeDocument/2006/relationships/diagramQuickStyle" Target="../diagrams/quickStyle11.xml"/><Relationship Id="rId32" Type="http://schemas.openxmlformats.org/officeDocument/2006/relationships/diagramData" Target="../diagrams/data13.xml"/><Relationship Id="rId37" Type="http://schemas.openxmlformats.org/officeDocument/2006/relationships/diagramData" Target="../diagrams/data14.xml"/><Relationship Id="rId40" Type="http://schemas.openxmlformats.org/officeDocument/2006/relationships/diagramColors" Target="../diagrams/colors14.xml"/><Relationship Id="rId45" Type="http://schemas.openxmlformats.org/officeDocument/2006/relationships/diagramColors" Target="../diagrams/colors15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23" Type="http://schemas.openxmlformats.org/officeDocument/2006/relationships/diagramLayout" Target="../diagrams/layout11.xml"/><Relationship Id="rId28" Type="http://schemas.openxmlformats.org/officeDocument/2006/relationships/diagramLayout" Target="../diagrams/layout12.xml"/><Relationship Id="rId36" Type="http://schemas.microsoft.com/office/2007/relationships/diagramDrawing" Target="../diagrams/drawing13.xml"/><Relationship Id="rId10" Type="http://schemas.openxmlformats.org/officeDocument/2006/relationships/diagramColors" Target="../diagrams/colors8.xml"/><Relationship Id="rId19" Type="http://schemas.openxmlformats.org/officeDocument/2006/relationships/diagramQuickStyle" Target="../diagrams/quickStyle10.xml"/><Relationship Id="rId31" Type="http://schemas.microsoft.com/office/2007/relationships/diagramDrawing" Target="../diagrams/drawing12.xml"/><Relationship Id="rId44" Type="http://schemas.openxmlformats.org/officeDocument/2006/relationships/diagramQuickStyle" Target="../diagrams/quickStyle15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Relationship Id="rId22" Type="http://schemas.openxmlformats.org/officeDocument/2006/relationships/diagramData" Target="../diagrams/data11.xml"/><Relationship Id="rId27" Type="http://schemas.openxmlformats.org/officeDocument/2006/relationships/diagramData" Target="../diagrams/data12.xml"/><Relationship Id="rId30" Type="http://schemas.openxmlformats.org/officeDocument/2006/relationships/diagramColors" Target="../diagrams/colors12.xml"/><Relationship Id="rId35" Type="http://schemas.openxmlformats.org/officeDocument/2006/relationships/diagramColors" Target="../diagrams/colors13.xml"/><Relationship Id="rId43" Type="http://schemas.openxmlformats.org/officeDocument/2006/relationships/diagramLayout" Target="../diagrams/layout15.xml"/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12" Type="http://schemas.openxmlformats.org/officeDocument/2006/relationships/diagramData" Target="../diagrams/data9.xml"/><Relationship Id="rId17" Type="http://schemas.openxmlformats.org/officeDocument/2006/relationships/diagramData" Target="../diagrams/data10.xml"/><Relationship Id="rId25" Type="http://schemas.openxmlformats.org/officeDocument/2006/relationships/diagramColors" Target="../diagrams/colors11.xml"/><Relationship Id="rId33" Type="http://schemas.openxmlformats.org/officeDocument/2006/relationships/diagramLayout" Target="../diagrams/layout13.xml"/><Relationship Id="rId38" Type="http://schemas.openxmlformats.org/officeDocument/2006/relationships/diagramLayout" Target="../diagrams/layout14.xml"/><Relationship Id="rId46" Type="http://schemas.microsoft.com/office/2007/relationships/diagramDrawing" Target="../diagrams/drawing15.xml"/><Relationship Id="rId20" Type="http://schemas.openxmlformats.org/officeDocument/2006/relationships/diagramColors" Target="../diagrams/colors10.xml"/><Relationship Id="rId41" Type="http://schemas.microsoft.com/office/2007/relationships/diagramDrawing" Target="../diagrams/drawing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О внедрении НОВОГО стандарта развития конкуренции</a:t>
            </a:r>
            <a:br>
              <a:rPr lang="ru-RU" sz="3600" dirty="0" smtClean="0"/>
            </a:br>
            <a:r>
              <a:rPr lang="ru-RU" sz="3600" dirty="0" smtClean="0"/>
              <a:t>в субъектах российской федерации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7447" y="4273768"/>
            <a:ext cx="5888078" cy="869731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9900"/>
                </a:solidFill>
              </a:rPr>
              <a:t>8 августа 2019 года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81101" y="5391150"/>
            <a:ext cx="11698328" cy="933449"/>
          </a:xfrm>
          <a:prstGeom prst="rect">
            <a:avLst/>
          </a:prstGeom>
          <a:solidFill>
            <a:srgbClr val="CC9900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None/>
              <a:defRPr sz="2400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60000"/>
              </a:lnSpc>
            </a:pPr>
            <a:r>
              <a:rPr lang="ru-RU" dirty="0" smtClean="0"/>
              <a:t>Заседание Совета по содействию развитию конкуренции </a:t>
            </a:r>
          </a:p>
          <a:p>
            <a:pPr>
              <a:lnSpc>
                <a:spcPct val="60000"/>
              </a:lnSpc>
            </a:pPr>
            <a:r>
              <a:rPr lang="ru-RU" dirty="0" smtClean="0"/>
              <a:t>в Новосибирской 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6350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330110"/>
            <a:ext cx="9932384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Решение о внедрении Стандарта.  Уполномоченный орган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7633" y="995362"/>
            <a:ext cx="8362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Постановление Губернатора Новосибирской области от 22.07.2019 № 184 «О внедрении Стандарта развития конкуренции в Новосибирской области»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4036" y="2399279"/>
            <a:ext cx="8362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Постановление Правительства Новосибирской области от </a:t>
            </a:r>
            <a:r>
              <a:rPr lang="ru-RU" dirty="0" smtClean="0">
                <a:solidFill>
                  <a:srgbClr val="C00000"/>
                </a:solidFill>
              </a:rPr>
              <a:t>22.07.2019</a:t>
            </a:r>
            <a:r>
              <a:rPr lang="ru-RU" sz="2000" dirty="0" smtClean="0">
                <a:solidFill>
                  <a:srgbClr val="C00000"/>
                </a:solidFill>
              </a:rPr>
              <a:t> № 271-П «Об определении органа исполнительной власти Новосибирской области уполномоченного содействовать развитию конкуренции»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8038" y="3722718"/>
            <a:ext cx="9834945" cy="769441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МИНИСТЕРСТВО ЭКОНОМИЧЕСКОГО РАЗВИТИЯ </a:t>
            </a: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НОВОСИБИРСКОЙ ОБЛАСТИ</a:t>
            </a:r>
            <a:endParaRPr lang="ru-RU" sz="2200" dirty="0">
              <a:solidFill>
                <a:schemeClr val="bg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088038" y="4628492"/>
            <a:ext cx="2390775" cy="1403460"/>
            <a:chOff x="0" y="0"/>
            <a:chExt cx="4114800" cy="1754326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0" y="0"/>
              <a:ext cx="4114800" cy="1754326"/>
            </a:xfrm>
            <a:prstGeom prst="rect">
              <a:avLst/>
            </a:prstGeom>
            <a:solidFill>
              <a:srgbClr val="00669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0" y="0"/>
              <a:ext cx="4114800" cy="17543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Уполномоченный орган:</a:t>
              </a:r>
              <a:endParaRPr lang="ru-RU" sz="2800" kern="12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436333" y="4628492"/>
            <a:ext cx="7486650" cy="1403460"/>
            <a:chOff x="3829049" y="-341631"/>
            <a:chExt cx="7486650" cy="1403460"/>
          </a:xfrm>
        </p:grpSpPr>
        <p:sp>
          <p:nvSpPr>
            <p:cNvPr id="14" name="Прямоугольник 13"/>
            <p:cNvSpPr/>
            <p:nvPr/>
          </p:nvSpPr>
          <p:spPr>
            <a:xfrm rot="5400000">
              <a:off x="6956369" y="-3297501"/>
              <a:ext cx="1403460" cy="73152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3829049" y="-341631"/>
              <a:ext cx="7315200" cy="14034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0" lvl="1" indent="-171450" algn="l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разрабатывает проект перечня товарных рынков;</a:t>
              </a:r>
              <a:endParaRPr lang="ru-RU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lvl="1" indent="-171450" algn="l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обосновывает выбор каждого товарного рынка с описанием текущей ситуации и анализом основных проблем и методов их решения;</a:t>
              </a:r>
              <a:endParaRPr lang="ru-RU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lvl="1" indent="-171450" algn="l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устанавливает обязательные для достижения ключевые показатели</a:t>
              </a:r>
            </a:p>
            <a:p>
              <a:pPr marL="0" lvl="1" indent="-171450" algn="l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dirty="0" smtClean="0">
                  <a:solidFill>
                    <a:schemeClr val="tx1"/>
                  </a:solidFill>
                </a:rPr>
                <a:t>разрабатывает дорожную карту</a:t>
              </a:r>
              <a:endParaRPr lang="ru-RU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217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6349" y="330110"/>
            <a:ext cx="9648825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Создание коллегиального органа при </a:t>
            </a:r>
            <a:r>
              <a:rPr lang="ru-RU" sz="2400" dirty="0">
                <a:solidFill>
                  <a:schemeClr val="bg1"/>
                </a:solidFill>
              </a:rPr>
              <a:t>высшем должностном </a:t>
            </a:r>
            <a:r>
              <a:rPr lang="ru-RU" sz="2400" dirty="0" smtClean="0">
                <a:solidFill>
                  <a:schemeClr val="bg1"/>
                </a:solidFill>
              </a:rPr>
              <a:t>лице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321" y="838400"/>
            <a:ext cx="114724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Постановление Губернатора Новосибирской области от 09.10.2015 N </a:t>
            </a:r>
            <a:r>
              <a:rPr lang="ru-RU" sz="2400" dirty="0" smtClean="0">
                <a:solidFill>
                  <a:srgbClr val="C00000"/>
                </a:solidFill>
              </a:rPr>
              <a:t>210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«О </a:t>
            </a:r>
            <a:r>
              <a:rPr lang="ru-RU" sz="2400" dirty="0">
                <a:solidFill>
                  <a:srgbClr val="C00000"/>
                </a:solidFill>
              </a:rPr>
              <a:t>Совете по содействию развитию конкуренции </a:t>
            </a:r>
            <a:r>
              <a:rPr lang="ru-RU" sz="2400" dirty="0" smtClean="0">
                <a:solidFill>
                  <a:srgbClr val="C00000"/>
                </a:solidFill>
              </a:rPr>
              <a:t>в Новосибирской области»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5300932"/>
              </p:ext>
            </p:extLst>
          </p:nvPr>
        </p:nvGraphicFramePr>
        <p:xfrm>
          <a:off x="8258437" y="6070370"/>
          <a:ext cx="6187440" cy="3552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1186307" y="1889658"/>
            <a:ext cx="3071367" cy="1124828"/>
            <a:chOff x="0" y="1705"/>
            <a:chExt cx="2656363" cy="170486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1705"/>
              <a:ext cx="2656363" cy="1704866"/>
            </a:xfrm>
            <a:prstGeom prst="rect">
              <a:avLst/>
            </a:pr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TextBox 7"/>
            <p:cNvSpPr txBox="1"/>
            <p:nvPr/>
          </p:nvSpPr>
          <p:spPr>
            <a:xfrm>
              <a:off x="0" y="1705"/>
              <a:ext cx="2656363" cy="13651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0" kern="1200" dirty="0" smtClean="0">
                  <a:solidFill>
                    <a:schemeClr val="bg1"/>
                  </a:solidFill>
                </a:rPr>
                <a:t>Требования к составу Коллегиального органа установлено Стандартом</a:t>
              </a:r>
              <a:endParaRPr lang="ru-RU" sz="1800" b="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176892" y="4049845"/>
            <a:ext cx="3080782" cy="1445061"/>
            <a:chOff x="8118" y="-310274"/>
            <a:chExt cx="2656363" cy="198207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8118" y="-310274"/>
              <a:ext cx="2656363" cy="1704866"/>
            </a:xfrm>
            <a:prstGeom prst="rect">
              <a:avLst/>
            </a:pr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8118" y="-33066"/>
              <a:ext cx="2656363" cy="17048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0" kern="1200" dirty="0" smtClean="0">
                  <a:solidFill>
                    <a:schemeClr val="bg1"/>
                  </a:solidFill>
                </a:rPr>
                <a:t>Заседание Коллегиального органа не реже 1 раза в квартал</a:t>
              </a:r>
              <a:endParaRPr lang="ru-RU" sz="1800" b="0" kern="12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4087230909"/>
              </p:ext>
            </p:extLst>
          </p:nvPr>
        </p:nvGraphicFramePr>
        <p:xfrm>
          <a:off x="4516351" y="1669397"/>
          <a:ext cx="3266377" cy="33260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6" name="Группа 15"/>
          <p:cNvGrpSpPr/>
          <p:nvPr/>
        </p:nvGrpSpPr>
        <p:grpSpPr>
          <a:xfrm>
            <a:off x="8022093" y="1779189"/>
            <a:ext cx="3040456" cy="1235297"/>
            <a:chOff x="1611373" y="0"/>
            <a:chExt cx="3040456" cy="1235297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1611373" y="0"/>
              <a:ext cx="3040456" cy="12352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TextBox 17"/>
            <p:cNvSpPr txBox="1"/>
            <p:nvPr/>
          </p:nvSpPr>
          <p:spPr>
            <a:xfrm>
              <a:off x="1611373" y="0"/>
              <a:ext cx="3040456" cy="12352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chemeClr val="tx1">
                      <a:lumMod val="75000"/>
                    </a:schemeClr>
                  </a:solidFill>
                </a:rPr>
                <a:t>проект перечня товарных рынков с аргументированным обоснованием выбора каждого рынка и описанием текущей ситуации на каждом рынке, а также анализом основных проблем и методов их решения;</a:t>
              </a:r>
              <a:endParaRPr lang="ru-RU" sz="1400" kern="12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8041405" y="3253500"/>
            <a:ext cx="3040456" cy="796345"/>
            <a:chOff x="3146983" y="265092"/>
            <a:chExt cx="3040456" cy="796345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146983" y="265092"/>
              <a:ext cx="3040456" cy="79634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TextBox 20"/>
            <p:cNvSpPr txBox="1"/>
            <p:nvPr/>
          </p:nvSpPr>
          <p:spPr>
            <a:xfrm>
              <a:off x="3146983" y="265092"/>
              <a:ext cx="3040456" cy="7963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chemeClr val="tx1">
                      <a:lumMod val="75000"/>
                    </a:schemeClr>
                  </a:solidFill>
                </a:rPr>
                <a:t>проект «дорожной карты»;</a:t>
              </a:r>
              <a:endParaRPr lang="ru-RU" sz="1400" kern="12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022093" y="3571333"/>
            <a:ext cx="3159688" cy="2658104"/>
            <a:chOff x="3027751" y="499924"/>
            <a:chExt cx="3159688" cy="2658104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3152669" y="643815"/>
              <a:ext cx="3034770" cy="25142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TextBox 23"/>
            <p:cNvSpPr txBox="1"/>
            <p:nvPr/>
          </p:nvSpPr>
          <p:spPr>
            <a:xfrm>
              <a:off x="3027751" y="499924"/>
              <a:ext cx="3034770" cy="25142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chemeClr val="tx1">
                      <a:lumMod val="75000"/>
                    </a:schemeClr>
                  </a:solidFill>
                </a:rPr>
                <a:t>иную информацию и проекты правовых актов в части их потенциального воздействия на состояние и развитие конкуренции, а также отчет об эффективности контрольно-надзорной деятельности;</a:t>
              </a:r>
            </a:p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>
                  <a:solidFill>
                    <a:schemeClr val="tx1">
                      <a:lumMod val="75000"/>
                    </a:schemeClr>
                  </a:solidFill>
                </a:rPr>
                <a:t>результаты и анализ результатов Мониторинга состояния конкурентной среды;</a:t>
              </a:r>
            </a:p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>
                  <a:solidFill>
                    <a:schemeClr val="tx1">
                      <a:lumMod val="75000"/>
                    </a:schemeClr>
                  </a:solidFill>
                </a:rPr>
                <a:t>доклад о состоянии и развитии конкурентной среды;</a:t>
              </a:r>
            </a:p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chemeClr val="tx1">
                      <a:lumMod val="75000"/>
                    </a:schemeClr>
                  </a:solidFill>
                </a:rPr>
                <a:t>прочее</a:t>
              </a:r>
              <a:endParaRPr lang="ru-RU" sz="1400" kern="12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166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00836" y="769910"/>
            <a:ext cx="108180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.</a:t>
            </a:r>
            <a:endParaRPr lang="ru-RU" sz="2000" b="1" dirty="0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726462107"/>
              </p:ext>
            </p:extLst>
          </p:nvPr>
        </p:nvGraphicFramePr>
        <p:xfrm>
          <a:off x="328929" y="2917244"/>
          <a:ext cx="11430000" cy="3261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23127" y="2435931"/>
            <a:ext cx="11041603" cy="369332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Разработка перечня товарных рынков осуществляется </a:t>
            </a:r>
            <a:r>
              <a:rPr lang="ru-RU" dirty="0" smtClean="0">
                <a:solidFill>
                  <a:schemeClr val="bg1"/>
                </a:solidFill>
              </a:rPr>
              <a:t>на </a:t>
            </a:r>
            <a:r>
              <a:rPr lang="ru-RU" dirty="0">
                <a:solidFill>
                  <a:schemeClr val="bg1"/>
                </a:solidFill>
              </a:rPr>
              <a:t>основе </a:t>
            </a:r>
            <a:r>
              <a:rPr lang="ru-RU" dirty="0" smtClean="0">
                <a:solidFill>
                  <a:schemeClr val="bg1"/>
                </a:solidFill>
              </a:rPr>
              <a:t>мониторинга и следующих </a:t>
            </a:r>
            <a:r>
              <a:rPr lang="ru-RU" dirty="0">
                <a:solidFill>
                  <a:schemeClr val="bg1"/>
                </a:solidFill>
              </a:rPr>
              <a:t>данных: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0549" y="330110"/>
            <a:ext cx="11020426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Разработка перечня товарных рынков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33936" y="835784"/>
            <a:ext cx="9496013" cy="151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05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marL="342900" indent="-342900" algn="just" defTabSz="91440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b="1" dirty="0">
                <a:solidFill>
                  <a:schemeClr val="accent1"/>
                </a:solidFill>
                <a:cs typeface="Arial" panose="020B0604020202020204" pitchFamily="34" charset="0"/>
              </a:rPr>
              <a:t>В перечень товарных рынков включается не менее </a:t>
            </a:r>
            <a:r>
              <a:rPr lang="ru-RU" b="1" dirty="0">
                <a:solidFill>
                  <a:srgbClr val="C00000"/>
                </a:solidFill>
                <a:cs typeface="Arial" panose="020B0604020202020204" pitchFamily="34" charset="0"/>
              </a:rPr>
              <a:t>33 товарных рынков 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ru-RU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      из </a:t>
            </a:r>
            <a:r>
              <a:rPr lang="ru-RU" b="1" dirty="0">
                <a:solidFill>
                  <a:schemeClr val="accent1"/>
                </a:solidFill>
                <a:cs typeface="Arial" panose="020B0604020202020204" pitchFamily="34" charset="0"/>
              </a:rPr>
              <a:t>перечня товарных рынков, определенных </a:t>
            </a:r>
            <a:r>
              <a:rPr lang="ru-RU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стандартом</a:t>
            </a:r>
          </a:p>
          <a:p>
            <a:pPr marL="342900" indent="-342900" algn="just" defTabSz="91440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b="1" dirty="0">
                <a:solidFill>
                  <a:schemeClr val="accent1"/>
                </a:solidFill>
                <a:cs typeface="Arial" panose="020B0604020202020204" pitchFamily="34" charset="0"/>
              </a:rPr>
              <a:t>Устанавливается обязательство Новосибирской области по достижению ключевых показателей </a:t>
            </a:r>
            <a:r>
              <a:rPr lang="ru-RU" b="1" dirty="0">
                <a:solidFill>
                  <a:srgbClr val="C00000"/>
                </a:solidFill>
                <a:cs typeface="Arial" panose="020B0604020202020204" pitchFamily="34" charset="0"/>
              </a:rPr>
              <a:t>к 1 января 2022 года</a:t>
            </a:r>
          </a:p>
        </p:txBody>
      </p:sp>
    </p:spTree>
    <p:extLst>
      <p:ext uri="{BB962C8B-B14F-4D97-AF65-F5344CB8AC3E}">
        <p14:creationId xmlns:p14="http://schemas.microsoft.com/office/powerpoint/2010/main" val="105094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591469"/>
              </p:ext>
            </p:extLst>
          </p:nvPr>
        </p:nvGraphicFramePr>
        <p:xfrm>
          <a:off x="344169" y="776093"/>
          <a:ext cx="11490960" cy="5432187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3830320">
                  <a:extLst>
                    <a:ext uri="{9D8B030D-6E8A-4147-A177-3AD203B41FA5}">
                      <a16:colId xmlns:a16="http://schemas.microsoft.com/office/drawing/2014/main" val="293296456"/>
                    </a:ext>
                  </a:extLst>
                </a:gridCol>
                <a:gridCol w="3830320">
                  <a:extLst>
                    <a:ext uri="{9D8B030D-6E8A-4147-A177-3AD203B41FA5}">
                      <a16:colId xmlns:a16="http://schemas.microsoft.com/office/drawing/2014/main" val="226433572"/>
                    </a:ext>
                  </a:extLst>
                </a:gridCol>
                <a:gridCol w="3830320">
                  <a:extLst>
                    <a:ext uri="{9D8B030D-6E8A-4147-A177-3AD203B41FA5}">
                      <a16:colId xmlns:a16="http://schemas.microsoft.com/office/drawing/2014/main" val="2973900527"/>
                    </a:ext>
                  </a:extLst>
                </a:gridCol>
              </a:tblGrid>
              <a:tr h="3065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Рынок услуг дошкольного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образования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Рынок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услуг общего образования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Рынок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услуг среднего профессионального образования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11411862"/>
                  </a:ext>
                </a:extLst>
              </a:tr>
              <a:tr h="509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услуг дополнительного образования детей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услуг детского отдыха и оздоровления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услуг </a:t>
                      </a:r>
                      <a:r>
                        <a:rPr lang="ru-RU" sz="1200" b="0" dirty="0" err="1" smtClean="0">
                          <a:solidFill>
                            <a:srgbClr val="006699"/>
                          </a:solidFill>
                          <a:effectLst/>
                        </a:rPr>
                        <a:t>рознич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.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торговли </a:t>
                      </a:r>
                      <a:r>
                        <a:rPr lang="ru-RU" sz="1200" b="0" dirty="0" err="1" smtClean="0">
                          <a:solidFill>
                            <a:srgbClr val="006699"/>
                          </a:solidFill>
                          <a:effectLst/>
                        </a:rPr>
                        <a:t>лекарст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.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препаратами, </a:t>
                      </a:r>
                      <a:r>
                        <a:rPr lang="ru-RU" sz="1200" b="0" dirty="0" err="1" smtClean="0">
                          <a:solidFill>
                            <a:srgbClr val="006699"/>
                          </a:solidFill>
                          <a:effectLst/>
                        </a:rPr>
                        <a:t>медиц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.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изделиями и сопутствующими товарами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3363767"/>
                  </a:ext>
                </a:extLst>
              </a:tr>
              <a:tr h="5124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психолого-педагогического сопровождения детей с ограниченными возможностями здоровья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социальных услуг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теплоснабжения (производство тепловой энергии)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198823"/>
                  </a:ext>
                </a:extLst>
              </a:tr>
              <a:tr h="6795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услуг по сбору и транспортированию твердых коммунальных отходов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выполнения работ по благоустройству городской среды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выполнения работ по содержанию и текущему ремонту общего имущества собственников помещений в многоквартирном доме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9134748"/>
                  </a:ext>
                </a:extLst>
              </a:tr>
              <a:tr h="6823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купли-продажи </a:t>
                      </a:r>
                      <a:r>
                        <a:rPr lang="ru-RU" sz="1200" b="0" dirty="0" err="1" smtClean="0">
                          <a:solidFill>
                            <a:srgbClr val="006699"/>
                          </a:solidFill>
                          <a:effectLst/>
                        </a:rPr>
                        <a:t>элект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.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энергии (мощности) на </a:t>
                      </a:r>
                      <a:r>
                        <a:rPr lang="ru-RU" sz="1200" b="0" dirty="0" err="1" smtClean="0">
                          <a:solidFill>
                            <a:srgbClr val="006699"/>
                          </a:solidFill>
                          <a:effectLst/>
                        </a:rPr>
                        <a:t>рознич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. рынке </a:t>
                      </a:r>
                      <a:r>
                        <a:rPr lang="ru-RU" sz="1200" b="0" dirty="0" err="1" smtClean="0">
                          <a:solidFill>
                            <a:srgbClr val="006699"/>
                          </a:solidFill>
                          <a:effectLst/>
                        </a:rPr>
                        <a:t>элект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.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энергии (мощности)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производства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элект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. энергии (мощности) на </a:t>
                      </a:r>
                      <a:r>
                        <a:rPr lang="ru-RU" sz="1200" b="0" dirty="0" err="1" smtClean="0">
                          <a:solidFill>
                            <a:srgbClr val="006699"/>
                          </a:solidFill>
                          <a:effectLst/>
                        </a:rPr>
                        <a:t>рознич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.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рынке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элект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. энергии (мощности), включая производство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элект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. энергии (мощности) в режиме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когенерации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оказания услуг по перевозке пассажиров </a:t>
                      </a:r>
                      <a:r>
                        <a:rPr lang="ru-RU" sz="1200" b="0" dirty="0" err="1" smtClean="0">
                          <a:solidFill>
                            <a:srgbClr val="006699"/>
                          </a:solidFill>
                          <a:effectLst/>
                        </a:rPr>
                        <a:t>автомоб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.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транспортом по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муниц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. маршрутам регулярных перевозок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6203344"/>
                  </a:ext>
                </a:extLst>
              </a:tr>
              <a:tr h="509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оказания услуг по перевозке пассажиров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автомоб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. транспортом по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межмуниц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. маршрутам регулярных 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перевозок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оказания услуг по перевозке пассажиров и багажа легковым такси на территории субъекта 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РФ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услуг связи, в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т.ч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. услуг по предоставлению 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широкопол.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доступа к 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сети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"Интернет"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0701237"/>
                  </a:ext>
                </a:extLst>
              </a:tr>
              <a:tr h="5124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жилищного строительства (за исключением </a:t>
                      </a:r>
                      <a:r>
                        <a:rPr lang="ru-RU" sz="1200" b="0" dirty="0" err="1" smtClean="0">
                          <a:solidFill>
                            <a:srgbClr val="006699"/>
                          </a:solidFill>
                          <a:effectLst/>
                        </a:rPr>
                        <a:t>Москов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.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фонда реновации жилой застройки и ИЖС)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строительства объектов кап. строительства, за исключением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жилищ.и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дорож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. строительства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дорож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. деятельности (за исключением проектирования)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9789969"/>
                  </a:ext>
                </a:extLst>
              </a:tr>
              <a:tr h="3447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архитектурно-строительного проектирования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племенного животноводства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семеноводства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737977"/>
                  </a:ext>
                </a:extLst>
              </a:tr>
              <a:tr h="3447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вылова водных биоресурсов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переработки водных биоресурсов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товарной </a:t>
                      </a:r>
                      <a:r>
                        <a:rPr lang="ru-RU" sz="1200" b="0" dirty="0" err="1">
                          <a:solidFill>
                            <a:srgbClr val="006699"/>
                          </a:solidFill>
                          <a:effectLst/>
                        </a:rPr>
                        <a:t>аквакультуры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9398504"/>
                  </a:ext>
                </a:extLst>
              </a:tr>
              <a:tr h="356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легкой промышленности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обработки древесины и производства изделий из дерева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добычи общераспространенных </a:t>
                      </a:r>
                      <a:r>
                        <a:rPr lang="ru-RU" sz="1200" b="0" dirty="0" smtClean="0">
                          <a:solidFill>
                            <a:srgbClr val="006699"/>
                          </a:solidFill>
                          <a:effectLst/>
                        </a:rPr>
                        <a:t>полез. </a:t>
                      </a: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ископаемых на участках недр местного значения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6068034"/>
                  </a:ext>
                </a:extLst>
              </a:tr>
              <a:tr h="3447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поставки сжиженного газа в баллонах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производства кирпича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9745" algn="l"/>
                        </a:tabLs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Рынок производства бетона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6699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rgbClr val="00669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12" marR="414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770294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818638" y="357739"/>
            <a:ext cx="8849359" cy="369332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ТОВАРНЫЕ РЫНКИ, ПЛАНИРУЕМЫЕ ДЛЯ ВКЛЮЧЕНИЯ В ДОРОЖНУЮ КАРТУ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71840" y="6208280"/>
            <a:ext cx="3200400" cy="369332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ВСЕГО: 33 товарных рынка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15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277" y="310463"/>
            <a:ext cx="11515560" cy="646331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План мероприятий («дорожная карта») по содействию развитию конкуренции –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документ, содержащий перечень мероприятий по развитию конкуренции в субъекте РФ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82451433"/>
              </p:ext>
            </p:extLst>
          </p:nvPr>
        </p:nvGraphicFramePr>
        <p:xfrm>
          <a:off x="-1069499" y="1950721"/>
          <a:ext cx="6536849" cy="3678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28560" y="1025988"/>
            <a:ext cx="4322277" cy="54662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85222" y="1955032"/>
            <a:ext cx="3748088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Мероприятия, направленные на достижение ключевых показателей на каждом из 33 товарных рынков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5222" y="3405894"/>
            <a:ext cx="3748088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1"/>
                </a:solidFill>
              </a:rPr>
              <a:t>Системные мероприятия, направленные на развитие конкуренции в регионе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85222" y="4733645"/>
            <a:ext cx="3748088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Иные самостоятельные мероприятия, реализация которых оказывает влияние на состояние конкуренции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2902" y="1161160"/>
            <a:ext cx="709803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Утверждается высшим должностным лицом!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77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56379977"/>
              </p:ext>
            </p:extLst>
          </p:nvPr>
        </p:nvGraphicFramePr>
        <p:xfrm>
          <a:off x="0" y="1065701"/>
          <a:ext cx="8625840" cy="43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90880" y="364074"/>
            <a:ext cx="7528560" cy="369332"/>
          </a:xfrm>
          <a:prstGeom prst="rect">
            <a:avLst/>
          </a:prstGeom>
          <a:solidFill>
            <a:srgbClr val="006699"/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«Дорожная карта» должна содержать следующую информацию: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8320" y="5715996"/>
            <a:ext cx="7467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Органы местного </a:t>
            </a:r>
            <a:r>
              <a:rPr lang="ru-RU" b="1" dirty="0" smtClean="0">
                <a:solidFill>
                  <a:srgbClr val="C00000"/>
                </a:solidFill>
              </a:rPr>
              <a:t>самоуправления –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соисполнители </a:t>
            </a:r>
            <a:r>
              <a:rPr lang="ru-RU" b="1" dirty="0">
                <a:solidFill>
                  <a:srgbClr val="C00000"/>
                </a:solidFill>
              </a:rPr>
              <a:t>мероприятий </a:t>
            </a:r>
            <a:r>
              <a:rPr lang="ru-RU" b="1" dirty="0" smtClean="0">
                <a:solidFill>
                  <a:srgbClr val="C00000"/>
                </a:solidFill>
              </a:rPr>
              <a:t>«дорожной карты».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220" name="Picture 4" descr="ÐÐ°ÑÑÐ¸Ð½ÐºÐ¸ Ð¿Ð¾ Ð·Ð°Ð¿ÑÐ¾ÑÑ ÑÐµÐ»ÑÑÐºÐ¾Ðµ ÑÐ¾Ð·ÑÐ¹ÑÑÐ²Ð¾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964" y="2430363"/>
            <a:ext cx="3240371" cy="20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ÐÐ°ÑÑÐ¸Ð½ÐºÐ¸ Ð¿Ð¾ Ð·Ð°Ð¿ÑÐ¾ÑÑ Ð¾Ð±ÑÐ°Ð·Ð¾Ð²Ð°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839" y="4568329"/>
            <a:ext cx="3206495" cy="202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ir-nso.ru/media/cache/4a/3b/4a3bed18a5350b0bf59727622b2f5f5f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841" y="275969"/>
            <a:ext cx="3141362" cy="209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21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0879" y="364074"/>
            <a:ext cx="10373846" cy="400110"/>
          </a:xfrm>
          <a:prstGeom prst="rect">
            <a:avLst/>
          </a:prstGeom>
          <a:solidFill>
            <a:srgbClr val="006699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Мониторинг состояния и развития конкурентной среды </a:t>
            </a:r>
            <a:r>
              <a:rPr lang="ru-RU" sz="2000" dirty="0" smtClean="0">
                <a:solidFill>
                  <a:schemeClr val="bg1"/>
                </a:solidFill>
              </a:rPr>
              <a:t>на товарных рынках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4"/>
          <p:cNvSpPr txBox="1"/>
          <p:nvPr/>
        </p:nvSpPr>
        <p:spPr>
          <a:xfrm>
            <a:off x="3610363" y="1558753"/>
            <a:ext cx="2977633" cy="1743194"/>
          </a:xfrm>
          <a:prstGeom prst="rect">
            <a:avLst/>
          </a:prstGeom>
          <a:scene3d>
            <a:camera prst="orthographicFront"/>
            <a:lightRig rig="chilly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500" kern="1200" dirty="0" smtClean="0"/>
              <a:t>Мониторинг наличия (отсутствия) </a:t>
            </a:r>
            <a:r>
              <a:rPr lang="ru-RU" sz="1500" kern="1200" dirty="0" err="1" smtClean="0"/>
              <a:t>адмиистративных</a:t>
            </a:r>
            <a:r>
              <a:rPr lang="ru-RU" sz="1500" kern="1200" dirty="0" smtClean="0"/>
              <a:t> барьеров и оценки состояния конкурентной среды субъектами предпринимательской деятельности</a:t>
            </a:r>
            <a:endParaRPr lang="ru-RU" sz="1500" kern="1200" dirty="0"/>
          </a:p>
        </p:txBody>
      </p:sp>
      <p:graphicFrame>
        <p:nvGraphicFramePr>
          <p:cNvPr id="26" name="Схема 25"/>
          <p:cNvGraphicFramePr/>
          <p:nvPr>
            <p:extLst>
              <p:ext uri="{D42A27DB-BD31-4B8C-83A1-F6EECF244321}">
                <p14:modId xmlns:p14="http://schemas.microsoft.com/office/powerpoint/2010/main" val="3141044561"/>
              </p:ext>
            </p:extLst>
          </p:nvPr>
        </p:nvGraphicFramePr>
        <p:xfrm>
          <a:off x="698180" y="2430350"/>
          <a:ext cx="5014596" cy="749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3843322446"/>
              </p:ext>
            </p:extLst>
          </p:nvPr>
        </p:nvGraphicFramePr>
        <p:xfrm>
          <a:off x="690879" y="1156635"/>
          <a:ext cx="5014596" cy="1193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8" name="Схема 27"/>
          <p:cNvGraphicFramePr/>
          <p:nvPr>
            <p:extLst>
              <p:ext uri="{D42A27DB-BD31-4B8C-83A1-F6EECF244321}">
                <p14:modId xmlns:p14="http://schemas.microsoft.com/office/powerpoint/2010/main" val="1500177934"/>
              </p:ext>
            </p:extLst>
          </p:nvPr>
        </p:nvGraphicFramePr>
        <p:xfrm>
          <a:off x="698180" y="3301947"/>
          <a:ext cx="5014596" cy="1387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4272792532"/>
              </p:ext>
            </p:extLst>
          </p:nvPr>
        </p:nvGraphicFramePr>
        <p:xfrm>
          <a:off x="698179" y="4689273"/>
          <a:ext cx="5007296" cy="587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30" name="Схема 29"/>
          <p:cNvGraphicFramePr/>
          <p:nvPr>
            <p:extLst>
              <p:ext uri="{D42A27DB-BD31-4B8C-83A1-F6EECF244321}">
                <p14:modId xmlns:p14="http://schemas.microsoft.com/office/powerpoint/2010/main" val="3965223280"/>
              </p:ext>
            </p:extLst>
          </p:nvPr>
        </p:nvGraphicFramePr>
        <p:xfrm>
          <a:off x="690879" y="5389309"/>
          <a:ext cx="5014596" cy="1144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31" name="Схема 30"/>
          <p:cNvGraphicFramePr/>
          <p:nvPr>
            <p:extLst>
              <p:ext uri="{D42A27DB-BD31-4B8C-83A1-F6EECF244321}">
                <p14:modId xmlns:p14="http://schemas.microsoft.com/office/powerpoint/2010/main" val="2079560926"/>
              </p:ext>
            </p:extLst>
          </p:nvPr>
        </p:nvGraphicFramePr>
        <p:xfrm>
          <a:off x="6874664" y="1230696"/>
          <a:ext cx="4193385" cy="874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32" name="Схема 31"/>
          <p:cNvGraphicFramePr/>
          <p:nvPr>
            <p:extLst>
              <p:ext uri="{D42A27DB-BD31-4B8C-83A1-F6EECF244321}">
                <p14:modId xmlns:p14="http://schemas.microsoft.com/office/powerpoint/2010/main" val="726709739"/>
              </p:ext>
            </p:extLst>
          </p:nvPr>
        </p:nvGraphicFramePr>
        <p:xfrm>
          <a:off x="6874665" y="2402245"/>
          <a:ext cx="4193385" cy="662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33" name="Схема 32"/>
          <p:cNvGraphicFramePr/>
          <p:nvPr>
            <p:extLst>
              <p:ext uri="{D42A27DB-BD31-4B8C-83A1-F6EECF244321}">
                <p14:modId xmlns:p14="http://schemas.microsoft.com/office/powerpoint/2010/main" val="3627903655"/>
              </p:ext>
            </p:extLst>
          </p:nvPr>
        </p:nvGraphicFramePr>
        <p:xfrm>
          <a:off x="6912925" y="3285545"/>
          <a:ext cx="4184768" cy="1303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7" r:lo="rId38" r:qs="rId39" r:cs="rId40"/>
          </a:graphicData>
        </a:graphic>
      </p:graphicFrame>
      <p:graphicFrame>
        <p:nvGraphicFramePr>
          <p:cNvPr id="27" name="Схема 26"/>
          <p:cNvGraphicFramePr/>
          <p:nvPr>
            <p:extLst>
              <p:ext uri="{D42A27DB-BD31-4B8C-83A1-F6EECF244321}">
                <p14:modId xmlns:p14="http://schemas.microsoft.com/office/powerpoint/2010/main" val="2113077558"/>
              </p:ext>
            </p:extLst>
          </p:nvPr>
        </p:nvGraphicFramePr>
        <p:xfrm>
          <a:off x="8201024" y="2718970"/>
          <a:ext cx="4562475" cy="688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2" r:lo="rId43" r:qs="rId44" r:cs="rId45"/>
          </a:graphicData>
        </a:graphic>
      </p:graphicFrame>
      <p:grpSp>
        <p:nvGrpSpPr>
          <p:cNvPr id="38" name="Группа 37"/>
          <p:cNvGrpSpPr/>
          <p:nvPr/>
        </p:nvGrpSpPr>
        <p:grpSpPr>
          <a:xfrm>
            <a:off x="6912925" y="4587808"/>
            <a:ext cx="4184768" cy="656370"/>
            <a:chOff x="0" y="5698"/>
            <a:chExt cx="4067175" cy="656370"/>
          </a:xfrm>
          <a:solidFill>
            <a:srgbClr val="339966"/>
          </a:solidFill>
        </p:grpSpPr>
        <p:sp>
          <p:nvSpPr>
            <p:cNvPr id="39" name="Скругленный прямоугольник 38"/>
            <p:cNvSpPr/>
            <p:nvPr/>
          </p:nvSpPr>
          <p:spPr>
            <a:xfrm>
              <a:off x="0" y="5698"/>
              <a:ext cx="4067175" cy="656370"/>
            </a:xfrm>
            <a:prstGeom prst="roundRect">
              <a:avLst/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Скругленный прямоугольник 4"/>
            <p:cNvSpPr txBox="1"/>
            <p:nvPr/>
          </p:nvSpPr>
          <p:spPr>
            <a:xfrm>
              <a:off x="32041" y="37739"/>
              <a:ext cx="4003093" cy="59228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kern="1200" dirty="0" smtClean="0"/>
                <a:t>Мониторинг доступности для населения финансовых услуг</a:t>
              </a:r>
              <a:endParaRPr lang="ru-RU" sz="1700" kern="1200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7142225" y="764501"/>
            <a:ext cx="463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+5 новых мониторингов</a:t>
            </a:r>
            <a:endParaRPr lang="ru-RU" dirty="0">
              <a:solidFill>
                <a:srgbClr val="C00000"/>
              </a:solidFill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6912924" y="5386808"/>
            <a:ext cx="4184768" cy="1117801"/>
            <a:chOff x="0" y="-32041"/>
            <a:chExt cx="4184768" cy="1117801"/>
          </a:xfrm>
        </p:grpSpPr>
        <p:sp>
          <p:nvSpPr>
            <p:cNvPr id="43" name="Скругленный прямоугольник 42"/>
            <p:cNvSpPr/>
            <p:nvPr/>
          </p:nvSpPr>
          <p:spPr>
            <a:xfrm>
              <a:off x="0" y="0"/>
              <a:ext cx="4184768" cy="1085760"/>
            </a:xfrm>
            <a:prstGeom prst="roundRect">
              <a:avLst/>
            </a:prstGeom>
            <a:solidFill>
              <a:srgbClr val="339966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Скругленный прямоугольник 4"/>
            <p:cNvSpPr txBox="1"/>
            <p:nvPr/>
          </p:nvSpPr>
          <p:spPr>
            <a:xfrm>
              <a:off x="53002" y="-32041"/>
              <a:ext cx="4078764" cy="10647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kern="1200" dirty="0" smtClean="0"/>
                <a:t>Мониторинг развития передовых производственных технологий и процесса </a:t>
              </a:r>
              <a:r>
                <a:rPr lang="ru-RU" sz="1700" kern="1200" dirty="0" err="1" smtClean="0"/>
                <a:t>цифровизации</a:t>
              </a:r>
              <a:r>
                <a:rPr lang="ru-RU" sz="1700" kern="1200" dirty="0" smtClean="0"/>
                <a:t> экономики</a:t>
              </a:r>
              <a:endParaRPr lang="ru-RU" sz="1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38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2414495019"/>
              </p:ext>
            </p:extLst>
          </p:nvPr>
        </p:nvGraphicFramePr>
        <p:xfrm>
          <a:off x="884872" y="1463041"/>
          <a:ext cx="10088880" cy="5394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884872" y="299938"/>
            <a:ext cx="10391775" cy="830997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ЗАДАЧИ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ОРГАНОВ ВЛАСТИ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Областные исполнительные органы государственной власти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9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3380955248"/>
              </p:ext>
            </p:extLst>
          </p:nvPr>
        </p:nvGraphicFramePr>
        <p:xfrm>
          <a:off x="1036319" y="1311275"/>
          <a:ext cx="10088880" cy="5394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884872" y="299938"/>
            <a:ext cx="10391775" cy="830997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ЗАДАЧИ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ОРГАНОВ ВЛАСТИ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Органы местного самоуправления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79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800" y="326202"/>
            <a:ext cx="1107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97FD5">
                    <a:lumMod val="75000"/>
                  </a:srgbClr>
                </a:solidFill>
                <a:effectLst/>
                <a:uLnTx/>
                <a:uFillTx/>
              </a:rPr>
              <a:t>ОСНОВНЫЕ НАПРАВЛЕНИЯ РАЗВИТИЯ КОНКУРЕНЦИИ В НОВОСИБИРСКОЙ ОБЛАСТИ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297FD5">
                    <a:lumMod val="75000"/>
                  </a:srgbClr>
                </a:solidFill>
                <a:effectLst/>
                <a:uLnTx/>
                <a:uFillTx/>
              </a:rPr>
              <a:t>(предложения субъектов предпринимательской деятельности 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297FD5">
                  <a:lumMod val="75000"/>
                </a:srgbClr>
              </a:solidFill>
              <a:effectLst/>
              <a:uLnTx/>
              <a:uFillTx/>
            </a:endParaRPr>
          </a:p>
        </p:txBody>
      </p:sp>
      <p:graphicFrame>
        <p:nvGraphicFramePr>
          <p:cNvPr id="3" name="Объект 12"/>
          <p:cNvGraphicFramePr/>
          <p:nvPr>
            <p:extLst>
              <p:ext uri="{D42A27DB-BD31-4B8C-83A1-F6EECF244321}">
                <p14:modId xmlns:p14="http://schemas.microsoft.com/office/powerpoint/2010/main" val="1168055323"/>
              </p:ext>
            </p:extLst>
          </p:nvPr>
        </p:nvGraphicFramePr>
        <p:xfrm>
          <a:off x="538480" y="1855426"/>
          <a:ext cx="11094720" cy="4768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644900" y="1526531"/>
            <a:ext cx="452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РЕЗУЛЬТАТЫ  МОНИТОРИНГА 2018 г.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78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7991" y="419555"/>
            <a:ext cx="10398633" cy="523220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ЕДИНАЯ ПОЛИТИКА ПО РАЗВИТИЮ КОНКУРЕНЦИИ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216" y="1107155"/>
            <a:ext cx="2435350" cy="18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33824" y="1235894"/>
            <a:ext cx="73628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Указ Президента Российской Федерации от 21.12.2017 № 618 «Об основных направлениях государственной политики по развитию конкуренции»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33824" y="4935538"/>
            <a:ext cx="73628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Стандарт развития конкуренции в субъектах Российской Федерации от 17.04.2019</a:t>
            </a:r>
            <a:endParaRPr kumimoji="0" lang="ru-RU" altLang="ru-RU" sz="2400" b="1" i="0" u="none" strike="noStrike" kern="1200" cap="none" spc="0" normalizeH="0" baseline="0" noProof="0" dirty="0">
              <a:ln>
                <a:noFill/>
              </a:ln>
              <a:solidFill>
                <a:srgbClr val="00376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BBE0E3">
                  <a:lumMod val="25000"/>
                </a:srgbClr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60746" y="3242197"/>
            <a:ext cx="73359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Перечень поручений Президента РФ по итогам Государственного совета </a:t>
            </a: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РФ</a:t>
            </a:r>
            <a:r>
              <a:rPr kumimoji="0" lang="en-US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 </a:t>
            </a: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от 15.05.2018 № ПР-817ГС</a:t>
            </a:r>
            <a:endParaRPr kumimoji="0" lang="ru-RU" altLang="ru-RU" sz="2400" b="1" i="0" u="none" strike="noStrike" kern="0" cap="none" spc="0" normalizeH="0" baseline="0" noProof="0" dirty="0">
              <a:ln>
                <a:noFill/>
              </a:ln>
              <a:solidFill>
                <a:srgbClr val="003760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506" y="5092304"/>
            <a:ext cx="1852770" cy="10099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342" y="2997310"/>
            <a:ext cx="2738499" cy="163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66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777765"/>
            <a:ext cx="12192000" cy="5675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1F5FA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ВНИМАНИЕ!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593" y="5657671"/>
            <a:ext cx="51500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Министерство экономического развития Новосибирской области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Красный проспект, д. 18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г. Новосибирск, 630007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Тел.: (383) 238-67-04 Факс: (383) 238-63-98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mail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://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econom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nso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404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6413" y="1719262"/>
            <a:ext cx="9072562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300" b="0" i="0" u="none" strike="noStrike" kern="120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обеспечение во всех отраслях экономики, за исключением сфер естественных монополий, присутствия 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не менее 3 </a:t>
            </a:r>
            <a:r>
              <a:rPr kumimoji="0" lang="ru-RU" sz="23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хозсубъектов</a:t>
            </a:r>
            <a:r>
              <a:rPr kumimoji="0" lang="ru-RU" sz="2300" b="0" i="0" u="none" strike="noStrike" kern="120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, не менее чем 1 из которых относится к частному бизнесу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300" b="0" i="0" u="none" strike="noStrike" kern="120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снижение количества нарушений антимонопольного законодательства со стороны органов власти не менее чем </a:t>
            </a:r>
            <a:endParaRPr kumimoji="0" lang="ru-RU" sz="2300" b="0" i="0" u="none" strike="noStrike" kern="1200" cap="none" spc="0" normalizeH="0" baseline="0" noProof="0" dirty="0" smtClean="0">
              <a:ln>
                <a:noFill/>
              </a:ln>
              <a:solidFill>
                <a:srgbClr val="003760"/>
              </a:solidFill>
              <a:effectLst/>
              <a:uLnTx/>
              <a:uFillTx/>
              <a:latin typeface="Arial"/>
              <a:ea typeface="ＭＳ Ｐゴシック" pitchFamily="34" charset="-128"/>
              <a:cs typeface="MS PGothic" pitchFamily="34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    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в 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2 раза</a:t>
            </a:r>
            <a:endParaRPr kumimoji="0" lang="ru-RU" sz="23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ＭＳ Ｐゴシック" pitchFamily="34" charset="-128"/>
              <a:cs typeface="MS PGothic" pitchFamily="34" charset="-128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300" b="0" i="0" u="none" strike="noStrike" kern="120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увеличение доли </a:t>
            </a:r>
            <a:r>
              <a:rPr kumimoji="0" lang="ru-RU" sz="2300" b="0" i="0" u="none" strike="noStrike" kern="1200" cap="none" spc="0" normalizeH="0" baseline="0" noProof="0" dirty="0" err="1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госзакупок</a:t>
            </a:r>
            <a:r>
              <a:rPr kumimoji="0" lang="ru-RU" sz="2300" b="0" i="0" u="none" strike="noStrike" kern="120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, участниками которых являются только субъекты малого предпринимательства и социально ориентированные некоммерческие организации, не менее чем 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в 2 раза </a:t>
            </a:r>
            <a:r>
              <a:rPr kumimoji="0" lang="ru-RU" sz="2300" b="0" i="0" u="none" strike="noStrike" kern="1200" cap="none" spc="0" normalizeH="0" baseline="0" noProof="0" dirty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MS PGothic" pitchFamily="34" charset="-128"/>
              </a:rPr>
              <a:t>по сравнению с 2017 годом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ru-RU" sz="2300" b="0" i="0" u="none" strike="noStrike" kern="1200" cap="none" spc="0" normalizeH="0" baseline="0" noProof="0" dirty="0">
              <a:ln>
                <a:noFill/>
              </a:ln>
              <a:solidFill>
                <a:srgbClr val="003760"/>
              </a:solidFill>
              <a:effectLst/>
              <a:uLnTx/>
              <a:uFillTx/>
              <a:latin typeface="Arial"/>
              <a:ea typeface="ＭＳ Ｐゴシック" pitchFamily="34" charset="-128"/>
              <a:cs typeface="MS PGothic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7991" y="419555"/>
            <a:ext cx="10398633" cy="523220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УКАЗ ПРЕЗИДЕНТА РОССИЙСКОЙ ФЕДЕРАЦИИ № 618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525" y="1100186"/>
            <a:ext cx="9096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Утвержден Национальный план развития конкуренции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67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7991" y="419555"/>
            <a:ext cx="10398633" cy="523220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ПЕРЕЧЕНЬ ПОРУЧЕНИЙ ПРЕЗИДЕНТА РФ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1652588" y="1089025"/>
            <a:ext cx="890111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6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Органам власти субъектов РФ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6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активизировать работу по развитию конкуренции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52588" y="2381250"/>
            <a:ext cx="8901112" cy="378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cs typeface="Arial" panose="020B0604020202020204" pitchFamily="34" charset="0"/>
              </a:rPr>
              <a:t>обеспечить до 1 января 2019 г.:</a:t>
            </a:r>
          </a:p>
          <a:p>
            <a:pPr marL="342900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solidFill>
                  <a:schemeClr val="accent1"/>
                </a:solidFill>
                <a:cs typeface="Arial" panose="020B0604020202020204" pitchFamily="34" charset="0"/>
              </a:rPr>
              <a:t>внесение изменений в положения об органах власти субъектов РФ, предусматривающих приоритет целей и задач по содействию развитию конкуренции</a:t>
            </a: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cs typeface="Arial" panose="020B0604020202020204" pitchFamily="34" charset="0"/>
              </a:rPr>
              <a:t>принять до 1 марта 2019 г.</a:t>
            </a:r>
          </a:p>
          <a:p>
            <a:pPr marL="342900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solidFill>
                  <a:schemeClr val="accent1"/>
                </a:solidFill>
                <a:cs typeface="Arial" panose="020B0604020202020204" pitchFamily="34" charset="0"/>
              </a:rPr>
              <a:t>меры, направленные на создание и организацию системы антимонопольного </a:t>
            </a:r>
            <a:r>
              <a:rPr lang="ru-RU" sz="2400" dirty="0" err="1">
                <a:solidFill>
                  <a:schemeClr val="accent1"/>
                </a:solidFill>
                <a:cs typeface="Arial" panose="020B0604020202020204" pitchFamily="34" charset="0"/>
              </a:rPr>
              <a:t>комплаенса</a:t>
            </a:r>
            <a:endParaRPr lang="ru-RU" sz="2400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cs typeface="Arial" panose="020B0604020202020204" pitchFamily="34" charset="0"/>
              </a:rPr>
              <a:t>осуществлять</a:t>
            </a:r>
          </a:p>
          <a:p>
            <a:pPr marL="457200" indent="-4572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solidFill>
                  <a:schemeClr val="accent1"/>
                </a:solidFill>
                <a:cs typeface="Arial" panose="020B0604020202020204" pitchFamily="34" charset="0"/>
              </a:rPr>
              <a:t>взаимодействие с ФОИВ в целях реализации Национального плана</a:t>
            </a:r>
          </a:p>
        </p:txBody>
      </p:sp>
    </p:spTree>
    <p:extLst>
      <p:ext uri="{BB962C8B-B14F-4D97-AF65-F5344CB8AC3E}">
        <p14:creationId xmlns:p14="http://schemas.microsoft.com/office/powerpoint/2010/main" val="109243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¼Ð¸Ð½ÑÐºÐ¾Ð½Ð¾Ð¼ÑÐ°Ð·Ð²Ð¸ÑÐ¸Ñ h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043" y="5025664"/>
            <a:ext cx="1920875" cy="143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Ð°Ñ ÑÐ¾ÑÑ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818" y="5389108"/>
            <a:ext cx="2138363" cy="91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9971" y="5179946"/>
            <a:ext cx="2330577" cy="11256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4792" y="2351777"/>
            <a:ext cx="8715756" cy="769441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bg1"/>
                </a:solidFill>
              </a:rPr>
              <a:t>УТВЕРЖДЕНА НОВАЯ РЕДАКЦИЯ СТАНДАРТА РАЗВИТИЯ КОНКУРЕНЦИИ В СУБЪЕКТАХ РОССИЙСКОЙ ФЕДЕРАЦИИ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1560" y="877824"/>
            <a:ext cx="10085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РАСПОРЯЖЕНИЕ ПРАВИТЕЛЬСТВА РОССИЙСКОЙ ФЕДЕРАЦИИ ОТ 17.04.2019 № 768-Р </a:t>
            </a: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43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323849"/>
            <a:ext cx="6972300" cy="61912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384785" y="323849"/>
            <a:ext cx="4445261" cy="3060000"/>
          </a:xfrm>
          <a:prstGeom prst="rect">
            <a:avLst/>
          </a:prstGeom>
          <a:solidFill>
            <a:srgbClr val="0070C0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Главная </a:t>
            </a:r>
            <a:r>
              <a:rPr lang="ru-RU" dirty="0">
                <a:solidFill>
                  <a:schemeClr val="bg1"/>
                </a:solidFill>
              </a:rPr>
              <a:t>новелла стандарта – 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акцент </a:t>
            </a:r>
            <a:r>
              <a:rPr lang="ru-RU" dirty="0">
                <a:solidFill>
                  <a:schemeClr val="bg1"/>
                </a:solidFill>
              </a:rPr>
              <a:t>на мерах по сокращению участия государства в </a:t>
            </a:r>
            <a:r>
              <a:rPr lang="ru-RU" dirty="0" smtClean="0">
                <a:solidFill>
                  <a:schemeClr val="bg1"/>
                </a:solidFill>
              </a:rPr>
              <a:t>экономике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84786" y="3455100"/>
            <a:ext cx="4445261" cy="30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Стандарт </a:t>
            </a:r>
            <a:r>
              <a:rPr lang="ru-RU" dirty="0"/>
              <a:t>определяет перечень рынков для содействия </a:t>
            </a:r>
            <a:r>
              <a:rPr lang="ru-RU" dirty="0" smtClean="0"/>
              <a:t>развитию конкуренции </a:t>
            </a:r>
            <a:r>
              <a:rPr lang="ru-RU" dirty="0"/>
              <a:t>и ключевые показатели по доле частных организаций на этих рынках</a:t>
            </a:r>
            <a:r>
              <a:rPr lang="ru-RU" dirty="0" smtClean="0"/>
              <a:t>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Достижение </a:t>
            </a:r>
            <a:r>
              <a:rPr lang="ru-RU" dirty="0"/>
              <a:t>регионами ключевых показателей </a:t>
            </a:r>
            <a:r>
              <a:rPr lang="ru-RU" sz="2400" dirty="0">
                <a:solidFill>
                  <a:schemeClr val="bg1"/>
                </a:solidFill>
              </a:rPr>
              <a:t>предусмотрено к 2022 году.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78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583680" y="-142240"/>
            <a:ext cx="4998085" cy="5181600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endParaRPr lang="ru-RU" sz="3200" b="1" dirty="0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215545221"/>
              </p:ext>
            </p:extLst>
          </p:nvPr>
        </p:nvGraphicFramePr>
        <p:xfrm>
          <a:off x="365761" y="1287847"/>
          <a:ext cx="11216004" cy="4323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09801" y="488548"/>
            <a:ext cx="10910699" cy="523220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prstClr val="white"/>
                </a:solidFill>
                <a:latin typeface="Arial"/>
              </a:rPr>
              <a:t>ЦЕЛИ СТАНДАРТА</a:t>
            </a:r>
            <a:r>
              <a:rPr lang="ru-RU" sz="2800" dirty="0">
                <a:solidFill>
                  <a:prstClr val="white"/>
                </a:solidFill>
                <a:latin typeface="Arial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75618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9801" y="1158766"/>
            <a:ext cx="110345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ОРИЕНТАЦИЯ НА ПОТРЕБИТЕЛЯ </a:t>
            </a:r>
            <a:r>
              <a:rPr lang="ru-RU" sz="1600" dirty="0" smtClean="0"/>
              <a:t>- </a:t>
            </a:r>
            <a:r>
              <a:rPr lang="ru-RU" sz="1600" dirty="0"/>
              <a:t>высшее должностное лицо (руководитель высшего исполнительного органа государственной власти) субъекта </a:t>
            </a:r>
            <a:r>
              <a:rPr lang="ru-RU" sz="1600" dirty="0" smtClean="0"/>
              <a:t>РФ и ОИВ </a:t>
            </a:r>
            <a:r>
              <a:rPr lang="ru-RU" sz="1600" u="sng" dirty="0" smtClean="0"/>
              <a:t>во </a:t>
            </a:r>
            <a:r>
              <a:rPr lang="ru-RU" sz="1600" u="sng" dirty="0"/>
              <a:t>взаимодействии с руководством </a:t>
            </a:r>
            <a:r>
              <a:rPr lang="ru-RU" sz="1600" u="sng" dirty="0" smtClean="0"/>
              <a:t>МО и </a:t>
            </a:r>
            <a:r>
              <a:rPr lang="ru-RU" sz="1600" u="sng" dirty="0"/>
              <a:t>сотрудниками </a:t>
            </a:r>
            <a:r>
              <a:rPr lang="ru-RU" sz="1600" u="sng" dirty="0" smtClean="0"/>
              <a:t>ОМСУ </a:t>
            </a:r>
            <a:r>
              <a:rPr lang="ru-RU" sz="1600" dirty="0"/>
              <a:t>осуществляют мероприятия по содействию развитию конкуренции исходя из текущих и предполагаемых потребностей потребителей товаров, работ, услуг, участников экономических отношений и общества в </a:t>
            </a:r>
            <a:r>
              <a:rPr lang="ru-RU" sz="1600" dirty="0" smtClean="0"/>
              <a:t>целом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ЗАИНТЕРЕСОВАННОСТЬ ВЫСШЕГО ДОЛЖНОСТНОГО ЛИЦА </a:t>
            </a:r>
            <a:r>
              <a:rPr lang="ru-RU" sz="1600" dirty="0" smtClean="0"/>
              <a:t>- </a:t>
            </a:r>
            <a:r>
              <a:rPr lang="ru-RU" sz="1600" dirty="0"/>
              <a:t>высшее должностное лицо обеспечивает единство целей и направлений деятельности </a:t>
            </a:r>
            <a:r>
              <a:rPr lang="ru-RU" sz="1600" dirty="0" smtClean="0"/>
              <a:t>ОИВ для </a:t>
            </a:r>
            <a:r>
              <a:rPr lang="ru-RU" sz="1600" dirty="0"/>
              <a:t>результативной и эффективной реализации </a:t>
            </a:r>
            <a:r>
              <a:rPr lang="ru-RU" sz="1600" dirty="0" smtClean="0"/>
              <a:t>стандарта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СИСТЕМНЫЙ ПОДХОД </a:t>
            </a:r>
            <a:r>
              <a:rPr lang="ru-RU" sz="1600" dirty="0" smtClean="0"/>
              <a:t>- </a:t>
            </a:r>
            <a:r>
              <a:rPr lang="ru-RU" sz="1600" dirty="0"/>
              <a:t>совершенствование деятельности </a:t>
            </a:r>
            <a:r>
              <a:rPr lang="ru-RU" sz="1600" dirty="0" smtClean="0"/>
              <a:t>ОИВ по </a:t>
            </a:r>
            <a:r>
              <a:rPr lang="ru-RU" sz="1600" dirty="0"/>
              <a:t>анализу состояния товарных рынков, </a:t>
            </a:r>
            <a:r>
              <a:rPr lang="ru-RU" sz="1600" dirty="0" smtClean="0"/>
              <a:t>поведения хоз. субъектов на </a:t>
            </a:r>
            <a:r>
              <a:rPr lang="ru-RU" sz="1600" dirty="0"/>
              <a:t>указанных рынках, выявленных ожиданий потребителей товаров, работ и услуг, планированию деятельности, а также формированию процессов и систем мониторинга, оценки, контроля и анализа деятельности </a:t>
            </a:r>
            <a:r>
              <a:rPr lang="ru-RU" sz="1600" dirty="0" smtClean="0"/>
              <a:t>ОИВ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ПОСТОЯННОЕ СОВЕРШЕНСТВОВАНИЕ ДЕЯТЕЛЬНОСТИ </a:t>
            </a:r>
            <a:r>
              <a:rPr lang="ru-RU" sz="1600" dirty="0" smtClean="0"/>
              <a:t>- </a:t>
            </a:r>
            <a:r>
              <a:rPr lang="ru-RU" sz="1600" dirty="0"/>
              <a:t>повышение удовлетворенности потребителей и других участников экономической деятельности качеством товаров, работ, услуг, обеспечение информационного взаимодействия с потребителями товаров, работ, услуг и другими заинтересованными сторонами, проведение аудита и анализа результативности мероприятий по содействию развитию </a:t>
            </a:r>
            <a:r>
              <a:rPr lang="ru-RU" sz="1600" dirty="0" smtClean="0"/>
              <a:t>конкуренции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ПРОЗРАЧНОСТЬ ДЕЯТЕЛЬНОСТИ </a:t>
            </a:r>
            <a:r>
              <a:rPr lang="ru-RU" sz="1600" dirty="0" smtClean="0"/>
              <a:t>- </a:t>
            </a:r>
            <a:r>
              <a:rPr lang="ru-RU" sz="1600" dirty="0"/>
              <a:t>содействие </a:t>
            </a:r>
            <a:r>
              <a:rPr lang="ru-RU" sz="1600" dirty="0" smtClean="0"/>
              <a:t>ОИВ в </a:t>
            </a:r>
            <a:r>
              <a:rPr lang="ru-RU" sz="1600" dirty="0"/>
              <a:t>обеспечении открытости и доступности для потребителей товаров, работ, услуг и других участников </a:t>
            </a:r>
            <a:r>
              <a:rPr lang="ru-RU" sz="1600" dirty="0" smtClean="0"/>
              <a:t>эконом. деятельности </a:t>
            </a:r>
            <a:r>
              <a:rPr lang="ru-RU" sz="1600" dirty="0"/>
              <a:t>информации о мероприятиях по содействию развитию конкуренции, процедурах оказания услуг, а также о решениях, оказывающих воздействие на </a:t>
            </a:r>
            <a:r>
              <a:rPr lang="ru-RU" sz="1600" dirty="0" smtClean="0"/>
              <a:t>конкуренцию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9801" y="488548"/>
            <a:ext cx="10910699" cy="523220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prstClr val="white"/>
                </a:solidFill>
                <a:latin typeface="Arial"/>
              </a:rPr>
              <a:t>ПРИНЦИПЫ ВНЕДРЕНИЯ СТАНДАРТА:</a:t>
            </a:r>
          </a:p>
        </p:txBody>
      </p:sp>
    </p:spTree>
    <p:extLst>
      <p:ext uri="{BB962C8B-B14F-4D97-AF65-F5344CB8AC3E}">
        <p14:creationId xmlns:p14="http://schemas.microsoft.com/office/powerpoint/2010/main" val="220009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499" y="6040911"/>
            <a:ext cx="11218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</a:schemeClr>
                </a:solidFill>
              </a:rPr>
              <a:t>Приложение</a:t>
            </a:r>
            <a:r>
              <a:rPr lang="ru-RU" sz="1400" dirty="0">
                <a:solidFill>
                  <a:schemeClr val="tx1">
                    <a:lumMod val="75000"/>
                  </a:schemeClr>
                </a:solidFill>
              </a:rPr>
              <a:t>. </a:t>
            </a:r>
            <a:r>
              <a:rPr lang="ru-RU" sz="1400" dirty="0" smtClean="0">
                <a:solidFill>
                  <a:schemeClr val="tx1">
                    <a:lumMod val="75000"/>
                  </a:schemeClr>
                </a:solidFill>
              </a:rPr>
              <a:t>ПЕРЕЧЕНЬ ТОВАРНЫХ </a:t>
            </a:r>
            <a:r>
              <a:rPr lang="ru-RU" sz="1400" dirty="0">
                <a:solidFill>
                  <a:schemeClr val="tx1">
                    <a:lumMod val="75000"/>
                  </a:schemeClr>
                </a:solidFill>
              </a:rPr>
              <a:t>РЫНКОВ ДЛЯ СОДЕЙСТВИЯ РАЗВИТИЮ КОНКУРЕНЦИИ</a:t>
            </a:r>
          </a:p>
          <a:p>
            <a:pPr algn="ctr"/>
            <a:r>
              <a:rPr lang="ru-RU" sz="1400" dirty="0">
                <a:solidFill>
                  <a:schemeClr val="tx1">
                    <a:lumMod val="75000"/>
                  </a:schemeClr>
                </a:solidFill>
              </a:rPr>
              <a:t>В СУБЪЕКТЕ РОССИЙСКОЙ </a:t>
            </a:r>
            <a:r>
              <a:rPr lang="ru-RU" sz="1400" dirty="0" smtClean="0">
                <a:solidFill>
                  <a:schemeClr val="tx1">
                    <a:lumMod val="75000"/>
                  </a:schemeClr>
                </a:solidFill>
              </a:rPr>
              <a:t>ФЕДЕРАЦИИ</a:t>
            </a:r>
            <a:endParaRPr lang="ru-RU" sz="1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34993" y="468448"/>
            <a:ext cx="6033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6699"/>
                </a:solidFill>
              </a:rPr>
              <a:t>СТРУКТУРА </a:t>
            </a:r>
            <a:r>
              <a:rPr lang="ru-RU" sz="3200" b="1" dirty="0" smtClean="0">
                <a:solidFill>
                  <a:srgbClr val="006699"/>
                </a:solidFill>
              </a:rPr>
              <a:t>СТАНДАРТА:</a:t>
            </a:r>
            <a:endParaRPr lang="ru-RU" sz="3200" b="1" dirty="0">
              <a:solidFill>
                <a:srgbClr val="006699"/>
              </a:solidFill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203938247"/>
              </p:ext>
            </p:extLst>
          </p:nvPr>
        </p:nvGraphicFramePr>
        <p:xfrm>
          <a:off x="3495040" y="2462030"/>
          <a:ext cx="4795520" cy="3393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460240" y="27432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42560" y="3606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</a:t>
            </a:r>
            <a:r>
              <a:rPr lang="en-US" b="1" dirty="0">
                <a:solidFill>
                  <a:schemeClr val="bg1"/>
                </a:solidFill>
              </a:rPr>
              <a:t>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19461" y="4136487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II</a:t>
            </a:r>
            <a:r>
              <a:rPr lang="en-US" b="1" dirty="0">
                <a:solidFill>
                  <a:schemeClr val="bg1"/>
                </a:solidFill>
              </a:rPr>
              <a:t>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54133" y="529456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IV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91307" y="524674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25333" y="447178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en-US" b="1" dirty="0" smtClean="0">
                <a:solidFill>
                  <a:schemeClr val="bg1"/>
                </a:solidFill>
              </a:rPr>
              <a:t>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39546" y="342213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V</a:t>
            </a:r>
            <a:r>
              <a:rPr lang="en-US" b="1" dirty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38374" y="2743200"/>
            <a:ext cx="530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VIII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48838" y="2311536"/>
            <a:ext cx="18878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</a:rPr>
              <a:t>I</a:t>
            </a:r>
            <a:r>
              <a:rPr lang="ru-RU" sz="14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r>
              <a:rPr lang="ru-RU" sz="14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1">
                    <a:lumMod val="75000"/>
                  </a:schemeClr>
                </a:solidFill>
              </a:rPr>
              <a:t>Общие положения</a:t>
            </a:r>
            <a:endParaRPr lang="ru-RU" sz="1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313318" y="3257966"/>
            <a:ext cx="4434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II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Определение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уполномоченного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органа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431366" y="4327886"/>
            <a:ext cx="38671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 smtClean="0">
                <a:solidFill>
                  <a:schemeClr val="accent3"/>
                </a:solidFill>
              </a:rPr>
              <a:t>III</a:t>
            </a:r>
            <a:r>
              <a:rPr lang="ru-RU" sz="1400" dirty="0" smtClean="0">
                <a:solidFill>
                  <a:schemeClr val="accent3"/>
                </a:solidFill>
              </a:rPr>
              <a:t>.</a:t>
            </a:r>
            <a:r>
              <a:rPr lang="en-US" sz="1400" dirty="0" smtClean="0">
                <a:solidFill>
                  <a:schemeClr val="accent3"/>
                </a:solidFill>
              </a:rPr>
              <a:t> </a:t>
            </a:r>
            <a:r>
              <a:rPr lang="ru-RU" sz="1400" dirty="0" smtClean="0">
                <a:solidFill>
                  <a:schemeClr val="accent3"/>
                </a:solidFill>
              </a:rPr>
              <a:t>Рассмотрение </a:t>
            </a:r>
            <a:r>
              <a:rPr lang="ru-RU" sz="1400" dirty="0">
                <a:solidFill>
                  <a:schemeClr val="accent3"/>
                </a:solidFill>
              </a:rPr>
              <a:t>вопросов содействия развитию конкуренции на заседаниях коллегиального </a:t>
            </a:r>
            <a:r>
              <a:rPr lang="ru-RU" sz="1400" dirty="0" smtClean="0">
                <a:solidFill>
                  <a:schemeClr val="accent3"/>
                </a:solidFill>
              </a:rPr>
              <a:t>органа</a:t>
            </a:r>
            <a:endParaRPr lang="ru-RU" sz="1400" dirty="0">
              <a:solidFill>
                <a:schemeClr val="accent3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497575" y="5547693"/>
            <a:ext cx="37414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 smtClean="0">
                <a:solidFill>
                  <a:srgbClr val="669900"/>
                </a:solidFill>
              </a:rPr>
              <a:t>IV</a:t>
            </a:r>
            <a:r>
              <a:rPr lang="ru-RU" sz="1400" dirty="0" smtClean="0">
                <a:solidFill>
                  <a:srgbClr val="669900"/>
                </a:solidFill>
              </a:rPr>
              <a:t>. Утверждение </a:t>
            </a:r>
            <a:r>
              <a:rPr lang="ru-RU" sz="1400" dirty="0">
                <a:solidFill>
                  <a:srgbClr val="669900"/>
                </a:solidFill>
              </a:rPr>
              <a:t>перечня товарных </a:t>
            </a:r>
            <a:r>
              <a:rPr lang="ru-RU" sz="1400" dirty="0" smtClean="0">
                <a:solidFill>
                  <a:srgbClr val="669900"/>
                </a:solidFill>
              </a:rPr>
              <a:t>рынков</a:t>
            </a:r>
            <a:endParaRPr lang="ru-RU" sz="1400" dirty="0">
              <a:solidFill>
                <a:srgbClr val="6699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356888" y="5553864"/>
            <a:ext cx="29490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</a:t>
            </a:r>
            <a:r>
              <a:rPr lang="ru-RU" sz="1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Разработка </a:t>
            </a:r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«дорожной карты</a:t>
            </a:r>
            <a:r>
              <a:rPr lang="ru-RU" sz="1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»</a:t>
            </a:r>
            <a:endParaRPr lang="ru-RU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884643" y="4552231"/>
            <a:ext cx="25884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dirty="0" smtClean="0">
                <a:solidFill>
                  <a:srgbClr val="C00000"/>
                </a:solidFill>
              </a:rPr>
              <a:t>VI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Проведение мониторинга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29499" y="3173791"/>
            <a:ext cx="38341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14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VII</a:t>
            </a:r>
            <a:r>
              <a:rPr lang="ru-RU" sz="14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Создание </a:t>
            </a:r>
            <a:r>
              <a:rPr lang="ru-RU" sz="14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и реализация механизмов общественного контроля за деятельностью субъектов естественных </a:t>
            </a:r>
            <a:r>
              <a:rPr lang="ru-RU" sz="14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монополий</a:t>
            </a:r>
            <a:endParaRPr lang="ru-RU" sz="14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1983" y="1579908"/>
            <a:ext cx="5201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VIII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Повышение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уровня информированности субъектов предпринимательской деятельности и потребителей товаров, работ, услуг о состоянии конкуренции и деятельности по содействию развитию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конкуренции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76963" y="3970736"/>
            <a:ext cx="2031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8 разделов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24521" y="2694800"/>
            <a:ext cx="30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94677" y="3488384"/>
            <a:ext cx="334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42053" y="4552231"/>
            <a:ext cx="387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III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65763" y="5246746"/>
            <a:ext cx="464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IV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50364" y="5184399"/>
            <a:ext cx="30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V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54233" y="4449126"/>
            <a:ext cx="433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VI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81175" y="3430928"/>
            <a:ext cx="65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VII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99133" y="2744986"/>
            <a:ext cx="114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VIII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884643" y="449560"/>
            <a:ext cx="8225030" cy="523220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prstClr val="white"/>
                </a:solidFill>
                <a:latin typeface="Arial"/>
              </a:rPr>
              <a:t>СТРУКТУРА СТАНДАРТА:</a:t>
            </a:r>
          </a:p>
        </p:txBody>
      </p:sp>
    </p:spTree>
    <p:extLst>
      <p:ext uri="{BB962C8B-B14F-4D97-AF65-F5344CB8AC3E}">
        <p14:creationId xmlns:p14="http://schemas.microsoft.com/office/powerpoint/2010/main" val="377343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Другая 20">
      <a:dk1>
        <a:srgbClr val="0070C0"/>
      </a:dk1>
      <a:lt1>
        <a:sysClr val="window" lastClr="FFFFFF"/>
      </a:lt1>
      <a:dk2>
        <a:srgbClr val="303030"/>
      </a:dk2>
      <a:lt2>
        <a:srgbClr val="DEDEE0"/>
      </a:lt2>
      <a:accent1>
        <a:srgbClr val="00376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Другая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Другая 37">
      <a:dk1>
        <a:sysClr val="windowText" lastClr="000000"/>
      </a:dk1>
      <a:lt1>
        <a:sysClr val="window" lastClr="FFFFFF"/>
      </a:lt1>
      <a:dk2>
        <a:srgbClr val="7030A0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2467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Другая 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1554</TotalTime>
  <Words>2071</Words>
  <Application>Microsoft Office PowerPoint</Application>
  <PresentationFormat>Широкоэкранный</PresentationFormat>
  <Paragraphs>236</Paragraphs>
  <Slides>20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MS PGothic</vt:lpstr>
      <vt:lpstr>MS PGothic</vt:lpstr>
      <vt:lpstr>Arial</vt:lpstr>
      <vt:lpstr>Calibri</vt:lpstr>
      <vt:lpstr>Corbel</vt:lpstr>
      <vt:lpstr>Tahoma</vt:lpstr>
      <vt:lpstr>Times New Roman</vt:lpstr>
      <vt:lpstr>Wingdings</vt:lpstr>
      <vt:lpstr>Базис</vt:lpstr>
      <vt:lpstr>Тема Office</vt:lpstr>
      <vt:lpstr>О внедрении НОВОГО стандарта развития конкуренции в субъектах российской федерации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внедрении стандарта развития конкуренции в субъектах российской федерации</dc:title>
  <dc:creator>Кузьмина Елена Анатольевна</dc:creator>
  <cp:lastModifiedBy>Полянских Маргарита Александровна</cp:lastModifiedBy>
  <cp:revision>138</cp:revision>
  <cp:lastPrinted>2019-08-07T07:24:03Z</cp:lastPrinted>
  <dcterms:created xsi:type="dcterms:W3CDTF">2019-06-03T08:03:36Z</dcterms:created>
  <dcterms:modified xsi:type="dcterms:W3CDTF">2019-08-07T07:37:00Z</dcterms:modified>
</cp:coreProperties>
</file>