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8" r:id="rId1"/>
  </p:sldMasterIdLst>
  <p:notesMasterIdLst>
    <p:notesMasterId r:id="rId15"/>
  </p:notesMasterIdLst>
  <p:sldIdLst>
    <p:sldId id="287" r:id="rId2"/>
    <p:sldId id="277" r:id="rId3"/>
    <p:sldId id="279" r:id="rId4"/>
    <p:sldId id="280" r:id="rId5"/>
    <p:sldId id="263" r:id="rId6"/>
    <p:sldId id="276" r:id="rId7"/>
    <p:sldId id="281" r:id="rId8"/>
    <p:sldId id="282" r:id="rId9"/>
    <p:sldId id="283" r:id="rId10"/>
    <p:sldId id="273" r:id="rId11"/>
    <p:sldId id="284" r:id="rId12"/>
    <p:sldId id="285" r:id="rId13"/>
    <p:sldId id="275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CC"/>
    <a:srgbClr val="FF66CC"/>
    <a:srgbClr val="FF33CC"/>
    <a:srgbClr val="CCECFF"/>
    <a:srgbClr val="66FFFF"/>
    <a:srgbClr val="66FFCC"/>
    <a:srgbClr val="CC99FF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27" autoAdjust="0"/>
  </p:normalViewPr>
  <p:slideViewPr>
    <p:cSldViewPr snapToGrid="0">
      <p:cViewPr varScale="1">
        <p:scale>
          <a:sx n="109" d="100"/>
          <a:sy n="109" d="100"/>
        </p:scale>
        <p:origin x="63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r>
              <a:rPr lang="ru-RU" sz="1600" b="1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Прирост</a:t>
            </a:r>
            <a:r>
              <a:rPr lang="ru-RU" sz="1600" b="1" baseline="0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1600" b="1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малых закупок</a:t>
            </a:r>
            <a:r>
              <a:rPr lang="ru-RU" sz="1600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осуществленных в электронной форме в рамках </a:t>
            </a: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44-ФЗ, </a:t>
            </a:r>
            <a:r>
              <a:rPr lang="ru-RU" sz="1600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отношение показателя 1 полугодия 2019 года  к показателю 2018 года</a:t>
            </a:r>
          </a:p>
        </c:rich>
      </c:tx>
      <c:layout>
        <c:manualLayout>
          <c:xMode val="edge"/>
          <c:yMode val="edge"/>
          <c:x val="0.11360066102848253"/>
          <c:y val="2.203856749311294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defRPr>
          </a:pPr>
          <a:endParaRPr lang="ru-RU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2018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strRef>
              <c:f>Лист1!$A$2:$A$3</c:f>
              <c:strCache>
                <c:ptCount val="2"/>
                <c:pt idx="0">
                  <c:v>Доля закупок, осуществленных в ЭМ, в количественном выражении, %</c:v>
                </c:pt>
                <c:pt idx="1">
                  <c:v>Доля закупок, осуществленных в ЭМ, в стоимостном выражении, %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0.77</c:v>
                </c:pt>
                <c:pt idx="1">
                  <c:v>1.3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C2C-464A-9C44-0727DD36349C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1 полугодие 2019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strRef>
              <c:f>Лист1!$A$2:$A$3</c:f>
              <c:strCache>
                <c:ptCount val="2"/>
                <c:pt idx="0">
                  <c:v>Доля закупок, осуществленных в ЭМ, в количественном выражении, %</c:v>
                </c:pt>
                <c:pt idx="1">
                  <c:v>Доля закупок, осуществленных в ЭМ, в стоимостном выражении, %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16.3</c:v>
                </c:pt>
                <c:pt idx="1">
                  <c:v>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C2C-464A-9C44-0727DD36349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21154608"/>
        <c:axId val="224040224"/>
        <c:axId val="0"/>
      </c:bar3DChart>
      <c:catAx>
        <c:axId val="2211546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ru-RU"/>
          </a:p>
        </c:txPr>
        <c:crossAx val="224040224"/>
        <c:crosses val="autoZero"/>
        <c:auto val="1"/>
        <c:lblAlgn val="ctr"/>
        <c:lblOffset val="100"/>
        <c:noMultiLvlLbl val="0"/>
      </c:catAx>
      <c:valAx>
        <c:axId val="2240402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211546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548A1E4-E0F0-45FE-A9EB-595F007FAB97}" type="doc">
      <dgm:prSet loTypeId="urn:microsoft.com/office/officeart/2005/8/layout/hProcess9" loCatId="process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9AA9D2E-8A03-4F5A-984B-0AA3AC3B9491}">
      <dgm:prSet custT="1"/>
      <dgm:spPr/>
      <dgm:t>
        <a:bodyPr/>
        <a:lstStyle/>
        <a:p>
          <a:pPr rtl="0"/>
          <a:r>
            <a:rPr lang="ru-RU" sz="1400" b="1" i="1" dirty="0" smtClean="0">
              <a:solidFill>
                <a:schemeClr val="accent2">
                  <a:lumMod val="50000"/>
                </a:schemeClr>
              </a:solidFill>
            </a:rPr>
            <a:t>Удельный вес закупок в рамках 223-ФЗ в общем объеме малых закупок всех заказчиков</a:t>
          </a:r>
          <a:endParaRPr lang="ru-RU" sz="1400" dirty="0">
            <a:solidFill>
              <a:schemeClr val="accent2">
                <a:lumMod val="50000"/>
              </a:schemeClr>
            </a:solidFill>
          </a:endParaRPr>
        </a:p>
      </dgm:t>
    </dgm:pt>
    <dgm:pt modelId="{E2B2911F-EF86-4FA4-A2C8-729A0F57F396}" type="parTrans" cxnId="{1960E363-41AD-4509-8F25-02653638D7FA}">
      <dgm:prSet/>
      <dgm:spPr/>
      <dgm:t>
        <a:bodyPr/>
        <a:lstStyle/>
        <a:p>
          <a:endParaRPr lang="ru-RU" sz="1400"/>
        </a:p>
      </dgm:t>
    </dgm:pt>
    <dgm:pt modelId="{B4E5BCFD-91BB-4B8E-9C25-DAAF61E46256}" type="sibTrans" cxnId="{1960E363-41AD-4509-8F25-02653638D7FA}">
      <dgm:prSet/>
      <dgm:spPr/>
      <dgm:t>
        <a:bodyPr/>
        <a:lstStyle/>
        <a:p>
          <a:endParaRPr lang="ru-RU" sz="1400"/>
        </a:p>
      </dgm:t>
    </dgm:pt>
    <dgm:pt modelId="{B38B2C09-DBD1-436D-94D5-22DD29F6E259}">
      <dgm:prSet custT="1"/>
      <dgm:spPr/>
      <dgm:t>
        <a:bodyPr/>
        <a:lstStyle/>
        <a:p>
          <a:pPr rtl="0"/>
          <a:r>
            <a:rPr lang="ru-RU" sz="1400" b="1" i="1" dirty="0" smtClean="0">
              <a:solidFill>
                <a:schemeClr val="accent2">
                  <a:lumMod val="50000"/>
                </a:schemeClr>
              </a:solidFill>
            </a:rPr>
            <a:t>По НСО – 25 %</a:t>
          </a:r>
          <a:endParaRPr lang="ru-RU" sz="1400" dirty="0">
            <a:solidFill>
              <a:schemeClr val="accent2">
                <a:lumMod val="50000"/>
              </a:schemeClr>
            </a:solidFill>
          </a:endParaRPr>
        </a:p>
      </dgm:t>
    </dgm:pt>
    <dgm:pt modelId="{73642C3C-629C-4C5C-A7EB-728B6449BE5C}" type="parTrans" cxnId="{08F55BA2-AE44-4D6D-BCBA-CC576E7EBE45}">
      <dgm:prSet/>
      <dgm:spPr/>
      <dgm:t>
        <a:bodyPr/>
        <a:lstStyle/>
        <a:p>
          <a:endParaRPr lang="ru-RU" sz="1400"/>
        </a:p>
      </dgm:t>
    </dgm:pt>
    <dgm:pt modelId="{6469AEE6-3648-4DCD-8CD9-D0FCDE04C955}" type="sibTrans" cxnId="{08F55BA2-AE44-4D6D-BCBA-CC576E7EBE45}">
      <dgm:prSet/>
      <dgm:spPr/>
      <dgm:t>
        <a:bodyPr/>
        <a:lstStyle/>
        <a:p>
          <a:endParaRPr lang="ru-RU" sz="1400"/>
        </a:p>
      </dgm:t>
    </dgm:pt>
    <dgm:pt modelId="{21194B30-9274-4F3B-AF67-6A88DE2F4912}">
      <dgm:prSet custT="1"/>
      <dgm:spPr/>
      <dgm:t>
        <a:bodyPr/>
        <a:lstStyle/>
        <a:p>
          <a:pPr rtl="0"/>
          <a:r>
            <a:rPr lang="ru-RU" sz="1400" b="1" i="1" dirty="0" smtClean="0">
              <a:solidFill>
                <a:schemeClr val="accent2">
                  <a:lumMod val="50000"/>
                </a:schemeClr>
              </a:solidFill>
            </a:rPr>
            <a:t>По ОИОГВ – 43,6 %</a:t>
          </a:r>
          <a:endParaRPr lang="ru-RU" sz="1400" dirty="0">
            <a:solidFill>
              <a:schemeClr val="accent2">
                <a:lumMod val="50000"/>
              </a:schemeClr>
            </a:solidFill>
          </a:endParaRPr>
        </a:p>
      </dgm:t>
    </dgm:pt>
    <dgm:pt modelId="{7AA9D19B-EAD5-41C9-9011-BC8A12A66562}" type="parTrans" cxnId="{17C1780D-8E56-4143-8601-55A5111714F3}">
      <dgm:prSet/>
      <dgm:spPr/>
      <dgm:t>
        <a:bodyPr/>
        <a:lstStyle/>
        <a:p>
          <a:endParaRPr lang="ru-RU" sz="1400"/>
        </a:p>
      </dgm:t>
    </dgm:pt>
    <dgm:pt modelId="{70528350-36EB-44D5-8813-744232388018}" type="sibTrans" cxnId="{17C1780D-8E56-4143-8601-55A5111714F3}">
      <dgm:prSet/>
      <dgm:spPr/>
      <dgm:t>
        <a:bodyPr/>
        <a:lstStyle/>
        <a:p>
          <a:endParaRPr lang="ru-RU" sz="1400"/>
        </a:p>
      </dgm:t>
    </dgm:pt>
    <dgm:pt modelId="{D6860341-F85F-4CA8-9C35-7AB566AE1EFC}">
      <dgm:prSet custT="1"/>
      <dgm:spPr/>
      <dgm:t>
        <a:bodyPr/>
        <a:lstStyle/>
        <a:p>
          <a:pPr rtl="0"/>
          <a:r>
            <a:rPr lang="ru-RU" sz="1400" b="1" i="1" smtClean="0">
              <a:solidFill>
                <a:schemeClr val="accent2">
                  <a:lumMod val="50000"/>
                </a:schemeClr>
              </a:solidFill>
            </a:rPr>
            <a:t>По ОМСУ – 20,2 %</a:t>
          </a:r>
          <a:endParaRPr lang="ru-RU" sz="1400">
            <a:solidFill>
              <a:schemeClr val="accent2">
                <a:lumMod val="50000"/>
              </a:schemeClr>
            </a:solidFill>
          </a:endParaRPr>
        </a:p>
      </dgm:t>
    </dgm:pt>
    <dgm:pt modelId="{4FF2F79F-5749-4AF9-AE3F-D457668212E3}" type="parTrans" cxnId="{91E8342E-8814-47B8-84DB-AD36F266A652}">
      <dgm:prSet/>
      <dgm:spPr/>
      <dgm:t>
        <a:bodyPr/>
        <a:lstStyle/>
        <a:p>
          <a:endParaRPr lang="ru-RU" sz="1400"/>
        </a:p>
      </dgm:t>
    </dgm:pt>
    <dgm:pt modelId="{77DE67F7-061E-4A51-A0F0-D436AF5E8556}" type="sibTrans" cxnId="{91E8342E-8814-47B8-84DB-AD36F266A652}">
      <dgm:prSet/>
      <dgm:spPr/>
      <dgm:t>
        <a:bodyPr/>
        <a:lstStyle/>
        <a:p>
          <a:endParaRPr lang="ru-RU" sz="1400"/>
        </a:p>
      </dgm:t>
    </dgm:pt>
    <dgm:pt modelId="{20082D20-3B40-45D8-B40E-CDAED96CB9D7}" type="pres">
      <dgm:prSet presAssocID="{8548A1E4-E0F0-45FE-A9EB-595F007FAB97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528C7BD-E829-4ACF-ABD2-8C8B1DF114E2}" type="pres">
      <dgm:prSet presAssocID="{8548A1E4-E0F0-45FE-A9EB-595F007FAB97}" presName="arrow" presStyleLbl="bgShp" presStyleIdx="0" presStyleCnt="1" custScaleX="107672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AB383E82-4AB0-455C-B774-45A7E4CEE6F3}" type="pres">
      <dgm:prSet presAssocID="{8548A1E4-E0F0-45FE-A9EB-595F007FAB97}" presName="linearProcess" presStyleCnt="0"/>
      <dgm:spPr/>
    </dgm:pt>
    <dgm:pt modelId="{27ED74A9-A9B4-48CA-A62F-FCA4F046C5E0}" type="pres">
      <dgm:prSet presAssocID="{C9AA9D2E-8A03-4F5A-984B-0AA3AC3B9491}" presName="tex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8CBB461-F61E-4BDD-8A5E-FC2937ACA012}" type="pres">
      <dgm:prSet presAssocID="{B4E5BCFD-91BB-4B8E-9C25-DAAF61E46256}" presName="sibTrans" presStyleCnt="0"/>
      <dgm:spPr/>
    </dgm:pt>
    <dgm:pt modelId="{1F00350E-D8CF-46C1-9AEC-D38E94504BEB}" type="pres">
      <dgm:prSet presAssocID="{B38B2C09-DBD1-436D-94D5-22DD29F6E259}" presName="text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D0226D-DD78-4473-BE53-CF4CD11D0DB9}" type="pres">
      <dgm:prSet presAssocID="{6469AEE6-3648-4DCD-8CD9-D0FCDE04C955}" presName="sibTrans" presStyleCnt="0"/>
      <dgm:spPr/>
    </dgm:pt>
    <dgm:pt modelId="{2608F97A-CE80-4BB6-BE8E-3BA616A203EA}" type="pres">
      <dgm:prSet presAssocID="{21194B30-9274-4F3B-AF67-6A88DE2F4912}" presName="text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6A0A74-085E-4C1E-899F-A42313F4B85D}" type="pres">
      <dgm:prSet presAssocID="{70528350-36EB-44D5-8813-744232388018}" presName="sibTrans" presStyleCnt="0"/>
      <dgm:spPr/>
    </dgm:pt>
    <dgm:pt modelId="{C6799912-A448-48B3-A0F0-B7F889AD240F}" type="pres">
      <dgm:prSet presAssocID="{D6860341-F85F-4CA8-9C35-7AB566AE1EFC}" presName="textNode" presStyleLbl="node1" presStyleIdx="3" presStyleCnt="4" custLinFactNeighborX="-12293" custLinFactNeighborY="100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7C1780D-8E56-4143-8601-55A5111714F3}" srcId="{8548A1E4-E0F0-45FE-A9EB-595F007FAB97}" destId="{21194B30-9274-4F3B-AF67-6A88DE2F4912}" srcOrd="2" destOrd="0" parTransId="{7AA9D19B-EAD5-41C9-9011-BC8A12A66562}" sibTransId="{70528350-36EB-44D5-8813-744232388018}"/>
    <dgm:cxn modelId="{63A5790A-7058-4FBC-B503-AA180DD50051}" type="presOf" srcId="{C9AA9D2E-8A03-4F5A-984B-0AA3AC3B9491}" destId="{27ED74A9-A9B4-48CA-A62F-FCA4F046C5E0}" srcOrd="0" destOrd="0" presId="urn:microsoft.com/office/officeart/2005/8/layout/hProcess9"/>
    <dgm:cxn modelId="{A6F3B7FC-07D8-4A98-B9A5-5698717D15C9}" type="presOf" srcId="{21194B30-9274-4F3B-AF67-6A88DE2F4912}" destId="{2608F97A-CE80-4BB6-BE8E-3BA616A203EA}" srcOrd="0" destOrd="0" presId="urn:microsoft.com/office/officeart/2005/8/layout/hProcess9"/>
    <dgm:cxn modelId="{1960E363-41AD-4509-8F25-02653638D7FA}" srcId="{8548A1E4-E0F0-45FE-A9EB-595F007FAB97}" destId="{C9AA9D2E-8A03-4F5A-984B-0AA3AC3B9491}" srcOrd="0" destOrd="0" parTransId="{E2B2911F-EF86-4FA4-A2C8-729A0F57F396}" sibTransId="{B4E5BCFD-91BB-4B8E-9C25-DAAF61E46256}"/>
    <dgm:cxn modelId="{08F55BA2-AE44-4D6D-BCBA-CC576E7EBE45}" srcId="{8548A1E4-E0F0-45FE-A9EB-595F007FAB97}" destId="{B38B2C09-DBD1-436D-94D5-22DD29F6E259}" srcOrd="1" destOrd="0" parTransId="{73642C3C-629C-4C5C-A7EB-728B6449BE5C}" sibTransId="{6469AEE6-3648-4DCD-8CD9-D0FCDE04C955}"/>
    <dgm:cxn modelId="{91E8342E-8814-47B8-84DB-AD36F266A652}" srcId="{8548A1E4-E0F0-45FE-A9EB-595F007FAB97}" destId="{D6860341-F85F-4CA8-9C35-7AB566AE1EFC}" srcOrd="3" destOrd="0" parTransId="{4FF2F79F-5749-4AF9-AE3F-D457668212E3}" sibTransId="{77DE67F7-061E-4A51-A0F0-D436AF5E8556}"/>
    <dgm:cxn modelId="{70453F74-DFEB-42FE-9042-ECDD58DE52C9}" type="presOf" srcId="{D6860341-F85F-4CA8-9C35-7AB566AE1EFC}" destId="{C6799912-A448-48B3-A0F0-B7F889AD240F}" srcOrd="0" destOrd="0" presId="urn:microsoft.com/office/officeart/2005/8/layout/hProcess9"/>
    <dgm:cxn modelId="{BAEF0CC2-3DAB-4291-A3F3-AAF885C6AED8}" type="presOf" srcId="{B38B2C09-DBD1-436D-94D5-22DD29F6E259}" destId="{1F00350E-D8CF-46C1-9AEC-D38E94504BEB}" srcOrd="0" destOrd="0" presId="urn:microsoft.com/office/officeart/2005/8/layout/hProcess9"/>
    <dgm:cxn modelId="{3B18C397-8B3C-46DB-B2B0-2DF182DDF43C}" type="presOf" srcId="{8548A1E4-E0F0-45FE-A9EB-595F007FAB97}" destId="{20082D20-3B40-45D8-B40E-CDAED96CB9D7}" srcOrd="0" destOrd="0" presId="urn:microsoft.com/office/officeart/2005/8/layout/hProcess9"/>
    <dgm:cxn modelId="{3E291FDD-A215-40F2-8078-981766480459}" type="presParOf" srcId="{20082D20-3B40-45D8-B40E-CDAED96CB9D7}" destId="{5528C7BD-E829-4ACF-ABD2-8C8B1DF114E2}" srcOrd="0" destOrd="0" presId="urn:microsoft.com/office/officeart/2005/8/layout/hProcess9"/>
    <dgm:cxn modelId="{E8DF4ED5-4C0F-41F1-ACC1-56964086E227}" type="presParOf" srcId="{20082D20-3B40-45D8-B40E-CDAED96CB9D7}" destId="{AB383E82-4AB0-455C-B774-45A7E4CEE6F3}" srcOrd="1" destOrd="0" presId="urn:microsoft.com/office/officeart/2005/8/layout/hProcess9"/>
    <dgm:cxn modelId="{F8EB4AA8-A362-4899-9D66-B8FA2BBEDAE6}" type="presParOf" srcId="{AB383E82-4AB0-455C-B774-45A7E4CEE6F3}" destId="{27ED74A9-A9B4-48CA-A62F-FCA4F046C5E0}" srcOrd="0" destOrd="0" presId="urn:microsoft.com/office/officeart/2005/8/layout/hProcess9"/>
    <dgm:cxn modelId="{C9313056-EF9E-4554-A2EB-7709AB0CBE19}" type="presParOf" srcId="{AB383E82-4AB0-455C-B774-45A7E4CEE6F3}" destId="{28CBB461-F61E-4BDD-8A5E-FC2937ACA012}" srcOrd="1" destOrd="0" presId="urn:microsoft.com/office/officeart/2005/8/layout/hProcess9"/>
    <dgm:cxn modelId="{90ABE9DF-754C-4F53-A90E-FC2222DBECBC}" type="presParOf" srcId="{AB383E82-4AB0-455C-B774-45A7E4CEE6F3}" destId="{1F00350E-D8CF-46C1-9AEC-D38E94504BEB}" srcOrd="2" destOrd="0" presId="urn:microsoft.com/office/officeart/2005/8/layout/hProcess9"/>
    <dgm:cxn modelId="{59A69667-97F1-472A-AF5D-3E996910D682}" type="presParOf" srcId="{AB383E82-4AB0-455C-B774-45A7E4CEE6F3}" destId="{DDD0226D-DD78-4473-BE53-CF4CD11D0DB9}" srcOrd="3" destOrd="0" presId="urn:microsoft.com/office/officeart/2005/8/layout/hProcess9"/>
    <dgm:cxn modelId="{28B860B0-4D1A-413B-9A5F-B4345E013BA5}" type="presParOf" srcId="{AB383E82-4AB0-455C-B774-45A7E4CEE6F3}" destId="{2608F97A-CE80-4BB6-BE8E-3BA616A203EA}" srcOrd="4" destOrd="0" presId="urn:microsoft.com/office/officeart/2005/8/layout/hProcess9"/>
    <dgm:cxn modelId="{9A3F6375-9A3C-41CB-AF0C-B386AC41B8BA}" type="presParOf" srcId="{AB383E82-4AB0-455C-B774-45A7E4CEE6F3}" destId="{AE6A0A74-085E-4C1E-899F-A42313F4B85D}" srcOrd="5" destOrd="0" presId="urn:microsoft.com/office/officeart/2005/8/layout/hProcess9"/>
    <dgm:cxn modelId="{4F6C3AD0-530A-4CA4-AF99-EF4E50A848D2}" type="presParOf" srcId="{AB383E82-4AB0-455C-B774-45A7E4CEE6F3}" destId="{C6799912-A448-48B3-A0F0-B7F889AD240F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41259A1-BFD4-4BE7-91B1-ADFFBB9FFA18}" type="doc">
      <dgm:prSet loTypeId="urn:microsoft.com/office/officeart/2005/8/layout/hProcess1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142016F-ADB6-4070-8462-8D7869034FDE}">
      <dgm:prSet/>
      <dgm:spPr/>
      <dgm:t>
        <a:bodyPr/>
        <a:lstStyle/>
        <a:p>
          <a:pPr rtl="0"/>
          <a:r>
            <a:rPr lang="ru-RU" i="1" dirty="0" smtClean="0">
              <a:solidFill>
                <a:schemeClr val="accent2">
                  <a:lumMod val="50000"/>
                </a:schemeClr>
              </a:solidFill>
            </a:rPr>
            <a:t>2018 год</a:t>
          </a:r>
          <a:r>
            <a:rPr lang="ru-RU" b="1" i="1" dirty="0" smtClean="0">
              <a:solidFill>
                <a:schemeClr val="accent2">
                  <a:lumMod val="50000"/>
                </a:schemeClr>
              </a:solidFill>
            </a:rPr>
            <a:t> – </a:t>
          </a:r>
        </a:p>
        <a:p>
          <a:pPr rtl="0"/>
          <a:r>
            <a:rPr lang="ru-RU" b="1" i="1" dirty="0" smtClean="0">
              <a:solidFill>
                <a:srgbClr val="FF0000"/>
              </a:solidFill>
            </a:rPr>
            <a:t>4 080,7 </a:t>
          </a:r>
          <a:r>
            <a:rPr lang="ru-RU" b="1" i="1" dirty="0" smtClean="0">
              <a:solidFill>
                <a:schemeClr val="accent2">
                  <a:lumMod val="50000"/>
                </a:schemeClr>
              </a:solidFill>
            </a:rPr>
            <a:t>тыс. руб. (3,16%)</a:t>
          </a:r>
          <a:endParaRPr lang="ru-RU" dirty="0">
            <a:solidFill>
              <a:schemeClr val="accent2">
                <a:lumMod val="50000"/>
              </a:schemeClr>
            </a:solidFill>
          </a:endParaRPr>
        </a:p>
      </dgm:t>
    </dgm:pt>
    <dgm:pt modelId="{F30CB8BC-F108-4E48-BAB2-A3CCF48B552B}" type="parTrans" cxnId="{53741F87-7B58-4E58-A3B4-87A195E86C92}">
      <dgm:prSet/>
      <dgm:spPr/>
      <dgm:t>
        <a:bodyPr/>
        <a:lstStyle/>
        <a:p>
          <a:endParaRPr lang="ru-RU"/>
        </a:p>
      </dgm:t>
    </dgm:pt>
    <dgm:pt modelId="{C6B53169-2994-4AAA-B76F-FE810F6EC238}" type="sibTrans" cxnId="{53741F87-7B58-4E58-A3B4-87A195E86C92}">
      <dgm:prSet/>
      <dgm:spPr/>
      <dgm:t>
        <a:bodyPr/>
        <a:lstStyle/>
        <a:p>
          <a:endParaRPr lang="ru-RU"/>
        </a:p>
      </dgm:t>
    </dgm:pt>
    <dgm:pt modelId="{BF307E51-B421-4054-8C3F-BF8B87634364}">
      <dgm:prSet/>
      <dgm:spPr/>
      <dgm:t>
        <a:bodyPr/>
        <a:lstStyle/>
        <a:p>
          <a:pPr rtl="0"/>
          <a:r>
            <a:rPr lang="ru-RU" i="1" dirty="0" smtClean="0">
              <a:solidFill>
                <a:schemeClr val="accent2">
                  <a:lumMod val="50000"/>
                </a:schemeClr>
              </a:solidFill>
            </a:rPr>
            <a:t>1 полугодие 2019 года</a:t>
          </a:r>
          <a:r>
            <a:rPr lang="ru-RU" b="1" i="1" dirty="0" smtClean="0">
              <a:solidFill>
                <a:schemeClr val="accent2">
                  <a:lumMod val="50000"/>
                </a:schemeClr>
              </a:solidFill>
            </a:rPr>
            <a:t> – </a:t>
          </a:r>
          <a:r>
            <a:rPr lang="ru-RU" b="1" i="1" dirty="0" smtClean="0">
              <a:solidFill>
                <a:srgbClr val="FF0000"/>
              </a:solidFill>
            </a:rPr>
            <a:t>60 622,6 </a:t>
          </a:r>
          <a:r>
            <a:rPr lang="ru-RU" b="1" i="1" dirty="0" smtClean="0">
              <a:solidFill>
                <a:schemeClr val="accent2">
                  <a:lumMod val="50000"/>
                </a:schemeClr>
              </a:solidFill>
            </a:rPr>
            <a:t>тыс. руб. (5,1%)</a:t>
          </a:r>
          <a:endParaRPr lang="ru-RU" dirty="0">
            <a:solidFill>
              <a:schemeClr val="accent2">
                <a:lumMod val="50000"/>
              </a:schemeClr>
            </a:solidFill>
          </a:endParaRPr>
        </a:p>
      </dgm:t>
    </dgm:pt>
    <dgm:pt modelId="{F585C26A-CCE8-46A5-A8A4-6816A0EB711F}" type="parTrans" cxnId="{1544ADE8-1DC0-42D1-9ED3-6F232FEC8CF1}">
      <dgm:prSet/>
      <dgm:spPr/>
      <dgm:t>
        <a:bodyPr/>
        <a:lstStyle/>
        <a:p>
          <a:endParaRPr lang="ru-RU"/>
        </a:p>
      </dgm:t>
    </dgm:pt>
    <dgm:pt modelId="{7C5FEC74-E19F-4D06-8E2B-180137310FDD}" type="sibTrans" cxnId="{1544ADE8-1DC0-42D1-9ED3-6F232FEC8CF1}">
      <dgm:prSet/>
      <dgm:spPr/>
      <dgm:t>
        <a:bodyPr/>
        <a:lstStyle/>
        <a:p>
          <a:endParaRPr lang="ru-RU"/>
        </a:p>
      </dgm:t>
    </dgm:pt>
    <dgm:pt modelId="{47653E27-7FD0-4815-B611-04CCA5A0645E}" type="pres">
      <dgm:prSet presAssocID="{E41259A1-BFD4-4BE7-91B1-ADFFBB9FFA18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3D3BC74-2371-485B-B36B-B3D861BFAB00}" type="pres">
      <dgm:prSet presAssocID="{E41259A1-BFD4-4BE7-91B1-ADFFBB9FFA18}" presName="arrow" presStyleLbl="bgShp" presStyleIdx="0" presStyleCnt="1" custLinFactNeighborX="-9489" custLinFactNeighborY="-1666"/>
      <dgm:spPr/>
    </dgm:pt>
    <dgm:pt modelId="{4C3B3318-5219-4F2F-8F42-6183507E2661}" type="pres">
      <dgm:prSet presAssocID="{E41259A1-BFD4-4BE7-91B1-ADFFBB9FFA18}" presName="points" presStyleCnt="0"/>
      <dgm:spPr/>
    </dgm:pt>
    <dgm:pt modelId="{ED197355-9937-499A-BF6B-8FAD3EF83881}" type="pres">
      <dgm:prSet presAssocID="{4142016F-ADB6-4070-8462-8D7869034FDE}" presName="compositeA" presStyleCnt="0"/>
      <dgm:spPr/>
    </dgm:pt>
    <dgm:pt modelId="{7D28D462-41AF-4DF7-8FC2-A91AD917C94D}" type="pres">
      <dgm:prSet presAssocID="{4142016F-ADB6-4070-8462-8D7869034FDE}" presName="textA" presStyleLbl="revTx" presStyleIdx="0" presStyleCnt="2" custScaleX="974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112E13-B3A4-4188-AF73-E3B4E6AE47D7}" type="pres">
      <dgm:prSet presAssocID="{4142016F-ADB6-4070-8462-8D7869034FDE}" presName="circleA" presStyleLbl="node1" presStyleIdx="0" presStyleCnt="2"/>
      <dgm:spPr/>
    </dgm:pt>
    <dgm:pt modelId="{3C343123-0F1A-4B11-A271-2B490F5FEB5C}" type="pres">
      <dgm:prSet presAssocID="{4142016F-ADB6-4070-8462-8D7869034FDE}" presName="spaceA" presStyleCnt="0"/>
      <dgm:spPr/>
    </dgm:pt>
    <dgm:pt modelId="{35B88946-2CB0-4D3A-BFA1-D61E446CD593}" type="pres">
      <dgm:prSet presAssocID="{C6B53169-2994-4AAA-B76F-FE810F6EC238}" presName="space" presStyleCnt="0"/>
      <dgm:spPr/>
    </dgm:pt>
    <dgm:pt modelId="{5E266192-3658-4EBC-AD7E-1C1031E2C72D}" type="pres">
      <dgm:prSet presAssocID="{BF307E51-B421-4054-8C3F-BF8B87634364}" presName="compositeB" presStyleCnt="0"/>
      <dgm:spPr/>
    </dgm:pt>
    <dgm:pt modelId="{A906A2FD-0F3C-4B76-8B14-CA79A6F77CD3}" type="pres">
      <dgm:prSet presAssocID="{BF307E51-B421-4054-8C3F-BF8B87634364}" presName="textB" presStyleLbl="revTx" presStyleIdx="1" presStyleCnt="2" custScaleX="1226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DAF2FD9-C8A8-4C10-A368-147E7F9A3A1B}" type="pres">
      <dgm:prSet presAssocID="{BF307E51-B421-4054-8C3F-BF8B87634364}" presName="circleB" presStyleLbl="node1" presStyleIdx="1" presStyleCnt="2"/>
      <dgm:spPr/>
    </dgm:pt>
    <dgm:pt modelId="{873F03BC-58EF-459F-A6B5-923ABDCA7064}" type="pres">
      <dgm:prSet presAssocID="{BF307E51-B421-4054-8C3F-BF8B87634364}" presName="spaceB" presStyleCnt="0"/>
      <dgm:spPr/>
    </dgm:pt>
  </dgm:ptLst>
  <dgm:cxnLst>
    <dgm:cxn modelId="{9B066DAB-77DD-4136-8185-556E379A38FF}" type="presOf" srcId="{4142016F-ADB6-4070-8462-8D7869034FDE}" destId="{7D28D462-41AF-4DF7-8FC2-A91AD917C94D}" srcOrd="0" destOrd="0" presId="urn:microsoft.com/office/officeart/2005/8/layout/hProcess11"/>
    <dgm:cxn modelId="{1544ADE8-1DC0-42D1-9ED3-6F232FEC8CF1}" srcId="{E41259A1-BFD4-4BE7-91B1-ADFFBB9FFA18}" destId="{BF307E51-B421-4054-8C3F-BF8B87634364}" srcOrd="1" destOrd="0" parTransId="{F585C26A-CCE8-46A5-A8A4-6816A0EB711F}" sibTransId="{7C5FEC74-E19F-4D06-8E2B-180137310FDD}"/>
    <dgm:cxn modelId="{B76A660F-3100-4E1C-B6CA-0296F65BB5A3}" type="presOf" srcId="{BF307E51-B421-4054-8C3F-BF8B87634364}" destId="{A906A2FD-0F3C-4B76-8B14-CA79A6F77CD3}" srcOrd="0" destOrd="0" presId="urn:microsoft.com/office/officeart/2005/8/layout/hProcess11"/>
    <dgm:cxn modelId="{53741F87-7B58-4E58-A3B4-87A195E86C92}" srcId="{E41259A1-BFD4-4BE7-91B1-ADFFBB9FFA18}" destId="{4142016F-ADB6-4070-8462-8D7869034FDE}" srcOrd="0" destOrd="0" parTransId="{F30CB8BC-F108-4E48-BAB2-A3CCF48B552B}" sibTransId="{C6B53169-2994-4AAA-B76F-FE810F6EC238}"/>
    <dgm:cxn modelId="{CAAD3585-30DE-423C-BFDE-B87175772B95}" type="presOf" srcId="{E41259A1-BFD4-4BE7-91B1-ADFFBB9FFA18}" destId="{47653E27-7FD0-4815-B611-04CCA5A0645E}" srcOrd="0" destOrd="0" presId="urn:microsoft.com/office/officeart/2005/8/layout/hProcess11"/>
    <dgm:cxn modelId="{B4F59D2A-323C-4B36-ACBF-9407AC31214C}" type="presParOf" srcId="{47653E27-7FD0-4815-B611-04CCA5A0645E}" destId="{B3D3BC74-2371-485B-B36B-B3D861BFAB00}" srcOrd="0" destOrd="0" presId="urn:microsoft.com/office/officeart/2005/8/layout/hProcess11"/>
    <dgm:cxn modelId="{4AEA3276-E704-44EC-B9A9-2CBD3ED3652B}" type="presParOf" srcId="{47653E27-7FD0-4815-B611-04CCA5A0645E}" destId="{4C3B3318-5219-4F2F-8F42-6183507E2661}" srcOrd="1" destOrd="0" presId="urn:microsoft.com/office/officeart/2005/8/layout/hProcess11"/>
    <dgm:cxn modelId="{C06AA752-B353-4BC9-B722-299C4C3D850D}" type="presParOf" srcId="{4C3B3318-5219-4F2F-8F42-6183507E2661}" destId="{ED197355-9937-499A-BF6B-8FAD3EF83881}" srcOrd="0" destOrd="0" presId="urn:microsoft.com/office/officeart/2005/8/layout/hProcess11"/>
    <dgm:cxn modelId="{99AC09BC-3E52-4E1E-A3F3-5D454E2A51B1}" type="presParOf" srcId="{ED197355-9937-499A-BF6B-8FAD3EF83881}" destId="{7D28D462-41AF-4DF7-8FC2-A91AD917C94D}" srcOrd="0" destOrd="0" presId="urn:microsoft.com/office/officeart/2005/8/layout/hProcess11"/>
    <dgm:cxn modelId="{DD5F0053-C990-4E64-912D-C1F21D252610}" type="presParOf" srcId="{ED197355-9937-499A-BF6B-8FAD3EF83881}" destId="{95112E13-B3A4-4188-AF73-E3B4E6AE47D7}" srcOrd="1" destOrd="0" presId="urn:microsoft.com/office/officeart/2005/8/layout/hProcess11"/>
    <dgm:cxn modelId="{E554EDB6-0241-496B-B71A-44BC5637829D}" type="presParOf" srcId="{ED197355-9937-499A-BF6B-8FAD3EF83881}" destId="{3C343123-0F1A-4B11-A271-2B490F5FEB5C}" srcOrd="2" destOrd="0" presId="urn:microsoft.com/office/officeart/2005/8/layout/hProcess11"/>
    <dgm:cxn modelId="{048AA76D-FCBF-4013-BD02-816FAF438BAF}" type="presParOf" srcId="{4C3B3318-5219-4F2F-8F42-6183507E2661}" destId="{35B88946-2CB0-4D3A-BFA1-D61E446CD593}" srcOrd="1" destOrd="0" presId="urn:microsoft.com/office/officeart/2005/8/layout/hProcess11"/>
    <dgm:cxn modelId="{FCCFA00B-571C-49D1-91BA-829AD05F93E9}" type="presParOf" srcId="{4C3B3318-5219-4F2F-8F42-6183507E2661}" destId="{5E266192-3658-4EBC-AD7E-1C1031E2C72D}" srcOrd="2" destOrd="0" presId="urn:microsoft.com/office/officeart/2005/8/layout/hProcess11"/>
    <dgm:cxn modelId="{9BAB89DE-40FB-476A-845C-48B1D5787902}" type="presParOf" srcId="{5E266192-3658-4EBC-AD7E-1C1031E2C72D}" destId="{A906A2FD-0F3C-4B76-8B14-CA79A6F77CD3}" srcOrd="0" destOrd="0" presId="urn:microsoft.com/office/officeart/2005/8/layout/hProcess11"/>
    <dgm:cxn modelId="{F37223C4-E564-4978-82DE-AD54BACABB4B}" type="presParOf" srcId="{5E266192-3658-4EBC-AD7E-1C1031E2C72D}" destId="{CDAF2FD9-C8A8-4C10-A368-147E7F9A3A1B}" srcOrd="1" destOrd="0" presId="urn:microsoft.com/office/officeart/2005/8/layout/hProcess11"/>
    <dgm:cxn modelId="{BD0F1D96-26A0-4D5A-BBD1-0619795B4902}" type="presParOf" srcId="{5E266192-3658-4EBC-AD7E-1C1031E2C72D}" destId="{873F03BC-58EF-459F-A6B5-923ABDCA7064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28C7BD-E829-4ACF-ABD2-8C8B1DF114E2}">
      <dsp:nvSpPr>
        <dsp:cNvPr id="0" name=""/>
        <dsp:cNvSpPr/>
      </dsp:nvSpPr>
      <dsp:spPr>
        <a:xfrm>
          <a:off x="457194" y="0"/>
          <a:ext cx="9870035" cy="2181192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27ED74A9-A9B4-48CA-A62F-FCA4F046C5E0}">
      <dsp:nvSpPr>
        <dsp:cNvPr id="0" name=""/>
        <dsp:cNvSpPr/>
      </dsp:nvSpPr>
      <dsp:spPr>
        <a:xfrm>
          <a:off x="3686" y="654357"/>
          <a:ext cx="2394900" cy="872476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i="1" kern="1200" dirty="0" smtClean="0">
              <a:solidFill>
                <a:schemeClr val="accent2">
                  <a:lumMod val="50000"/>
                </a:schemeClr>
              </a:solidFill>
            </a:rPr>
            <a:t>Удельный вес закупок в рамках 223-ФЗ в общем объеме малых закупок всех заказчиков</a:t>
          </a:r>
          <a:endParaRPr lang="ru-RU" sz="1400" kern="1200" dirty="0">
            <a:solidFill>
              <a:schemeClr val="accent2">
                <a:lumMod val="50000"/>
              </a:schemeClr>
            </a:solidFill>
          </a:endParaRPr>
        </a:p>
      </dsp:txBody>
      <dsp:txXfrm>
        <a:off x="46277" y="696948"/>
        <a:ext cx="2309718" cy="787294"/>
      </dsp:txXfrm>
    </dsp:sp>
    <dsp:sp modelId="{1F00350E-D8CF-46C1-9AEC-D38E94504BEB}">
      <dsp:nvSpPr>
        <dsp:cNvPr id="0" name=""/>
        <dsp:cNvSpPr/>
      </dsp:nvSpPr>
      <dsp:spPr>
        <a:xfrm>
          <a:off x="2797736" y="654357"/>
          <a:ext cx="2394900" cy="872476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i="1" kern="1200" dirty="0" smtClean="0">
              <a:solidFill>
                <a:schemeClr val="accent2">
                  <a:lumMod val="50000"/>
                </a:schemeClr>
              </a:solidFill>
            </a:rPr>
            <a:t>По НСО – 25 %</a:t>
          </a:r>
          <a:endParaRPr lang="ru-RU" sz="1400" kern="1200" dirty="0">
            <a:solidFill>
              <a:schemeClr val="accent2">
                <a:lumMod val="50000"/>
              </a:schemeClr>
            </a:solidFill>
          </a:endParaRPr>
        </a:p>
      </dsp:txBody>
      <dsp:txXfrm>
        <a:off x="2840327" y="696948"/>
        <a:ext cx="2309718" cy="787294"/>
      </dsp:txXfrm>
    </dsp:sp>
    <dsp:sp modelId="{2608F97A-CE80-4BB6-BE8E-3BA616A203EA}">
      <dsp:nvSpPr>
        <dsp:cNvPr id="0" name=""/>
        <dsp:cNvSpPr/>
      </dsp:nvSpPr>
      <dsp:spPr>
        <a:xfrm>
          <a:off x="5591787" y="654357"/>
          <a:ext cx="2394900" cy="872476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i="1" kern="1200" dirty="0" smtClean="0">
              <a:solidFill>
                <a:schemeClr val="accent2">
                  <a:lumMod val="50000"/>
                </a:schemeClr>
              </a:solidFill>
            </a:rPr>
            <a:t>По ОИОГВ – 43,6 %</a:t>
          </a:r>
          <a:endParaRPr lang="ru-RU" sz="1400" kern="1200" dirty="0">
            <a:solidFill>
              <a:schemeClr val="accent2">
                <a:lumMod val="50000"/>
              </a:schemeClr>
            </a:solidFill>
          </a:endParaRPr>
        </a:p>
      </dsp:txBody>
      <dsp:txXfrm>
        <a:off x="5634378" y="696948"/>
        <a:ext cx="2309718" cy="787294"/>
      </dsp:txXfrm>
    </dsp:sp>
    <dsp:sp modelId="{C6799912-A448-48B3-A0F0-B7F889AD240F}">
      <dsp:nvSpPr>
        <dsp:cNvPr id="0" name=""/>
        <dsp:cNvSpPr/>
      </dsp:nvSpPr>
      <dsp:spPr>
        <a:xfrm>
          <a:off x="8336770" y="663152"/>
          <a:ext cx="2394900" cy="872476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i="1" kern="1200" smtClean="0">
              <a:solidFill>
                <a:schemeClr val="accent2">
                  <a:lumMod val="50000"/>
                </a:schemeClr>
              </a:solidFill>
            </a:rPr>
            <a:t>По ОМСУ – 20,2 %</a:t>
          </a:r>
          <a:endParaRPr lang="ru-RU" sz="1400" kern="1200">
            <a:solidFill>
              <a:schemeClr val="accent2">
                <a:lumMod val="50000"/>
              </a:schemeClr>
            </a:solidFill>
          </a:endParaRPr>
        </a:p>
      </dsp:txBody>
      <dsp:txXfrm>
        <a:off x="8379361" y="705743"/>
        <a:ext cx="2309718" cy="78729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D3BC74-2371-485B-B36B-B3D861BFAB00}">
      <dsp:nvSpPr>
        <dsp:cNvPr id="0" name=""/>
        <dsp:cNvSpPr/>
      </dsp:nvSpPr>
      <dsp:spPr>
        <a:xfrm>
          <a:off x="0" y="1141037"/>
          <a:ext cx="6465946" cy="1555946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D28D462-41AF-4DF7-8FC2-A91AD917C94D}">
      <dsp:nvSpPr>
        <dsp:cNvPr id="0" name=""/>
        <dsp:cNvSpPr/>
      </dsp:nvSpPr>
      <dsp:spPr>
        <a:xfrm>
          <a:off x="35120" y="0"/>
          <a:ext cx="2488252" cy="15559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4912" tIns="184912" rIns="184912" bIns="184912" numCol="1" spcCol="1270" anchor="b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i="1" kern="1200" dirty="0" smtClean="0">
              <a:solidFill>
                <a:schemeClr val="accent2">
                  <a:lumMod val="50000"/>
                </a:schemeClr>
              </a:solidFill>
            </a:rPr>
            <a:t>2018 год</a:t>
          </a:r>
          <a:r>
            <a:rPr lang="ru-RU" sz="2600" b="1" i="1" kern="1200" dirty="0" smtClean="0">
              <a:solidFill>
                <a:schemeClr val="accent2">
                  <a:lumMod val="50000"/>
                </a:schemeClr>
              </a:solidFill>
            </a:rPr>
            <a:t> – </a:t>
          </a:r>
        </a:p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i="1" kern="1200" dirty="0" smtClean="0">
              <a:solidFill>
                <a:srgbClr val="FF0000"/>
              </a:solidFill>
            </a:rPr>
            <a:t>4 080,7 </a:t>
          </a:r>
          <a:r>
            <a:rPr lang="ru-RU" sz="2600" b="1" i="1" kern="1200" dirty="0" smtClean="0">
              <a:solidFill>
                <a:schemeClr val="accent2">
                  <a:lumMod val="50000"/>
                </a:schemeClr>
              </a:solidFill>
            </a:rPr>
            <a:t>тыс. руб. (3,16%)</a:t>
          </a:r>
          <a:endParaRPr lang="ru-RU" sz="2600" kern="1200" dirty="0">
            <a:solidFill>
              <a:schemeClr val="accent2">
                <a:lumMod val="50000"/>
              </a:schemeClr>
            </a:solidFill>
          </a:endParaRPr>
        </a:p>
      </dsp:txBody>
      <dsp:txXfrm>
        <a:off x="35120" y="0"/>
        <a:ext cx="2488252" cy="1555946"/>
      </dsp:txXfrm>
    </dsp:sp>
    <dsp:sp modelId="{95112E13-B3A4-4188-AF73-E3B4E6AE47D7}">
      <dsp:nvSpPr>
        <dsp:cNvPr id="0" name=""/>
        <dsp:cNvSpPr/>
      </dsp:nvSpPr>
      <dsp:spPr>
        <a:xfrm>
          <a:off x="1084753" y="1750439"/>
          <a:ext cx="388986" cy="38898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906A2FD-0F3C-4B76-8B14-CA79A6F77CD3}">
      <dsp:nvSpPr>
        <dsp:cNvPr id="0" name=""/>
        <dsp:cNvSpPr/>
      </dsp:nvSpPr>
      <dsp:spPr>
        <a:xfrm>
          <a:off x="2684216" y="2333919"/>
          <a:ext cx="3133133" cy="15559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4912" tIns="184912" rIns="184912" bIns="184912" numCol="1" spcCol="1270" anchor="t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i="1" kern="1200" dirty="0" smtClean="0">
              <a:solidFill>
                <a:schemeClr val="accent2">
                  <a:lumMod val="50000"/>
                </a:schemeClr>
              </a:solidFill>
            </a:rPr>
            <a:t>1 полугодие 2019 года</a:t>
          </a:r>
          <a:r>
            <a:rPr lang="ru-RU" sz="2600" b="1" i="1" kern="1200" dirty="0" smtClean="0">
              <a:solidFill>
                <a:schemeClr val="accent2">
                  <a:lumMod val="50000"/>
                </a:schemeClr>
              </a:solidFill>
            </a:rPr>
            <a:t> – </a:t>
          </a:r>
          <a:r>
            <a:rPr lang="ru-RU" sz="2600" b="1" i="1" kern="1200" dirty="0" smtClean="0">
              <a:solidFill>
                <a:srgbClr val="FF0000"/>
              </a:solidFill>
            </a:rPr>
            <a:t>60 622,6 </a:t>
          </a:r>
          <a:r>
            <a:rPr lang="ru-RU" sz="2600" b="1" i="1" kern="1200" dirty="0" smtClean="0">
              <a:solidFill>
                <a:schemeClr val="accent2">
                  <a:lumMod val="50000"/>
                </a:schemeClr>
              </a:solidFill>
            </a:rPr>
            <a:t>тыс. руб. (5,1%)</a:t>
          </a:r>
          <a:endParaRPr lang="ru-RU" sz="2600" kern="1200" dirty="0">
            <a:solidFill>
              <a:schemeClr val="accent2">
                <a:lumMod val="50000"/>
              </a:schemeClr>
            </a:solidFill>
          </a:endParaRPr>
        </a:p>
      </dsp:txBody>
      <dsp:txXfrm>
        <a:off x="2684216" y="2333919"/>
        <a:ext cx="3133133" cy="1555946"/>
      </dsp:txXfrm>
    </dsp:sp>
    <dsp:sp modelId="{CDAF2FD9-C8A8-4C10-A368-147E7F9A3A1B}">
      <dsp:nvSpPr>
        <dsp:cNvPr id="0" name=""/>
        <dsp:cNvSpPr/>
      </dsp:nvSpPr>
      <dsp:spPr>
        <a:xfrm>
          <a:off x="4056290" y="1750439"/>
          <a:ext cx="388986" cy="38898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DF8EDD-D9DB-42AA-A580-D32533BA7021}" type="datetimeFigureOut">
              <a:rPr lang="ru-RU" smtClean="0"/>
              <a:t>01.08.2019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FA6DEA-5A4F-4E10-B44E-E4911072AB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23196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A6DEA-5A4F-4E10-B44E-E4911072AB31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71985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A0361-0234-4AC4-9449-D53AAFDEE233}" type="datetimeFigureOut">
              <a:rPr lang="ru-RU" smtClean="0"/>
              <a:t>01.08.2019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3F13E-E40D-4995-AB9D-237E579859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53436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A0361-0234-4AC4-9449-D53AAFDEE233}" type="datetimeFigureOut">
              <a:rPr lang="ru-RU" smtClean="0"/>
              <a:t>01.08.2019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3F13E-E40D-4995-AB9D-237E579859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57877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A0361-0234-4AC4-9449-D53AAFDEE233}" type="datetimeFigureOut">
              <a:rPr lang="ru-RU" smtClean="0"/>
              <a:t>01.08.2019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3F13E-E40D-4995-AB9D-237E57985961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974518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A0361-0234-4AC4-9449-D53AAFDEE233}" type="datetimeFigureOut">
              <a:rPr lang="ru-RU" smtClean="0"/>
              <a:t>01.08.2019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3F13E-E40D-4995-AB9D-237E579859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16323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A0361-0234-4AC4-9449-D53AAFDEE233}" type="datetimeFigureOut">
              <a:rPr lang="ru-RU" smtClean="0"/>
              <a:t>01.08.2019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3F13E-E40D-4995-AB9D-237E57985961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145383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A0361-0234-4AC4-9449-D53AAFDEE233}" type="datetimeFigureOut">
              <a:rPr lang="ru-RU" smtClean="0"/>
              <a:t>01.08.2019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3F13E-E40D-4995-AB9D-237E579859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60983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A0361-0234-4AC4-9449-D53AAFDEE233}" type="datetimeFigureOut">
              <a:rPr lang="ru-RU" smtClean="0"/>
              <a:t>01.08.2019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3F13E-E40D-4995-AB9D-237E579859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5846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A0361-0234-4AC4-9449-D53AAFDEE233}" type="datetimeFigureOut">
              <a:rPr lang="ru-RU" smtClean="0"/>
              <a:t>01.08.2019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3F13E-E40D-4995-AB9D-237E579859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8449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A0361-0234-4AC4-9449-D53AAFDEE233}" type="datetimeFigureOut">
              <a:rPr lang="ru-RU" smtClean="0"/>
              <a:t>01.08.2019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3F13E-E40D-4995-AB9D-237E579859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12974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A0361-0234-4AC4-9449-D53AAFDEE233}" type="datetimeFigureOut">
              <a:rPr lang="ru-RU" smtClean="0"/>
              <a:t>01.08.2019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3F13E-E40D-4995-AB9D-237E579859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02884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A0361-0234-4AC4-9449-D53AAFDEE233}" type="datetimeFigureOut">
              <a:rPr lang="ru-RU" smtClean="0"/>
              <a:t>01.08.2019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3F13E-E40D-4995-AB9D-237E579859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21939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A0361-0234-4AC4-9449-D53AAFDEE233}" type="datetimeFigureOut">
              <a:rPr lang="ru-RU" smtClean="0"/>
              <a:t>01.08.2019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3F13E-E40D-4995-AB9D-237E579859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80392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A0361-0234-4AC4-9449-D53AAFDEE233}" type="datetimeFigureOut">
              <a:rPr lang="ru-RU" smtClean="0"/>
              <a:t>01.08.2019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3F13E-E40D-4995-AB9D-237E579859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95236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A0361-0234-4AC4-9449-D53AAFDEE233}" type="datetimeFigureOut">
              <a:rPr lang="ru-RU" smtClean="0"/>
              <a:t>01.08.2019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3F13E-E40D-4995-AB9D-237E579859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13633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A0361-0234-4AC4-9449-D53AAFDEE233}" type="datetimeFigureOut">
              <a:rPr lang="ru-RU" smtClean="0"/>
              <a:t>01.08.2019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3F13E-E40D-4995-AB9D-237E579859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4578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3F13E-E40D-4995-AB9D-237E57985961}" type="slidenum">
              <a:rPr lang="ru-RU" smtClean="0"/>
              <a:t>‹#›</a:t>
            </a:fld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A0361-0234-4AC4-9449-D53AAFDEE233}" type="datetimeFigureOut">
              <a:rPr lang="ru-RU" smtClean="0"/>
              <a:t>01.08.2019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2263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EA0361-0234-4AC4-9449-D53AAFDEE233}" type="datetimeFigureOut">
              <a:rPr lang="ru-RU" smtClean="0"/>
              <a:t>01.08.2019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C63F13E-E40D-4995-AB9D-237E579859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19086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  <p:sldLayoutId id="2147483760" r:id="rId12"/>
    <p:sldLayoutId id="2147483761" r:id="rId13"/>
    <p:sldLayoutId id="2147483762" r:id="rId14"/>
    <p:sldLayoutId id="2147483763" r:id="rId15"/>
    <p:sldLayoutId id="214748376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chart" Target="../charts/chart1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80392" y="2044061"/>
            <a:ext cx="9012116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>
                <a:solidFill>
                  <a:schemeClr val="accent2">
                    <a:lumMod val="50000"/>
                  </a:schemeClr>
                </a:solidFill>
              </a:rPr>
              <a:t>Об осуществлении через электронные площадки </a:t>
            </a:r>
            <a:endParaRPr lang="ru-RU" sz="22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  <a:t>закупок </a:t>
            </a:r>
            <a:r>
              <a:rPr lang="ru-RU" sz="2200" b="1" dirty="0">
                <a:solidFill>
                  <a:schemeClr val="accent2">
                    <a:lumMod val="50000"/>
                  </a:schemeClr>
                </a:solidFill>
              </a:rPr>
              <a:t>малого объема, определенных в соответствии </a:t>
            </a:r>
            <a:endParaRPr lang="ru-RU" sz="22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  <a:t>с </a:t>
            </a:r>
            <a:r>
              <a:rPr lang="ru-RU" sz="2200" b="1" dirty="0">
                <a:solidFill>
                  <a:schemeClr val="accent2">
                    <a:lumMod val="50000"/>
                  </a:schemeClr>
                </a:solidFill>
              </a:rPr>
              <a:t>Федеральным законом от 05.04.2013 № </a:t>
            </a: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  <a:t>44-ФЗ </a:t>
            </a:r>
          </a:p>
          <a:p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  <a:t>«О </a:t>
            </a:r>
            <a:r>
              <a:rPr lang="ru-RU" sz="2200" b="1" dirty="0">
                <a:solidFill>
                  <a:schemeClr val="accent2">
                    <a:lumMod val="50000"/>
                  </a:schemeClr>
                </a:solidFill>
              </a:rPr>
              <a:t>контрактной системе в сфере закупок товаров, работ, услуг для обеспечения государственных и </a:t>
            </a:r>
            <a:r>
              <a:rPr lang="ru-RU" sz="2200" b="1">
                <a:solidFill>
                  <a:schemeClr val="accent2">
                    <a:lumMod val="50000"/>
                  </a:schemeClr>
                </a:solidFill>
              </a:rPr>
              <a:t>муниципальных </a:t>
            </a:r>
            <a:r>
              <a:rPr lang="ru-RU" sz="2200" b="1" smtClean="0">
                <a:solidFill>
                  <a:schemeClr val="accent2">
                    <a:lumMod val="50000"/>
                  </a:schemeClr>
                </a:solidFill>
              </a:rPr>
              <a:t>нужд»</a:t>
            </a:r>
            <a:endParaRPr lang="ru-RU" sz="2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492" y="320527"/>
            <a:ext cx="854186" cy="104828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094892" y="5290681"/>
            <a:ext cx="776067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         Начальник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контрольного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управления </a:t>
            </a:r>
          </a:p>
          <a:p>
            <a:pPr algn="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Новосибирской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области</a:t>
            </a:r>
          </a:p>
          <a:p>
            <a:pPr algn="r"/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                      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                                            Рягузов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Денис Евгеньевич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63525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6003939"/>
              </p:ext>
            </p:extLst>
          </p:nvPr>
        </p:nvGraphicFramePr>
        <p:xfrm>
          <a:off x="1289304" y="201168"/>
          <a:ext cx="7902821" cy="7223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02821">
                  <a:extLst>
                    <a:ext uri="{9D8B030D-6E8A-4147-A177-3AD203B41FA5}">
                      <a16:colId xmlns:a16="http://schemas.microsoft.com/office/drawing/2014/main" val="37894185"/>
                    </a:ext>
                  </a:extLst>
                </a:gridCol>
              </a:tblGrid>
              <a:tr h="722376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Осуществление малых закупок</a:t>
                      </a:r>
                      <a:r>
                        <a:rPr lang="ru-RU" sz="1800" b="1" kern="12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 электронной форме в рамках Федерального закона № 223-ФЗ</a:t>
                      </a:r>
                      <a:r>
                        <a:rPr lang="ru-RU" sz="1800" b="1" kern="12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за1 полугодие 2019 года</a:t>
                      </a:r>
                      <a:endParaRPr lang="ru-RU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9054590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007" y="191071"/>
            <a:ext cx="790574" cy="970217"/>
          </a:xfrm>
          <a:prstGeom prst="rect">
            <a:avLst/>
          </a:prstGeom>
        </p:spPr>
      </p:pic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3188368153"/>
              </p:ext>
            </p:extLst>
          </p:nvPr>
        </p:nvGraphicFramePr>
        <p:xfrm>
          <a:off x="1102775" y="4644725"/>
          <a:ext cx="10784425" cy="21811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4930568"/>
              </p:ext>
            </p:extLst>
          </p:nvPr>
        </p:nvGraphicFramePr>
        <p:xfrm>
          <a:off x="545431" y="1322647"/>
          <a:ext cx="10668000" cy="3399893"/>
        </p:xfrm>
        <a:graphic>
          <a:graphicData uri="http://schemas.openxmlformats.org/drawingml/2006/table">
            <a:tbl>
              <a:tblPr firstRow="1" firstCol="1" bandRow="1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1778000">
                  <a:extLst>
                    <a:ext uri="{9D8B030D-6E8A-4147-A177-3AD203B41FA5}">
                      <a16:colId xmlns:a16="http://schemas.microsoft.com/office/drawing/2014/main" val="1827652265"/>
                    </a:ext>
                  </a:extLst>
                </a:gridCol>
                <a:gridCol w="1778000">
                  <a:extLst>
                    <a:ext uri="{9D8B030D-6E8A-4147-A177-3AD203B41FA5}">
                      <a16:colId xmlns:a16="http://schemas.microsoft.com/office/drawing/2014/main" val="235294702"/>
                    </a:ext>
                  </a:extLst>
                </a:gridCol>
                <a:gridCol w="1778000">
                  <a:extLst>
                    <a:ext uri="{9D8B030D-6E8A-4147-A177-3AD203B41FA5}">
                      <a16:colId xmlns:a16="http://schemas.microsoft.com/office/drawing/2014/main" val="580052620"/>
                    </a:ext>
                  </a:extLst>
                </a:gridCol>
                <a:gridCol w="1778000">
                  <a:extLst>
                    <a:ext uri="{9D8B030D-6E8A-4147-A177-3AD203B41FA5}">
                      <a16:colId xmlns:a16="http://schemas.microsoft.com/office/drawing/2014/main" val="667510085"/>
                    </a:ext>
                  </a:extLst>
                </a:gridCol>
                <a:gridCol w="1778000">
                  <a:extLst>
                    <a:ext uri="{9D8B030D-6E8A-4147-A177-3AD203B41FA5}">
                      <a16:colId xmlns:a16="http://schemas.microsoft.com/office/drawing/2014/main" val="37535429"/>
                    </a:ext>
                  </a:extLst>
                </a:gridCol>
                <a:gridCol w="1778000">
                  <a:extLst>
                    <a:ext uri="{9D8B030D-6E8A-4147-A177-3AD203B41FA5}">
                      <a16:colId xmlns:a16="http://schemas.microsoft.com/office/drawing/2014/main" val="1990084588"/>
                    </a:ext>
                  </a:extLst>
                </a:gridCol>
              </a:tblGrid>
              <a:tr h="867728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Заказчики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Объем малых закупок, осуществленных в отчетном периоде, в количественном выражении, шт.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Доля </a:t>
                      </a:r>
                      <a:r>
                        <a:rPr lang="ru-RU" sz="1400" dirty="0" smtClean="0">
                          <a:effectLst/>
                        </a:rPr>
                        <a:t>малых закупок, </a:t>
                      </a:r>
                      <a:r>
                        <a:rPr lang="ru-RU" sz="14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размещенных </a:t>
                      </a:r>
                      <a:r>
                        <a:rPr lang="ru-RU" sz="1400" dirty="0">
                          <a:effectLst/>
                        </a:rPr>
                        <a:t>в электронном </a:t>
                      </a:r>
                      <a:r>
                        <a:rPr lang="ru-RU" sz="1400" dirty="0" smtClean="0">
                          <a:effectLst/>
                        </a:rPr>
                        <a:t>магазине, </a:t>
                      </a:r>
                      <a:r>
                        <a:rPr lang="ru-RU" sz="1400" dirty="0">
                          <a:effectLst/>
                        </a:rPr>
                        <a:t>% 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Доля </a:t>
                      </a:r>
                      <a:r>
                        <a:rPr lang="ru-RU" sz="1400" dirty="0" smtClean="0">
                          <a:effectLst/>
                        </a:rPr>
                        <a:t>малых закупок, </a:t>
                      </a:r>
                      <a:r>
                        <a:rPr lang="ru-RU" sz="14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осуществленных</a:t>
                      </a:r>
                      <a:r>
                        <a:rPr lang="ru-RU" sz="1400" dirty="0" smtClean="0">
                          <a:effectLst/>
                        </a:rPr>
                        <a:t> </a:t>
                      </a:r>
                      <a:r>
                        <a:rPr lang="ru-RU" sz="1400" dirty="0">
                          <a:effectLst/>
                        </a:rPr>
                        <a:t>в электронном </a:t>
                      </a:r>
                      <a:r>
                        <a:rPr lang="ru-RU" sz="1400" dirty="0" smtClean="0">
                          <a:effectLst/>
                        </a:rPr>
                        <a:t>магазине, </a:t>
                      </a:r>
                      <a:r>
                        <a:rPr lang="ru-RU" sz="1400" dirty="0">
                          <a:effectLst/>
                        </a:rPr>
                        <a:t>%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7716386"/>
                  </a:ext>
                </a:extLst>
              </a:tr>
              <a:tr h="65243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в количественном выражении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в стоимостном выражении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в количественном выражении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в стоимостном выражении 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26037876"/>
                  </a:ext>
                </a:extLst>
              </a:tr>
              <a:tr h="51857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ОМСУ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30 953 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4,2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7,9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1,8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3,4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767027751"/>
                  </a:ext>
                </a:extLst>
              </a:tr>
              <a:tr h="52512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ОИОГВ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20 276 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21,5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11,6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17,6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9,9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500581534"/>
                  </a:ext>
                </a:extLst>
              </a:tr>
              <a:tr h="75820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Итого по НСО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51229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11,1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effectLst/>
                        </a:rPr>
                        <a:t>10,4</a:t>
                      </a:r>
                      <a:endParaRPr lang="ru-RU" sz="14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8,0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effectLst/>
                        </a:rPr>
                        <a:t>7,7</a:t>
                      </a:r>
                      <a:endParaRPr lang="ru-RU" sz="14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82694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8107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2700949"/>
              </p:ext>
            </p:extLst>
          </p:nvPr>
        </p:nvGraphicFramePr>
        <p:xfrm>
          <a:off x="1289304" y="201168"/>
          <a:ext cx="7902821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02821">
                  <a:extLst>
                    <a:ext uri="{9D8B030D-6E8A-4147-A177-3AD203B41FA5}">
                      <a16:colId xmlns:a16="http://schemas.microsoft.com/office/drawing/2014/main" val="37894185"/>
                    </a:ext>
                  </a:extLst>
                </a:gridCol>
              </a:tblGrid>
              <a:tr h="722376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Нормативное регулирование осуществления малых</a:t>
                      </a:r>
                      <a:r>
                        <a:rPr lang="ru-RU" sz="1800" b="1" kern="12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закупок</a:t>
                      </a:r>
                      <a:r>
                        <a:rPr lang="ru-RU" sz="1800" b="1" kern="12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 электронной форме в рамках Федерального закона № 223-ФЗ в Новосибирской области</a:t>
                      </a:r>
                      <a:endParaRPr lang="ru-RU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9054590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007" y="191071"/>
            <a:ext cx="790574" cy="97021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8731" y="2137433"/>
            <a:ext cx="3543300" cy="3108335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9007" y="2137433"/>
            <a:ext cx="7879724" cy="3108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4633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-2076782" y="2076784"/>
            <a:ext cx="6857998" cy="2704429"/>
          </a:xfrm>
          <a:prstGeom prst="rect">
            <a:avLst/>
          </a:prstGeom>
          <a:ln>
            <a:solidFill>
              <a:schemeClr val="bg1"/>
            </a:solidFill>
          </a:ln>
          <a:effectLst/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3728210"/>
              </p:ext>
            </p:extLst>
          </p:nvPr>
        </p:nvGraphicFramePr>
        <p:xfrm>
          <a:off x="1289304" y="201168"/>
          <a:ext cx="9202233" cy="1267148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9202233">
                  <a:extLst>
                    <a:ext uri="{9D8B030D-6E8A-4147-A177-3AD203B41FA5}">
                      <a16:colId xmlns:a16="http://schemas.microsoft.com/office/drawing/2014/main" val="37894185"/>
                    </a:ext>
                  </a:extLst>
                </a:gridCol>
              </a:tblGrid>
              <a:tr h="1267148">
                <a:tc>
                  <a:txBody>
                    <a:bodyPr/>
                    <a:lstStyle/>
                    <a:p>
                      <a:pPr algn="ctr"/>
                      <a:endParaRPr lang="ru-RU" sz="2000" b="1" kern="1200" dirty="0" smtClean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ru-RU" sz="20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Экономия по результатам осуществления малых закупок</a:t>
                      </a:r>
                      <a:r>
                        <a:rPr lang="ru-RU" sz="2000" b="1" kern="12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algn="ctr"/>
                      <a:r>
                        <a:rPr lang="ru-RU" sz="20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 электронной форме</a:t>
                      </a:r>
                      <a:endParaRPr lang="ru-RU" sz="20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9054590"/>
                  </a:ext>
                </a:extLst>
              </a:tr>
            </a:tbl>
          </a:graphicData>
        </a:graphic>
      </p:graphicFrame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2661016109"/>
              </p:ext>
            </p:extLst>
          </p:nvPr>
        </p:nvGraphicFramePr>
        <p:xfrm>
          <a:off x="3188008" y="1754796"/>
          <a:ext cx="6465946" cy="38898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" name="Рисунок 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769" y="398453"/>
            <a:ext cx="729761" cy="855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167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7459431"/>
              </p:ext>
            </p:extLst>
          </p:nvPr>
        </p:nvGraphicFramePr>
        <p:xfrm>
          <a:off x="1295400" y="276225"/>
          <a:ext cx="8864599" cy="7334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64599">
                  <a:extLst>
                    <a:ext uri="{9D8B030D-6E8A-4147-A177-3AD203B41FA5}">
                      <a16:colId xmlns:a16="http://schemas.microsoft.com/office/drawing/2014/main" val="3236610842"/>
                    </a:ext>
                  </a:extLst>
                </a:gridCol>
              </a:tblGrid>
              <a:tr h="733425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Электронный магазин</a:t>
                      </a:r>
                      <a:r>
                        <a:rPr lang="ru-RU" sz="1800" b="1" kern="12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-</a:t>
                      </a:r>
                      <a:r>
                        <a:rPr lang="ru-RU" sz="18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инструмент для повышения прозрачности и конкурентности закупок малого объема</a:t>
                      </a:r>
                      <a:endParaRPr lang="ru-RU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5804265"/>
                  </a:ext>
                </a:extLst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2799151"/>
              </p:ext>
            </p:extLst>
          </p:nvPr>
        </p:nvGraphicFramePr>
        <p:xfrm>
          <a:off x="1115028" y="1160223"/>
          <a:ext cx="7596554" cy="49570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8492">
                  <a:extLst>
                    <a:ext uri="{9D8B030D-6E8A-4147-A177-3AD203B41FA5}">
                      <a16:colId xmlns:a16="http://schemas.microsoft.com/office/drawing/2014/main" val="1839481922"/>
                    </a:ext>
                  </a:extLst>
                </a:gridCol>
                <a:gridCol w="6628062">
                  <a:extLst>
                    <a:ext uri="{9D8B030D-6E8A-4147-A177-3AD203B41FA5}">
                      <a16:colId xmlns:a16="http://schemas.microsoft.com/office/drawing/2014/main" val="1821012232"/>
                    </a:ext>
                  </a:extLst>
                </a:gridCol>
              </a:tblGrid>
              <a:tr h="99140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Повышение прозрачности и эффективности закупочных процедур</a:t>
                      </a:r>
                      <a:endParaRPr lang="ru-RU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7656286"/>
                  </a:ext>
                </a:extLst>
              </a:tr>
              <a:tr h="99140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Поддержка развития субъектов малого и среднего предпринимательства</a:t>
                      </a:r>
                    </a:p>
                    <a:p>
                      <a:pPr algn="l"/>
                      <a:endParaRPr lang="ru-RU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4576367"/>
                  </a:ext>
                </a:extLst>
              </a:tr>
              <a:tr h="99140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Противодействие коррупции</a:t>
                      </a:r>
                      <a:endParaRPr lang="ru-RU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0702384"/>
                  </a:ext>
                </a:extLst>
              </a:tr>
              <a:tr h="99140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Экономия бюджетных средств и собственных средств заказчика</a:t>
                      </a:r>
                    </a:p>
                    <a:p>
                      <a:pPr algn="l"/>
                      <a:endParaRPr lang="ru-RU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7314468"/>
                  </a:ext>
                </a:extLst>
              </a:tr>
              <a:tr h="99140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Создание единого электронного информационного пространства в сфере закупок</a:t>
                      </a:r>
                      <a:endParaRPr lang="ru-RU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1442985"/>
                  </a:ext>
                </a:extLst>
              </a:tr>
            </a:tbl>
          </a:graphicData>
        </a:graphic>
      </p:graphicFrame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4679" y="1429852"/>
            <a:ext cx="1009650" cy="5524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4586" y="4387646"/>
            <a:ext cx="949743" cy="5147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9499" y="3386518"/>
            <a:ext cx="980009" cy="5340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4679" y="2478205"/>
            <a:ext cx="970032" cy="5052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79354" y="5324736"/>
            <a:ext cx="950154" cy="5817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769" y="398453"/>
            <a:ext cx="729761" cy="855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4564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1406" y="1383294"/>
            <a:ext cx="7886460" cy="4967653"/>
          </a:xfrm>
          <a:prstGeom prst="rect">
            <a:avLst/>
          </a:prstGeom>
        </p:spPr>
      </p:pic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169821"/>
              </p:ext>
            </p:extLst>
          </p:nvPr>
        </p:nvGraphicFramePr>
        <p:xfrm>
          <a:off x="1371599" y="475488"/>
          <a:ext cx="9376611" cy="676656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9376611">
                  <a:extLst>
                    <a:ext uri="{9D8B030D-6E8A-4147-A177-3AD203B41FA5}">
                      <a16:colId xmlns:a16="http://schemas.microsoft.com/office/drawing/2014/main" val="3575244320"/>
                    </a:ext>
                  </a:extLst>
                </a:gridCol>
              </a:tblGrid>
              <a:tr h="676656">
                <a:tc>
                  <a:txBody>
                    <a:bodyPr/>
                    <a:lstStyle/>
                    <a:p>
                      <a:pPr algn="l"/>
                      <a:r>
                        <a:rPr lang="ru-RU" sz="18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Электронный магазин – публичная и открытая витрина закупок малого объема</a:t>
                      </a:r>
                      <a:endParaRPr lang="ru-RU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022817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007" y="447103"/>
            <a:ext cx="790574" cy="97021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24583" y="5154065"/>
            <a:ext cx="1272101" cy="1272101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402629" y="3152661"/>
            <a:ext cx="2500810" cy="7011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Предложения поставщиков (подрядчиков, исполнителей)</a:t>
            </a:r>
            <a:endParaRPr lang="ru-RU" sz="1200" b="1" dirty="0">
              <a:solidFill>
                <a:schemeClr val="accent2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998" y="1491620"/>
            <a:ext cx="2226271" cy="1495015"/>
          </a:xfrm>
          <a:prstGeom prst="rect">
            <a:avLst/>
          </a:prstGeom>
        </p:spPr>
      </p:pic>
      <p:sp>
        <p:nvSpPr>
          <p:cNvPr id="9" name="Скругленный прямоугольник 8"/>
          <p:cNvSpPr/>
          <p:nvPr/>
        </p:nvSpPr>
        <p:spPr>
          <a:xfrm>
            <a:off x="402629" y="4378665"/>
            <a:ext cx="2500810" cy="7011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accent2">
                    <a:lumMod val="50000"/>
                  </a:schemeClr>
                </a:solidFill>
              </a:rPr>
              <a:t>Потребности </a:t>
            </a:r>
            <a:r>
              <a:rPr lang="ru-RU" sz="1200" b="1" dirty="0" smtClean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заказчиков</a:t>
            </a:r>
            <a:endParaRPr lang="ru-RU" sz="1200" b="1" dirty="0">
              <a:solidFill>
                <a:schemeClr val="accent2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Плюс 9"/>
          <p:cNvSpPr/>
          <p:nvPr/>
        </p:nvSpPr>
        <p:spPr>
          <a:xfrm>
            <a:off x="1376076" y="3913990"/>
            <a:ext cx="553916" cy="404446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2502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1427746" y="197051"/>
            <a:ext cx="10555706" cy="76023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accent2">
                    <a:lumMod val="50000"/>
                  </a:schemeClr>
                </a:solidFill>
              </a:rPr>
              <a:t>Рейтинг по осуществлению малых закупок в электронной форме </a:t>
            </a:r>
            <a:endParaRPr lang="ru-RU" sz="16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</a:rPr>
              <a:t>в </a:t>
            </a:r>
            <a:r>
              <a:rPr lang="ru-RU" sz="1600" b="1" dirty="0">
                <a:solidFill>
                  <a:schemeClr val="accent2">
                    <a:lumMod val="50000"/>
                  </a:schemeClr>
                </a:solidFill>
              </a:rPr>
              <a:t>рамках </a:t>
            </a: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</a:rPr>
              <a:t>Федерального закона № 44-ФЗ</a:t>
            </a:r>
            <a:r>
              <a:rPr lang="ru-RU" sz="1600" b="1" dirty="0">
                <a:solidFill>
                  <a:schemeClr val="accent2">
                    <a:lumMod val="50000"/>
                  </a:schemeClr>
                </a:solidFill>
              </a:rPr>
              <a:t>. </a:t>
            </a: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</a:rPr>
              <a:t>(фактически </a:t>
            </a:r>
            <a:r>
              <a:rPr lang="ru-RU" sz="1600" b="1" dirty="0">
                <a:solidFill>
                  <a:schemeClr val="accent2">
                    <a:lumMod val="50000"/>
                  </a:schemeClr>
                </a:solidFill>
              </a:rPr>
              <a:t>совершенные сделки в 2018 </a:t>
            </a: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</a:rPr>
              <a:t>году (ОИОГВ)</a:t>
            </a:r>
            <a:endParaRPr lang="ru-RU" sz="1600" dirty="0">
              <a:solidFill>
                <a:schemeClr val="accent2">
                  <a:lumMod val="50000"/>
                </a:schemeClr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5440344"/>
              </p:ext>
            </p:extLst>
          </p:nvPr>
        </p:nvGraphicFramePr>
        <p:xfrm>
          <a:off x="1427746" y="1094744"/>
          <a:ext cx="9474717" cy="538618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63383">
                  <a:extLst>
                    <a:ext uri="{9D8B030D-6E8A-4147-A177-3AD203B41FA5}">
                      <a16:colId xmlns:a16="http://schemas.microsoft.com/office/drawing/2014/main" val="3208614724"/>
                    </a:ext>
                  </a:extLst>
                </a:gridCol>
                <a:gridCol w="5358124">
                  <a:extLst>
                    <a:ext uri="{9D8B030D-6E8A-4147-A177-3AD203B41FA5}">
                      <a16:colId xmlns:a16="http://schemas.microsoft.com/office/drawing/2014/main" val="854697183"/>
                    </a:ext>
                  </a:extLst>
                </a:gridCol>
                <a:gridCol w="3353210">
                  <a:extLst>
                    <a:ext uri="{9D8B030D-6E8A-4147-A177-3AD203B41FA5}">
                      <a16:colId xmlns:a16="http://schemas.microsoft.com/office/drawing/2014/main" val="2597002696"/>
                    </a:ext>
                  </a:extLst>
                </a:gridCol>
              </a:tblGrid>
              <a:tr h="243252"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978013"/>
                  </a:ext>
                </a:extLst>
              </a:tr>
              <a:tr h="7082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№ п/п</a:t>
                      </a:r>
                      <a:endParaRPr lang="ru-RU" sz="14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Наименование</a:t>
                      </a:r>
                      <a:endParaRPr lang="ru-RU" sz="14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Доля </a:t>
                      </a:r>
                      <a:r>
                        <a:rPr lang="ru-RU" sz="1400" dirty="0" smtClean="0">
                          <a:effectLst/>
                        </a:rPr>
                        <a:t>малых закупок</a:t>
                      </a:r>
                      <a:r>
                        <a:rPr lang="ru-RU" sz="1400" dirty="0">
                          <a:effectLst/>
                        </a:rPr>
                        <a:t>, осуществленных в электронном магазине 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744495819"/>
                  </a:ext>
                </a:extLst>
              </a:tr>
              <a:tr h="25459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1</a:t>
                      </a:r>
                      <a:endParaRPr lang="ru-RU" sz="14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Департамент по тарифам</a:t>
                      </a:r>
                      <a:endParaRPr lang="ru-RU" sz="14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28,79</a:t>
                      </a:r>
                      <a:endParaRPr lang="ru-RU" sz="1400" b="1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79892997"/>
                  </a:ext>
                </a:extLst>
              </a:tr>
              <a:tr h="50918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2</a:t>
                      </a:r>
                      <a:endParaRPr lang="ru-RU" sz="14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Государственная инспекция по охране культурного наследия</a:t>
                      </a:r>
                      <a:endParaRPr lang="ru-RU" sz="14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20,09</a:t>
                      </a:r>
                      <a:endParaRPr lang="ru-RU" sz="1400" b="1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242966441"/>
                  </a:ext>
                </a:extLst>
              </a:tr>
              <a:tr h="47218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3</a:t>
                      </a:r>
                      <a:endParaRPr lang="ru-RU" sz="14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Управление государственной архивной службы</a:t>
                      </a:r>
                      <a:endParaRPr lang="ru-RU" sz="14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18,89</a:t>
                      </a:r>
                      <a:endParaRPr lang="ru-RU" sz="1400" b="1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312984211"/>
                  </a:ext>
                </a:extLst>
              </a:tr>
              <a:tr h="47218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4</a:t>
                      </a:r>
                      <a:endParaRPr lang="ru-RU" sz="14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Государственная жилищная инспекция</a:t>
                      </a:r>
                      <a:endParaRPr lang="ru-RU" sz="14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18,56</a:t>
                      </a:r>
                      <a:endParaRPr lang="ru-RU" sz="1400" b="1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063325835"/>
                  </a:ext>
                </a:extLst>
              </a:tr>
              <a:tr h="50918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5</a:t>
                      </a:r>
                      <a:endParaRPr lang="ru-RU" sz="14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Инспекция государственного строительного надзора</a:t>
                      </a:r>
                      <a:endParaRPr lang="ru-RU" sz="14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18,05</a:t>
                      </a:r>
                      <a:endParaRPr lang="ru-RU" sz="1400" b="1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62546712"/>
                  </a:ext>
                </a:extLst>
              </a:tr>
              <a:tr h="25459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…</a:t>
                      </a:r>
                      <a:endParaRPr lang="ru-RU" sz="14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… </a:t>
                      </a:r>
                      <a:endParaRPr lang="ru-RU" sz="14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…</a:t>
                      </a:r>
                      <a:endParaRPr lang="ru-RU" sz="1400" b="1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05387238"/>
                  </a:ext>
                </a:extLst>
              </a:tr>
              <a:tr h="47218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25</a:t>
                      </a:r>
                      <a:endParaRPr lang="ru-RU" sz="14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Министерство природных ресурсов и экологии</a:t>
                      </a:r>
                      <a:endParaRPr lang="ru-RU" sz="14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0</a:t>
                      </a:r>
                      <a:endParaRPr lang="ru-RU" sz="1400" b="1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909464408"/>
                  </a:ext>
                </a:extLst>
              </a:tr>
              <a:tr h="25459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26</a:t>
                      </a:r>
                      <a:endParaRPr lang="ru-RU" sz="14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Министерство сельского хозяйства</a:t>
                      </a:r>
                      <a:endParaRPr lang="ru-RU" sz="14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0</a:t>
                      </a:r>
                      <a:endParaRPr lang="ru-RU" sz="1400" b="1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34018930"/>
                  </a:ext>
                </a:extLst>
              </a:tr>
              <a:tr h="25459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27</a:t>
                      </a:r>
                      <a:endParaRPr lang="ru-RU" sz="14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Министерство юстиции</a:t>
                      </a:r>
                      <a:endParaRPr lang="ru-RU" sz="14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0</a:t>
                      </a:r>
                      <a:endParaRPr lang="ru-RU" sz="1400" b="1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30629947"/>
                  </a:ext>
                </a:extLst>
              </a:tr>
              <a:tr h="25459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28</a:t>
                      </a:r>
                      <a:endParaRPr lang="ru-RU" sz="14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Управление ветеринарии</a:t>
                      </a:r>
                      <a:endParaRPr lang="ru-RU" sz="14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0</a:t>
                      </a:r>
                      <a:endParaRPr lang="ru-RU" sz="1400" b="1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969620411"/>
                  </a:ext>
                </a:extLst>
              </a:tr>
              <a:tr h="47218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29</a:t>
                      </a:r>
                      <a:endParaRPr lang="ru-RU" sz="14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Управление делами Губернатора и Правительства</a:t>
                      </a:r>
                      <a:endParaRPr lang="ru-RU" sz="14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0</a:t>
                      </a:r>
                      <a:endParaRPr lang="ru-RU" sz="1400" b="1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65651301"/>
                  </a:ext>
                </a:extLst>
              </a:tr>
              <a:tr h="254591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Итого </a:t>
                      </a:r>
                      <a:r>
                        <a:rPr lang="ru-RU" sz="14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по ОИОГВ</a:t>
                      </a:r>
                      <a:endParaRPr lang="ru-RU" sz="14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effectLst/>
                        </a:rPr>
                        <a:t>2,24</a:t>
                      </a:r>
                      <a:endParaRPr lang="ru-RU" sz="14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55273189"/>
                  </a:ext>
                </a:extLst>
              </a:tr>
            </a:tbl>
          </a:graphicData>
        </a:graphic>
      </p:graphicFrame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007" y="447103"/>
            <a:ext cx="790574" cy="970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4156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1415562" y="171979"/>
            <a:ext cx="10488759" cy="76023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accent2">
                    <a:lumMod val="50000"/>
                  </a:schemeClr>
                </a:solidFill>
              </a:rPr>
              <a:t>Рейтинг по осуществлению малых закупок в электронной форме </a:t>
            </a:r>
            <a:endParaRPr lang="ru-RU" sz="16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</a:rPr>
              <a:t>в рамках Федерального </a:t>
            </a:r>
            <a:r>
              <a:rPr lang="ru-RU" sz="1600" b="1" dirty="0">
                <a:solidFill>
                  <a:schemeClr val="accent2">
                    <a:lumMod val="50000"/>
                  </a:schemeClr>
                </a:solidFill>
              </a:rPr>
              <a:t>закона </a:t>
            </a: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</a:rPr>
              <a:t>№ 44-ФЗ (фактически </a:t>
            </a:r>
            <a:r>
              <a:rPr lang="ru-RU" sz="1600" b="1" dirty="0">
                <a:solidFill>
                  <a:schemeClr val="accent2">
                    <a:lumMod val="50000"/>
                  </a:schemeClr>
                </a:solidFill>
              </a:rPr>
              <a:t>совершенные сделки в 2018 </a:t>
            </a: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</a:rPr>
              <a:t>году (ОМСУ)</a:t>
            </a:r>
            <a:endParaRPr lang="ru-RU" sz="16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630" y="171979"/>
            <a:ext cx="790574" cy="970217"/>
          </a:xfrm>
          <a:prstGeom prst="rect">
            <a:avLst/>
          </a:prstGeom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5438811"/>
              </p:ext>
            </p:extLst>
          </p:nvPr>
        </p:nvGraphicFramePr>
        <p:xfrm>
          <a:off x="2729084" y="1115015"/>
          <a:ext cx="6212693" cy="525050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46361">
                  <a:extLst>
                    <a:ext uri="{9D8B030D-6E8A-4147-A177-3AD203B41FA5}">
                      <a16:colId xmlns:a16="http://schemas.microsoft.com/office/drawing/2014/main" val="2771346866"/>
                    </a:ext>
                  </a:extLst>
                </a:gridCol>
                <a:gridCol w="2076787">
                  <a:extLst>
                    <a:ext uri="{9D8B030D-6E8A-4147-A177-3AD203B41FA5}">
                      <a16:colId xmlns:a16="http://schemas.microsoft.com/office/drawing/2014/main" val="2829494478"/>
                    </a:ext>
                  </a:extLst>
                </a:gridCol>
                <a:gridCol w="3589545">
                  <a:extLst>
                    <a:ext uri="{9D8B030D-6E8A-4147-A177-3AD203B41FA5}">
                      <a16:colId xmlns:a16="http://schemas.microsoft.com/office/drawing/2014/main" val="18511052"/>
                    </a:ext>
                  </a:extLst>
                </a:gridCol>
              </a:tblGrid>
              <a:tr h="36106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№ п/п</a:t>
                      </a:r>
                      <a:endParaRPr lang="ru-RU" sz="14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962" marR="3796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Наименование</a:t>
                      </a:r>
                      <a:endParaRPr lang="ru-RU" sz="14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962" marR="3796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Доля </a:t>
                      </a:r>
                      <a:r>
                        <a:rPr lang="ru-RU" sz="14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малых закупок</a:t>
                      </a:r>
                      <a:r>
                        <a:rPr lang="ru-RU" sz="14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, осуществленных в электронном магазине </a:t>
                      </a:r>
                      <a:endParaRPr lang="ru-RU" sz="14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962" marR="37962" marT="0" marB="0" anchor="ctr"/>
                </a:tc>
                <a:extLst>
                  <a:ext uri="{0D108BD9-81ED-4DB2-BD59-A6C34878D82A}">
                    <a16:rowId xmlns:a16="http://schemas.microsoft.com/office/drawing/2014/main" val="1854302548"/>
                  </a:ext>
                </a:extLst>
              </a:tr>
              <a:tr h="1805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1</a:t>
                      </a:r>
                      <a:endParaRPr lang="ru-RU" sz="14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962" marR="3796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Чистоозерный район</a:t>
                      </a:r>
                      <a:endParaRPr lang="ru-RU" sz="14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962" marR="3796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17,5</a:t>
                      </a:r>
                      <a:endParaRPr lang="ru-RU" sz="1400" b="1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962" marR="37962" marT="0" marB="0" anchor="ctr"/>
                </a:tc>
                <a:extLst>
                  <a:ext uri="{0D108BD9-81ED-4DB2-BD59-A6C34878D82A}">
                    <a16:rowId xmlns:a16="http://schemas.microsoft.com/office/drawing/2014/main" val="3288157106"/>
                  </a:ext>
                </a:extLst>
              </a:tr>
              <a:tr h="1805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2</a:t>
                      </a:r>
                      <a:endParaRPr lang="ru-RU" sz="14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962" marR="3796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Тогучинский район</a:t>
                      </a:r>
                      <a:endParaRPr lang="ru-RU" sz="14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962" marR="3796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8,55</a:t>
                      </a:r>
                      <a:endParaRPr lang="ru-RU" sz="1400" b="1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962" marR="37962" marT="0" marB="0" anchor="ctr"/>
                </a:tc>
                <a:extLst>
                  <a:ext uri="{0D108BD9-81ED-4DB2-BD59-A6C34878D82A}">
                    <a16:rowId xmlns:a16="http://schemas.microsoft.com/office/drawing/2014/main" val="3376578854"/>
                  </a:ext>
                </a:extLst>
              </a:tr>
              <a:tr h="1805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3</a:t>
                      </a:r>
                      <a:endParaRPr lang="ru-RU" sz="14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962" marR="3796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Мошковский район</a:t>
                      </a:r>
                      <a:endParaRPr lang="ru-RU" sz="14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962" marR="3796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6,69</a:t>
                      </a:r>
                      <a:endParaRPr lang="ru-RU" sz="1400" b="1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962" marR="37962" marT="0" marB="0" anchor="ctr"/>
                </a:tc>
                <a:extLst>
                  <a:ext uri="{0D108BD9-81ED-4DB2-BD59-A6C34878D82A}">
                    <a16:rowId xmlns:a16="http://schemas.microsoft.com/office/drawing/2014/main" val="2223263675"/>
                  </a:ext>
                </a:extLst>
              </a:tr>
              <a:tr h="1805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4</a:t>
                      </a:r>
                      <a:endParaRPr lang="ru-RU" sz="14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962" marR="3796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Баганский район</a:t>
                      </a:r>
                      <a:endParaRPr lang="ru-RU" sz="14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962" marR="3796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4,57</a:t>
                      </a:r>
                      <a:endParaRPr lang="ru-RU" sz="1400" b="1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962" marR="37962" marT="0" marB="0" anchor="ctr"/>
                </a:tc>
                <a:extLst>
                  <a:ext uri="{0D108BD9-81ED-4DB2-BD59-A6C34878D82A}">
                    <a16:rowId xmlns:a16="http://schemas.microsoft.com/office/drawing/2014/main" val="926315916"/>
                  </a:ext>
                </a:extLst>
              </a:tr>
              <a:tr h="1805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5</a:t>
                      </a:r>
                      <a:endParaRPr lang="ru-RU" sz="14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962" marR="3796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Карасукский район</a:t>
                      </a:r>
                      <a:endParaRPr lang="ru-RU" sz="14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962" marR="3796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3,41</a:t>
                      </a:r>
                      <a:endParaRPr lang="ru-RU" sz="1400" b="1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962" marR="37962" marT="0" marB="0" anchor="ctr"/>
                </a:tc>
                <a:extLst>
                  <a:ext uri="{0D108BD9-81ED-4DB2-BD59-A6C34878D82A}">
                    <a16:rowId xmlns:a16="http://schemas.microsoft.com/office/drawing/2014/main" val="60722429"/>
                  </a:ext>
                </a:extLst>
              </a:tr>
              <a:tr h="9026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…</a:t>
                      </a:r>
                      <a:endParaRPr lang="ru-RU" sz="14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962" marR="3796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…</a:t>
                      </a:r>
                      <a:endParaRPr lang="ru-RU" sz="14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962" marR="3796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…</a:t>
                      </a:r>
                      <a:endParaRPr lang="ru-RU" sz="1400" b="1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962" marR="37962" marT="0" marB="0" anchor="ctr"/>
                </a:tc>
                <a:extLst>
                  <a:ext uri="{0D108BD9-81ED-4DB2-BD59-A6C34878D82A}">
                    <a16:rowId xmlns:a16="http://schemas.microsoft.com/office/drawing/2014/main" val="2373253590"/>
                  </a:ext>
                </a:extLst>
              </a:tr>
              <a:tr h="1805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22</a:t>
                      </a:r>
                      <a:endParaRPr lang="ru-RU" sz="14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962" marR="3796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Искитимский район</a:t>
                      </a:r>
                      <a:endParaRPr lang="ru-RU" sz="14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962" marR="3796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0,01</a:t>
                      </a:r>
                      <a:endParaRPr lang="ru-RU" sz="1400" b="1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962" marR="37962" marT="0" marB="0" anchor="ctr"/>
                </a:tc>
                <a:extLst>
                  <a:ext uri="{0D108BD9-81ED-4DB2-BD59-A6C34878D82A}">
                    <a16:rowId xmlns:a16="http://schemas.microsoft.com/office/drawing/2014/main" val="4030291292"/>
                  </a:ext>
                </a:extLst>
              </a:tr>
              <a:tr h="1805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23</a:t>
                      </a:r>
                      <a:endParaRPr lang="ru-RU" sz="14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962" marR="3796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Барабинский район</a:t>
                      </a:r>
                      <a:endParaRPr lang="ru-RU" sz="14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962" marR="3796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0</a:t>
                      </a:r>
                      <a:endParaRPr lang="ru-RU" sz="1400" b="1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962" marR="37962" marT="0" marB="0" anchor="ctr"/>
                </a:tc>
                <a:extLst>
                  <a:ext uri="{0D108BD9-81ED-4DB2-BD59-A6C34878D82A}">
                    <a16:rowId xmlns:a16="http://schemas.microsoft.com/office/drawing/2014/main" val="3498790127"/>
                  </a:ext>
                </a:extLst>
              </a:tr>
              <a:tr h="1805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24</a:t>
                      </a:r>
                      <a:endParaRPr lang="ru-RU" sz="14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962" marR="3796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Болотнинский район</a:t>
                      </a:r>
                      <a:endParaRPr lang="ru-RU" sz="14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962" marR="3796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0</a:t>
                      </a:r>
                      <a:endParaRPr lang="ru-RU" sz="1400" b="1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962" marR="37962" marT="0" marB="0" anchor="ctr"/>
                </a:tc>
                <a:extLst>
                  <a:ext uri="{0D108BD9-81ED-4DB2-BD59-A6C34878D82A}">
                    <a16:rowId xmlns:a16="http://schemas.microsoft.com/office/drawing/2014/main" val="805104400"/>
                  </a:ext>
                </a:extLst>
              </a:tr>
              <a:tr h="9026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25</a:t>
                      </a:r>
                      <a:endParaRPr lang="ru-RU" sz="14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962" marR="3796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город Обь</a:t>
                      </a:r>
                      <a:endParaRPr lang="ru-RU" sz="14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962" marR="3796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0</a:t>
                      </a:r>
                      <a:endParaRPr lang="ru-RU" sz="1400" b="1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962" marR="37962" marT="0" marB="0" anchor="ctr"/>
                </a:tc>
                <a:extLst>
                  <a:ext uri="{0D108BD9-81ED-4DB2-BD59-A6C34878D82A}">
                    <a16:rowId xmlns:a16="http://schemas.microsoft.com/office/drawing/2014/main" val="322481505"/>
                  </a:ext>
                </a:extLst>
              </a:tr>
              <a:tr h="1805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26</a:t>
                      </a:r>
                      <a:endParaRPr lang="ru-RU" sz="14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962" marR="3796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Доволенский район</a:t>
                      </a:r>
                      <a:endParaRPr lang="ru-RU" sz="14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962" marR="3796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0</a:t>
                      </a:r>
                      <a:endParaRPr lang="ru-RU" sz="1400" b="1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962" marR="37962" marT="0" marB="0" anchor="ctr"/>
                </a:tc>
                <a:extLst>
                  <a:ext uri="{0D108BD9-81ED-4DB2-BD59-A6C34878D82A}">
                    <a16:rowId xmlns:a16="http://schemas.microsoft.com/office/drawing/2014/main" val="4242898708"/>
                  </a:ext>
                </a:extLst>
              </a:tr>
              <a:tr h="1805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27</a:t>
                      </a:r>
                      <a:endParaRPr lang="ru-RU" sz="14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962" marR="3796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Здвинский район</a:t>
                      </a:r>
                      <a:endParaRPr lang="ru-RU" sz="14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962" marR="3796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0</a:t>
                      </a:r>
                      <a:endParaRPr lang="ru-RU" sz="1400" b="1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962" marR="37962" marT="0" marB="0" anchor="ctr"/>
                </a:tc>
                <a:extLst>
                  <a:ext uri="{0D108BD9-81ED-4DB2-BD59-A6C34878D82A}">
                    <a16:rowId xmlns:a16="http://schemas.microsoft.com/office/drawing/2014/main" val="1288228456"/>
                  </a:ext>
                </a:extLst>
              </a:tr>
              <a:tr h="1805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28</a:t>
                      </a:r>
                      <a:endParaRPr lang="ru-RU" sz="14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962" marR="3796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Колыванский район</a:t>
                      </a:r>
                      <a:endParaRPr lang="ru-RU" sz="14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962" marR="3796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0</a:t>
                      </a:r>
                      <a:endParaRPr lang="ru-RU" sz="1400" b="1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962" marR="37962" marT="0" marB="0" anchor="ctr"/>
                </a:tc>
                <a:extLst>
                  <a:ext uri="{0D108BD9-81ED-4DB2-BD59-A6C34878D82A}">
                    <a16:rowId xmlns:a16="http://schemas.microsoft.com/office/drawing/2014/main" val="3052406661"/>
                  </a:ext>
                </a:extLst>
              </a:tr>
              <a:tr h="1805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29</a:t>
                      </a:r>
                      <a:endParaRPr lang="ru-RU" sz="14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962" marR="3796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Коченевский район</a:t>
                      </a:r>
                      <a:endParaRPr lang="ru-RU" sz="14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962" marR="3796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0</a:t>
                      </a:r>
                      <a:endParaRPr lang="ru-RU" sz="1400" b="1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962" marR="37962" marT="0" marB="0" anchor="ctr"/>
                </a:tc>
                <a:extLst>
                  <a:ext uri="{0D108BD9-81ED-4DB2-BD59-A6C34878D82A}">
                    <a16:rowId xmlns:a16="http://schemas.microsoft.com/office/drawing/2014/main" val="542508112"/>
                  </a:ext>
                </a:extLst>
              </a:tr>
              <a:tr h="1805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30</a:t>
                      </a:r>
                      <a:endParaRPr lang="ru-RU" sz="14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962" marR="3796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Кочковский район</a:t>
                      </a:r>
                      <a:endParaRPr lang="ru-RU" sz="14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962" marR="3796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0</a:t>
                      </a:r>
                      <a:endParaRPr lang="ru-RU" sz="1400" b="1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962" marR="37962" marT="0" marB="0" anchor="ctr"/>
                </a:tc>
                <a:extLst>
                  <a:ext uri="{0D108BD9-81ED-4DB2-BD59-A6C34878D82A}">
                    <a16:rowId xmlns:a16="http://schemas.microsoft.com/office/drawing/2014/main" val="1305283234"/>
                  </a:ext>
                </a:extLst>
              </a:tr>
              <a:tr h="1805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31</a:t>
                      </a:r>
                      <a:endParaRPr lang="ru-RU" sz="14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962" marR="3796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Куйбышевский район</a:t>
                      </a:r>
                      <a:endParaRPr lang="ru-RU" sz="14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962" marR="3796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0</a:t>
                      </a:r>
                      <a:endParaRPr lang="ru-RU" sz="1400" b="1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962" marR="37962" marT="0" marB="0" anchor="ctr"/>
                </a:tc>
                <a:extLst>
                  <a:ext uri="{0D108BD9-81ED-4DB2-BD59-A6C34878D82A}">
                    <a16:rowId xmlns:a16="http://schemas.microsoft.com/office/drawing/2014/main" val="241269472"/>
                  </a:ext>
                </a:extLst>
              </a:tr>
              <a:tr h="1805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32</a:t>
                      </a:r>
                      <a:endParaRPr lang="ru-RU" sz="14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962" marR="3796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Купинский район</a:t>
                      </a:r>
                      <a:endParaRPr lang="ru-RU" sz="14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962" marR="3796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0</a:t>
                      </a:r>
                      <a:endParaRPr lang="ru-RU" sz="1400" b="1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962" marR="37962" marT="0" marB="0" anchor="ctr"/>
                </a:tc>
                <a:extLst>
                  <a:ext uri="{0D108BD9-81ED-4DB2-BD59-A6C34878D82A}">
                    <a16:rowId xmlns:a16="http://schemas.microsoft.com/office/drawing/2014/main" val="3952075313"/>
                  </a:ext>
                </a:extLst>
              </a:tr>
              <a:tr h="1805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33</a:t>
                      </a:r>
                      <a:endParaRPr lang="ru-RU" sz="14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962" marR="3796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Поселок Кольцово</a:t>
                      </a:r>
                      <a:endParaRPr lang="ru-RU" sz="14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962" marR="3796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0</a:t>
                      </a:r>
                      <a:endParaRPr lang="ru-RU" sz="1400" b="1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962" marR="37962" marT="0" marB="0" anchor="ctr"/>
                </a:tc>
                <a:extLst>
                  <a:ext uri="{0D108BD9-81ED-4DB2-BD59-A6C34878D82A}">
                    <a16:rowId xmlns:a16="http://schemas.microsoft.com/office/drawing/2014/main" val="145977193"/>
                  </a:ext>
                </a:extLst>
              </a:tr>
              <a:tr h="1805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34</a:t>
                      </a:r>
                      <a:endParaRPr lang="ru-RU" sz="14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962" marR="3796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Усть-Таркский район</a:t>
                      </a:r>
                      <a:endParaRPr lang="ru-RU" sz="14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962" marR="3796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0</a:t>
                      </a:r>
                      <a:endParaRPr lang="ru-RU" sz="1400" b="1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962" marR="37962" marT="0" marB="0" anchor="ctr"/>
                </a:tc>
                <a:extLst>
                  <a:ext uri="{0D108BD9-81ED-4DB2-BD59-A6C34878D82A}">
                    <a16:rowId xmlns:a16="http://schemas.microsoft.com/office/drawing/2014/main" val="1406102309"/>
                  </a:ext>
                </a:extLst>
              </a:tr>
              <a:tr h="1805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35</a:t>
                      </a:r>
                      <a:endParaRPr lang="ru-RU" sz="14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962" marR="3796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Черепановский район</a:t>
                      </a:r>
                      <a:endParaRPr lang="ru-RU" sz="14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962" marR="3796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0</a:t>
                      </a:r>
                      <a:endParaRPr lang="ru-RU" sz="1400" b="1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962" marR="37962" marT="0" marB="0" anchor="ctr"/>
                </a:tc>
                <a:extLst>
                  <a:ext uri="{0D108BD9-81ED-4DB2-BD59-A6C34878D82A}">
                    <a16:rowId xmlns:a16="http://schemas.microsoft.com/office/drawing/2014/main" val="3587469632"/>
                  </a:ext>
                </a:extLst>
              </a:tr>
              <a:tr h="90266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Итого по ОМСУ</a:t>
                      </a:r>
                      <a:endParaRPr lang="ru-RU" sz="14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962" marR="37962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effectLst/>
                        </a:rPr>
                        <a:t>0,46</a:t>
                      </a:r>
                      <a:endParaRPr lang="ru-RU" sz="14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962" marR="37962" marT="0" marB="0" anchor="ctr"/>
                </a:tc>
                <a:extLst>
                  <a:ext uri="{0D108BD9-81ED-4DB2-BD59-A6C34878D82A}">
                    <a16:rowId xmlns:a16="http://schemas.microsoft.com/office/drawing/2014/main" val="18481536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22051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319" y="328231"/>
            <a:ext cx="790574" cy="970217"/>
          </a:xfrm>
          <a:prstGeom prst="rect">
            <a:avLst/>
          </a:prstGeom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0315993"/>
              </p:ext>
            </p:extLst>
          </p:nvPr>
        </p:nvGraphicFramePr>
        <p:xfrm>
          <a:off x="1591055" y="347472"/>
          <a:ext cx="10215933" cy="9509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15933">
                  <a:extLst>
                    <a:ext uri="{9D8B030D-6E8A-4147-A177-3AD203B41FA5}">
                      <a16:colId xmlns:a16="http://schemas.microsoft.com/office/drawing/2014/main" val="2259624139"/>
                    </a:ext>
                  </a:extLst>
                </a:gridCol>
              </a:tblGrid>
              <a:tr h="950976">
                <a:tc>
                  <a:txBody>
                    <a:bodyPr/>
                    <a:lstStyle/>
                    <a:p>
                      <a:r>
                        <a:rPr lang="ru-RU" sz="19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Уровень прозрачности малых закупок, осуществленных в рамках Федерального закона </a:t>
                      </a:r>
                    </a:p>
                    <a:p>
                      <a:r>
                        <a:rPr lang="ru-RU" sz="19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№</a:t>
                      </a:r>
                      <a:r>
                        <a:rPr lang="ru-RU" sz="1900" b="1" kern="12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ru-RU" sz="19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44-ФЗ, по НСО за 2018 год и 1 полугодие 2019 года</a:t>
                      </a:r>
                      <a:endParaRPr lang="ru-RU" sz="19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0898984"/>
                  </a:ext>
                </a:extLst>
              </a:tr>
            </a:tbl>
          </a:graphicData>
        </a:graphic>
      </p:graphicFrame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4654107"/>
              </p:ext>
            </p:extLst>
          </p:nvPr>
        </p:nvGraphicFramePr>
        <p:xfrm>
          <a:off x="433136" y="1459831"/>
          <a:ext cx="11373852" cy="447146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24836">
                  <a:extLst>
                    <a:ext uri="{9D8B030D-6E8A-4147-A177-3AD203B41FA5}">
                      <a16:colId xmlns:a16="http://schemas.microsoft.com/office/drawing/2014/main" val="2925068341"/>
                    </a:ext>
                  </a:extLst>
                </a:gridCol>
                <a:gridCol w="1624836">
                  <a:extLst>
                    <a:ext uri="{9D8B030D-6E8A-4147-A177-3AD203B41FA5}">
                      <a16:colId xmlns:a16="http://schemas.microsoft.com/office/drawing/2014/main" val="3066135567"/>
                    </a:ext>
                  </a:extLst>
                </a:gridCol>
                <a:gridCol w="1624836">
                  <a:extLst>
                    <a:ext uri="{9D8B030D-6E8A-4147-A177-3AD203B41FA5}">
                      <a16:colId xmlns:a16="http://schemas.microsoft.com/office/drawing/2014/main" val="3479030957"/>
                    </a:ext>
                  </a:extLst>
                </a:gridCol>
                <a:gridCol w="1624836">
                  <a:extLst>
                    <a:ext uri="{9D8B030D-6E8A-4147-A177-3AD203B41FA5}">
                      <a16:colId xmlns:a16="http://schemas.microsoft.com/office/drawing/2014/main" val="2948615605"/>
                    </a:ext>
                  </a:extLst>
                </a:gridCol>
                <a:gridCol w="1624836">
                  <a:extLst>
                    <a:ext uri="{9D8B030D-6E8A-4147-A177-3AD203B41FA5}">
                      <a16:colId xmlns:a16="http://schemas.microsoft.com/office/drawing/2014/main" val="26537616"/>
                    </a:ext>
                  </a:extLst>
                </a:gridCol>
                <a:gridCol w="1624836">
                  <a:extLst>
                    <a:ext uri="{9D8B030D-6E8A-4147-A177-3AD203B41FA5}">
                      <a16:colId xmlns:a16="http://schemas.microsoft.com/office/drawing/2014/main" val="3920542650"/>
                    </a:ext>
                  </a:extLst>
                </a:gridCol>
                <a:gridCol w="1624836">
                  <a:extLst>
                    <a:ext uri="{9D8B030D-6E8A-4147-A177-3AD203B41FA5}">
                      <a16:colId xmlns:a16="http://schemas.microsoft.com/office/drawing/2014/main" val="1567875375"/>
                    </a:ext>
                  </a:extLst>
                </a:gridCol>
              </a:tblGrid>
              <a:tr h="408958">
                <a:tc row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2000" dirty="0" smtClean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2000" dirty="0" smtClean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2000" dirty="0" smtClean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Заказчики</a:t>
                      </a:r>
                      <a:endParaRPr lang="ru-RU" sz="20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2018 год</a:t>
                      </a:r>
                      <a:endParaRPr lang="ru-RU" sz="20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1 полугодие 2019 года </a:t>
                      </a:r>
                      <a:endParaRPr lang="ru-RU" sz="20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Прирост 1 полугодия 2019 года по отношению к 2018 году, %</a:t>
                      </a:r>
                      <a:endParaRPr lang="ru-RU" sz="20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0238680"/>
                  </a:ext>
                </a:extLst>
              </a:tr>
              <a:tr h="103483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Доля закупок, осуществленных в электронном магазине, </a:t>
                      </a:r>
                      <a:r>
                        <a:rPr lang="ru-RU" sz="14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%</a:t>
                      </a:r>
                      <a:endParaRPr lang="ru-RU" sz="14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Доля закупок, осуществленных в электронном магазине, </a:t>
                      </a:r>
                      <a:r>
                        <a:rPr lang="ru-RU" sz="14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%*</a:t>
                      </a:r>
                      <a:endParaRPr lang="ru-RU" sz="14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8910064"/>
                  </a:ext>
                </a:extLst>
              </a:tr>
              <a:tr h="144729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3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в количественном выражении</a:t>
                      </a:r>
                      <a:endParaRPr lang="ru-RU" sz="13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3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в стоимостном выражении</a:t>
                      </a:r>
                      <a:endParaRPr lang="ru-RU" sz="13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3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в количественном выражении</a:t>
                      </a:r>
                      <a:endParaRPr lang="ru-RU" sz="13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3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в стоимостном выражении</a:t>
                      </a:r>
                      <a:endParaRPr lang="ru-RU" sz="13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3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в количественном выражении</a:t>
                      </a:r>
                      <a:endParaRPr lang="ru-RU" sz="13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3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в стоимостном выражении</a:t>
                      </a:r>
                      <a:endParaRPr lang="ru-RU" sz="13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806229828"/>
                  </a:ext>
                </a:extLst>
              </a:tr>
              <a:tr h="41588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ОИОГВ</a:t>
                      </a:r>
                      <a:endParaRPr lang="ru-RU" sz="20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</a:rPr>
                        <a:t>2,24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1,6</a:t>
                      </a:r>
                      <a:endParaRPr lang="ru-RU" sz="2400" b="1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</a:rPr>
                        <a:t>23,7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28,0</a:t>
                      </a:r>
                      <a:endParaRPr lang="ru-RU" sz="2400" b="1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>
                          <a:effectLst/>
                        </a:rPr>
                        <a:t>21,5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26,4</a:t>
                      </a:r>
                      <a:endParaRPr lang="ru-RU" sz="2400" b="1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84697881"/>
                  </a:ext>
                </a:extLst>
              </a:tr>
              <a:tr h="41588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ОМСУ</a:t>
                      </a:r>
                      <a:endParaRPr lang="ru-RU" sz="20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>
                          <a:effectLst/>
                        </a:rPr>
                        <a:t>0,46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0,79</a:t>
                      </a:r>
                      <a:endParaRPr lang="ru-RU" sz="2400" b="1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</a:rPr>
                        <a:t>14,7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9,1</a:t>
                      </a:r>
                      <a:endParaRPr lang="ru-RU" sz="2400" b="1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</a:rPr>
                        <a:t>14,2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8,3</a:t>
                      </a:r>
                      <a:endParaRPr lang="ru-RU" sz="2400" b="1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780762273"/>
                  </a:ext>
                </a:extLst>
              </a:tr>
              <a:tr h="7486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Итого по НСО</a:t>
                      </a:r>
                      <a:endParaRPr lang="ru-RU" sz="20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</a:rPr>
                        <a:t>0,77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b="1" dirty="0">
                          <a:solidFill>
                            <a:srgbClr val="FF0000"/>
                          </a:solidFill>
                          <a:effectLst/>
                        </a:rPr>
                        <a:t>1,3</a:t>
                      </a:r>
                      <a:endParaRPr lang="ru-RU" sz="24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</a:rPr>
                        <a:t>16,3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b="1" dirty="0">
                          <a:solidFill>
                            <a:srgbClr val="FF0000"/>
                          </a:solidFill>
                          <a:effectLst/>
                        </a:rPr>
                        <a:t>11,0</a:t>
                      </a:r>
                      <a:endParaRPr lang="ru-RU" sz="24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</a:rPr>
                        <a:t>15,5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b="1" dirty="0">
                          <a:solidFill>
                            <a:srgbClr val="FF0000"/>
                          </a:solidFill>
                          <a:effectLst/>
                        </a:rPr>
                        <a:t>9,7</a:t>
                      </a:r>
                      <a:endParaRPr lang="ru-RU" sz="24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58866143"/>
                  </a:ext>
                </a:extLst>
              </a:tr>
            </a:tbl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8" y="1668378"/>
            <a:ext cx="1530927" cy="1530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8216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3772" y="840125"/>
            <a:ext cx="4379483" cy="3689684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5802093"/>
              </p:ext>
            </p:extLst>
          </p:nvPr>
        </p:nvGraphicFramePr>
        <p:xfrm>
          <a:off x="1267450" y="428645"/>
          <a:ext cx="8406064" cy="8088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06064">
                  <a:extLst>
                    <a:ext uri="{9D8B030D-6E8A-4147-A177-3AD203B41FA5}">
                      <a16:colId xmlns:a16="http://schemas.microsoft.com/office/drawing/2014/main" val="10844527"/>
                    </a:ext>
                  </a:extLst>
                </a:gridCol>
              </a:tblGrid>
              <a:tr h="808892">
                <a:tc>
                  <a:txBody>
                    <a:bodyPr/>
                    <a:lstStyle/>
                    <a:p>
                      <a:r>
                        <a:rPr lang="ru-RU" sz="2000" b="1" i="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Прирост малых закупок, осуществленных в электронной форме в рамках Федерального закона № 44-ФЗ</a:t>
                      </a:r>
                      <a:endParaRPr lang="ru-RU" sz="2000" i="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4581957"/>
                  </a:ext>
                </a:extLst>
              </a:tr>
            </a:tbl>
          </a:graphicData>
        </a:graphic>
      </p:graphicFrame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1604251910"/>
              </p:ext>
            </p:extLst>
          </p:nvPr>
        </p:nvGraphicFramePr>
        <p:xfrm>
          <a:off x="978568" y="1700213"/>
          <a:ext cx="7218948" cy="47968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455" y="428645"/>
            <a:ext cx="790574" cy="970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3188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1106904" y="383746"/>
            <a:ext cx="9304421" cy="70327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Электронный магазин - витрина 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  <a:t>предложений поставщиков</a:t>
            </a:r>
            <a:endParaRPr lang="ru-RU" sz="20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024" y="250273"/>
            <a:ext cx="790574" cy="97021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7163" y="1353963"/>
            <a:ext cx="7295411" cy="4836010"/>
          </a:xfrm>
          <a:prstGeom prst="rect">
            <a:avLst/>
          </a:prstGeom>
        </p:spPr>
      </p:pic>
      <p:sp>
        <p:nvSpPr>
          <p:cNvPr id="4" name="Овальная выноска 3"/>
          <p:cNvSpPr/>
          <p:nvPr/>
        </p:nvSpPr>
        <p:spPr>
          <a:xfrm>
            <a:off x="176000" y="1353963"/>
            <a:ext cx="1829264" cy="1635369"/>
          </a:xfrm>
          <a:prstGeom prst="wedgeEllipseCallout">
            <a:avLst>
              <a:gd name="adj1" fmla="val 29686"/>
              <a:gd name="adj2" fmla="val 58091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50 142 </a:t>
            </a:r>
            <a:r>
              <a:rPr lang="ru-RU" sz="1200" b="1" dirty="0" smtClean="0">
                <a:solidFill>
                  <a:schemeClr val="accent2">
                    <a:lumMod val="50000"/>
                  </a:schemeClr>
                </a:solidFill>
              </a:rPr>
              <a:t>предложений</a:t>
            </a:r>
            <a:endParaRPr lang="ru-RU" sz="1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41176" y="1300172"/>
            <a:ext cx="3391046" cy="550290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188599">
            <a:off x="10596997" y="4895154"/>
            <a:ext cx="1530927" cy="1530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8287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978568" y="360315"/>
            <a:ext cx="10924674" cy="1283847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accent2">
                    <a:lumMod val="50000"/>
                  </a:schemeClr>
                </a:solidFill>
              </a:rPr>
              <a:t>Рейтинг лидеров – областных исполнительных органов государственной власти Новосибирской области (с учетом подведомственных заказчиков) по осуществлению малых закупок в электронной форме в рамках </a:t>
            </a: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</a:rPr>
              <a:t>Федерального закона № 44-ФЗ</a:t>
            </a:r>
            <a:r>
              <a:rPr lang="ru-RU" sz="1600" b="1" dirty="0">
                <a:solidFill>
                  <a:schemeClr val="accent2">
                    <a:lumMod val="50000"/>
                  </a:schemeClr>
                </a:solidFill>
              </a:rPr>
              <a:t>. </a:t>
            </a: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</a:rPr>
              <a:t>Удельный вес размещенных и осуществленных малых закупок </a:t>
            </a:r>
          </a:p>
          <a:p>
            <a:pPr algn="ctr"/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</a:rPr>
              <a:t>за </a:t>
            </a:r>
            <a:r>
              <a:rPr lang="ru-RU" sz="1600" b="1" dirty="0">
                <a:solidFill>
                  <a:schemeClr val="accent2">
                    <a:lumMod val="50000"/>
                  </a:schemeClr>
                </a:solidFill>
              </a:rPr>
              <a:t>1 полугодие 2019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года</a:t>
            </a:r>
            <a:endParaRPr lang="ru-RU" sz="2000" dirty="0">
              <a:solidFill>
                <a:schemeClr val="accent2">
                  <a:lumMod val="50000"/>
                </a:schemeClr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1038867"/>
              </p:ext>
            </p:extLst>
          </p:nvPr>
        </p:nvGraphicFramePr>
        <p:xfrm>
          <a:off x="978568" y="1836710"/>
          <a:ext cx="10619874" cy="467168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75458">
                  <a:extLst>
                    <a:ext uri="{9D8B030D-6E8A-4147-A177-3AD203B41FA5}">
                      <a16:colId xmlns:a16="http://schemas.microsoft.com/office/drawing/2014/main" val="2526960742"/>
                    </a:ext>
                  </a:extLst>
                </a:gridCol>
                <a:gridCol w="5715181">
                  <a:extLst>
                    <a:ext uri="{9D8B030D-6E8A-4147-A177-3AD203B41FA5}">
                      <a16:colId xmlns:a16="http://schemas.microsoft.com/office/drawing/2014/main" val="86259430"/>
                    </a:ext>
                  </a:extLst>
                </a:gridCol>
                <a:gridCol w="2417799">
                  <a:extLst>
                    <a:ext uri="{9D8B030D-6E8A-4147-A177-3AD203B41FA5}">
                      <a16:colId xmlns:a16="http://schemas.microsoft.com/office/drawing/2014/main" val="1464488480"/>
                    </a:ext>
                  </a:extLst>
                </a:gridCol>
                <a:gridCol w="2111436">
                  <a:extLst>
                    <a:ext uri="{9D8B030D-6E8A-4147-A177-3AD203B41FA5}">
                      <a16:colId xmlns:a16="http://schemas.microsoft.com/office/drawing/2014/main" val="1994658986"/>
                    </a:ext>
                  </a:extLst>
                </a:gridCol>
              </a:tblGrid>
              <a:tr h="77112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№ п/п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52" marR="466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Наименование ОИОГВ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52" marR="466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Доля закупок, </a:t>
                      </a:r>
                      <a:r>
                        <a:rPr lang="ru-RU" sz="12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осуществленных</a:t>
                      </a:r>
                      <a:r>
                        <a:rPr lang="ru-RU" sz="1200" dirty="0">
                          <a:effectLst/>
                        </a:rPr>
                        <a:t> в электронном магазине, % 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52" marR="466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Доля закупок, </a:t>
                      </a:r>
                      <a:r>
                        <a:rPr lang="ru-RU" sz="12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размещенных</a:t>
                      </a:r>
                      <a:r>
                        <a:rPr lang="ru-RU" sz="1200" dirty="0">
                          <a:effectLst/>
                        </a:rPr>
                        <a:t> в электронном магазине, %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52" marR="46652" marT="0" marB="0" anchor="ctr"/>
                </a:tc>
                <a:extLst>
                  <a:ext uri="{0D108BD9-81ED-4DB2-BD59-A6C34878D82A}">
                    <a16:rowId xmlns:a16="http://schemas.microsoft.com/office/drawing/2014/main" val="896377543"/>
                  </a:ext>
                </a:extLst>
              </a:tr>
              <a:tr h="38556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52" marR="466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Министерство промышленности, торговли и развития предпринимательства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52" marR="466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71,2</a:t>
                      </a:r>
                      <a:endParaRPr lang="ru-RU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52" marR="466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</a:rPr>
                        <a:t>71,2</a:t>
                      </a:r>
                      <a:endParaRPr lang="ru-RU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52" marR="46652" marT="0" marB="0" anchor="ctr"/>
                </a:tc>
                <a:extLst>
                  <a:ext uri="{0D108BD9-81ED-4DB2-BD59-A6C34878D82A}">
                    <a16:rowId xmlns:a16="http://schemas.microsoft.com/office/drawing/2014/main" val="789813009"/>
                  </a:ext>
                </a:extLst>
              </a:tr>
              <a:tr h="39342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52" marR="466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Инспекция государственного надзора за техническим состоянием самоходных машин и других видов техники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52" marR="466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43,7</a:t>
                      </a:r>
                      <a:endParaRPr lang="ru-RU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52" marR="466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53,2</a:t>
                      </a:r>
                      <a:endParaRPr lang="ru-RU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52" marR="46652" marT="0" marB="0" anchor="ctr"/>
                </a:tc>
                <a:extLst>
                  <a:ext uri="{0D108BD9-81ED-4DB2-BD59-A6C34878D82A}">
                    <a16:rowId xmlns:a16="http://schemas.microsoft.com/office/drawing/2014/main" val="773989533"/>
                  </a:ext>
                </a:extLst>
              </a:tr>
              <a:tr h="1927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52" marR="466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Министерство региональной политики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52" marR="466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</a:rPr>
                        <a:t>43,7</a:t>
                      </a:r>
                      <a:endParaRPr lang="ru-RU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52" marR="466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47,8</a:t>
                      </a:r>
                      <a:endParaRPr lang="ru-RU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52" marR="46652" marT="0" marB="0" anchor="ctr"/>
                </a:tc>
                <a:extLst>
                  <a:ext uri="{0D108BD9-81ED-4DB2-BD59-A6C34878D82A}">
                    <a16:rowId xmlns:a16="http://schemas.microsoft.com/office/drawing/2014/main" val="1531359416"/>
                  </a:ext>
                </a:extLst>
              </a:tr>
              <a:tr h="1927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52" marR="466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Управление государственной архивной службы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52" marR="466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</a:rPr>
                        <a:t>40,8</a:t>
                      </a:r>
                      <a:endParaRPr lang="ru-RU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52" marR="466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42,7</a:t>
                      </a:r>
                      <a:endParaRPr lang="ru-RU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52" marR="46652" marT="0" marB="0" anchor="ctr"/>
                </a:tc>
                <a:extLst>
                  <a:ext uri="{0D108BD9-81ED-4DB2-BD59-A6C34878D82A}">
                    <a16:rowId xmlns:a16="http://schemas.microsoft.com/office/drawing/2014/main" val="4260615767"/>
                  </a:ext>
                </a:extLst>
              </a:tr>
              <a:tr h="1927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52" marR="466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Министерство культуры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52" marR="466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</a:rPr>
                        <a:t>39,3</a:t>
                      </a:r>
                      <a:endParaRPr lang="ru-RU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52" marR="466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43</a:t>
                      </a:r>
                      <a:endParaRPr lang="ru-RU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52" marR="46652" marT="0" marB="0" anchor="ctr"/>
                </a:tc>
                <a:extLst>
                  <a:ext uri="{0D108BD9-81ED-4DB2-BD59-A6C34878D82A}">
                    <a16:rowId xmlns:a16="http://schemas.microsoft.com/office/drawing/2014/main" val="2195174829"/>
                  </a:ext>
                </a:extLst>
              </a:tr>
              <a:tr h="1927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52" marR="466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Министерство труда и социального развития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52" marR="466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</a:rPr>
                        <a:t>38,7</a:t>
                      </a:r>
                      <a:endParaRPr lang="ru-RU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52" marR="466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41,3</a:t>
                      </a:r>
                      <a:endParaRPr lang="ru-RU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52" marR="46652" marT="0" marB="0" anchor="ctr"/>
                </a:tc>
                <a:extLst>
                  <a:ext uri="{0D108BD9-81ED-4DB2-BD59-A6C34878D82A}">
                    <a16:rowId xmlns:a16="http://schemas.microsoft.com/office/drawing/2014/main" val="3180533890"/>
                  </a:ext>
                </a:extLst>
              </a:tr>
              <a:tr h="1927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7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52" marR="466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Министерство науки и инновационной политики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52" marR="466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</a:rPr>
                        <a:t>37,5</a:t>
                      </a:r>
                      <a:endParaRPr lang="ru-RU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52" marR="466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</a:rPr>
                        <a:t>42,1</a:t>
                      </a:r>
                      <a:endParaRPr lang="ru-RU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52" marR="46652" marT="0" marB="0" anchor="ctr"/>
                </a:tc>
                <a:extLst>
                  <a:ext uri="{0D108BD9-81ED-4DB2-BD59-A6C34878D82A}">
                    <a16:rowId xmlns:a16="http://schemas.microsoft.com/office/drawing/2014/main" val="2441005314"/>
                  </a:ext>
                </a:extLst>
              </a:tr>
              <a:tr h="1927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8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52" marR="466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Министерство экономического развития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52" marR="466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37,2</a:t>
                      </a:r>
                      <a:endParaRPr lang="ru-RU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52" marR="466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48,3</a:t>
                      </a:r>
                      <a:endParaRPr lang="ru-RU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52" marR="46652" marT="0" marB="0" anchor="ctr"/>
                </a:tc>
                <a:extLst>
                  <a:ext uri="{0D108BD9-81ED-4DB2-BD59-A6C34878D82A}">
                    <a16:rowId xmlns:a16="http://schemas.microsoft.com/office/drawing/2014/main" val="3395461004"/>
                  </a:ext>
                </a:extLst>
              </a:tr>
              <a:tr h="1927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9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52" marR="466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Департамент имущества и земельных отношений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52" marR="466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</a:rPr>
                        <a:t>35</a:t>
                      </a:r>
                      <a:endParaRPr lang="ru-RU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52" marR="466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41,1</a:t>
                      </a:r>
                      <a:endParaRPr lang="ru-RU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52" marR="46652" marT="0" marB="0" anchor="ctr"/>
                </a:tc>
                <a:extLst>
                  <a:ext uri="{0D108BD9-81ED-4DB2-BD59-A6C34878D82A}">
                    <a16:rowId xmlns:a16="http://schemas.microsoft.com/office/drawing/2014/main" val="865107391"/>
                  </a:ext>
                </a:extLst>
              </a:tr>
              <a:tr h="24450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…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52" marR="466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… 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52" marR="466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</a:rPr>
                        <a:t>…</a:t>
                      </a:r>
                      <a:endParaRPr lang="ru-RU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52" marR="466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 </a:t>
                      </a:r>
                      <a:r>
                        <a:rPr lang="ru-RU" sz="1200" b="1" dirty="0" smtClean="0">
                          <a:effectLst/>
                        </a:rPr>
                        <a:t>…</a:t>
                      </a:r>
                      <a:endParaRPr lang="ru-RU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52" marR="46652" marT="0" marB="0" anchor="ctr"/>
                </a:tc>
                <a:extLst>
                  <a:ext uri="{0D108BD9-81ED-4DB2-BD59-A6C34878D82A}">
                    <a16:rowId xmlns:a16="http://schemas.microsoft.com/office/drawing/2014/main" val="1742664308"/>
                  </a:ext>
                </a:extLst>
              </a:tr>
              <a:tr h="2622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26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52" marR="466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Министерство транспорта и дорожного хозяйства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52" marR="466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</a:rPr>
                        <a:t>9,1</a:t>
                      </a:r>
                      <a:endParaRPr lang="ru-RU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52" marR="466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9,1</a:t>
                      </a:r>
                      <a:endParaRPr lang="ru-RU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52" marR="46652" marT="0" marB="0" anchor="ctr"/>
                </a:tc>
                <a:extLst>
                  <a:ext uri="{0D108BD9-81ED-4DB2-BD59-A6C34878D82A}">
                    <a16:rowId xmlns:a16="http://schemas.microsoft.com/office/drawing/2014/main" val="2837263286"/>
                  </a:ext>
                </a:extLst>
              </a:tr>
              <a:tr h="2622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27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52" marR="466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Министерство строительства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52" marR="466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</a:rPr>
                        <a:t>8,2</a:t>
                      </a:r>
                      <a:endParaRPr lang="ru-RU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52" marR="466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8,5</a:t>
                      </a:r>
                      <a:endParaRPr lang="ru-RU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52" marR="46652" marT="0" marB="0" anchor="ctr"/>
                </a:tc>
                <a:extLst>
                  <a:ext uri="{0D108BD9-81ED-4DB2-BD59-A6C34878D82A}">
                    <a16:rowId xmlns:a16="http://schemas.microsoft.com/office/drawing/2014/main" val="249923534"/>
                  </a:ext>
                </a:extLst>
              </a:tr>
              <a:tr h="2622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28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52" marR="466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Министерство юстиции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52" marR="466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5,8</a:t>
                      </a:r>
                      <a:endParaRPr lang="ru-RU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52" marR="466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5,9</a:t>
                      </a:r>
                      <a:endParaRPr lang="ru-RU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52" marR="46652" marT="0" marB="0" anchor="ctr"/>
                </a:tc>
                <a:extLst>
                  <a:ext uri="{0D108BD9-81ED-4DB2-BD59-A6C34878D82A}">
                    <a16:rowId xmlns:a16="http://schemas.microsoft.com/office/drawing/2014/main" val="2994887801"/>
                  </a:ext>
                </a:extLst>
              </a:tr>
              <a:tr h="2622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29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52" marR="466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Департамент по тарифам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52" marR="466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</a:rPr>
                        <a:t>4,8</a:t>
                      </a:r>
                      <a:endParaRPr lang="ru-RU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52" marR="466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4,8</a:t>
                      </a:r>
                      <a:endParaRPr lang="ru-RU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52" marR="46652" marT="0" marB="0" anchor="ctr"/>
                </a:tc>
                <a:extLst>
                  <a:ext uri="{0D108BD9-81ED-4DB2-BD59-A6C34878D82A}">
                    <a16:rowId xmlns:a16="http://schemas.microsoft.com/office/drawing/2014/main" val="2819492900"/>
                  </a:ext>
                </a:extLst>
              </a:tr>
              <a:tr h="2622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30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52" marR="466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Министерство природных ресурсов и экологии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52" marR="466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</a:rPr>
                        <a:t>0,2</a:t>
                      </a:r>
                      <a:endParaRPr lang="ru-RU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52" marR="466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1</a:t>
                      </a:r>
                      <a:endParaRPr lang="ru-RU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52" marR="46652" marT="0" marB="0" anchor="ctr"/>
                </a:tc>
                <a:extLst>
                  <a:ext uri="{0D108BD9-81ED-4DB2-BD59-A6C34878D82A}">
                    <a16:rowId xmlns:a16="http://schemas.microsoft.com/office/drawing/2014/main" val="2406638606"/>
                  </a:ext>
                </a:extLst>
              </a:tr>
              <a:tr h="192782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итого по ОИОГВ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52" marR="46652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effectLst/>
                        </a:rPr>
                        <a:t>25,3</a:t>
                      </a:r>
                      <a:endParaRPr lang="ru-RU" sz="12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52" marR="466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effectLst/>
                        </a:rPr>
                        <a:t>28,0</a:t>
                      </a:r>
                      <a:endParaRPr lang="ru-RU" sz="12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52" marR="46652" marT="0" marB="0" anchor="ctr"/>
                </a:tc>
                <a:extLst>
                  <a:ext uri="{0D108BD9-81ED-4DB2-BD59-A6C34878D82A}">
                    <a16:rowId xmlns:a16="http://schemas.microsoft.com/office/drawing/2014/main" val="3251753749"/>
                  </a:ext>
                </a:extLst>
              </a:tr>
            </a:tbl>
          </a:graphicData>
        </a:graphic>
      </p:graphicFrame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62" y="360315"/>
            <a:ext cx="790574" cy="970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7996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978568" y="360315"/>
            <a:ext cx="10924674" cy="1283847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accent2">
                    <a:lumMod val="50000"/>
                  </a:schemeClr>
                </a:solidFill>
              </a:rPr>
              <a:t>Рейтинг лидеров – органов местного самоуправления Новосибирской области (с учетом расположенных на территории муниципальных заказчиков) по осуществлению малых закупок в электронной форме </a:t>
            </a:r>
            <a:endParaRPr lang="ru-RU" sz="16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</a:rPr>
              <a:t>в рамках Федерального </a:t>
            </a:r>
            <a:r>
              <a:rPr lang="ru-RU" sz="1600" b="1" dirty="0">
                <a:solidFill>
                  <a:schemeClr val="accent2">
                    <a:lumMod val="50000"/>
                  </a:schemeClr>
                </a:solidFill>
              </a:rPr>
              <a:t>закона № 44-ФЗ. </a:t>
            </a:r>
            <a:endParaRPr lang="ru-RU" sz="16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</a:rPr>
              <a:t>Удельный </a:t>
            </a:r>
            <a:r>
              <a:rPr lang="ru-RU" sz="1600" b="1" dirty="0">
                <a:solidFill>
                  <a:schemeClr val="accent2">
                    <a:lumMod val="50000"/>
                  </a:schemeClr>
                </a:solidFill>
              </a:rPr>
              <a:t>вес размещенных и </a:t>
            </a: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</a:rPr>
              <a:t>осуществленных малых </a:t>
            </a:r>
            <a:r>
              <a:rPr lang="ru-RU" sz="1600" b="1" dirty="0">
                <a:solidFill>
                  <a:schemeClr val="accent2">
                    <a:lumMod val="50000"/>
                  </a:schemeClr>
                </a:solidFill>
              </a:rPr>
              <a:t>закупок </a:t>
            </a: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</a:rPr>
              <a:t>за </a:t>
            </a:r>
            <a:r>
              <a:rPr lang="ru-RU" sz="1600" b="1" dirty="0">
                <a:solidFill>
                  <a:schemeClr val="accent2">
                    <a:lumMod val="50000"/>
                  </a:schemeClr>
                </a:solidFill>
              </a:rPr>
              <a:t>1 полугодие 2019 года</a:t>
            </a:r>
            <a:endParaRPr lang="ru-RU" sz="16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62" y="360315"/>
            <a:ext cx="790574" cy="970217"/>
          </a:xfrm>
          <a:prstGeom prst="rect">
            <a:avLst/>
          </a:prstGeom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7987081"/>
              </p:ext>
            </p:extLst>
          </p:nvPr>
        </p:nvGraphicFramePr>
        <p:xfrm>
          <a:off x="745848" y="1775582"/>
          <a:ext cx="10912752" cy="521843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27988">
                  <a:extLst>
                    <a:ext uri="{9D8B030D-6E8A-4147-A177-3AD203B41FA5}">
                      <a16:colId xmlns:a16="http://schemas.microsoft.com/office/drawing/2014/main" val="1911029413"/>
                    </a:ext>
                  </a:extLst>
                </a:gridCol>
                <a:gridCol w="4094325">
                  <a:extLst>
                    <a:ext uri="{9D8B030D-6E8A-4147-A177-3AD203B41FA5}">
                      <a16:colId xmlns:a16="http://schemas.microsoft.com/office/drawing/2014/main" val="901759723"/>
                    </a:ext>
                  </a:extLst>
                </a:gridCol>
                <a:gridCol w="2879312">
                  <a:extLst>
                    <a:ext uri="{9D8B030D-6E8A-4147-A177-3AD203B41FA5}">
                      <a16:colId xmlns:a16="http://schemas.microsoft.com/office/drawing/2014/main" val="2905263848"/>
                    </a:ext>
                  </a:extLst>
                </a:gridCol>
                <a:gridCol w="2911127">
                  <a:extLst>
                    <a:ext uri="{9D8B030D-6E8A-4147-A177-3AD203B41FA5}">
                      <a16:colId xmlns:a16="http://schemas.microsoft.com/office/drawing/2014/main" val="3219518696"/>
                    </a:ext>
                  </a:extLst>
                </a:gridCol>
              </a:tblGrid>
              <a:tr h="62472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№ п/п</a:t>
                      </a:r>
                      <a:endParaRPr lang="ru-RU" sz="16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69" marR="647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Наименование ОМСУ</a:t>
                      </a:r>
                      <a:endParaRPr lang="ru-RU" sz="16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69" marR="647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Доля закупок, </a:t>
                      </a:r>
                      <a:r>
                        <a:rPr lang="ru-RU" sz="16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осуществленных </a:t>
                      </a:r>
                      <a:r>
                        <a:rPr lang="ru-RU" sz="1600" dirty="0">
                          <a:effectLst/>
                        </a:rPr>
                        <a:t>в электронном магазине, % 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69" marR="647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Доля закупок, </a:t>
                      </a:r>
                      <a:r>
                        <a:rPr lang="ru-RU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размещенных </a:t>
                      </a:r>
                      <a:r>
                        <a:rPr lang="ru-RU" sz="1600" dirty="0">
                          <a:effectLst/>
                        </a:rPr>
                        <a:t>в электронном магазине, %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69" marR="64769" marT="0" marB="0" anchor="ctr"/>
                </a:tc>
                <a:extLst>
                  <a:ext uri="{0D108BD9-81ED-4DB2-BD59-A6C34878D82A}">
                    <a16:rowId xmlns:a16="http://schemas.microsoft.com/office/drawing/2014/main" val="2491029596"/>
                  </a:ext>
                </a:extLst>
              </a:tr>
              <a:tr h="23842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1</a:t>
                      </a:r>
                      <a:endParaRPr lang="ru-RU" sz="16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69" marR="647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Маслянинский</a:t>
                      </a:r>
                      <a:r>
                        <a:rPr lang="ru-RU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 район</a:t>
                      </a:r>
                      <a:endParaRPr lang="ru-RU" sz="16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69" marR="647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48,3</a:t>
                      </a:r>
                      <a:endParaRPr lang="ru-RU" sz="16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69" marR="647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50,0</a:t>
                      </a:r>
                      <a:endParaRPr lang="ru-RU" sz="16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69" marR="64769" marT="0" marB="0" anchor="ctr"/>
                </a:tc>
                <a:extLst>
                  <a:ext uri="{0D108BD9-81ED-4DB2-BD59-A6C34878D82A}">
                    <a16:rowId xmlns:a16="http://schemas.microsoft.com/office/drawing/2014/main" val="2762703858"/>
                  </a:ext>
                </a:extLst>
              </a:tr>
              <a:tr h="23842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2</a:t>
                      </a:r>
                      <a:endParaRPr lang="ru-RU" sz="16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69" marR="647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Карасукский район</a:t>
                      </a:r>
                      <a:endParaRPr lang="ru-RU" sz="16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69" marR="647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47,0</a:t>
                      </a:r>
                      <a:endParaRPr lang="ru-RU" sz="16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69" marR="647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47,4</a:t>
                      </a:r>
                      <a:endParaRPr lang="ru-RU" sz="16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69" marR="64769" marT="0" marB="0" anchor="ctr"/>
                </a:tc>
                <a:extLst>
                  <a:ext uri="{0D108BD9-81ED-4DB2-BD59-A6C34878D82A}">
                    <a16:rowId xmlns:a16="http://schemas.microsoft.com/office/drawing/2014/main" val="4019826739"/>
                  </a:ext>
                </a:extLst>
              </a:tr>
              <a:tr h="23842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3</a:t>
                      </a:r>
                      <a:endParaRPr lang="ru-RU" sz="16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69" marR="647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Чановский</a:t>
                      </a:r>
                      <a:r>
                        <a:rPr lang="ru-RU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 район</a:t>
                      </a:r>
                      <a:endParaRPr lang="ru-RU" sz="16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69" marR="647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42,9</a:t>
                      </a:r>
                      <a:endParaRPr lang="ru-RU" sz="16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69" marR="647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43,2</a:t>
                      </a:r>
                      <a:endParaRPr lang="ru-RU" sz="16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69" marR="64769" marT="0" marB="0" anchor="ctr"/>
                </a:tc>
                <a:extLst>
                  <a:ext uri="{0D108BD9-81ED-4DB2-BD59-A6C34878D82A}">
                    <a16:rowId xmlns:a16="http://schemas.microsoft.com/office/drawing/2014/main" val="3083044318"/>
                  </a:ext>
                </a:extLst>
              </a:tr>
              <a:tr h="23842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4</a:t>
                      </a:r>
                      <a:endParaRPr lang="ru-RU" sz="16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69" marR="647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Мошковский район</a:t>
                      </a:r>
                      <a:endParaRPr lang="ru-RU" sz="16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69" marR="647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40,2</a:t>
                      </a:r>
                      <a:endParaRPr lang="ru-RU" sz="16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69" marR="647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42,1</a:t>
                      </a:r>
                      <a:endParaRPr lang="ru-RU" sz="16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69" marR="64769" marT="0" marB="0" anchor="ctr"/>
                </a:tc>
                <a:extLst>
                  <a:ext uri="{0D108BD9-81ED-4DB2-BD59-A6C34878D82A}">
                    <a16:rowId xmlns:a16="http://schemas.microsoft.com/office/drawing/2014/main" val="1908156828"/>
                  </a:ext>
                </a:extLst>
              </a:tr>
              <a:tr h="23842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5</a:t>
                      </a:r>
                      <a:endParaRPr lang="ru-RU" sz="16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69" marR="647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город Искитим</a:t>
                      </a:r>
                      <a:endParaRPr lang="ru-RU" sz="16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69" marR="647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37,2</a:t>
                      </a:r>
                      <a:endParaRPr lang="ru-RU" sz="16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69" marR="647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95,4</a:t>
                      </a:r>
                      <a:endParaRPr lang="ru-RU" sz="16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69" marR="64769" marT="0" marB="0" anchor="ctr"/>
                </a:tc>
                <a:extLst>
                  <a:ext uri="{0D108BD9-81ED-4DB2-BD59-A6C34878D82A}">
                    <a16:rowId xmlns:a16="http://schemas.microsoft.com/office/drawing/2014/main" val="3150098407"/>
                  </a:ext>
                </a:extLst>
              </a:tr>
              <a:tr h="23842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6</a:t>
                      </a:r>
                      <a:endParaRPr lang="ru-RU" sz="16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69" marR="647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Черепановский</a:t>
                      </a:r>
                      <a:r>
                        <a:rPr lang="ru-RU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 район</a:t>
                      </a:r>
                      <a:endParaRPr lang="ru-RU" sz="16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69" marR="647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34,2</a:t>
                      </a:r>
                      <a:endParaRPr lang="ru-RU" sz="16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69" marR="647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36,8</a:t>
                      </a:r>
                      <a:endParaRPr lang="ru-RU" sz="16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69" marR="64769" marT="0" marB="0" anchor="ctr"/>
                </a:tc>
                <a:extLst>
                  <a:ext uri="{0D108BD9-81ED-4DB2-BD59-A6C34878D82A}">
                    <a16:rowId xmlns:a16="http://schemas.microsoft.com/office/drawing/2014/main" val="4109659937"/>
                  </a:ext>
                </a:extLst>
              </a:tr>
              <a:tr h="23842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7</a:t>
                      </a:r>
                      <a:endParaRPr lang="ru-RU" sz="16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69" marR="647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Кочковский</a:t>
                      </a:r>
                      <a:r>
                        <a:rPr lang="ru-RU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 район</a:t>
                      </a:r>
                      <a:endParaRPr lang="ru-RU" sz="16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69" marR="647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32,0</a:t>
                      </a:r>
                      <a:endParaRPr lang="ru-RU" sz="16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69" marR="647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32,0</a:t>
                      </a:r>
                      <a:endParaRPr lang="ru-RU" sz="16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69" marR="64769" marT="0" marB="0" anchor="ctr"/>
                </a:tc>
                <a:extLst>
                  <a:ext uri="{0D108BD9-81ED-4DB2-BD59-A6C34878D82A}">
                    <a16:rowId xmlns:a16="http://schemas.microsoft.com/office/drawing/2014/main" val="2529421201"/>
                  </a:ext>
                </a:extLst>
              </a:tr>
              <a:tr h="23842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8</a:t>
                      </a:r>
                      <a:endParaRPr lang="ru-RU" sz="16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69" marR="647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Сузунский</a:t>
                      </a:r>
                      <a:r>
                        <a:rPr lang="ru-RU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 район</a:t>
                      </a:r>
                      <a:endParaRPr lang="ru-RU" sz="16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69" marR="647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30,1</a:t>
                      </a:r>
                      <a:endParaRPr lang="ru-RU" sz="16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69" marR="647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35,7</a:t>
                      </a:r>
                      <a:endParaRPr lang="ru-RU" sz="16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69" marR="64769" marT="0" marB="0" anchor="ctr"/>
                </a:tc>
                <a:extLst>
                  <a:ext uri="{0D108BD9-81ED-4DB2-BD59-A6C34878D82A}">
                    <a16:rowId xmlns:a16="http://schemas.microsoft.com/office/drawing/2014/main" val="2133911369"/>
                  </a:ext>
                </a:extLst>
              </a:tr>
              <a:tr h="23842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…</a:t>
                      </a:r>
                      <a:endParaRPr lang="ru-RU" sz="16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69" marR="647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… </a:t>
                      </a:r>
                      <a:endParaRPr lang="ru-RU" sz="16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69" marR="647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…</a:t>
                      </a:r>
                      <a:endParaRPr lang="ru-RU" sz="16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69" marR="647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…</a:t>
                      </a:r>
                      <a:endParaRPr lang="ru-RU" sz="16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69" marR="64769" marT="0" marB="0" anchor="ctr"/>
                </a:tc>
                <a:extLst>
                  <a:ext uri="{0D108BD9-81ED-4DB2-BD59-A6C34878D82A}">
                    <a16:rowId xmlns:a16="http://schemas.microsoft.com/office/drawing/2014/main" val="1728898079"/>
                  </a:ext>
                </a:extLst>
              </a:tr>
              <a:tr h="23842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29</a:t>
                      </a:r>
                      <a:endParaRPr lang="ru-RU" sz="16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69" marR="647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Северный район</a:t>
                      </a:r>
                      <a:endParaRPr lang="ru-RU" sz="16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69" marR="647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1,1</a:t>
                      </a:r>
                      <a:endParaRPr lang="ru-RU" sz="16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69" marR="647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1,2</a:t>
                      </a:r>
                      <a:endParaRPr lang="ru-RU" sz="16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69" marR="64769" marT="0" marB="0" anchor="ctr"/>
                </a:tc>
                <a:extLst>
                  <a:ext uri="{0D108BD9-81ED-4DB2-BD59-A6C34878D82A}">
                    <a16:rowId xmlns:a16="http://schemas.microsoft.com/office/drawing/2014/main" val="1387690612"/>
                  </a:ext>
                </a:extLst>
              </a:tr>
              <a:tr h="23842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30</a:t>
                      </a:r>
                      <a:endParaRPr lang="ru-RU" sz="16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69" marR="647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Новосибирский район</a:t>
                      </a:r>
                      <a:endParaRPr lang="ru-RU" sz="16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69" marR="647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0,8</a:t>
                      </a:r>
                      <a:endParaRPr lang="ru-RU" sz="16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69" marR="647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0,8</a:t>
                      </a:r>
                      <a:endParaRPr lang="ru-RU" sz="16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69" marR="64769" marT="0" marB="0" anchor="ctr"/>
                </a:tc>
                <a:extLst>
                  <a:ext uri="{0D108BD9-81ED-4DB2-BD59-A6C34878D82A}">
                    <a16:rowId xmlns:a16="http://schemas.microsoft.com/office/drawing/2014/main" val="3037712701"/>
                  </a:ext>
                </a:extLst>
              </a:tr>
              <a:tr h="23842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31</a:t>
                      </a:r>
                      <a:endParaRPr lang="ru-RU" sz="16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69" marR="647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Искитимский</a:t>
                      </a:r>
                      <a:r>
                        <a:rPr lang="ru-RU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 район</a:t>
                      </a:r>
                      <a:endParaRPr lang="ru-RU" sz="16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69" marR="647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0,6</a:t>
                      </a:r>
                      <a:endParaRPr lang="ru-RU" sz="16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69" marR="647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6,6</a:t>
                      </a:r>
                      <a:endParaRPr lang="ru-RU" sz="16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69" marR="64769" marT="0" marB="0" anchor="ctr"/>
                </a:tc>
                <a:extLst>
                  <a:ext uri="{0D108BD9-81ED-4DB2-BD59-A6C34878D82A}">
                    <a16:rowId xmlns:a16="http://schemas.microsoft.com/office/drawing/2014/main" val="3722878262"/>
                  </a:ext>
                </a:extLst>
              </a:tr>
              <a:tr h="23842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32</a:t>
                      </a:r>
                      <a:endParaRPr lang="ru-RU" sz="16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69" marR="647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Поселок Кольцово</a:t>
                      </a:r>
                      <a:endParaRPr lang="ru-RU" sz="16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69" marR="647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0,3</a:t>
                      </a:r>
                      <a:endParaRPr lang="ru-RU" sz="16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69" marR="647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0,4</a:t>
                      </a:r>
                      <a:endParaRPr lang="ru-RU" sz="16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69" marR="64769" marT="0" marB="0" anchor="ctr"/>
                </a:tc>
                <a:extLst>
                  <a:ext uri="{0D108BD9-81ED-4DB2-BD59-A6C34878D82A}">
                    <a16:rowId xmlns:a16="http://schemas.microsoft.com/office/drawing/2014/main" val="2099511407"/>
                  </a:ext>
                </a:extLst>
              </a:tr>
              <a:tr h="23842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33</a:t>
                      </a:r>
                      <a:endParaRPr lang="ru-RU" sz="16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69" marR="647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Болотнинский район</a:t>
                      </a:r>
                      <a:endParaRPr lang="ru-RU" sz="16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69" marR="647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0,1</a:t>
                      </a:r>
                      <a:endParaRPr lang="ru-RU" sz="16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69" marR="647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0,1</a:t>
                      </a:r>
                      <a:endParaRPr lang="ru-RU" sz="16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69" marR="64769" marT="0" marB="0" anchor="ctr"/>
                </a:tc>
                <a:extLst>
                  <a:ext uri="{0D108BD9-81ED-4DB2-BD59-A6C34878D82A}">
                    <a16:rowId xmlns:a16="http://schemas.microsoft.com/office/drawing/2014/main" val="1408770203"/>
                  </a:ext>
                </a:extLst>
              </a:tr>
              <a:tr h="23842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34</a:t>
                      </a:r>
                      <a:endParaRPr lang="ru-RU" sz="16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69" marR="647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город Обь</a:t>
                      </a:r>
                      <a:endParaRPr lang="ru-RU" sz="16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69" marR="647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0,1</a:t>
                      </a:r>
                      <a:endParaRPr lang="ru-RU" sz="16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69" marR="647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0,1</a:t>
                      </a:r>
                      <a:endParaRPr lang="ru-RU" sz="16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69" marR="64769" marT="0" marB="0" anchor="ctr"/>
                </a:tc>
                <a:extLst>
                  <a:ext uri="{0D108BD9-81ED-4DB2-BD59-A6C34878D82A}">
                    <a16:rowId xmlns:a16="http://schemas.microsoft.com/office/drawing/2014/main" val="2016271080"/>
                  </a:ext>
                </a:extLst>
              </a:tr>
              <a:tr h="23842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35</a:t>
                      </a:r>
                      <a:endParaRPr lang="ru-RU" sz="16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69" marR="647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Коченевский район</a:t>
                      </a:r>
                      <a:endParaRPr lang="ru-RU" sz="16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69" marR="647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0</a:t>
                      </a:r>
                      <a:endParaRPr lang="ru-RU" sz="16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69" marR="647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0</a:t>
                      </a:r>
                      <a:endParaRPr lang="ru-RU" sz="16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69" marR="64769" marT="0" marB="0" anchor="ctr"/>
                </a:tc>
                <a:extLst>
                  <a:ext uri="{0D108BD9-81ED-4DB2-BD59-A6C34878D82A}">
                    <a16:rowId xmlns:a16="http://schemas.microsoft.com/office/drawing/2014/main" val="3424333686"/>
                  </a:ext>
                </a:extLst>
              </a:tr>
              <a:tr h="238426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Итого по ОМСУ</a:t>
                      </a:r>
                      <a:endParaRPr lang="ru-RU" sz="16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69" marR="64769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effectLst/>
                        </a:rPr>
                        <a:t>9,8</a:t>
                      </a:r>
                      <a:endParaRPr lang="ru-RU" sz="16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69" marR="647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effectLst/>
                        </a:rPr>
                        <a:t>11</a:t>
                      </a:r>
                      <a:endParaRPr lang="ru-RU" sz="16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69" marR="64769" marT="0" marB="0" anchor="ctr"/>
                </a:tc>
                <a:extLst>
                  <a:ext uri="{0D108BD9-81ED-4DB2-BD59-A6C34878D82A}">
                    <a16:rowId xmlns:a16="http://schemas.microsoft.com/office/drawing/2014/main" val="37221560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59160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2238</TotalTime>
  <Words>949</Words>
  <Application>Microsoft Office PowerPoint</Application>
  <PresentationFormat>Широкоэкранный</PresentationFormat>
  <Paragraphs>348</Paragraphs>
  <Slides>13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Calibri</vt:lpstr>
      <vt:lpstr>Times New Roman</vt:lpstr>
      <vt:lpstr>Trebuchet MS</vt:lpstr>
      <vt:lpstr>Wingdings 3</vt:lpstr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Карпенко Виктор Сергеевич</dc:creator>
  <cp:lastModifiedBy>Толмачева Кристина Олеговна</cp:lastModifiedBy>
  <cp:revision>120</cp:revision>
  <dcterms:created xsi:type="dcterms:W3CDTF">2019-05-16T09:56:24Z</dcterms:created>
  <dcterms:modified xsi:type="dcterms:W3CDTF">2019-08-01T11:47:03Z</dcterms:modified>
</cp:coreProperties>
</file>