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6" r:id="rId1"/>
  </p:sldMasterIdLst>
  <p:notesMasterIdLst>
    <p:notesMasterId r:id="rId17"/>
  </p:notesMasterIdLst>
  <p:sldIdLst>
    <p:sldId id="256" r:id="rId2"/>
    <p:sldId id="257" r:id="rId3"/>
    <p:sldId id="260" r:id="rId4"/>
    <p:sldId id="261" r:id="rId5"/>
    <p:sldId id="265" r:id="rId6"/>
    <p:sldId id="274" r:id="rId7"/>
    <p:sldId id="262" r:id="rId8"/>
    <p:sldId id="273" r:id="rId9"/>
    <p:sldId id="267" r:id="rId10"/>
    <p:sldId id="268" r:id="rId11"/>
    <p:sldId id="269" r:id="rId12"/>
    <p:sldId id="276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92" autoAdjust="0"/>
  </p:normalViewPr>
  <p:slideViewPr>
    <p:cSldViewPr snapToGrid="0">
      <p:cViewPr varScale="1">
        <p:scale>
          <a:sx n="78" d="100"/>
          <a:sy n="78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5004B1-D185-4881-BE00-A64D9E23CF3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7950D7-94F3-403F-8D8F-3677BB1E8009}">
      <dgm:prSet/>
      <dgm:spPr>
        <a:solidFill>
          <a:schemeClr val="accent2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ru-RU" dirty="0" smtClean="0"/>
            <a:t>Субъекту РФ необходимо обеспечить достижение к 2022 году числовых значений ключевых показателей не ниже числовых значений, установленных приложением к Стандарту. </a:t>
          </a:r>
        </a:p>
        <a:p>
          <a:pPr rtl="0">
            <a:spcAft>
              <a:spcPts val="0"/>
            </a:spcAft>
          </a:pPr>
          <a:r>
            <a:rPr lang="ru-RU" b="1" dirty="0" smtClean="0"/>
            <a:t>Исключений Стандартом не предусмотрено.</a:t>
          </a:r>
          <a:endParaRPr lang="ru-RU" b="1" dirty="0"/>
        </a:p>
      </dgm:t>
    </dgm:pt>
    <dgm:pt modelId="{3EDBCA14-74EB-4631-8DAE-13D9E66C545B}" type="parTrans" cxnId="{7FF7EA20-6FFC-40FB-9BF2-BC1D41569388}">
      <dgm:prSet/>
      <dgm:spPr/>
      <dgm:t>
        <a:bodyPr/>
        <a:lstStyle/>
        <a:p>
          <a:endParaRPr lang="ru-RU"/>
        </a:p>
      </dgm:t>
    </dgm:pt>
    <dgm:pt modelId="{CF9DC66C-5954-4919-BC93-447BE8C2697E}" type="sibTrans" cxnId="{7FF7EA20-6FFC-40FB-9BF2-BC1D41569388}">
      <dgm:prSet/>
      <dgm:spPr>
        <a:noFill/>
      </dgm:spPr>
      <dgm:t>
        <a:bodyPr/>
        <a:lstStyle/>
        <a:p>
          <a:endParaRPr lang="ru-RU" dirty="0"/>
        </a:p>
      </dgm:t>
    </dgm:pt>
    <dgm:pt modelId="{C5EF9ADD-91FD-4728-97C0-A6660640FB20}">
      <dgm:prSet/>
      <dgm:spPr>
        <a:solidFill>
          <a:schemeClr val="accent2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ru-RU" dirty="0" smtClean="0"/>
            <a:t>При </a:t>
          </a:r>
          <a:r>
            <a:rPr lang="ru-RU" dirty="0" err="1" smtClean="0"/>
            <a:t>недостижении</a:t>
          </a:r>
          <a:r>
            <a:rPr lang="ru-RU" dirty="0" smtClean="0"/>
            <a:t> значения ключевого показателя, </a:t>
          </a:r>
        </a:p>
        <a:p>
          <a:pPr rtl="0">
            <a:spcAft>
              <a:spcPts val="0"/>
            </a:spcAft>
          </a:pPr>
          <a:r>
            <a:rPr lang="ru-RU" dirty="0" smtClean="0"/>
            <a:t>оценка по данному рынку будет снижена.</a:t>
          </a:r>
          <a:endParaRPr lang="ru-RU" dirty="0"/>
        </a:p>
      </dgm:t>
    </dgm:pt>
    <dgm:pt modelId="{4A5FF535-BD64-446E-A38C-F99B71FFCBCE}" type="parTrans" cxnId="{2E11E80E-DEF4-40F6-A36E-B0B2B3779D94}">
      <dgm:prSet/>
      <dgm:spPr/>
      <dgm:t>
        <a:bodyPr/>
        <a:lstStyle/>
        <a:p>
          <a:endParaRPr lang="ru-RU"/>
        </a:p>
      </dgm:t>
    </dgm:pt>
    <dgm:pt modelId="{57C46716-FF11-4461-8980-FA313B5DEE30}" type="sibTrans" cxnId="{2E11E80E-DEF4-40F6-A36E-B0B2B3779D94}">
      <dgm:prSet/>
      <dgm:spPr/>
      <dgm:t>
        <a:bodyPr/>
        <a:lstStyle/>
        <a:p>
          <a:endParaRPr lang="ru-RU"/>
        </a:p>
      </dgm:t>
    </dgm:pt>
    <dgm:pt modelId="{0C9C3189-048E-45AF-8132-2ED4B2366BBC}" type="pres">
      <dgm:prSet presAssocID="{895004B1-D185-4881-BE00-A64D9E23CF3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2D6928-1369-4971-B997-18ACEF1CEAFC}" type="pres">
      <dgm:prSet presAssocID="{CC7950D7-94F3-403F-8D8F-3677BB1E8009}" presName="node" presStyleLbl="node1" presStyleIdx="0" presStyleCnt="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FAA5534-7CAC-4CCF-ADD0-63D43649BD69}" type="pres">
      <dgm:prSet presAssocID="{CF9DC66C-5954-4919-BC93-447BE8C2697E}" presName="sibTrans" presStyleLbl="sibTrans2D1" presStyleIdx="0" presStyleCnt="1" custScaleX="37646" custScaleY="32182" custLinFactNeighborX="-4250" custLinFactNeighborY="1816"/>
      <dgm:spPr>
        <a:prstGeom prst="diamond">
          <a:avLst/>
        </a:prstGeom>
      </dgm:spPr>
      <dgm:t>
        <a:bodyPr/>
        <a:lstStyle/>
        <a:p>
          <a:endParaRPr lang="ru-RU"/>
        </a:p>
      </dgm:t>
    </dgm:pt>
    <dgm:pt modelId="{8FDCF816-D701-4751-8267-2E07D71D814C}" type="pres">
      <dgm:prSet presAssocID="{CF9DC66C-5954-4919-BC93-447BE8C2697E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0514E8F1-4032-4529-932C-E16D4889CDD6}" type="pres">
      <dgm:prSet presAssocID="{C5EF9ADD-91FD-4728-97C0-A6660640FB20}" presName="node" presStyleLbl="node1" presStyleIdx="1" presStyleCnt="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2E11E80E-DEF4-40F6-A36E-B0B2B3779D94}" srcId="{895004B1-D185-4881-BE00-A64D9E23CF35}" destId="{C5EF9ADD-91FD-4728-97C0-A6660640FB20}" srcOrd="1" destOrd="0" parTransId="{4A5FF535-BD64-446E-A38C-F99B71FFCBCE}" sibTransId="{57C46716-FF11-4461-8980-FA313B5DEE30}"/>
    <dgm:cxn modelId="{7FF7EA20-6FFC-40FB-9BF2-BC1D41569388}" srcId="{895004B1-D185-4881-BE00-A64D9E23CF35}" destId="{CC7950D7-94F3-403F-8D8F-3677BB1E8009}" srcOrd="0" destOrd="0" parTransId="{3EDBCA14-74EB-4631-8DAE-13D9E66C545B}" sibTransId="{CF9DC66C-5954-4919-BC93-447BE8C2697E}"/>
    <dgm:cxn modelId="{FA197BD2-46DE-472E-8B28-376CD5673DF6}" type="presOf" srcId="{CF9DC66C-5954-4919-BC93-447BE8C2697E}" destId="{8FDCF816-D701-4751-8267-2E07D71D814C}" srcOrd="1" destOrd="0" presId="urn:microsoft.com/office/officeart/2005/8/layout/process1"/>
    <dgm:cxn modelId="{CFCCB59B-CC8F-419E-9061-247DF95C725C}" type="presOf" srcId="{CF9DC66C-5954-4919-BC93-447BE8C2697E}" destId="{1FAA5534-7CAC-4CCF-ADD0-63D43649BD69}" srcOrd="0" destOrd="0" presId="urn:microsoft.com/office/officeart/2005/8/layout/process1"/>
    <dgm:cxn modelId="{B51839C5-D448-4F62-9110-82AB31F2DE63}" type="presOf" srcId="{C5EF9ADD-91FD-4728-97C0-A6660640FB20}" destId="{0514E8F1-4032-4529-932C-E16D4889CDD6}" srcOrd="0" destOrd="0" presId="urn:microsoft.com/office/officeart/2005/8/layout/process1"/>
    <dgm:cxn modelId="{D0318CA0-DA02-41A4-87F2-643EBE1210CB}" type="presOf" srcId="{CC7950D7-94F3-403F-8D8F-3677BB1E8009}" destId="{6F2D6928-1369-4971-B997-18ACEF1CEAFC}" srcOrd="0" destOrd="0" presId="urn:microsoft.com/office/officeart/2005/8/layout/process1"/>
    <dgm:cxn modelId="{673DC682-E4F2-4406-A16B-5E12883DE37C}" type="presOf" srcId="{895004B1-D185-4881-BE00-A64D9E23CF35}" destId="{0C9C3189-048E-45AF-8132-2ED4B2366BBC}" srcOrd="0" destOrd="0" presId="urn:microsoft.com/office/officeart/2005/8/layout/process1"/>
    <dgm:cxn modelId="{3B7AA73A-8AF8-44B7-999B-28978052EDE6}" type="presParOf" srcId="{0C9C3189-048E-45AF-8132-2ED4B2366BBC}" destId="{6F2D6928-1369-4971-B997-18ACEF1CEAFC}" srcOrd="0" destOrd="0" presId="urn:microsoft.com/office/officeart/2005/8/layout/process1"/>
    <dgm:cxn modelId="{4C7BA4B1-BEF6-4113-9995-6B0EFCB797AB}" type="presParOf" srcId="{0C9C3189-048E-45AF-8132-2ED4B2366BBC}" destId="{1FAA5534-7CAC-4CCF-ADD0-63D43649BD69}" srcOrd="1" destOrd="0" presId="urn:microsoft.com/office/officeart/2005/8/layout/process1"/>
    <dgm:cxn modelId="{96520359-343D-4926-BA5C-472287A836EF}" type="presParOf" srcId="{1FAA5534-7CAC-4CCF-ADD0-63D43649BD69}" destId="{8FDCF816-D701-4751-8267-2E07D71D814C}" srcOrd="0" destOrd="0" presId="urn:microsoft.com/office/officeart/2005/8/layout/process1"/>
    <dgm:cxn modelId="{4A177125-FB17-4C41-8604-E32E4124933E}" type="presParOf" srcId="{0C9C3189-048E-45AF-8132-2ED4B2366BBC}" destId="{0514E8F1-4032-4529-932C-E16D4889CDD6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2D6928-1369-4971-B997-18ACEF1CEAFC}">
      <dsp:nvSpPr>
        <dsp:cNvPr id="0" name=""/>
        <dsp:cNvSpPr/>
      </dsp:nvSpPr>
      <dsp:spPr>
        <a:xfrm>
          <a:off x="2115" y="396742"/>
          <a:ext cx="4510706" cy="2706423"/>
        </a:xfrm>
        <a:prstGeom prst="rect">
          <a:avLst/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100" kern="1200" dirty="0" smtClean="0"/>
            <a:t>Субъекту РФ необходимо обеспечить достижение к 2022 году числовых значений ключевых показателей не ниже числовых значений, установленных приложением к Стандарту. 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100" b="1" kern="1200" dirty="0" smtClean="0"/>
            <a:t>Исключений Стандартом не предусмотрено.</a:t>
          </a:r>
          <a:endParaRPr lang="ru-RU" sz="2100" b="1" kern="1200" dirty="0"/>
        </a:p>
      </dsp:txBody>
      <dsp:txXfrm>
        <a:off x="2115" y="396742"/>
        <a:ext cx="4510706" cy="2706423"/>
      </dsp:txXfrm>
    </dsp:sp>
    <dsp:sp modelId="{1FAA5534-7CAC-4CCF-ADD0-63D43649BD69}">
      <dsp:nvSpPr>
        <dsp:cNvPr id="0" name=""/>
        <dsp:cNvSpPr/>
      </dsp:nvSpPr>
      <dsp:spPr>
        <a:xfrm>
          <a:off x="5221386" y="1590265"/>
          <a:ext cx="359997" cy="360005"/>
        </a:xfrm>
        <a:prstGeom prst="diamond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5221386" y="1662266"/>
        <a:ext cx="251998" cy="216003"/>
      </dsp:txXfrm>
    </dsp:sp>
    <dsp:sp modelId="{0514E8F1-4032-4529-932C-E16D4889CDD6}">
      <dsp:nvSpPr>
        <dsp:cNvPr id="0" name=""/>
        <dsp:cNvSpPr/>
      </dsp:nvSpPr>
      <dsp:spPr>
        <a:xfrm>
          <a:off x="6317103" y="396742"/>
          <a:ext cx="4510706" cy="2706423"/>
        </a:xfrm>
        <a:prstGeom prst="rect">
          <a:avLst/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100" kern="1200" dirty="0" smtClean="0"/>
            <a:t>При </a:t>
          </a:r>
          <a:r>
            <a:rPr lang="ru-RU" sz="2100" kern="1200" dirty="0" err="1" smtClean="0"/>
            <a:t>недостижении</a:t>
          </a:r>
          <a:r>
            <a:rPr lang="ru-RU" sz="2100" kern="1200" dirty="0" smtClean="0"/>
            <a:t> значения ключевого показателя, 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100" kern="1200" dirty="0" smtClean="0"/>
            <a:t>оценка по данному рынку будет снижена.</a:t>
          </a:r>
          <a:endParaRPr lang="ru-RU" sz="2100" kern="1200" dirty="0"/>
        </a:p>
      </dsp:txBody>
      <dsp:txXfrm>
        <a:off x="6317103" y="396742"/>
        <a:ext cx="4510706" cy="2706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00C81-A4AD-4F0D-8637-907378799F1C}" type="datetimeFigureOut">
              <a:rPr lang="ru-RU" smtClean="0"/>
              <a:t>05.11.2019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ECB03-DE07-4E0E-8EC0-E93FA61CFE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173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887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514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230342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2137-32C2-4CAB-AC90-BF8C34CB101F}" type="datetime1">
              <a:rPr lang="en-US" smtClean="0"/>
              <a:t>11/5/2019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5811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3486-7C0C-4B3B-BB06-E0BFDE2E6019}" type="datetime1">
              <a:rPr lang="en-US" smtClean="0"/>
              <a:t>11/5/2019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275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65A60-62F8-454F-AFA1-3CEFCDC374D2}" type="datetime1">
              <a:rPr lang="en-US" smtClean="0"/>
              <a:t>11/5/2019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2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08F1C-6F3F-40B8-837C-049135F3F6B8}" type="datetime1">
              <a:rPr lang="en-US" smtClean="0"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265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2E44D-0F5D-4F05-B06F-ADB9A7D984B1}" type="datetime1">
              <a:rPr lang="en-US" smtClean="0"/>
              <a:t>11/5/2019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7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4C823-11E5-40EC-A242-B17D5EAE2E86}" type="datetime1">
              <a:rPr lang="en-US" smtClean="0"/>
              <a:t>11/5/2019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97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FFD2-AB1B-4A0D-A5F7-432AE05C90B1}" type="datetime1">
              <a:rPr lang="en-US" smtClean="0"/>
              <a:t>11/5/2019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94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1B27C-0D98-44BA-8485-AAC8BA227860}" type="datetime1">
              <a:rPr lang="en-US" smtClean="0"/>
              <a:t>11/5/2019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37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714480" y="6449400"/>
            <a:ext cx="360000" cy="360000"/>
          </a:xfrm>
          <a:solidFill>
            <a:schemeClr val="bg1"/>
          </a:solidFill>
        </p:spPr>
        <p:txBody>
          <a:bodyPr/>
          <a:lstStyle>
            <a:lvl1pPr algn="ctr">
              <a:defRPr b="1">
                <a:solidFill>
                  <a:schemeClr val="accent2"/>
                </a:solidFill>
              </a:defRPr>
            </a:lvl1pPr>
          </a:lstStyle>
          <a:p>
            <a:fld id="{90644A5E-EBFD-4C4E-9212-C59F6EC8FE3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A692E033-69F9-46F1-A087-CE9BB548243A}" type="datetime1">
              <a:rPr lang="en-US" smtClean="0"/>
              <a:t>11/5/2019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12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9563711-D848-488E-ACC4-9E59095DAEE1}" type="datetime1">
              <a:rPr lang="en-US" smtClean="0"/>
              <a:t>11/5/2019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FB9095-82F9-4E19-BF68-6BF14F7AD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790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C811-4236-49B2-9B41-532EF1878250}" type="datetime1">
              <a:rPr lang="en-US" smtClean="0"/>
              <a:t>11/5/2019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249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692E033-69F9-46F1-A087-CE9BB548243A}" type="datetime1">
              <a:rPr lang="en-US" smtClean="0"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85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6" r:id="rId9"/>
    <p:sldLayoutId id="2147483797" r:id="rId10"/>
    <p:sldLayoutId id="2147483758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0" y="0"/>
            <a:ext cx="12192000" cy="6331352"/>
          </a:xfrm>
          <a:prstGeom prst="flowChartProcess">
            <a:avLst/>
          </a:pr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pic>
        <p:nvPicPr>
          <p:cNvPr id="6" name="Picture 2" descr="D:\UserData\lana\Рабочий стол\первый слайд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/>
          <a:stretch/>
        </p:blipFill>
        <p:spPr bwMode="auto">
          <a:xfrm>
            <a:off x="162045" y="173620"/>
            <a:ext cx="11852477" cy="6045698"/>
          </a:xfrm>
          <a:prstGeom prst="rect">
            <a:avLst/>
          </a:prstGeom>
          <a:solidFill>
            <a:sysClr val="window" lastClr="FFFFFF"/>
          </a:solidFill>
          <a:extLst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56528" y="2914021"/>
            <a:ext cx="10567685" cy="1916557"/>
          </a:xfrm>
          <a:solidFill>
            <a:schemeClr val="bg1"/>
          </a:solidFill>
        </p:spPr>
        <p:txBody>
          <a:bodyPr anchor="ctr"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О рассмотрении проекта перечня товарных рынков и проекта плана мероприятий («дорожной карты») </a:t>
            </a:r>
            <a:r>
              <a:rPr lang="ru-RU" sz="3200" dirty="0" smtClean="0">
                <a:solidFill>
                  <a:schemeClr val="tx1"/>
                </a:solidFill>
              </a:rPr>
              <a:t>по </a:t>
            </a:r>
            <a:r>
              <a:rPr lang="ru-RU" sz="3200" dirty="0">
                <a:solidFill>
                  <a:schemeClr val="tx1"/>
                </a:solidFill>
              </a:rPr>
              <a:t>содействию развитию </a:t>
            </a:r>
            <a:r>
              <a:rPr lang="ru-RU" sz="3200" dirty="0" smtClean="0">
                <a:solidFill>
                  <a:schemeClr val="tx1"/>
                </a:solidFill>
              </a:rPr>
              <a:t>конкуренции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в </a:t>
            </a:r>
            <a:r>
              <a:rPr lang="ru-RU" sz="3200" dirty="0">
                <a:solidFill>
                  <a:schemeClr val="tx1"/>
                </a:solidFill>
              </a:rPr>
              <a:t>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796681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335666" y="170300"/>
            <a:ext cx="11378814" cy="3722674"/>
            <a:chOff x="487680" y="467361"/>
            <a:chExt cx="11369040" cy="5223797"/>
          </a:xfrm>
        </p:grpSpPr>
        <p:sp>
          <p:nvSpPr>
            <p:cNvPr id="6" name="Полилиния 5"/>
            <p:cNvSpPr/>
            <p:nvPr/>
          </p:nvSpPr>
          <p:spPr>
            <a:xfrm>
              <a:off x="487680" y="467361"/>
              <a:ext cx="11369040" cy="1567139"/>
            </a:xfrm>
            <a:custGeom>
              <a:avLst/>
              <a:gdLst>
                <a:gd name="connsiteX0" fmla="*/ 0 w 11369040"/>
                <a:gd name="connsiteY0" fmla="*/ 0 h 1567139"/>
                <a:gd name="connsiteX1" fmla="*/ 11369040 w 11369040"/>
                <a:gd name="connsiteY1" fmla="*/ 0 h 1567139"/>
                <a:gd name="connsiteX2" fmla="*/ 11369040 w 11369040"/>
                <a:gd name="connsiteY2" fmla="*/ 1567139 h 1567139"/>
                <a:gd name="connsiteX3" fmla="*/ 0 w 11369040"/>
                <a:gd name="connsiteY3" fmla="*/ 1567139 h 1567139"/>
                <a:gd name="connsiteX4" fmla="*/ 0 w 11369040"/>
                <a:gd name="connsiteY4" fmla="*/ 0 h 156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69040" h="1567139">
                  <a:moveTo>
                    <a:pt x="0" y="0"/>
                  </a:moveTo>
                  <a:lnTo>
                    <a:pt x="11369040" y="0"/>
                  </a:lnTo>
                  <a:lnTo>
                    <a:pt x="11369040" y="1567139"/>
                  </a:lnTo>
                  <a:lnTo>
                    <a:pt x="0" y="1567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</a:pPr>
              <a:r>
                <a:rPr lang="ru-RU" sz="1800" b="1" kern="1200" dirty="0" smtClean="0"/>
                <a:t>«ДОРОЖНАЯ КАРТА» СОДЕРЖИТ СЛЕДУЮЩУЮ ИНФОРМАЦИЮ:</a:t>
              </a:r>
              <a:endParaRPr lang="ru-RU" sz="1800" b="1" kern="1200" dirty="0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487680" y="2034500"/>
              <a:ext cx="2842260" cy="3290992"/>
            </a:xfrm>
            <a:custGeom>
              <a:avLst/>
              <a:gdLst>
                <a:gd name="connsiteX0" fmla="*/ 0 w 2842260"/>
                <a:gd name="connsiteY0" fmla="*/ 0 h 3290992"/>
                <a:gd name="connsiteX1" fmla="*/ 2842260 w 2842260"/>
                <a:gd name="connsiteY1" fmla="*/ 0 h 3290992"/>
                <a:gd name="connsiteX2" fmla="*/ 2842260 w 2842260"/>
                <a:gd name="connsiteY2" fmla="*/ 3290992 h 3290992"/>
                <a:gd name="connsiteX3" fmla="*/ 0 w 2842260"/>
                <a:gd name="connsiteY3" fmla="*/ 3290992 h 3290992"/>
                <a:gd name="connsiteX4" fmla="*/ 0 w 2842260"/>
                <a:gd name="connsiteY4" fmla="*/ 0 h 329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260" h="3290992">
                  <a:moveTo>
                    <a:pt x="0" y="0"/>
                  </a:moveTo>
                  <a:lnTo>
                    <a:pt x="2842260" y="0"/>
                  </a:lnTo>
                  <a:lnTo>
                    <a:pt x="2842260" y="3290992"/>
                  </a:lnTo>
                  <a:lnTo>
                    <a:pt x="0" y="32909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t" anchorCtr="0">
              <a:noAutofit/>
            </a:bodyPr>
            <a:lstStyle/>
            <a:p>
              <a:pPr marL="285750" lvl="0" indent="-285750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  <a:buFont typeface="Wingdings" panose="05000000000000000000" pitchFamily="2" charset="2"/>
                <a:buChar char="§"/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исходная фактическая информация в отношении ситуации, сложившейся в каждой отрасли (сфере) экономики (на отдельных товарных рынках) субъекта Российской Федерации, и ее проблематики</a:t>
              </a:r>
            </a:p>
            <a:p>
              <a:pPr marL="285750" lvl="0" indent="-28575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  <a:buFont typeface="Wingdings" panose="05000000000000000000" pitchFamily="2" charset="2"/>
                <a:buChar char="§"/>
              </a:pP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3329940" y="2034500"/>
              <a:ext cx="2842260" cy="3290992"/>
            </a:xfrm>
            <a:custGeom>
              <a:avLst/>
              <a:gdLst>
                <a:gd name="connsiteX0" fmla="*/ 0 w 2842260"/>
                <a:gd name="connsiteY0" fmla="*/ 0 h 3290992"/>
                <a:gd name="connsiteX1" fmla="*/ 2842260 w 2842260"/>
                <a:gd name="connsiteY1" fmla="*/ 0 h 3290992"/>
                <a:gd name="connsiteX2" fmla="*/ 2842260 w 2842260"/>
                <a:gd name="connsiteY2" fmla="*/ 3290992 h 3290992"/>
                <a:gd name="connsiteX3" fmla="*/ 0 w 2842260"/>
                <a:gd name="connsiteY3" fmla="*/ 3290992 h 3290992"/>
                <a:gd name="connsiteX4" fmla="*/ 0 w 2842260"/>
                <a:gd name="connsiteY4" fmla="*/ 0 h 329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260" h="3290992">
                  <a:moveTo>
                    <a:pt x="0" y="0"/>
                  </a:moveTo>
                  <a:lnTo>
                    <a:pt x="2842260" y="0"/>
                  </a:lnTo>
                  <a:lnTo>
                    <a:pt x="2842260" y="3290992"/>
                  </a:lnTo>
                  <a:lnTo>
                    <a:pt x="0" y="32909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t" anchorCtr="0">
              <a:noAutofit/>
            </a:bodyPr>
            <a:lstStyle/>
            <a:p>
              <a:pPr marL="285750" lvl="0" indent="-285750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  <a:buFont typeface="Wingdings" panose="05000000000000000000" pitchFamily="2" charset="2"/>
                <a:buChar char="§"/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сведения о мероприятиях, обеспечивающих достижение установленных результатов (целей)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6172199" y="2034500"/>
              <a:ext cx="2842260" cy="3290992"/>
            </a:xfrm>
            <a:custGeom>
              <a:avLst/>
              <a:gdLst>
                <a:gd name="connsiteX0" fmla="*/ 0 w 2842260"/>
                <a:gd name="connsiteY0" fmla="*/ 0 h 3290992"/>
                <a:gd name="connsiteX1" fmla="*/ 2842260 w 2842260"/>
                <a:gd name="connsiteY1" fmla="*/ 0 h 3290992"/>
                <a:gd name="connsiteX2" fmla="*/ 2842260 w 2842260"/>
                <a:gd name="connsiteY2" fmla="*/ 3290992 h 3290992"/>
                <a:gd name="connsiteX3" fmla="*/ 0 w 2842260"/>
                <a:gd name="connsiteY3" fmla="*/ 3290992 h 3290992"/>
                <a:gd name="connsiteX4" fmla="*/ 0 w 2842260"/>
                <a:gd name="connsiteY4" fmla="*/ 0 h 329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260" h="3290992">
                  <a:moveTo>
                    <a:pt x="0" y="0"/>
                  </a:moveTo>
                  <a:lnTo>
                    <a:pt x="2842260" y="0"/>
                  </a:lnTo>
                  <a:lnTo>
                    <a:pt x="2842260" y="3290992"/>
                  </a:lnTo>
                  <a:lnTo>
                    <a:pt x="0" y="32909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t" anchorCtr="0">
              <a:noAutofit/>
            </a:bodyPr>
            <a:lstStyle/>
            <a:p>
              <a:pPr marL="285750" lvl="0" indent="-285750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  <a:buFont typeface="Wingdings" panose="05000000000000000000" pitchFamily="2" charset="2"/>
                <a:buChar char="§"/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результаты (цели) и ключевые показатели развития конкуренции (с указанием срока их достижения)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9014460" y="2034500"/>
              <a:ext cx="2842260" cy="3290992"/>
            </a:xfrm>
            <a:custGeom>
              <a:avLst/>
              <a:gdLst>
                <a:gd name="connsiteX0" fmla="*/ 0 w 2842260"/>
                <a:gd name="connsiteY0" fmla="*/ 0 h 3290992"/>
                <a:gd name="connsiteX1" fmla="*/ 2842260 w 2842260"/>
                <a:gd name="connsiteY1" fmla="*/ 0 h 3290992"/>
                <a:gd name="connsiteX2" fmla="*/ 2842260 w 2842260"/>
                <a:gd name="connsiteY2" fmla="*/ 3290992 h 3290992"/>
                <a:gd name="connsiteX3" fmla="*/ 0 w 2842260"/>
                <a:gd name="connsiteY3" fmla="*/ 3290992 h 3290992"/>
                <a:gd name="connsiteX4" fmla="*/ 0 w 2842260"/>
                <a:gd name="connsiteY4" fmla="*/ 0 h 329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2260" h="3290992">
                  <a:moveTo>
                    <a:pt x="0" y="0"/>
                  </a:moveTo>
                  <a:lnTo>
                    <a:pt x="2842260" y="0"/>
                  </a:lnTo>
                  <a:lnTo>
                    <a:pt x="2842260" y="3290992"/>
                  </a:lnTo>
                  <a:lnTo>
                    <a:pt x="0" y="32909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t" anchorCtr="0">
              <a:noAutofit/>
            </a:bodyPr>
            <a:lstStyle/>
            <a:p>
              <a:pPr marL="285750" lvl="0" indent="-285750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  <a:buFont typeface="Wingdings" panose="05000000000000000000" pitchFamily="2" charset="2"/>
                <a:buChar char="§"/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сведения о исполнителях и соисполнителях, ответственных за разработку и реализацию мероприятий, обеспечивающих достижение установленных результатов (целей)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87680" y="5596932"/>
              <a:ext cx="11369040" cy="94226"/>
            </a:xfrm>
            <a:prstGeom prst="rect">
              <a:avLst/>
            </a:prstGeom>
            <a:solidFill>
              <a:schemeClr val="accent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FA09-BA17-4453-95B9-FE63CB2E698B}" type="slidenum">
              <a:rPr lang="ru-RU" smtClean="0"/>
              <a:pPr/>
              <a:t>10</a:t>
            </a:fld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 rot="16200000">
            <a:off x="4893398" y="2634032"/>
            <a:ext cx="2459227" cy="4977113"/>
            <a:chOff x="4592824" y="1250066"/>
            <a:chExt cx="3006348" cy="4888266"/>
          </a:xfrm>
        </p:grpSpPr>
        <p:sp>
          <p:nvSpPr>
            <p:cNvPr id="18" name="Круговая стрелка 17"/>
            <p:cNvSpPr/>
            <p:nvPr/>
          </p:nvSpPr>
          <p:spPr>
            <a:xfrm>
              <a:off x="5246320" y="1250066"/>
              <a:ext cx="2352852" cy="2353211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олилиния 18"/>
            <p:cNvSpPr/>
            <p:nvPr/>
          </p:nvSpPr>
          <p:spPr>
            <a:xfrm rot="5400000">
              <a:off x="5766379" y="2099646"/>
              <a:ext cx="1307435" cy="653561"/>
            </a:xfrm>
            <a:custGeom>
              <a:avLst/>
              <a:gdLst>
                <a:gd name="connsiteX0" fmla="*/ 0 w 1307435"/>
                <a:gd name="connsiteY0" fmla="*/ 0 h 653561"/>
                <a:gd name="connsiteX1" fmla="*/ 1307435 w 1307435"/>
                <a:gd name="connsiteY1" fmla="*/ 0 h 653561"/>
                <a:gd name="connsiteX2" fmla="*/ 1307435 w 1307435"/>
                <a:gd name="connsiteY2" fmla="*/ 653561 h 653561"/>
                <a:gd name="connsiteX3" fmla="*/ 0 w 1307435"/>
                <a:gd name="connsiteY3" fmla="*/ 653561 h 653561"/>
                <a:gd name="connsiteX4" fmla="*/ 0 w 1307435"/>
                <a:gd name="connsiteY4" fmla="*/ 0 h 65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7435" h="653561">
                  <a:moveTo>
                    <a:pt x="0" y="0"/>
                  </a:moveTo>
                  <a:lnTo>
                    <a:pt x="1307435" y="0"/>
                  </a:lnTo>
                  <a:lnTo>
                    <a:pt x="1307435" y="653561"/>
                  </a:lnTo>
                  <a:lnTo>
                    <a:pt x="0" y="65356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/>
                <a:t>2020</a:t>
              </a:r>
              <a:endParaRPr lang="ru-RU" sz="3600" kern="1200" dirty="0"/>
            </a:p>
          </p:txBody>
        </p:sp>
        <p:sp>
          <p:nvSpPr>
            <p:cNvPr id="20" name="Shape 19"/>
            <p:cNvSpPr/>
            <p:nvPr/>
          </p:nvSpPr>
          <p:spPr>
            <a:xfrm>
              <a:off x="4592824" y="2602160"/>
              <a:ext cx="2352853" cy="2353211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олилиния 20"/>
            <p:cNvSpPr/>
            <p:nvPr/>
          </p:nvSpPr>
          <p:spPr>
            <a:xfrm rot="5400000">
              <a:off x="5115534" y="3459562"/>
              <a:ext cx="1307435" cy="653561"/>
            </a:xfrm>
            <a:custGeom>
              <a:avLst/>
              <a:gdLst>
                <a:gd name="connsiteX0" fmla="*/ 0 w 1307435"/>
                <a:gd name="connsiteY0" fmla="*/ 0 h 653561"/>
                <a:gd name="connsiteX1" fmla="*/ 1307435 w 1307435"/>
                <a:gd name="connsiteY1" fmla="*/ 0 h 653561"/>
                <a:gd name="connsiteX2" fmla="*/ 1307435 w 1307435"/>
                <a:gd name="connsiteY2" fmla="*/ 653561 h 653561"/>
                <a:gd name="connsiteX3" fmla="*/ 0 w 1307435"/>
                <a:gd name="connsiteY3" fmla="*/ 653561 h 653561"/>
                <a:gd name="connsiteX4" fmla="*/ 0 w 1307435"/>
                <a:gd name="connsiteY4" fmla="*/ 0 h 65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7435" h="653561">
                  <a:moveTo>
                    <a:pt x="0" y="0"/>
                  </a:moveTo>
                  <a:lnTo>
                    <a:pt x="1307435" y="0"/>
                  </a:lnTo>
                  <a:lnTo>
                    <a:pt x="1307435" y="653561"/>
                  </a:lnTo>
                  <a:lnTo>
                    <a:pt x="0" y="65356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/>
                <a:t>2021</a:t>
              </a:r>
              <a:endParaRPr lang="ru-RU" sz="3600" kern="1200" dirty="0"/>
            </a:p>
          </p:txBody>
        </p:sp>
        <p:sp>
          <p:nvSpPr>
            <p:cNvPr id="22" name="Арка 21"/>
            <p:cNvSpPr/>
            <p:nvPr/>
          </p:nvSpPr>
          <p:spPr>
            <a:xfrm>
              <a:off x="5413782" y="4116056"/>
              <a:ext cx="2021465" cy="2022276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Полилиния 22"/>
            <p:cNvSpPr/>
            <p:nvPr/>
          </p:nvSpPr>
          <p:spPr>
            <a:xfrm rot="5400000">
              <a:off x="5769472" y="4821433"/>
              <a:ext cx="1307435" cy="653561"/>
            </a:xfrm>
            <a:custGeom>
              <a:avLst/>
              <a:gdLst>
                <a:gd name="connsiteX0" fmla="*/ 0 w 1307435"/>
                <a:gd name="connsiteY0" fmla="*/ 0 h 653561"/>
                <a:gd name="connsiteX1" fmla="*/ 1307435 w 1307435"/>
                <a:gd name="connsiteY1" fmla="*/ 0 h 653561"/>
                <a:gd name="connsiteX2" fmla="*/ 1307435 w 1307435"/>
                <a:gd name="connsiteY2" fmla="*/ 653561 h 653561"/>
                <a:gd name="connsiteX3" fmla="*/ 0 w 1307435"/>
                <a:gd name="connsiteY3" fmla="*/ 653561 h 653561"/>
                <a:gd name="connsiteX4" fmla="*/ 0 w 1307435"/>
                <a:gd name="connsiteY4" fmla="*/ 0 h 653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7435" h="653561">
                  <a:moveTo>
                    <a:pt x="0" y="0"/>
                  </a:moveTo>
                  <a:lnTo>
                    <a:pt x="1307435" y="0"/>
                  </a:lnTo>
                  <a:lnTo>
                    <a:pt x="1307435" y="653561"/>
                  </a:lnTo>
                  <a:lnTo>
                    <a:pt x="0" y="65356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lvl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/>
                <a:t>2022</a:t>
              </a:r>
              <a:endParaRPr lang="ru-RU" sz="3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989584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2468562" y="427578"/>
            <a:ext cx="7238146" cy="687388"/>
          </a:xfrm>
          <a:solidFill>
            <a:schemeClr val="accent2"/>
          </a:solidFill>
        </p:spPr>
        <p:txBody>
          <a:bodyPr anchor="ctr"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 </a:t>
            </a:r>
            <a:r>
              <a:rPr lang="ru-RU" sz="2000" b="1" cap="all" dirty="0" smtClean="0">
                <a:solidFill>
                  <a:schemeClr val="bg1"/>
                </a:solidFill>
              </a:rPr>
              <a:t>«дорожную карту» также включены:</a:t>
            </a:r>
            <a:endParaRPr lang="ru-RU" sz="2000" b="1" cap="all" dirty="0">
              <a:solidFill>
                <a:schemeClr val="bg1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4294967295"/>
          </p:nvPr>
        </p:nvSpPr>
        <p:spPr>
          <a:xfrm>
            <a:off x="533399" y="1385171"/>
            <a:ext cx="4104641" cy="1260000"/>
          </a:xfrm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tx1"/>
                </a:solidFill>
              </a:rPr>
              <a:t>СИСТЕМНЫЕ МЕРОПРИЯТИЯ, НАПРАВЛЕННЫЕ НА РАЗВИТИЕ КОНКУРЕНЦИИ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tx1"/>
                </a:solidFill>
              </a:rPr>
              <a:t>В НОВОСИБИРСКОЙ ОБЛАСТИ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4294967295"/>
          </p:nvPr>
        </p:nvSpPr>
        <p:spPr>
          <a:xfrm>
            <a:off x="7498080" y="1385171"/>
            <a:ext cx="4124960" cy="1260000"/>
          </a:xfrm>
        </p:spPr>
        <p:txBody>
          <a:bodyPr anchor="ctr">
            <a:norm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МЕРОПРИЯТИЯ СТРАТЕГИЧЕСКИХ И ПРОГРАММНЫХ ДОКУМЕНТОВ НОВОСИБИРСКОЙ ОБЛАСТИ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27" name="Picture 2" descr="http://cluster-nso.ru/wp-content/themes/CKR/img/ckr/ckr_ba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" y="3376468"/>
            <a:ext cx="12192000" cy="295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589279" y="2672567"/>
            <a:ext cx="399288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7498080" y="2645171"/>
            <a:ext cx="40233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FA09-BA17-4453-95B9-FE63CB2E698B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12671"/>
            <a:ext cx="12191999" cy="2915702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6" name="Полилиния 15"/>
          <p:cNvSpPr/>
          <p:nvPr/>
        </p:nvSpPr>
        <p:spPr>
          <a:xfrm>
            <a:off x="843121" y="1908665"/>
            <a:ext cx="2881548" cy="1440000"/>
          </a:xfrm>
          <a:custGeom>
            <a:avLst/>
            <a:gdLst>
              <a:gd name="connsiteX0" fmla="*/ 0 w 2891862"/>
              <a:gd name="connsiteY0" fmla="*/ 0 h 3342891"/>
              <a:gd name="connsiteX1" fmla="*/ 2891862 w 2891862"/>
              <a:gd name="connsiteY1" fmla="*/ 0 h 3342891"/>
              <a:gd name="connsiteX2" fmla="*/ 2891862 w 2891862"/>
              <a:gd name="connsiteY2" fmla="*/ 3342891 h 3342891"/>
              <a:gd name="connsiteX3" fmla="*/ 0 w 2891862"/>
              <a:gd name="connsiteY3" fmla="*/ 3342891 h 3342891"/>
              <a:gd name="connsiteX4" fmla="*/ 0 w 2891862"/>
              <a:gd name="connsiteY4" fmla="*/ 0 h 33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862" h="3342891">
                <a:moveTo>
                  <a:pt x="0" y="0"/>
                </a:moveTo>
                <a:lnTo>
                  <a:pt x="2891862" y="0"/>
                </a:lnTo>
                <a:lnTo>
                  <a:pt x="2891862" y="3342891"/>
                </a:lnTo>
                <a:lnTo>
                  <a:pt x="0" y="334289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45720" rIns="60960" bIns="45720" numCol="1" spcCol="1270" anchor="t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chemeClr val="tx1"/>
                </a:solidFill>
              </a:rPr>
              <a:t>МЕРОПРИЯТИЯ НА ТОВАРНЫХ РЫНКАХ</a:t>
            </a:r>
            <a:endParaRPr lang="ru-RU" sz="2000" kern="1200" dirty="0">
              <a:solidFill>
                <a:schemeClr val="tx1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4680781" y="1908665"/>
            <a:ext cx="2881548" cy="1440000"/>
          </a:xfrm>
          <a:custGeom>
            <a:avLst/>
            <a:gdLst>
              <a:gd name="connsiteX0" fmla="*/ 0 w 2891862"/>
              <a:gd name="connsiteY0" fmla="*/ 0 h 3342891"/>
              <a:gd name="connsiteX1" fmla="*/ 2891862 w 2891862"/>
              <a:gd name="connsiteY1" fmla="*/ 0 h 3342891"/>
              <a:gd name="connsiteX2" fmla="*/ 2891862 w 2891862"/>
              <a:gd name="connsiteY2" fmla="*/ 3342891 h 3342891"/>
              <a:gd name="connsiteX3" fmla="*/ 0 w 2891862"/>
              <a:gd name="connsiteY3" fmla="*/ 3342891 h 3342891"/>
              <a:gd name="connsiteX4" fmla="*/ 0 w 2891862"/>
              <a:gd name="connsiteY4" fmla="*/ 0 h 33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862" h="3342891">
                <a:moveTo>
                  <a:pt x="0" y="0"/>
                </a:moveTo>
                <a:lnTo>
                  <a:pt x="2891862" y="0"/>
                </a:lnTo>
                <a:lnTo>
                  <a:pt x="2891862" y="3342891"/>
                </a:lnTo>
                <a:lnTo>
                  <a:pt x="0" y="334289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45720" rIns="60960" bIns="45720" numCol="1" spcCol="1270" anchor="t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chemeClr val="tx1"/>
                </a:solidFill>
              </a:rPr>
              <a:t>СИСТЕМНЫХ МЕРОПРИЯТИЙ</a:t>
            </a:r>
            <a:endParaRPr lang="ru-RU" sz="2000" kern="1200" dirty="0">
              <a:solidFill>
                <a:schemeClr val="tx1"/>
              </a:solidFill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8552861" y="1908665"/>
            <a:ext cx="3253316" cy="1440000"/>
          </a:xfrm>
          <a:custGeom>
            <a:avLst/>
            <a:gdLst>
              <a:gd name="connsiteX0" fmla="*/ 0 w 2891862"/>
              <a:gd name="connsiteY0" fmla="*/ 0 h 3342891"/>
              <a:gd name="connsiteX1" fmla="*/ 2891862 w 2891862"/>
              <a:gd name="connsiteY1" fmla="*/ 0 h 3342891"/>
              <a:gd name="connsiteX2" fmla="*/ 2891862 w 2891862"/>
              <a:gd name="connsiteY2" fmla="*/ 3342891 h 3342891"/>
              <a:gd name="connsiteX3" fmla="*/ 0 w 2891862"/>
              <a:gd name="connsiteY3" fmla="*/ 3342891 h 3342891"/>
              <a:gd name="connsiteX4" fmla="*/ 0 w 2891862"/>
              <a:gd name="connsiteY4" fmla="*/ 0 h 334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1862" h="3342891">
                <a:moveTo>
                  <a:pt x="0" y="0"/>
                </a:moveTo>
                <a:lnTo>
                  <a:pt x="2891862" y="0"/>
                </a:lnTo>
                <a:lnTo>
                  <a:pt x="2891862" y="3342891"/>
                </a:lnTo>
                <a:lnTo>
                  <a:pt x="0" y="3342891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960" tIns="45720" rIns="60960" bIns="45720" numCol="1" spcCol="1270" anchor="t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1200" dirty="0" smtClean="0">
                <a:solidFill>
                  <a:schemeClr val="tx1"/>
                </a:solidFill>
              </a:rPr>
              <a:t>МЕРОПРИЯТИЕ ИЗ ГОСУДАРСТВЕННЫХ И ВЕДОМСТВЕННЫХ ПРОГРАММ</a:t>
            </a:r>
            <a:endParaRPr lang="ru-RU" sz="2000" kern="12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3121" y="946095"/>
            <a:ext cx="144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124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73171" y="921329"/>
            <a:ext cx="14152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99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32861" y="946095"/>
            <a:ext cx="144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61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225821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ВСЕГО В ДОРОЖНОЙ </a:t>
            </a:r>
            <a:r>
              <a:rPr lang="ru-RU" sz="2400" b="1" dirty="0" smtClean="0"/>
              <a:t>КАРТЕ: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-2" y="3348665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</a:rPr>
              <a:t>2019-2021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152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oaotrud.by/sites/default/files/styles/news__718x300_/public/fon_13_0.jpg?itok=8AsWor-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49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-1"/>
            <a:ext cx="12192000" cy="4490977"/>
          </a:xfrm>
          <a:prstGeom prst="rect">
            <a:avLst/>
          </a:prstGeom>
          <a:solidFill>
            <a:schemeClr val="accent2">
              <a:alpha val="6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134782"/>
            <a:ext cx="82644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 «ДОРОЖНУЮ КАРТУ» ВКЛЮЧЕНО </a:t>
            </a:r>
            <a:r>
              <a:rPr lang="ru-RU" sz="2800" b="1" dirty="0">
                <a:solidFill>
                  <a:schemeClr val="bg1"/>
                </a:solidFill>
              </a:rPr>
              <a:t>БОЛЕЕ</a:t>
            </a:r>
            <a:r>
              <a:rPr lang="ru-RU" sz="4400" b="1" dirty="0" smtClean="0">
                <a:solidFill>
                  <a:schemeClr val="bg1"/>
                </a:solidFill>
              </a:rPr>
              <a:t> 40 </a:t>
            </a:r>
            <a:r>
              <a:rPr lang="ru-RU" sz="4400" b="1" dirty="0">
                <a:solidFill>
                  <a:schemeClr val="bg1"/>
                </a:solidFill>
              </a:rPr>
              <a:t>МЕРОПРИЯТИЙ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 ОТНОШЕНИИ МУНИЦИПАЛЬНЫХ ОБРАЗОВАНИЙ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FA09-BA17-4453-95B9-FE63CB2E698B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41722" y="4849792"/>
            <a:ext cx="10104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СОГЛАШЕНИЯ О ВНЕДРЕНИИ СТАНДАРТА ЗАКЛЮЧИЛИ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30 МУНИЦИПАЛЬНЫХ РАЙОНОВ И 5 ГОРОДСКИХ ОКРУГОВ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813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74562" y="142946"/>
            <a:ext cx="3200400" cy="2286000"/>
          </a:xfrm>
        </p:spPr>
        <p:txBody>
          <a:bodyPr anchor="ctr">
            <a:normAutofit/>
          </a:bodyPr>
          <a:lstStyle/>
          <a:p>
            <a:r>
              <a:rPr lang="ru-RU" sz="2400" dirty="0"/>
              <a:t>Информация о разработке </a:t>
            </a:r>
            <a:r>
              <a:rPr lang="ru-RU" sz="2400" dirty="0" smtClean="0"/>
              <a:t> </a:t>
            </a:r>
            <a:r>
              <a:rPr lang="ru-RU" sz="2400" dirty="0"/>
              <a:t>перечня товарных </a:t>
            </a:r>
            <a:r>
              <a:rPr lang="ru-RU" sz="2400" dirty="0" smtClean="0"/>
              <a:t>рынков и «дорожной карты» была размещена:</a:t>
            </a:r>
            <a:endParaRPr lang="ru-RU" sz="24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74562" y="2312621"/>
            <a:ext cx="3200400" cy="4147163"/>
          </a:xfrm>
        </p:spPr>
        <p:txBody>
          <a:bodyPr>
            <a:norm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Электронная демократия Новосибирской области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Сайт министерства экономического развития Новосибирской области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Инвестиционный портал Новосибирской области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/>
              <a:t>Facebook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642" y="266218"/>
            <a:ext cx="6852213" cy="31483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666" y="3912243"/>
            <a:ext cx="6678592" cy="254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105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4" name="Прямоугольный треугольник 3"/>
          <p:cNvSpPr/>
          <p:nvPr/>
        </p:nvSpPr>
        <p:spPr>
          <a:xfrm rot="5400000">
            <a:off x="-520863" y="520862"/>
            <a:ext cx="6331354" cy="5289631"/>
          </a:xfrm>
          <a:custGeom>
            <a:avLst/>
            <a:gdLst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354" h="5289631">
                <a:moveTo>
                  <a:pt x="0" y="5289631"/>
                </a:moveTo>
                <a:lnTo>
                  <a:pt x="0" y="0"/>
                </a:lnTo>
                <a:lnTo>
                  <a:pt x="6331354" y="5289631"/>
                </a:lnTo>
                <a:lnTo>
                  <a:pt x="0" y="5289631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6205957" y="345311"/>
            <a:ext cx="6331354" cy="5640732"/>
          </a:xfrm>
          <a:prstGeom prst="rtTriangl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pic>
        <p:nvPicPr>
          <p:cNvPr id="7" name="Picture 4" descr="http://www.nso.ru/default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06375"/>
            <a:ext cx="55086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30250" y="249921"/>
            <a:ext cx="3575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МИНИСТЕРСТВО ЭКОНОМИЧЕСКОГО РАЗВИТИЯ НОВОСИБИРСКОЙ ОБЛАСТИ</a:t>
            </a:r>
            <a:endParaRPr lang="ru-RU" sz="1600" dirty="0">
              <a:solidFill>
                <a:schemeClr val="bg1"/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stCxn id="4" idx="1"/>
            <a:endCxn id="4" idx="2"/>
          </p:cNvCxnSpPr>
          <p:nvPr/>
        </p:nvCxnSpPr>
        <p:spPr>
          <a:xfrm flipH="1">
            <a:off x="-2" y="1"/>
            <a:ext cx="5289632" cy="633135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6" idx="4"/>
            <a:endCxn id="6" idx="0"/>
          </p:cNvCxnSpPr>
          <p:nvPr/>
        </p:nvCxnSpPr>
        <p:spPr>
          <a:xfrm flipH="1">
            <a:off x="6551268" y="0"/>
            <a:ext cx="5640732" cy="633135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8186259" y="4791840"/>
            <a:ext cx="40057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http://econom.nso.ru/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www.invest.nso.ru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www.facebook.com/mineconomnso 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83779" y="4363485"/>
            <a:ext cx="370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БЛАГОДАРИМ ЗА ВНИМАНИЕ!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24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r>
              <a:rPr lang="ru-RU" sz="2700" dirty="0"/>
              <a:t>Распоряжение Правительства </a:t>
            </a:r>
            <a:r>
              <a:rPr lang="ru-RU" sz="2700" dirty="0" smtClean="0"/>
              <a:t>РФ </a:t>
            </a:r>
            <a:r>
              <a:rPr lang="ru-RU" sz="2700" dirty="0"/>
              <a:t>от 17.04.2019 №</a:t>
            </a:r>
            <a:r>
              <a:rPr lang="ru-RU" sz="2700" dirty="0" smtClean="0"/>
              <a:t> 768-р 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«Об </a:t>
            </a:r>
            <a:r>
              <a:rPr lang="ru-RU" sz="2700" dirty="0"/>
              <a:t>утверждении стандарта развития конкуренции в субъектах Российской </a:t>
            </a:r>
            <a:r>
              <a:rPr lang="ru-RU" sz="2700" dirty="0" smtClean="0"/>
              <a:t>Федерации»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0599" y="731520"/>
            <a:ext cx="6831957" cy="1039406"/>
          </a:xfrm>
        </p:spPr>
        <p:txBody>
          <a:bodyPr>
            <a:normAutofit/>
          </a:bodyPr>
          <a:lstStyle/>
          <a:p>
            <a:pPr marL="0" indent="0" algn="ctr"/>
            <a:r>
              <a:rPr lang="ru-RU" dirty="0" smtClean="0"/>
              <a:t>УТВЕРЖДЕНА НОВАЯ РЕДАКЦИЯ СТАНДАРТА РАЗВИТИЯ КОНКУРЕНЦИИ В СУБЪЕКТАХ РОССИЙСКОЙ ФЕДЕРАЦИИ </a:t>
            </a:r>
          </a:p>
          <a:p>
            <a:pPr marL="0" indent="0" algn="ctr"/>
            <a:endParaRPr lang="ru-RU" dirty="0" smtClean="0"/>
          </a:p>
        </p:txBody>
      </p:sp>
      <p:pic>
        <p:nvPicPr>
          <p:cNvPr id="1026" name="Picture 2" descr="Картинки по запросу Минэкономразвития Р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948" y="1737359"/>
            <a:ext cx="2951543" cy="151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федеральная антимонопольная служб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83" y="3438480"/>
            <a:ext cx="3133725" cy="13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0948" y="4923346"/>
            <a:ext cx="3076575" cy="14859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223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173618" y="18488"/>
            <a:ext cx="11887201" cy="1169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latin typeface="+mn-lt"/>
                <a:ea typeface="+mn-ea"/>
                <a:cs typeface="+mn-cs"/>
              </a:rPr>
              <a:t>СТАНДАРТ ОПРЕДЕЛЯЕТ ПЕРЕЧЕНЬ РЫНКОВ ДЛЯ СОДЕЙСТВИЯ КОНКУРЕНЦИИ </a:t>
            </a:r>
          </a:p>
          <a:p>
            <a:pPr algn="ctr"/>
            <a:r>
              <a:rPr lang="ru-RU" sz="2400" dirty="0" smtClean="0">
                <a:latin typeface="+mn-lt"/>
                <a:ea typeface="+mn-ea"/>
                <a:cs typeface="+mn-cs"/>
              </a:rPr>
              <a:t>И КЛЮЧЕВЫЕ ПОКАЗАТЕЛИ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ПО ДОЛЕ ЧАСТНЫХ ОРГАНИЗАЦИЙ НА ЭТИХ РЫНКАХ</a:t>
            </a:r>
            <a:endParaRPr lang="ru-RU" sz="24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19" y="1187531"/>
            <a:ext cx="3460830" cy="25380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18" y="3835882"/>
            <a:ext cx="3460831" cy="2379723"/>
          </a:xfrm>
          <a:prstGeom prst="rect">
            <a:avLst/>
          </a:prstGeom>
        </p:spPr>
      </p:pic>
      <p:pic>
        <p:nvPicPr>
          <p:cNvPr id="2050" name="Picture 2" descr="Картинки по запросу аквакультура новосибирс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557" y="3844728"/>
            <a:ext cx="3987481" cy="237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2358" y="3844727"/>
            <a:ext cx="4178461" cy="2362031"/>
          </a:xfrm>
          <a:prstGeom prst="rect">
            <a:avLst/>
          </a:prstGeom>
        </p:spPr>
      </p:pic>
      <p:pic>
        <p:nvPicPr>
          <p:cNvPr id="2054" name="Picture 6" descr="Картинки по запросу теплоснабжение новосибирс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557" y="1192892"/>
            <a:ext cx="3987481" cy="253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2358" y="1187531"/>
            <a:ext cx="4178461" cy="2574499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FA09-BA17-4453-95B9-FE63CB2E698B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63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8" y="2276335"/>
            <a:ext cx="10118691" cy="394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3978" y="515756"/>
            <a:ext cx="105098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pc="-50" dirty="0" smtClean="0">
                <a:solidFill>
                  <a:srgbClr val="C00000"/>
                </a:solidFill>
              </a:rPr>
              <a:t>СТАНДАРТОМ ПРЕДУСМОТРЕНО </a:t>
            </a:r>
          </a:p>
          <a:p>
            <a:pPr algn="ctr"/>
            <a:r>
              <a:rPr lang="ru-RU" sz="2400" spc="-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ДОСТИЖЕНИЕ РЕГИОНАМИ КЛЮЧЕВЫХ ПОКАЗАТЕЛЕЙ К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2022 году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FA09-BA17-4453-95B9-FE63CB2E698B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048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663191" y="690208"/>
            <a:ext cx="10878569" cy="1449387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Уполномоченный орган разрабатывает проект перечня товарных рынков, обосновывает выбор каждого товарного рынка с описанием текущей ситуации и анализом основных проблем и методов их решения и устанавливает обязательные для достижения ключевые </a:t>
            </a:r>
            <a:r>
              <a:rPr lang="ru-RU" sz="2400" dirty="0" smtClean="0">
                <a:solidFill>
                  <a:schemeClr val="tx1"/>
                </a:solidFill>
              </a:rPr>
              <a:t>показатели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663191" y="2594965"/>
            <a:ext cx="11012993" cy="159519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В ПЕРЕЧЕНЬ ТОВАРНЫХ РЫНКОВ ВКЛЮЧАЕТСЯ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</a:rPr>
              <a:t>НЕ МЕНЕЕ 33 ТОВАРНЫХ РЫНКОВ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ИЗ ПЕРЕЧНЯ ТОВАРНЫХ РЫНКОВ СОГЛАСНО ПРИЛОЖЕНИЮ К СТАНДАРТУ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361440" y="2357120"/>
            <a:ext cx="9632950" cy="2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974090" y="185738"/>
            <a:ext cx="3315328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ПУНКТ 10 СТАНДАРТА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090441" y="4328160"/>
            <a:ext cx="3060000" cy="1980000"/>
          </a:xfrm>
          <a:prstGeom prst="flowChartProcess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6176484" y="4328160"/>
            <a:ext cx="3060000" cy="1980000"/>
          </a:xfrm>
          <a:prstGeom prst="flowChartProcess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9178012" y="4328160"/>
            <a:ext cx="2896468" cy="1980000"/>
          </a:xfrm>
          <a:prstGeom prst="flowChartProcess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81022" y="4328160"/>
            <a:ext cx="2983375" cy="1980000"/>
          </a:xfrm>
          <a:prstGeom prst="flowChartProcess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FA09-BA17-4453-95B9-FE63CB2E698B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837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12515745"/>
              </p:ext>
            </p:extLst>
          </p:nvPr>
        </p:nvGraphicFramePr>
        <p:xfrm>
          <a:off x="704849" y="2638425"/>
          <a:ext cx="10829925" cy="3499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" y="0"/>
            <a:ext cx="12192000" cy="2838450"/>
          </a:xfrm>
          <a:prstGeom prst="rect">
            <a:avLst/>
          </a:prstGeom>
          <a:solidFill>
            <a:schemeClr val="accent2">
              <a:alpha val="71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smtClean="0"/>
              <a:t>Числовые значения ключевых показателей по каждому году в период 2019 - 2022 годов определяются субъектами РФ самостоятельно.</a:t>
            </a:r>
          </a:p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smtClean="0"/>
          </a:p>
          <a:p>
            <a:pPr algn="ctr" defTabSz="800100">
              <a:lnSpc>
                <a:spcPct val="90000"/>
              </a:lnSpc>
              <a:spcBef>
                <a:spcPct val="0"/>
              </a:spcBef>
            </a:pPr>
            <a:r>
              <a:rPr lang="ru-RU" sz="2000" b="1" smtClean="0"/>
              <a:t>Планируемые к достижению показатели не должны иметь отрицательную динамику</a:t>
            </a:r>
          </a:p>
          <a:p>
            <a:pPr algn="ctr" defTabSz="800100">
              <a:lnSpc>
                <a:spcPct val="90000"/>
              </a:lnSpc>
              <a:spcBef>
                <a:spcPct val="0"/>
              </a:spcBef>
            </a:pPr>
            <a:r>
              <a:rPr lang="ru-RU" sz="2000" b="1" smtClean="0"/>
              <a:t> по сравнению с фактическими.</a:t>
            </a:r>
          </a:p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5683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57275" y="95250"/>
            <a:ext cx="10125075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white"/>
                </a:solidFill>
                <a:latin typeface="Arial"/>
              </a:rPr>
              <a:t>ПЕРЕЧЕНЬ ТОВАРНЫХ РЫНКОВ </a:t>
            </a:r>
            <a:r>
              <a:rPr lang="ru-RU" b="1" dirty="0">
                <a:solidFill>
                  <a:prstClr val="white"/>
                </a:solidFill>
                <a:latin typeface="Arial"/>
              </a:rPr>
              <a:t>ДЛЯ </a:t>
            </a:r>
            <a:r>
              <a:rPr lang="ru-RU" b="1" dirty="0" smtClean="0">
                <a:solidFill>
                  <a:prstClr val="white"/>
                </a:solidFill>
                <a:latin typeface="Arial"/>
              </a:rPr>
              <a:t>СОДЕЙСТВИЯ </a:t>
            </a:r>
            <a:r>
              <a:rPr lang="ru-RU" b="1" dirty="0">
                <a:solidFill>
                  <a:prstClr val="white"/>
                </a:solidFill>
                <a:latin typeface="Arial"/>
              </a:rPr>
              <a:t>РАЗВИТИЮ КОНКУРЕНЦИИ </a:t>
            </a:r>
            <a:endParaRPr lang="ru-RU" b="1" dirty="0" smtClean="0">
              <a:solidFill>
                <a:prstClr val="white"/>
              </a:solidFill>
              <a:latin typeface="Arial"/>
            </a:endParaRPr>
          </a:p>
          <a:p>
            <a:pPr algn="ctr"/>
            <a:r>
              <a:rPr lang="ru-RU" b="1" dirty="0" smtClean="0">
                <a:solidFill>
                  <a:prstClr val="white"/>
                </a:solidFill>
                <a:latin typeface="Arial"/>
              </a:rPr>
              <a:t>В </a:t>
            </a:r>
            <a:r>
              <a:rPr lang="ru-RU" b="1" dirty="0">
                <a:solidFill>
                  <a:prstClr val="white"/>
                </a:solidFill>
                <a:latin typeface="Arial"/>
              </a:rPr>
              <a:t>НОВОСИБИРСКОЙ ОБЛАСТИ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FA09-BA17-4453-95B9-FE63CB2E698B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054019"/>
              </p:ext>
            </p:extLst>
          </p:nvPr>
        </p:nvGraphicFramePr>
        <p:xfrm>
          <a:off x="757236" y="828676"/>
          <a:ext cx="10725152" cy="5523506"/>
        </p:xfrm>
        <a:graphic>
          <a:graphicData uri="http://schemas.openxmlformats.org/drawingml/2006/table">
            <a:tbl>
              <a:tblPr firstRow="1" firstCol="1" bandRow="1"/>
              <a:tblGrid>
                <a:gridCol w="2841816">
                  <a:extLst>
                    <a:ext uri="{9D8B030D-6E8A-4147-A177-3AD203B41FA5}">
                      <a16:colId xmlns:a16="http://schemas.microsoft.com/office/drawing/2014/main" val="2022178445"/>
                    </a:ext>
                  </a:extLst>
                </a:gridCol>
                <a:gridCol w="4354761">
                  <a:extLst>
                    <a:ext uri="{9D8B030D-6E8A-4147-A177-3AD203B41FA5}">
                      <a16:colId xmlns:a16="http://schemas.microsoft.com/office/drawing/2014/main" val="503157933"/>
                    </a:ext>
                  </a:extLst>
                </a:gridCol>
                <a:gridCol w="3528575">
                  <a:extLst>
                    <a:ext uri="{9D8B030D-6E8A-4147-A177-3AD203B41FA5}">
                      <a16:colId xmlns:a16="http://schemas.microsoft.com/office/drawing/2014/main" val="4173023064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 Рынок услуг дошкольного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1,9%;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 организации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 Рынок психолого-педагогического сопровождения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детей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 ограниченными возможностями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здоровья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22,7% и 10%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 Рынок поставки сжиженного газа в баллонах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49259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Рынок услуг общего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0,55%;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 организаций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 anchor="ctr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8. Рынок социальных услуг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 Рынок купли-продажи электрической энергии (мощности) на розничном рынке электрической энергии (мощности)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0752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 Рынок услуг среднего профессионального 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12%;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 </a:t>
                      </a: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организации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9.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теплоснабжения (производство тепловой энергии)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15. 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</a:t>
                      </a:r>
                      <a:r>
                        <a:rPr lang="ru-RU" sz="1200" b="0" dirty="0" err="1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когенерации</a:t>
                      </a:r>
                      <a:endParaRPr lang="ru-RU" sz="1200" b="0" dirty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5557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 Рынок услуг дополнительного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 детей</a:t>
                      </a:r>
                      <a:endParaRPr lang="ru-RU" sz="1200" b="0" dirty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10. Рынок услуг по сбору и транспортированию </a:t>
                      </a:r>
                      <a:endParaRPr lang="ru-RU" sz="1200" b="0" dirty="0" smtClean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твердых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коммунальных отходов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16. Рынок оказания услуг по перевозке пассажиров автомобильным транспортом по 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89,5%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93730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 Рынок услуг детского отдыха и оздоровления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11. Рынок выполнения работ по благоустройству городской среды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17. Рынок оказания услуг по перевозке пассажиров автомобильным транспортом по межмуниципальным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98%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667831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 Рынок услуг розничной торговли лекарственными препаратами, медицинскими изделиями и сопутствующими товарами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89,8%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12. Рынок выполнения работ по содержанию и текущему ремонту общего имущества собственников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помещений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многоквартирном доме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93,5%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18. Рынок оказания услуг по перевозке пассажиров и багажа легковым такси на территории Новосибирской области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518300"/>
                  </a:ext>
                </a:extLst>
              </a:tr>
            </a:tbl>
          </a:graphicData>
        </a:graphic>
      </p:graphicFrame>
      <p:sp>
        <p:nvSpPr>
          <p:cNvPr id="10" name="Стрелка вниз 9"/>
          <p:cNvSpPr/>
          <p:nvPr/>
        </p:nvSpPr>
        <p:spPr>
          <a:xfrm>
            <a:off x="2397760" y="1717040"/>
            <a:ext cx="223520" cy="203200"/>
          </a:xfrm>
          <a:prstGeom prst="down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</p:spTree>
    <p:extLst>
      <p:ext uri="{BB962C8B-B14F-4D97-AF65-F5344CB8AC3E}">
        <p14:creationId xmlns:p14="http://schemas.microsoft.com/office/powerpoint/2010/main" val="2400216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57275" y="95250"/>
            <a:ext cx="10125075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ПЕРЕЧЕНЬ ТОВАРНЫХ РЫНКОВ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ДЛЯ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СОДЕЙСТВИЯ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РАЗВИТИЮ КОНКУРЕНЦИИ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НОВОСИБИРСКОЙ ОБЛАСТИ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07FA09-BA17-4453-95B9-FE63CB2E698B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srgbClr val="00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srgbClr val="00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421633"/>
              </p:ext>
            </p:extLst>
          </p:nvPr>
        </p:nvGraphicFramePr>
        <p:xfrm>
          <a:off x="690561" y="1219201"/>
          <a:ext cx="10725152" cy="4733393"/>
        </p:xfrm>
        <a:graphic>
          <a:graphicData uri="http://schemas.openxmlformats.org/drawingml/2006/table">
            <a:tbl>
              <a:tblPr firstRow="1" firstCol="1" bandRow="1"/>
              <a:tblGrid>
                <a:gridCol w="2841816">
                  <a:extLst>
                    <a:ext uri="{9D8B030D-6E8A-4147-A177-3AD203B41FA5}">
                      <a16:colId xmlns:a16="http://schemas.microsoft.com/office/drawing/2014/main" val="2022178445"/>
                    </a:ext>
                  </a:extLst>
                </a:gridCol>
                <a:gridCol w="4354761">
                  <a:extLst>
                    <a:ext uri="{9D8B030D-6E8A-4147-A177-3AD203B41FA5}">
                      <a16:colId xmlns:a16="http://schemas.microsoft.com/office/drawing/2014/main" val="503157933"/>
                    </a:ext>
                  </a:extLst>
                </a:gridCol>
                <a:gridCol w="3528575">
                  <a:extLst>
                    <a:ext uri="{9D8B030D-6E8A-4147-A177-3AD203B41FA5}">
                      <a16:colId xmlns:a16="http://schemas.microsoft.com/office/drawing/2014/main" val="4173023064"/>
                    </a:ext>
                  </a:extLst>
                </a:gridCol>
              </a:tblGrid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услуг связи, в том числе услуг по предоставлению широкополосного доступа к информационно-телекоммуникационной сети «Интернет»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20% и 98%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24. Рынок племенного животноводства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29. Рынок добычи общераспространенных полезных ископаемых на участках недр местного значения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492599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жилищного строительства (за исключением Московского фонда реновации жилой застройки и индивидуального жилищного строительства)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25. Рынок семеноводства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30. Рынок легкой промышленности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07524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строительства объектов капитального строительства, за исключением жилищного и дорожного строительства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26.</a:t>
                      </a:r>
                      <a:r>
                        <a:rPr lang="ru-RU" sz="12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Рынок вылова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31. Рынок обработки древесины и производства изделий из дерева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97,7%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55577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дорожной деятельности (за исключением проектирования)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27. Рынок переработки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32. Рынок производства кирпича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937306"/>
                  </a:ext>
                </a:extLst>
              </a:tr>
              <a:tr h="36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23. 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архитектурно-строительного проектирования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28. Рынок товарной </a:t>
                      </a:r>
                      <a:r>
                        <a:rPr lang="ru-RU" sz="1200" b="0" dirty="0" err="1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аквакультуры</a:t>
                      </a:r>
                      <a:endParaRPr lang="ru-RU" sz="1200" b="0" dirty="0" smtClean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33. Рынок производства бетона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4667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560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526682" y="3584863"/>
            <a:ext cx="11093607" cy="2790587"/>
          </a:xfrm>
          <a:prstGeom prst="rect">
            <a:avLst/>
          </a:prstGeom>
        </p:spPr>
        <p:txBody>
          <a:bodyPr/>
          <a:lstStyle/>
          <a:p>
            <a:pPr marL="0" lvl="1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087120" y="296338"/>
            <a:ext cx="10112663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РАЗРАБОТКА ПЕРЕЧНЯ ТОВАРНЫХ РЫНКОВ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ОСУЩЕСТВЛЯЛАСЬ НА ОСНОВЕ СЛЕДУЮЩИХ ДАННЫХ: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609600" y="1178561"/>
            <a:ext cx="11104880" cy="4622164"/>
            <a:chOff x="1820813" y="953278"/>
            <a:chExt cx="9440212" cy="5939420"/>
          </a:xfrm>
        </p:grpSpPr>
        <p:sp>
          <p:nvSpPr>
            <p:cNvPr id="54" name="Полилиния 53"/>
            <p:cNvSpPr/>
            <p:nvPr/>
          </p:nvSpPr>
          <p:spPr>
            <a:xfrm>
              <a:off x="1820813" y="953278"/>
              <a:ext cx="2950066" cy="1770039"/>
            </a:xfrm>
            <a:custGeom>
              <a:avLst/>
              <a:gdLst>
                <a:gd name="connsiteX0" fmla="*/ 0 w 2950066"/>
                <a:gd name="connsiteY0" fmla="*/ 0 h 1770039"/>
                <a:gd name="connsiteX1" fmla="*/ 2950066 w 2950066"/>
                <a:gd name="connsiteY1" fmla="*/ 0 h 1770039"/>
                <a:gd name="connsiteX2" fmla="*/ 2950066 w 2950066"/>
                <a:gd name="connsiteY2" fmla="*/ 1770039 h 1770039"/>
                <a:gd name="connsiteX3" fmla="*/ 0 w 2950066"/>
                <a:gd name="connsiteY3" fmla="*/ 1770039 h 1770039"/>
                <a:gd name="connsiteX4" fmla="*/ 0 w 2950066"/>
                <a:gd name="connsiteY4" fmla="*/ 0 h 177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066" h="1770039">
                  <a:moveTo>
                    <a:pt x="0" y="0"/>
                  </a:moveTo>
                  <a:lnTo>
                    <a:pt x="2950066" y="0"/>
                  </a:lnTo>
                  <a:lnTo>
                    <a:pt x="2950066" y="1770039"/>
                  </a:lnTo>
                  <a:lnTo>
                    <a:pt x="0" y="1770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информация территориальных органов ФОИВ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55" name="Полилиния 54"/>
            <p:cNvSpPr/>
            <p:nvPr/>
          </p:nvSpPr>
          <p:spPr>
            <a:xfrm>
              <a:off x="5065886" y="953278"/>
              <a:ext cx="2950066" cy="1770039"/>
            </a:xfrm>
            <a:custGeom>
              <a:avLst/>
              <a:gdLst>
                <a:gd name="connsiteX0" fmla="*/ 0 w 2950066"/>
                <a:gd name="connsiteY0" fmla="*/ 0 h 1770039"/>
                <a:gd name="connsiteX1" fmla="*/ 2950066 w 2950066"/>
                <a:gd name="connsiteY1" fmla="*/ 0 h 1770039"/>
                <a:gd name="connsiteX2" fmla="*/ 2950066 w 2950066"/>
                <a:gd name="connsiteY2" fmla="*/ 1770039 h 1770039"/>
                <a:gd name="connsiteX3" fmla="*/ 0 w 2950066"/>
                <a:gd name="connsiteY3" fmla="*/ 1770039 h 1770039"/>
                <a:gd name="connsiteX4" fmla="*/ 0 w 2950066"/>
                <a:gd name="connsiteY4" fmla="*/ 0 h 177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066" h="1770039">
                  <a:moveTo>
                    <a:pt x="0" y="0"/>
                  </a:moveTo>
                  <a:lnTo>
                    <a:pt x="2950066" y="0"/>
                  </a:lnTo>
                  <a:lnTo>
                    <a:pt x="2950066" y="1770039"/>
                  </a:lnTo>
                  <a:lnTo>
                    <a:pt x="0" y="1770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информация Новосибирского УФАС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56" name="Полилиния 55"/>
            <p:cNvSpPr/>
            <p:nvPr/>
          </p:nvSpPr>
          <p:spPr>
            <a:xfrm>
              <a:off x="8310959" y="953278"/>
              <a:ext cx="2950066" cy="1770039"/>
            </a:xfrm>
            <a:custGeom>
              <a:avLst/>
              <a:gdLst>
                <a:gd name="connsiteX0" fmla="*/ 0 w 2950066"/>
                <a:gd name="connsiteY0" fmla="*/ 0 h 1770039"/>
                <a:gd name="connsiteX1" fmla="*/ 2950066 w 2950066"/>
                <a:gd name="connsiteY1" fmla="*/ 0 h 1770039"/>
                <a:gd name="connsiteX2" fmla="*/ 2950066 w 2950066"/>
                <a:gd name="connsiteY2" fmla="*/ 1770039 h 1770039"/>
                <a:gd name="connsiteX3" fmla="*/ 0 w 2950066"/>
                <a:gd name="connsiteY3" fmla="*/ 1770039 h 1770039"/>
                <a:gd name="connsiteX4" fmla="*/ 0 w 2950066"/>
                <a:gd name="connsiteY4" fmla="*/ 0 h 177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066" h="1770039">
                  <a:moveTo>
                    <a:pt x="0" y="0"/>
                  </a:moveTo>
                  <a:lnTo>
                    <a:pt x="2950066" y="0"/>
                  </a:lnTo>
                  <a:lnTo>
                    <a:pt x="2950066" y="1770039"/>
                  </a:lnTo>
                  <a:lnTo>
                    <a:pt x="0" y="1770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показатели социально-экономического развития Новосибирской области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57" name="Полилиния 56"/>
            <p:cNvSpPr/>
            <p:nvPr/>
          </p:nvSpPr>
          <p:spPr>
            <a:xfrm>
              <a:off x="1820813" y="3018325"/>
              <a:ext cx="2950066" cy="1770039"/>
            </a:xfrm>
            <a:custGeom>
              <a:avLst/>
              <a:gdLst>
                <a:gd name="connsiteX0" fmla="*/ 0 w 2950066"/>
                <a:gd name="connsiteY0" fmla="*/ 0 h 1770039"/>
                <a:gd name="connsiteX1" fmla="*/ 2950066 w 2950066"/>
                <a:gd name="connsiteY1" fmla="*/ 0 h 1770039"/>
                <a:gd name="connsiteX2" fmla="*/ 2950066 w 2950066"/>
                <a:gd name="connsiteY2" fmla="*/ 1770039 h 1770039"/>
                <a:gd name="connsiteX3" fmla="*/ 0 w 2950066"/>
                <a:gd name="connsiteY3" fmla="*/ 1770039 h 1770039"/>
                <a:gd name="connsiteX4" fmla="*/ 0 w 2950066"/>
                <a:gd name="connsiteY4" fmla="*/ 0 h 177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066" h="1770039">
                  <a:moveTo>
                    <a:pt x="0" y="0"/>
                  </a:moveTo>
                  <a:lnTo>
                    <a:pt x="2950066" y="0"/>
                  </a:lnTo>
                  <a:lnTo>
                    <a:pt x="2950066" y="1770039"/>
                  </a:lnTo>
                  <a:lnTo>
                    <a:pt x="0" y="1770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инвестиционные приоритеты Новосибирской области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58" name="Полилиния 57"/>
            <p:cNvSpPr/>
            <p:nvPr/>
          </p:nvSpPr>
          <p:spPr>
            <a:xfrm>
              <a:off x="5065886" y="3018325"/>
              <a:ext cx="2950066" cy="1770039"/>
            </a:xfrm>
            <a:custGeom>
              <a:avLst/>
              <a:gdLst>
                <a:gd name="connsiteX0" fmla="*/ 0 w 2950066"/>
                <a:gd name="connsiteY0" fmla="*/ 0 h 1770039"/>
                <a:gd name="connsiteX1" fmla="*/ 2950066 w 2950066"/>
                <a:gd name="connsiteY1" fmla="*/ 0 h 1770039"/>
                <a:gd name="connsiteX2" fmla="*/ 2950066 w 2950066"/>
                <a:gd name="connsiteY2" fmla="*/ 1770039 h 1770039"/>
                <a:gd name="connsiteX3" fmla="*/ 0 w 2950066"/>
                <a:gd name="connsiteY3" fmla="*/ 1770039 h 1770039"/>
                <a:gd name="connsiteX4" fmla="*/ 0 w 2950066"/>
                <a:gd name="connsiteY4" fmla="*/ 0 h 177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066" h="1770039">
                  <a:moveTo>
                    <a:pt x="0" y="0"/>
                  </a:moveTo>
                  <a:lnTo>
                    <a:pt x="2950066" y="0"/>
                  </a:lnTo>
                  <a:lnTo>
                    <a:pt x="2950066" y="1770039"/>
                  </a:lnTo>
                  <a:lnTo>
                    <a:pt x="0" y="1770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информация, содержащаяся в документах стратегического планирования Новосибирской области и муниципальных образований Новосибирской области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59" name="Полилиния 58"/>
            <p:cNvSpPr/>
            <p:nvPr/>
          </p:nvSpPr>
          <p:spPr>
            <a:xfrm>
              <a:off x="8511123" y="3018325"/>
              <a:ext cx="2749902" cy="3874373"/>
            </a:xfrm>
            <a:custGeom>
              <a:avLst/>
              <a:gdLst>
                <a:gd name="connsiteX0" fmla="*/ 0 w 2950066"/>
                <a:gd name="connsiteY0" fmla="*/ 0 h 1770039"/>
                <a:gd name="connsiteX1" fmla="*/ 2950066 w 2950066"/>
                <a:gd name="connsiteY1" fmla="*/ 0 h 1770039"/>
                <a:gd name="connsiteX2" fmla="*/ 2950066 w 2950066"/>
                <a:gd name="connsiteY2" fmla="*/ 1770039 h 1770039"/>
                <a:gd name="connsiteX3" fmla="*/ 0 w 2950066"/>
                <a:gd name="connsiteY3" fmla="*/ 1770039 h 1770039"/>
                <a:gd name="connsiteX4" fmla="*/ 0 w 2950066"/>
                <a:gd name="connsiteY4" fmla="*/ 0 h 177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066" h="1770039">
                  <a:moveTo>
                    <a:pt x="0" y="0"/>
                  </a:moveTo>
                  <a:lnTo>
                    <a:pt x="2950066" y="0"/>
                  </a:lnTo>
                  <a:lnTo>
                    <a:pt x="2950066" y="1770039"/>
                  </a:lnTo>
                  <a:lnTo>
                    <a:pt x="0" y="1770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результаты аналитических исследований и опросов субъектов предпринимательской деятельности, экспертов, потребителей товаров, работ, услуг, саморегулируемых организаций, профессиональных союзов и советов потребителей, а также общественных организаций, представляющих интересы потребителей, включая результаты мониторинга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  <p:sp>
          <p:nvSpPr>
            <p:cNvPr id="60" name="Полилиния 59"/>
            <p:cNvSpPr/>
            <p:nvPr/>
          </p:nvSpPr>
          <p:spPr>
            <a:xfrm>
              <a:off x="1820813" y="5083371"/>
              <a:ext cx="6195139" cy="1809327"/>
            </a:xfrm>
            <a:custGeom>
              <a:avLst/>
              <a:gdLst>
                <a:gd name="connsiteX0" fmla="*/ 0 w 2950066"/>
                <a:gd name="connsiteY0" fmla="*/ 0 h 1770039"/>
                <a:gd name="connsiteX1" fmla="*/ 2950066 w 2950066"/>
                <a:gd name="connsiteY1" fmla="*/ 0 h 1770039"/>
                <a:gd name="connsiteX2" fmla="*/ 2950066 w 2950066"/>
                <a:gd name="connsiteY2" fmla="*/ 1770039 h 1770039"/>
                <a:gd name="connsiteX3" fmla="*/ 0 w 2950066"/>
                <a:gd name="connsiteY3" fmla="*/ 1770039 h 1770039"/>
                <a:gd name="connsiteX4" fmla="*/ 0 w 2950066"/>
                <a:gd name="connsiteY4" fmla="*/ 0 h 1770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066" h="1770039">
                  <a:moveTo>
                    <a:pt x="0" y="0"/>
                  </a:moveTo>
                  <a:lnTo>
                    <a:pt x="2950066" y="0"/>
                  </a:lnTo>
                  <a:lnTo>
                    <a:pt x="2950066" y="1770039"/>
                  </a:lnTo>
                  <a:lnTo>
                    <a:pt x="0" y="1770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C00000"/>
                </a:buClr>
              </a:pPr>
              <a:r>
                <a:rPr lang="ru-RU" sz="1600" kern="1200" dirty="0" smtClean="0">
                  <a:solidFill>
                    <a:schemeClr val="tx1"/>
                  </a:solidFill>
                </a:rPr>
                <a:t>информация научных, исследовательских, аналитических и проектных организаций, экспертные оценки состояния товарных рынков и отраслей региональной экономики, а также данные хозяйствующих субъектов об их деятельности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64" name="Прямая соединительная линия 63"/>
          <p:cNvCxnSpPr>
            <a:stCxn id="54" idx="3"/>
            <a:endCxn id="54" idx="2"/>
          </p:cNvCxnSpPr>
          <p:nvPr/>
        </p:nvCxnSpPr>
        <p:spPr>
          <a:xfrm>
            <a:off x="609600" y="2556037"/>
            <a:ext cx="34702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55" idx="3"/>
            <a:endCxn id="55" idx="2"/>
          </p:cNvCxnSpPr>
          <p:nvPr/>
        </p:nvCxnSpPr>
        <p:spPr>
          <a:xfrm>
            <a:off x="4426903" y="2556037"/>
            <a:ext cx="34702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>
            <a:stCxn id="56" idx="3"/>
            <a:endCxn id="56" idx="2"/>
          </p:cNvCxnSpPr>
          <p:nvPr/>
        </p:nvCxnSpPr>
        <p:spPr>
          <a:xfrm>
            <a:off x="8244205" y="2556037"/>
            <a:ext cx="34702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>
            <a:stCxn id="57" idx="3"/>
            <a:endCxn id="57" idx="2"/>
          </p:cNvCxnSpPr>
          <p:nvPr/>
        </p:nvCxnSpPr>
        <p:spPr>
          <a:xfrm>
            <a:off x="609600" y="4163094"/>
            <a:ext cx="34702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>
            <a:stCxn id="58" idx="3"/>
            <a:endCxn id="58" idx="2"/>
          </p:cNvCxnSpPr>
          <p:nvPr/>
        </p:nvCxnSpPr>
        <p:spPr>
          <a:xfrm>
            <a:off x="4426903" y="4163094"/>
            <a:ext cx="347027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>
            <a:stCxn id="59" idx="3"/>
            <a:endCxn id="59" idx="2"/>
          </p:cNvCxnSpPr>
          <p:nvPr/>
        </p:nvCxnSpPr>
        <p:spPr>
          <a:xfrm>
            <a:off x="8479666" y="5800725"/>
            <a:ext cx="323481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60" idx="3"/>
            <a:endCxn id="60" idx="2"/>
          </p:cNvCxnSpPr>
          <p:nvPr/>
        </p:nvCxnSpPr>
        <p:spPr>
          <a:xfrm>
            <a:off x="609600" y="5800725"/>
            <a:ext cx="728757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Номер слайда 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7FA09-BA17-4453-95B9-FE63CB2E698B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2" name="Капля 1"/>
          <p:cNvSpPr/>
          <p:nvPr/>
        </p:nvSpPr>
        <p:spPr>
          <a:xfrm>
            <a:off x="331390" y="1174754"/>
            <a:ext cx="382905" cy="381000"/>
          </a:xfrm>
          <a:prstGeom prst="teardrop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1</a:t>
            </a:r>
            <a:endParaRPr lang="ru-RU" sz="1800" kern="1200" dirty="0" smtClean="0"/>
          </a:p>
        </p:txBody>
      </p:sp>
      <p:sp>
        <p:nvSpPr>
          <p:cNvPr id="23" name="Капля 22"/>
          <p:cNvSpPr/>
          <p:nvPr/>
        </p:nvSpPr>
        <p:spPr>
          <a:xfrm>
            <a:off x="4253388" y="1181065"/>
            <a:ext cx="382905" cy="381000"/>
          </a:xfrm>
          <a:prstGeom prst="teardrop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2</a:t>
            </a:r>
            <a:endParaRPr lang="ru-RU" sz="1800" kern="1200" dirty="0" smtClean="0"/>
          </a:p>
        </p:txBody>
      </p:sp>
      <p:sp>
        <p:nvSpPr>
          <p:cNvPr id="24" name="Капля 23"/>
          <p:cNvSpPr/>
          <p:nvPr/>
        </p:nvSpPr>
        <p:spPr>
          <a:xfrm>
            <a:off x="8288213" y="1200884"/>
            <a:ext cx="382905" cy="381000"/>
          </a:xfrm>
          <a:prstGeom prst="teardrop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3</a:t>
            </a:r>
            <a:endParaRPr lang="ru-RU" sz="1800" kern="1200" dirty="0" smtClean="0"/>
          </a:p>
        </p:txBody>
      </p:sp>
      <p:sp>
        <p:nvSpPr>
          <p:cNvPr id="25" name="Капля 24"/>
          <p:cNvSpPr/>
          <p:nvPr/>
        </p:nvSpPr>
        <p:spPr>
          <a:xfrm>
            <a:off x="404637" y="2799958"/>
            <a:ext cx="382905" cy="381000"/>
          </a:xfrm>
          <a:prstGeom prst="teardrop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4</a:t>
            </a:r>
            <a:endParaRPr lang="ru-RU" sz="1800" kern="1200" dirty="0" smtClean="0"/>
          </a:p>
        </p:txBody>
      </p:sp>
      <p:sp>
        <p:nvSpPr>
          <p:cNvPr id="26" name="Капля 25"/>
          <p:cNvSpPr/>
          <p:nvPr/>
        </p:nvSpPr>
        <p:spPr>
          <a:xfrm>
            <a:off x="4274219" y="2783783"/>
            <a:ext cx="382905" cy="381000"/>
          </a:xfrm>
          <a:prstGeom prst="teardrop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5</a:t>
            </a:r>
            <a:endParaRPr lang="ru-RU" sz="1800" kern="1200" dirty="0" smtClean="0"/>
          </a:p>
        </p:txBody>
      </p:sp>
      <p:sp>
        <p:nvSpPr>
          <p:cNvPr id="27" name="Капля 26"/>
          <p:cNvSpPr/>
          <p:nvPr/>
        </p:nvSpPr>
        <p:spPr>
          <a:xfrm>
            <a:off x="8207568" y="2785679"/>
            <a:ext cx="382905" cy="381000"/>
          </a:xfrm>
          <a:prstGeom prst="teardrop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6</a:t>
            </a:r>
            <a:endParaRPr lang="ru-RU" sz="1800" kern="1200" dirty="0" smtClean="0"/>
          </a:p>
        </p:txBody>
      </p:sp>
      <p:sp>
        <p:nvSpPr>
          <p:cNvPr id="28" name="Капля 27"/>
          <p:cNvSpPr/>
          <p:nvPr/>
        </p:nvSpPr>
        <p:spPr>
          <a:xfrm>
            <a:off x="432491" y="4416042"/>
            <a:ext cx="382905" cy="381000"/>
          </a:xfrm>
          <a:prstGeom prst="teardrop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kern="1200" dirty="0" smtClean="0"/>
              <a:t>7</a:t>
            </a:r>
            <a:endParaRPr lang="ru-RU" sz="1800" kern="1200" dirty="0" smtClean="0"/>
          </a:p>
        </p:txBody>
      </p:sp>
    </p:spTree>
    <p:extLst>
      <p:ext uri="{BB962C8B-B14F-4D97-AF65-F5344CB8AC3E}">
        <p14:creationId xmlns:p14="http://schemas.microsoft.com/office/powerpoint/2010/main" val="979953993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Другая 78">
      <a:dk1>
        <a:srgbClr val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006699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/>
      <a:bodyPr spcFirstLastPara="0" vert="horz" wrap="square" lIns="303775" tIns="303775" rIns="303775" bIns="303775" numCol="1" spcCol="1270" anchor="ctr" anchorCtr="0">
        <a:noAutofit/>
      </a:bodyPr>
      <a:lstStyle>
        <a:defPPr algn="ctr" defTabSz="800100">
          <a:lnSpc>
            <a:spcPct val="90000"/>
          </a:lnSpc>
          <a:spcBef>
            <a:spcPct val="0"/>
          </a:spcBef>
          <a:spcAft>
            <a:spcPct val="35000"/>
          </a:spcAft>
          <a:defRPr sz="1800" kern="1200" dirty="0" smtClean="0"/>
        </a:defPPr>
      </a:lstStyle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hemeClr val="accent1">
            <a:hueOff val="0"/>
            <a:satOff val="0"/>
            <a:lumOff val="0"/>
            <a:alphaOff val="0"/>
          </a:schemeClr>
        </a:fillRef>
        <a:effectRef idx="0">
          <a:schemeClr val="accent1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2331</TotalTime>
  <Words>775</Words>
  <Application>Microsoft Office PowerPoint</Application>
  <PresentationFormat>Широкоэкранный</PresentationFormat>
  <Paragraphs>169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Tahoma</vt:lpstr>
      <vt:lpstr>Wingdings</vt:lpstr>
      <vt:lpstr>Ретро</vt:lpstr>
      <vt:lpstr>О рассмотрении проекта перечня товарных рынков и проекта плана мероприятий («дорожной карты») по содействию развитию конкуренции в Новосибирской области</vt:lpstr>
      <vt:lpstr>Распоряжение Правительства РФ от 17.04.2019 № 768-р   «Об утверждении стандарта развития конкуренции в субъектах Российской Федерации» </vt:lpstr>
      <vt:lpstr>Презентация PowerPoint</vt:lpstr>
      <vt:lpstr>Презентация PowerPoint</vt:lpstr>
      <vt:lpstr>Уполномоченный орган разрабатывает проект перечня товарных рынков, обосновывает выбор каждого товарного рынка с описанием текущей ситуации и анализом основных проблем и методов их решения и устанавливает обязательные для достижения ключевые показатели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«дорожную карту» также включены:</vt:lpstr>
      <vt:lpstr>Презентация PowerPoint</vt:lpstr>
      <vt:lpstr>Презентация PowerPoint</vt:lpstr>
      <vt:lpstr>Информация о разработке  перечня товарных рынков и «дорожной карты» была размещена:</vt:lpstr>
      <vt:lpstr>Презентация PowerPoint</vt:lpstr>
    </vt:vector>
  </TitlesOfParts>
  <Company>PNO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</dc:title>
  <dc:creator>Кузьмина Елена Анатольевна</dc:creator>
  <cp:lastModifiedBy>Кузьмина Елена Анатольевна</cp:lastModifiedBy>
  <cp:revision>106</cp:revision>
  <dcterms:created xsi:type="dcterms:W3CDTF">2019-10-29T07:27:17Z</dcterms:created>
  <dcterms:modified xsi:type="dcterms:W3CDTF">2019-11-05T03:53:18Z</dcterms:modified>
</cp:coreProperties>
</file>