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6">
  <p:sldMasterIdLst>
    <p:sldMasterId id="2147483661" r:id="rId1"/>
  </p:sldMasterIdLst>
  <p:notesMasterIdLst>
    <p:notesMasterId r:id="rId13"/>
  </p:notesMasterIdLst>
  <p:sldIdLst>
    <p:sldId id="259" r:id="rId2"/>
    <p:sldId id="271" r:id="rId3"/>
    <p:sldId id="262" r:id="rId4"/>
    <p:sldId id="286" r:id="rId5"/>
    <p:sldId id="277" r:id="rId6"/>
    <p:sldId id="282" r:id="rId7"/>
    <p:sldId id="283" r:id="rId8"/>
    <p:sldId id="275" r:id="rId9"/>
    <p:sldId id="269" r:id="rId10"/>
    <p:sldId id="287" r:id="rId11"/>
    <p:sldId id="266" r:id="rId12"/>
  </p:sldIdLst>
  <p:sldSz cx="9144000" cy="5143500" type="screen16x9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00863D"/>
    <a:srgbClr val="3399FF"/>
    <a:srgbClr val="0099CC"/>
    <a:srgbClr val="66CCFF"/>
    <a:srgbClr val="0099FF"/>
    <a:srgbClr val="2BA7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3314" autoAdjust="0"/>
  </p:normalViewPr>
  <p:slideViewPr>
    <p:cSldViewPr>
      <p:cViewPr varScale="1">
        <p:scale>
          <a:sx n="152" d="100"/>
          <a:sy n="152" d="100"/>
        </p:scale>
        <p:origin x="444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1" d="100"/>
          <a:sy n="61" d="100"/>
        </p:scale>
        <p:origin x="-2580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C9F7A1-357D-4555-9925-237E0B18732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FC14912-9780-4A52-A9B8-EF9CB1DC19F8}">
      <dgm:prSet phldrT="[Текст]"/>
      <dgm:spPr/>
      <dgm:t>
        <a:bodyPr/>
        <a:lstStyle/>
        <a:p>
          <a:r>
            <a:rPr lang="ru-RU" dirty="0" smtClean="0"/>
            <a:t>Мониторинг состояния финансовой среды посредством проведения опросов и обследований экономических субъектов региона</a:t>
          </a:r>
          <a:endParaRPr lang="ru-RU" dirty="0"/>
        </a:p>
      </dgm:t>
    </dgm:pt>
    <dgm:pt modelId="{B3AA1793-611E-42FA-8451-9129F1B6C33D}" type="parTrans" cxnId="{9581DF1F-F7A0-4A2F-AA3F-6D4D7B4F2D3A}">
      <dgm:prSet/>
      <dgm:spPr/>
      <dgm:t>
        <a:bodyPr/>
        <a:lstStyle/>
        <a:p>
          <a:endParaRPr lang="ru-RU"/>
        </a:p>
      </dgm:t>
    </dgm:pt>
    <dgm:pt modelId="{39893EE5-19E0-4A6F-AA58-4EA83C54661D}" type="sibTrans" cxnId="{9581DF1F-F7A0-4A2F-AA3F-6D4D7B4F2D3A}">
      <dgm:prSet/>
      <dgm:spPr/>
      <dgm:t>
        <a:bodyPr/>
        <a:lstStyle/>
        <a:p>
          <a:endParaRPr lang="ru-RU"/>
        </a:p>
      </dgm:t>
    </dgm:pt>
    <dgm:pt modelId="{FF496214-8A0A-42DA-A9DA-24A967338331}">
      <dgm:prSet phldrT="[Текст]"/>
      <dgm:spPr/>
      <dgm:t>
        <a:bodyPr/>
        <a:lstStyle/>
        <a:p>
          <a:r>
            <a:rPr lang="ru-RU" dirty="0" smtClean="0"/>
            <a:t>Аналитические обзоры сегментов финансового рынка</a:t>
          </a:r>
          <a:endParaRPr lang="ru-RU" dirty="0"/>
        </a:p>
      </dgm:t>
    </dgm:pt>
    <dgm:pt modelId="{1A6EC3CA-C7B4-41A6-B079-BA0CC69BCC68}" type="parTrans" cxnId="{EA8CC46C-F872-429A-9A0B-9C667BF5DF0D}">
      <dgm:prSet/>
      <dgm:spPr/>
      <dgm:t>
        <a:bodyPr/>
        <a:lstStyle/>
        <a:p>
          <a:endParaRPr lang="ru-RU"/>
        </a:p>
      </dgm:t>
    </dgm:pt>
    <dgm:pt modelId="{7D2BFFB1-3D1B-4707-B227-EC66712168F7}" type="sibTrans" cxnId="{EA8CC46C-F872-429A-9A0B-9C667BF5DF0D}">
      <dgm:prSet/>
      <dgm:spPr/>
      <dgm:t>
        <a:bodyPr/>
        <a:lstStyle/>
        <a:p>
          <a:endParaRPr lang="ru-RU"/>
        </a:p>
      </dgm:t>
    </dgm:pt>
    <dgm:pt modelId="{96264575-A278-44AA-9309-D98CB89F11FE}">
      <dgm:prSet phldrT="[Текст]"/>
      <dgm:spPr/>
      <dgm:t>
        <a:bodyPr/>
        <a:lstStyle/>
        <a:p>
          <a:r>
            <a:rPr lang="ru-RU" dirty="0" smtClean="0"/>
            <a:t>Мероприятия по финансовому просвещению населения и предпринимателей в регионе</a:t>
          </a:r>
          <a:endParaRPr lang="ru-RU" dirty="0"/>
        </a:p>
      </dgm:t>
    </dgm:pt>
    <dgm:pt modelId="{92BF30A9-610F-41AF-AB82-568EF55638A0}" type="parTrans" cxnId="{15E93458-F647-442D-AFDC-61A7702F57EB}">
      <dgm:prSet/>
      <dgm:spPr/>
      <dgm:t>
        <a:bodyPr/>
        <a:lstStyle/>
        <a:p>
          <a:endParaRPr lang="ru-RU"/>
        </a:p>
      </dgm:t>
    </dgm:pt>
    <dgm:pt modelId="{224122FA-B39B-426F-B681-7F6803C37DB9}" type="sibTrans" cxnId="{15E93458-F647-442D-AFDC-61A7702F57EB}">
      <dgm:prSet/>
      <dgm:spPr/>
      <dgm:t>
        <a:bodyPr/>
        <a:lstStyle/>
        <a:p>
          <a:endParaRPr lang="ru-RU"/>
        </a:p>
      </dgm:t>
    </dgm:pt>
    <dgm:pt modelId="{0B247266-1B03-44F6-A40C-3F5530E29C0E}" type="pres">
      <dgm:prSet presAssocID="{A2C9F7A1-357D-4555-9925-237E0B18732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818C46E7-1899-46F3-8BB4-D157B171442E}" type="pres">
      <dgm:prSet presAssocID="{A2C9F7A1-357D-4555-9925-237E0B187323}" presName="Name1" presStyleCnt="0"/>
      <dgm:spPr/>
    </dgm:pt>
    <dgm:pt modelId="{AD0A4E9E-A9CB-49EC-9BF1-63625719F278}" type="pres">
      <dgm:prSet presAssocID="{A2C9F7A1-357D-4555-9925-237E0B187323}" presName="cycle" presStyleCnt="0"/>
      <dgm:spPr/>
    </dgm:pt>
    <dgm:pt modelId="{834F1731-5E90-4BC5-A485-0942A64D7FEF}" type="pres">
      <dgm:prSet presAssocID="{A2C9F7A1-357D-4555-9925-237E0B187323}" presName="srcNode" presStyleLbl="node1" presStyleIdx="0" presStyleCnt="3"/>
      <dgm:spPr/>
    </dgm:pt>
    <dgm:pt modelId="{1F7B90E2-BE7C-4893-8EF6-F1E246B94E65}" type="pres">
      <dgm:prSet presAssocID="{A2C9F7A1-357D-4555-9925-237E0B187323}" presName="conn" presStyleLbl="parChTrans1D2" presStyleIdx="0" presStyleCnt="1"/>
      <dgm:spPr/>
      <dgm:t>
        <a:bodyPr/>
        <a:lstStyle/>
        <a:p>
          <a:endParaRPr lang="ru-RU"/>
        </a:p>
      </dgm:t>
    </dgm:pt>
    <dgm:pt modelId="{989C0564-C67B-4B13-AF83-ECC7F01675C2}" type="pres">
      <dgm:prSet presAssocID="{A2C9F7A1-357D-4555-9925-237E0B187323}" presName="extraNode" presStyleLbl="node1" presStyleIdx="0" presStyleCnt="3"/>
      <dgm:spPr/>
    </dgm:pt>
    <dgm:pt modelId="{E8EB042F-1A7A-4A06-A7CB-5B901211BA9B}" type="pres">
      <dgm:prSet presAssocID="{A2C9F7A1-357D-4555-9925-237E0B187323}" presName="dstNode" presStyleLbl="node1" presStyleIdx="0" presStyleCnt="3"/>
      <dgm:spPr/>
    </dgm:pt>
    <dgm:pt modelId="{B056B8EF-61A1-4898-866D-A1385A0F60E9}" type="pres">
      <dgm:prSet presAssocID="{AFC14912-9780-4A52-A9B8-EF9CB1DC19F8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8C9534-D3EB-4241-91FB-5A40D7A68C37}" type="pres">
      <dgm:prSet presAssocID="{AFC14912-9780-4A52-A9B8-EF9CB1DC19F8}" presName="accent_1" presStyleCnt="0"/>
      <dgm:spPr/>
    </dgm:pt>
    <dgm:pt modelId="{AA2D55CF-2ED6-4B09-AE31-25DB1013B5F9}" type="pres">
      <dgm:prSet presAssocID="{AFC14912-9780-4A52-A9B8-EF9CB1DC19F8}" presName="accentRepeatNode" presStyleLbl="solidFgAcc1" presStyleIdx="0" presStyleCnt="3"/>
      <dgm:spPr/>
    </dgm:pt>
    <dgm:pt modelId="{CC35D459-6068-48C6-9E31-3A5942DEC351}" type="pres">
      <dgm:prSet presAssocID="{FF496214-8A0A-42DA-A9DA-24A967338331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7040F0-95B7-42C3-8D9C-02867FF13CF3}" type="pres">
      <dgm:prSet presAssocID="{FF496214-8A0A-42DA-A9DA-24A967338331}" presName="accent_2" presStyleCnt="0"/>
      <dgm:spPr/>
    </dgm:pt>
    <dgm:pt modelId="{6E249670-753C-4D9D-8449-C27E020426EA}" type="pres">
      <dgm:prSet presAssocID="{FF496214-8A0A-42DA-A9DA-24A967338331}" presName="accentRepeatNode" presStyleLbl="solidFgAcc1" presStyleIdx="1" presStyleCnt="3"/>
      <dgm:spPr/>
    </dgm:pt>
    <dgm:pt modelId="{2FAEBE7E-6F40-4C74-AFA4-62064D6E34E4}" type="pres">
      <dgm:prSet presAssocID="{96264575-A278-44AA-9309-D98CB89F11FE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A700F7-3A91-4A5A-96DC-CB2B16BFCB57}" type="pres">
      <dgm:prSet presAssocID="{96264575-A278-44AA-9309-D98CB89F11FE}" presName="accent_3" presStyleCnt="0"/>
      <dgm:spPr/>
    </dgm:pt>
    <dgm:pt modelId="{D057BD9E-65AD-4DAB-AB58-03F1F8B0D5DB}" type="pres">
      <dgm:prSet presAssocID="{96264575-A278-44AA-9309-D98CB89F11FE}" presName="accentRepeatNode" presStyleLbl="solidFgAcc1" presStyleIdx="2" presStyleCnt="3"/>
      <dgm:spPr/>
    </dgm:pt>
  </dgm:ptLst>
  <dgm:cxnLst>
    <dgm:cxn modelId="{4FA93696-0294-48A8-882B-C42DD4E0D869}" type="presOf" srcId="{FF496214-8A0A-42DA-A9DA-24A967338331}" destId="{CC35D459-6068-48C6-9E31-3A5942DEC351}" srcOrd="0" destOrd="0" presId="urn:microsoft.com/office/officeart/2008/layout/VerticalCurvedList"/>
    <dgm:cxn modelId="{2163C73B-6ED5-41A1-BBBC-A50514E6D974}" type="presOf" srcId="{39893EE5-19E0-4A6F-AA58-4EA83C54661D}" destId="{1F7B90E2-BE7C-4893-8EF6-F1E246B94E65}" srcOrd="0" destOrd="0" presId="urn:microsoft.com/office/officeart/2008/layout/VerticalCurvedList"/>
    <dgm:cxn modelId="{15E93458-F647-442D-AFDC-61A7702F57EB}" srcId="{A2C9F7A1-357D-4555-9925-237E0B187323}" destId="{96264575-A278-44AA-9309-D98CB89F11FE}" srcOrd="2" destOrd="0" parTransId="{92BF30A9-610F-41AF-AB82-568EF55638A0}" sibTransId="{224122FA-B39B-426F-B681-7F6803C37DB9}"/>
    <dgm:cxn modelId="{3BD965D6-8B19-4CF1-A49B-55C022423C7C}" type="presOf" srcId="{96264575-A278-44AA-9309-D98CB89F11FE}" destId="{2FAEBE7E-6F40-4C74-AFA4-62064D6E34E4}" srcOrd="0" destOrd="0" presId="urn:microsoft.com/office/officeart/2008/layout/VerticalCurvedList"/>
    <dgm:cxn modelId="{233BBA8C-58BC-4710-931A-8A625527465C}" type="presOf" srcId="{AFC14912-9780-4A52-A9B8-EF9CB1DC19F8}" destId="{B056B8EF-61A1-4898-866D-A1385A0F60E9}" srcOrd="0" destOrd="0" presId="urn:microsoft.com/office/officeart/2008/layout/VerticalCurvedList"/>
    <dgm:cxn modelId="{9581DF1F-F7A0-4A2F-AA3F-6D4D7B4F2D3A}" srcId="{A2C9F7A1-357D-4555-9925-237E0B187323}" destId="{AFC14912-9780-4A52-A9B8-EF9CB1DC19F8}" srcOrd="0" destOrd="0" parTransId="{B3AA1793-611E-42FA-8451-9129F1B6C33D}" sibTransId="{39893EE5-19E0-4A6F-AA58-4EA83C54661D}"/>
    <dgm:cxn modelId="{EB786E6C-AFDD-43A9-8168-3D3E964A0DC8}" type="presOf" srcId="{A2C9F7A1-357D-4555-9925-237E0B187323}" destId="{0B247266-1B03-44F6-A40C-3F5530E29C0E}" srcOrd="0" destOrd="0" presId="urn:microsoft.com/office/officeart/2008/layout/VerticalCurvedList"/>
    <dgm:cxn modelId="{EA8CC46C-F872-429A-9A0B-9C667BF5DF0D}" srcId="{A2C9F7A1-357D-4555-9925-237E0B187323}" destId="{FF496214-8A0A-42DA-A9DA-24A967338331}" srcOrd="1" destOrd="0" parTransId="{1A6EC3CA-C7B4-41A6-B079-BA0CC69BCC68}" sibTransId="{7D2BFFB1-3D1B-4707-B227-EC66712168F7}"/>
    <dgm:cxn modelId="{F934CCEE-1233-4478-867B-50FB49ACF455}" type="presParOf" srcId="{0B247266-1B03-44F6-A40C-3F5530E29C0E}" destId="{818C46E7-1899-46F3-8BB4-D157B171442E}" srcOrd="0" destOrd="0" presId="urn:microsoft.com/office/officeart/2008/layout/VerticalCurvedList"/>
    <dgm:cxn modelId="{87D7CD00-9A1B-4890-BC7A-B18A8F7E3BFA}" type="presParOf" srcId="{818C46E7-1899-46F3-8BB4-D157B171442E}" destId="{AD0A4E9E-A9CB-49EC-9BF1-63625719F278}" srcOrd="0" destOrd="0" presId="urn:microsoft.com/office/officeart/2008/layout/VerticalCurvedList"/>
    <dgm:cxn modelId="{EC47DF00-4F36-4627-BA70-A4856D05053D}" type="presParOf" srcId="{AD0A4E9E-A9CB-49EC-9BF1-63625719F278}" destId="{834F1731-5E90-4BC5-A485-0942A64D7FEF}" srcOrd="0" destOrd="0" presId="urn:microsoft.com/office/officeart/2008/layout/VerticalCurvedList"/>
    <dgm:cxn modelId="{46970848-9C7F-4FF6-A191-581C5A41B1F0}" type="presParOf" srcId="{AD0A4E9E-A9CB-49EC-9BF1-63625719F278}" destId="{1F7B90E2-BE7C-4893-8EF6-F1E246B94E65}" srcOrd="1" destOrd="0" presId="urn:microsoft.com/office/officeart/2008/layout/VerticalCurvedList"/>
    <dgm:cxn modelId="{426A74AC-C2C6-46BC-B4E4-B2F55165AAE1}" type="presParOf" srcId="{AD0A4E9E-A9CB-49EC-9BF1-63625719F278}" destId="{989C0564-C67B-4B13-AF83-ECC7F01675C2}" srcOrd="2" destOrd="0" presId="urn:microsoft.com/office/officeart/2008/layout/VerticalCurvedList"/>
    <dgm:cxn modelId="{BD858214-4D11-4184-A736-75905ACCA7D1}" type="presParOf" srcId="{AD0A4E9E-A9CB-49EC-9BF1-63625719F278}" destId="{E8EB042F-1A7A-4A06-A7CB-5B901211BA9B}" srcOrd="3" destOrd="0" presId="urn:microsoft.com/office/officeart/2008/layout/VerticalCurvedList"/>
    <dgm:cxn modelId="{8FB3505F-FD90-4CB0-B16C-E37A1E74AAB4}" type="presParOf" srcId="{818C46E7-1899-46F3-8BB4-D157B171442E}" destId="{B056B8EF-61A1-4898-866D-A1385A0F60E9}" srcOrd="1" destOrd="0" presId="urn:microsoft.com/office/officeart/2008/layout/VerticalCurvedList"/>
    <dgm:cxn modelId="{26BABF46-1D55-4643-A5E2-4C6AD12F7C37}" type="presParOf" srcId="{818C46E7-1899-46F3-8BB4-D157B171442E}" destId="{B38C9534-D3EB-4241-91FB-5A40D7A68C37}" srcOrd="2" destOrd="0" presId="urn:microsoft.com/office/officeart/2008/layout/VerticalCurvedList"/>
    <dgm:cxn modelId="{DDA10650-2C69-40E0-A7DC-B37D48664834}" type="presParOf" srcId="{B38C9534-D3EB-4241-91FB-5A40D7A68C37}" destId="{AA2D55CF-2ED6-4B09-AE31-25DB1013B5F9}" srcOrd="0" destOrd="0" presId="urn:microsoft.com/office/officeart/2008/layout/VerticalCurvedList"/>
    <dgm:cxn modelId="{DD6F9AAB-D7E1-4F76-B751-CED5B5666D7B}" type="presParOf" srcId="{818C46E7-1899-46F3-8BB4-D157B171442E}" destId="{CC35D459-6068-48C6-9E31-3A5942DEC351}" srcOrd="3" destOrd="0" presId="urn:microsoft.com/office/officeart/2008/layout/VerticalCurvedList"/>
    <dgm:cxn modelId="{6FF68636-CA40-46F5-854D-E2A5CA66C798}" type="presParOf" srcId="{818C46E7-1899-46F3-8BB4-D157B171442E}" destId="{5A7040F0-95B7-42C3-8D9C-02867FF13CF3}" srcOrd="4" destOrd="0" presId="urn:microsoft.com/office/officeart/2008/layout/VerticalCurvedList"/>
    <dgm:cxn modelId="{9F3B3F85-64E4-478C-8086-73A8FCB4555E}" type="presParOf" srcId="{5A7040F0-95B7-42C3-8D9C-02867FF13CF3}" destId="{6E249670-753C-4D9D-8449-C27E020426EA}" srcOrd="0" destOrd="0" presId="urn:microsoft.com/office/officeart/2008/layout/VerticalCurvedList"/>
    <dgm:cxn modelId="{8A013625-38BC-4BB9-885B-67ABA5B08929}" type="presParOf" srcId="{818C46E7-1899-46F3-8BB4-D157B171442E}" destId="{2FAEBE7E-6F40-4C74-AFA4-62064D6E34E4}" srcOrd="5" destOrd="0" presId="urn:microsoft.com/office/officeart/2008/layout/VerticalCurvedList"/>
    <dgm:cxn modelId="{F531CA3F-F8F9-4165-A9EA-3E3BDB6FC99B}" type="presParOf" srcId="{818C46E7-1899-46F3-8BB4-D157B171442E}" destId="{ECA700F7-3A91-4A5A-96DC-CB2B16BFCB57}" srcOrd="6" destOrd="0" presId="urn:microsoft.com/office/officeart/2008/layout/VerticalCurvedList"/>
    <dgm:cxn modelId="{F9915CF8-B93B-4D9E-9F0B-9F4E77D18B94}" type="presParOf" srcId="{ECA700F7-3A91-4A5A-96DC-CB2B16BFCB57}" destId="{D057BD9E-65AD-4DAB-AB58-03F1F8B0D5D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7B90E2-BE7C-4893-8EF6-F1E246B94E65}">
      <dsp:nvSpPr>
        <dsp:cNvPr id="0" name=""/>
        <dsp:cNvSpPr/>
      </dsp:nvSpPr>
      <dsp:spPr>
        <a:xfrm>
          <a:off x="-4721575" y="-723751"/>
          <a:ext cx="5623967" cy="5623967"/>
        </a:xfrm>
        <a:prstGeom prst="blockArc">
          <a:avLst>
            <a:gd name="adj1" fmla="val 18900000"/>
            <a:gd name="adj2" fmla="val 2700000"/>
            <a:gd name="adj3" fmla="val 384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56B8EF-61A1-4898-866D-A1385A0F60E9}">
      <dsp:nvSpPr>
        <dsp:cNvPr id="0" name=""/>
        <dsp:cNvSpPr/>
      </dsp:nvSpPr>
      <dsp:spPr>
        <a:xfrm>
          <a:off x="580365" y="417646"/>
          <a:ext cx="8003631" cy="8352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3014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Мониторинг состояния финансовой среды посредством проведения опросов и обследований экономических субъектов региона</a:t>
          </a:r>
          <a:endParaRPr lang="ru-RU" sz="1800" kern="1200" dirty="0"/>
        </a:p>
      </dsp:txBody>
      <dsp:txXfrm>
        <a:off x="580365" y="417646"/>
        <a:ext cx="8003631" cy="835292"/>
      </dsp:txXfrm>
    </dsp:sp>
    <dsp:sp modelId="{AA2D55CF-2ED6-4B09-AE31-25DB1013B5F9}">
      <dsp:nvSpPr>
        <dsp:cNvPr id="0" name=""/>
        <dsp:cNvSpPr/>
      </dsp:nvSpPr>
      <dsp:spPr>
        <a:xfrm>
          <a:off x="58307" y="313234"/>
          <a:ext cx="1044116" cy="104411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35D459-6068-48C6-9E31-3A5942DEC351}">
      <dsp:nvSpPr>
        <dsp:cNvPr id="0" name=""/>
        <dsp:cNvSpPr/>
      </dsp:nvSpPr>
      <dsp:spPr>
        <a:xfrm>
          <a:off x="883994" y="1670585"/>
          <a:ext cx="7700002" cy="8352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3014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Аналитические обзоры сегментов финансового рынка</a:t>
          </a:r>
          <a:endParaRPr lang="ru-RU" sz="1800" kern="1200" dirty="0"/>
        </a:p>
      </dsp:txBody>
      <dsp:txXfrm>
        <a:off x="883994" y="1670585"/>
        <a:ext cx="7700002" cy="835292"/>
      </dsp:txXfrm>
    </dsp:sp>
    <dsp:sp modelId="{6E249670-753C-4D9D-8449-C27E020426EA}">
      <dsp:nvSpPr>
        <dsp:cNvPr id="0" name=""/>
        <dsp:cNvSpPr/>
      </dsp:nvSpPr>
      <dsp:spPr>
        <a:xfrm>
          <a:off x="361936" y="1566174"/>
          <a:ext cx="1044116" cy="104411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AEBE7E-6F40-4C74-AFA4-62064D6E34E4}">
      <dsp:nvSpPr>
        <dsp:cNvPr id="0" name=""/>
        <dsp:cNvSpPr/>
      </dsp:nvSpPr>
      <dsp:spPr>
        <a:xfrm>
          <a:off x="580365" y="2923524"/>
          <a:ext cx="8003631" cy="8352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3014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Мероприятия по финансовому просвещению населения и предпринимателей в регионе</a:t>
          </a:r>
          <a:endParaRPr lang="ru-RU" sz="1800" kern="1200" dirty="0"/>
        </a:p>
      </dsp:txBody>
      <dsp:txXfrm>
        <a:off x="580365" y="2923524"/>
        <a:ext cx="8003631" cy="835292"/>
      </dsp:txXfrm>
    </dsp:sp>
    <dsp:sp modelId="{D057BD9E-65AD-4DAB-AB58-03F1F8B0D5DB}">
      <dsp:nvSpPr>
        <dsp:cNvPr id="0" name=""/>
        <dsp:cNvSpPr/>
      </dsp:nvSpPr>
      <dsp:spPr>
        <a:xfrm>
          <a:off x="58307" y="2819113"/>
          <a:ext cx="1044116" cy="104411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6411"/>
          </a:xfrm>
          <a:prstGeom prst="rect">
            <a:avLst/>
          </a:prstGeom>
        </p:spPr>
        <p:txBody>
          <a:bodyPr vert="horz" lIns="91305" tIns="45652" rIns="91305" bIns="4565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411"/>
          </a:xfrm>
          <a:prstGeom prst="rect">
            <a:avLst/>
          </a:prstGeom>
        </p:spPr>
        <p:txBody>
          <a:bodyPr vert="horz" lIns="91305" tIns="45652" rIns="91305" bIns="45652" rtlCol="0"/>
          <a:lstStyle>
            <a:lvl1pPr algn="r">
              <a:defRPr sz="1200"/>
            </a:lvl1pPr>
          </a:lstStyle>
          <a:p>
            <a:fld id="{91B990C5-BAEC-4BC4-81C8-6220B14CA8A7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5" tIns="45652" rIns="91305" bIns="4565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305" tIns="45652" rIns="91305" bIns="4565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30092"/>
            <a:ext cx="2945659" cy="496411"/>
          </a:xfrm>
          <a:prstGeom prst="rect">
            <a:avLst/>
          </a:prstGeom>
        </p:spPr>
        <p:txBody>
          <a:bodyPr vert="horz" lIns="91305" tIns="45652" rIns="91305" bIns="4565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30092"/>
            <a:ext cx="2945659" cy="496411"/>
          </a:xfrm>
          <a:prstGeom prst="rect">
            <a:avLst/>
          </a:prstGeom>
        </p:spPr>
        <p:txBody>
          <a:bodyPr vert="horz" lIns="91305" tIns="45652" rIns="91305" bIns="45652" rtlCol="0" anchor="b"/>
          <a:lstStyle>
            <a:lvl1pPr algn="r">
              <a:defRPr sz="1200"/>
            </a:lvl1pPr>
          </a:lstStyle>
          <a:p>
            <a:fld id="{797D0091-BE57-4773-A413-824E83617A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867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D0091-BE57-4773-A413-824E83617A2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9034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3847297" y="9430092"/>
            <a:ext cx="2950380" cy="49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512" tIns="44756" rIns="89512" bIns="44756" anchor="b"/>
          <a:lstStyle>
            <a:lvl1pPr defTabSz="896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96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96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96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96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3B7B3A3C-4036-4321-B4E3-370D186408AE}" type="slidenum">
              <a:rPr lang="nl-NL" sz="1300"/>
              <a:pPr algn="r" eaLnBrk="1" hangingPunct="1"/>
              <a:t>10</a:t>
            </a:fld>
            <a:endParaRPr lang="nl-NL" sz="130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9768" y="4714185"/>
            <a:ext cx="5438140" cy="44694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512" tIns="44756" rIns="89512" bIns="44756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0292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3847297" y="9430092"/>
            <a:ext cx="2950380" cy="49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512" tIns="44756" rIns="89512" bIns="44756" anchor="b"/>
          <a:lstStyle>
            <a:lvl1pPr defTabSz="896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96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96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96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96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3B7B3A3C-4036-4321-B4E3-370D186408AE}" type="slidenum">
              <a:rPr lang="nl-NL" sz="1300"/>
              <a:pPr algn="r" eaLnBrk="1" hangingPunct="1"/>
              <a:t>2</a:t>
            </a:fld>
            <a:endParaRPr lang="nl-NL" sz="130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9768" y="4714185"/>
            <a:ext cx="5438140" cy="44694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512" tIns="44756" rIns="89512" bIns="44756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4351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3847297" y="9430092"/>
            <a:ext cx="2950380" cy="49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512" tIns="44756" rIns="89512" bIns="44756" anchor="b"/>
          <a:lstStyle>
            <a:lvl1pPr defTabSz="896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96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96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96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96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3B7B3A3C-4036-4321-B4E3-370D186408AE}" type="slidenum">
              <a:rPr lang="nl-NL" sz="1300"/>
              <a:pPr algn="r" eaLnBrk="1" hangingPunct="1"/>
              <a:t>3</a:t>
            </a:fld>
            <a:endParaRPr lang="nl-NL" sz="130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9768" y="4714185"/>
            <a:ext cx="5438140" cy="44694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512" tIns="44756" rIns="89512" bIns="44756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4351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3847297" y="9430092"/>
            <a:ext cx="2950380" cy="49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512" tIns="44756" rIns="89512" bIns="44756" anchor="b"/>
          <a:lstStyle>
            <a:lvl1pPr defTabSz="896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96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96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96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96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3B7B3A3C-4036-4321-B4E3-370D186408AE}" type="slidenum">
              <a:rPr lang="nl-NL" sz="1300"/>
              <a:pPr algn="r" eaLnBrk="1" hangingPunct="1"/>
              <a:t>4</a:t>
            </a:fld>
            <a:endParaRPr lang="nl-NL" sz="130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9768" y="4714185"/>
            <a:ext cx="5438140" cy="44694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512" tIns="44756" rIns="89512" bIns="44756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62168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3847297" y="9430092"/>
            <a:ext cx="2950380" cy="49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512" tIns="44756" rIns="89512" bIns="44756" anchor="b"/>
          <a:lstStyle>
            <a:lvl1pPr defTabSz="896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96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96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96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96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3B7B3A3C-4036-4321-B4E3-370D186408AE}" type="slidenum">
              <a:rPr lang="nl-NL" sz="1300"/>
              <a:pPr algn="r" eaLnBrk="1" hangingPunct="1"/>
              <a:t>5</a:t>
            </a:fld>
            <a:endParaRPr lang="nl-NL" sz="130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9768" y="4714185"/>
            <a:ext cx="5438140" cy="44694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512" tIns="44756" rIns="89512" bIns="44756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43515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3847297" y="9430092"/>
            <a:ext cx="2950380" cy="49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512" tIns="44756" rIns="89512" bIns="44756" anchor="b"/>
          <a:lstStyle>
            <a:lvl1pPr defTabSz="896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96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96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96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96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3B7B3A3C-4036-4321-B4E3-370D186408AE}" type="slidenum">
              <a:rPr lang="nl-NL" sz="1300"/>
              <a:pPr algn="r" eaLnBrk="1" hangingPunct="1"/>
              <a:t>6</a:t>
            </a:fld>
            <a:endParaRPr lang="nl-NL" sz="130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9768" y="4714185"/>
            <a:ext cx="5438140" cy="44694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512" tIns="44756" rIns="89512" bIns="44756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43515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3847297" y="9430092"/>
            <a:ext cx="2950380" cy="49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512" tIns="44756" rIns="89512" bIns="44756" anchor="b"/>
          <a:lstStyle>
            <a:lvl1pPr defTabSz="896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96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96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96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96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3B7B3A3C-4036-4321-B4E3-370D186408AE}" type="slidenum">
              <a:rPr lang="nl-NL" sz="1300"/>
              <a:pPr algn="r" eaLnBrk="1" hangingPunct="1"/>
              <a:t>7</a:t>
            </a:fld>
            <a:endParaRPr lang="nl-NL" sz="130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9768" y="4714185"/>
            <a:ext cx="5438140" cy="44694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512" tIns="44756" rIns="89512" bIns="44756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43515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3847297" y="9430092"/>
            <a:ext cx="2950380" cy="49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512" tIns="44756" rIns="89512" bIns="44756" anchor="b"/>
          <a:lstStyle>
            <a:lvl1pPr defTabSz="896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96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96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96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96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3B7B3A3C-4036-4321-B4E3-370D186408AE}" type="slidenum">
              <a:rPr lang="nl-NL" sz="1300"/>
              <a:pPr algn="r" eaLnBrk="1" hangingPunct="1"/>
              <a:t>8</a:t>
            </a:fld>
            <a:endParaRPr lang="nl-NL" sz="130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9768" y="4714185"/>
            <a:ext cx="5438140" cy="44694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512" tIns="44756" rIns="89512" bIns="44756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43515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3847297" y="9430092"/>
            <a:ext cx="2950380" cy="49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512" tIns="44756" rIns="89512" bIns="44756" anchor="b"/>
          <a:lstStyle>
            <a:lvl1pPr defTabSz="896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96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96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96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96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96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3B7B3A3C-4036-4321-B4E3-370D186408AE}" type="slidenum">
              <a:rPr lang="nl-NL" sz="1300"/>
              <a:pPr algn="r" eaLnBrk="1" hangingPunct="1"/>
              <a:t>9</a:t>
            </a:fld>
            <a:endParaRPr lang="nl-NL" sz="130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9768" y="4714185"/>
            <a:ext cx="5438140" cy="44694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512" tIns="44756" rIns="89512" bIns="44756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4351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Обложка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2255" y="2847975"/>
            <a:ext cx="3046808" cy="1588294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1C94846-A41A-46A4-82FC-F70C44E973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2"/>
          <a:stretch/>
        </p:blipFill>
        <p:spPr>
          <a:xfrm>
            <a:off x="4572000" y="0"/>
            <a:ext cx="4572000" cy="5143500"/>
          </a:xfrm>
          <a:prstGeom prst="rect">
            <a:avLst/>
          </a:prstGeom>
        </p:spPr>
      </p:pic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2255" y="4654176"/>
            <a:ext cx="3046808" cy="207148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</a:t>
            </a:r>
            <a:r>
              <a:rPr lang="ru-RU" dirty="0"/>
              <a:t> г.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FF4B885-5B69-4FE3-925A-37317C9E4C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13135" y="323852"/>
            <a:ext cx="1810940" cy="44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459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екст и изображение в 2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1F850-F1CD-41E5-B38D-AEE6D09F956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5044" y="3706578"/>
            <a:ext cx="4165997" cy="1111882"/>
          </a:xfrm>
        </p:spPr>
        <p:txBody>
          <a:bodyPr>
            <a:no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8D4A6F7-58EA-4D29-AE28-88336ABCCF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5044" y="1478757"/>
            <a:ext cx="4165994" cy="2050256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7" name="Текст 7">
            <a:extLst>
              <a:ext uri="{FF2B5EF4-FFF2-40B4-BE49-F238E27FC236}">
                <a16:creationId xmlns:a16="http://schemas.microsoft.com/office/drawing/2014/main" id="{F2786F94-0219-4D50-AE47-BFADD00557D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52963" y="3706578"/>
            <a:ext cx="4165997" cy="1111882"/>
          </a:xfrm>
        </p:spPr>
        <p:txBody>
          <a:bodyPr>
            <a:no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Рисунок 9">
            <a:extLst>
              <a:ext uri="{FF2B5EF4-FFF2-40B4-BE49-F238E27FC236}">
                <a16:creationId xmlns:a16="http://schemas.microsoft.com/office/drawing/2014/main" id="{08194C61-3908-4D9E-ADA8-AD85B6B49F2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52963" y="1478757"/>
            <a:ext cx="4165994" cy="2050256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491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екст и изображение в 3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1F850-F1CD-41E5-B38D-AEE6D09F956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5043" y="3706578"/>
            <a:ext cx="2707481" cy="1111882"/>
          </a:xfrm>
        </p:spPr>
        <p:txBody>
          <a:bodyPr>
            <a:no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8D4A6F7-58EA-4D29-AE28-88336ABCCF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5044" y="1478757"/>
            <a:ext cx="2707479" cy="2050256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1" name="Текст 7">
            <a:extLst>
              <a:ext uri="{FF2B5EF4-FFF2-40B4-BE49-F238E27FC236}">
                <a16:creationId xmlns:a16="http://schemas.microsoft.com/office/drawing/2014/main" id="{DCBD97CA-2B21-43E5-B3A6-4E3A6887B72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9925" y="3706578"/>
            <a:ext cx="2725341" cy="1111882"/>
          </a:xfrm>
        </p:spPr>
        <p:txBody>
          <a:bodyPr>
            <a:no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2" name="Рисунок 9">
            <a:extLst>
              <a:ext uri="{FF2B5EF4-FFF2-40B4-BE49-F238E27FC236}">
                <a16:creationId xmlns:a16="http://schemas.microsoft.com/office/drawing/2014/main" id="{9BB48594-CDF5-4760-829E-7067E397D54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209928" y="1478757"/>
            <a:ext cx="2725338" cy="2050256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8EDE3255-D331-473E-9F80-45DF45BC78A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3618" y="3706578"/>
            <a:ext cx="2725341" cy="1111882"/>
          </a:xfrm>
        </p:spPr>
        <p:txBody>
          <a:bodyPr>
            <a:no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4" name="Рисунок 9">
            <a:extLst>
              <a:ext uri="{FF2B5EF4-FFF2-40B4-BE49-F238E27FC236}">
                <a16:creationId xmlns:a16="http://schemas.microsoft.com/office/drawing/2014/main" id="{988FBD5B-1F8B-4DA1-9167-A98867F784D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3618" y="1478757"/>
            <a:ext cx="2725338" cy="2050256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mtClean="0"/>
              <a:t>Вставка рисунка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0947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екст и широкое изображение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1F850-F1CD-41E5-B38D-AEE6D09F956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5043" y="1478757"/>
            <a:ext cx="8493917" cy="1328738"/>
          </a:xfrm>
        </p:spPr>
        <p:txBody>
          <a:bodyPr>
            <a:no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Рисунок 3">
            <a:extLst>
              <a:ext uri="{FF2B5EF4-FFF2-40B4-BE49-F238E27FC236}">
                <a16:creationId xmlns:a16="http://schemas.microsoft.com/office/drawing/2014/main" id="{A0A68313-7CA3-4A32-A17E-CB916613E00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5042" y="2993233"/>
            <a:ext cx="8493919" cy="1826419"/>
          </a:xfrm>
          <a:solidFill>
            <a:schemeClr val="bg2"/>
          </a:solidFill>
        </p:spPr>
        <p:txBody>
          <a:bodyPr/>
          <a:lstStyle/>
          <a:p>
            <a:r>
              <a:rPr lang="ru-RU" smtClean="0"/>
              <a:t>Вставка рисунка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56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екст и диаграмм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1F850-F1CD-41E5-B38D-AEE6D09F956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5041" y="1478757"/>
            <a:ext cx="3443288" cy="3339704"/>
          </a:xfrm>
        </p:spPr>
        <p:txBody>
          <a:bodyPr>
            <a:no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иаграмма 3">
            <a:extLst>
              <a:ext uri="{FF2B5EF4-FFF2-40B4-BE49-F238E27FC236}">
                <a16:creationId xmlns:a16="http://schemas.microsoft.com/office/drawing/2014/main" id="{7D19B8BF-6038-462B-B8EC-3BE4E63232CE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652962" y="1478757"/>
            <a:ext cx="2006204" cy="3339704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9" name="Диаграмма 3">
            <a:extLst>
              <a:ext uri="{FF2B5EF4-FFF2-40B4-BE49-F238E27FC236}">
                <a16:creationId xmlns:a16="http://schemas.microsoft.com/office/drawing/2014/main" id="{167A4ACF-9947-4AF0-89F5-3536622AB2A3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6817519" y="1478757"/>
            <a:ext cx="2001440" cy="3339704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0802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екст и широк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1F850-F1CD-41E5-B38D-AEE6D09F956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5043" y="1478757"/>
            <a:ext cx="2707481" cy="3339704"/>
          </a:xfrm>
        </p:spPr>
        <p:txBody>
          <a:bodyPr>
            <a:no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иаграмма 3">
            <a:extLst>
              <a:ext uri="{FF2B5EF4-FFF2-40B4-BE49-F238E27FC236}">
                <a16:creationId xmlns:a16="http://schemas.microsoft.com/office/drawing/2014/main" id="{7D19B8BF-6038-462B-B8EC-3BE4E63232CE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3209926" y="1478757"/>
            <a:ext cx="5609034" cy="3339704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2148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екст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1F850-F1CD-41E5-B38D-AEE6D09F956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5044" y="1478757"/>
            <a:ext cx="1999059" cy="3339704"/>
          </a:xfrm>
        </p:spPr>
        <p:txBody>
          <a:bodyPr>
            <a:no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Таблица 6">
            <a:extLst>
              <a:ext uri="{FF2B5EF4-FFF2-40B4-BE49-F238E27FC236}">
                <a16:creationId xmlns:a16="http://schemas.microsoft.com/office/drawing/2014/main" id="{A6C0B26A-D5AA-4CB3-9F2B-372E3DBE62A4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2488406" y="1478757"/>
            <a:ext cx="6330554" cy="3339704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mtClean="0"/>
              <a:t>Вставка таблицы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8791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Широкая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1F850-F1CD-41E5-B38D-AEE6D09F956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Таблица 6">
            <a:extLst>
              <a:ext uri="{FF2B5EF4-FFF2-40B4-BE49-F238E27FC236}">
                <a16:creationId xmlns:a16="http://schemas.microsoft.com/office/drawing/2014/main" id="{A6C0B26A-D5AA-4CB3-9F2B-372E3DBE62A4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325040" y="1478757"/>
            <a:ext cx="8493920" cy="3339704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mtClean="0"/>
              <a:t>Вставка таблицы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9218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екст и широкая таблица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1F850-F1CD-41E5-B38D-AEE6D09F956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5043" y="1478757"/>
            <a:ext cx="8493917" cy="1328738"/>
          </a:xfrm>
        </p:spPr>
        <p:txBody>
          <a:bodyPr>
            <a:no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Таблица 6">
            <a:extLst>
              <a:ext uri="{FF2B5EF4-FFF2-40B4-BE49-F238E27FC236}">
                <a16:creationId xmlns:a16="http://schemas.microsoft.com/office/drawing/2014/main" id="{A6C0B26A-D5AA-4CB3-9F2B-372E3DBE62A4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325040" y="3007519"/>
            <a:ext cx="8493920" cy="1810941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mtClean="0"/>
              <a:t>Вставка таблицы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99739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Шмуц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52965" y="2847975"/>
            <a:ext cx="4165997" cy="2019302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52966" y="1478758"/>
            <a:ext cx="4165997" cy="816770"/>
          </a:xfrm>
        </p:spPr>
        <p:txBody>
          <a:bodyPr anchor="b"/>
          <a:lstStyle>
            <a:lvl1pPr>
              <a:spcBef>
                <a:spcPts val="0"/>
              </a:spcBef>
              <a:defRPr sz="1800" cap="none" spc="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</a:t>
            </a:r>
          </a:p>
          <a:p>
            <a:pPr lvl="0"/>
            <a:r>
              <a:rPr lang="ru-RU" dirty="0"/>
              <a:t>Личный финансовый план</a:t>
            </a:r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0633" y="1807369"/>
            <a:ext cx="2023467" cy="1628775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5EC893C-D795-4CFC-AFF8-2309A981BD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13135" y="323852"/>
            <a:ext cx="1810940" cy="44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2531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Шмуц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5">
            <a:extLst>
              <a:ext uri="{FF2B5EF4-FFF2-40B4-BE49-F238E27FC236}">
                <a16:creationId xmlns:a16="http://schemas.microsoft.com/office/drawing/2014/main" id="{D60555C7-2B73-3049-8C33-F281723F5299}"/>
              </a:ext>
            </a:extLst>
          </p:cNvPr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gradFill>
            <a:gsLst>
              <a:gs pos="100000">
                <a:schemeClr val="accent6"/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52965" y="2847975"/>
            <a:ext cx="4165997" cy="2019302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52966" y="1478758"/>
            <a:ext cx="4165997" cy="816770"/>
          </a:xfrm>
        </p:spPr>
        <p:txBody>
          <a:bodyPr anchor="b"/>
          <a:lstStyle>
            <a:lvl1pPr>
              <a:spcBef>
                <a:spcPts val="0"/>
              </a:spcBef>
              <a:defRPr sz="1800" cap="none" spc="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</a:t>
            </a:r>
          </a:p>
          <a:p>
            <a:pPr lvl="0"/>
            <a:r>
              <a:rPr lang="ru-RU" dirty="0"/>
              <a:t>Личный финансовый план</a:t>
            </a:r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0633" y="1807369"/>
            <a:ext cx="2023467" cy="1628775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5EC893C-D795-4CFC-AFF8-2309A981BD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13135" y="323852"/>
            <a:ext cx="1810940" cy="44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90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Обложка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gradFill>
            <a:gsLst>
              <a:gs pos="100000">
                <a:schemeClr val="accent6"/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2255" y="2847975"/>
            <a:ext cx="3046808" cy="1588294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2255" y="4654176"/>
            <a:ext cx="3046808" cy="207148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</a:t>
            </a:r>
            <a:r>
              <a:rPr lang="ru-RU" dirty="0"/>
              <a:t> г.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5B71E1-4C95-4E0E-82AA-C4C2E1DAE7B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7" r="18281"/>
          <a:stretch/>
        </p:blipFill>
        <p:spPr>
          <a:xfrm>
            <a:off x="4572000" y="0"/>
            <a:ext cx="4572000" cy="51435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75B42C9-D670-446A-9583-BD5571714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13135" y="323852"/>
            <a:ext cx="1810940" cy="44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9913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Шмуц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5">
            <a:extLst>
              <a:ext uri="{FF2B5EF4-FFF2-40B4-BE49-F238E27FC236}">
                <a16:creationId xmlns:a16="http://schemas.microsoft.com/office/drawing/2014/main" id="{149720B7-F087-0D46-8716-D12F8DD56354}"/>
              </a:ext>
            </a:extLst>
          </p:cNvPr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52965" y="2847975"/>
            <a:ext cx="4165997" cy="2019302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52966" y="1478758"/>
            <a:ext cx="4165997" cy="816770"/>
          </a:xfrm>
        </p:spPr>
        <p:txBody>
          <a:bodyPr anchor="b"/>
          <a:lstStyle>
            <a:lvl1pPr>
              <a:spcBef>
                <a:spcPts val="0"/>
              </a:spcBef>
              <a:defRPr sz="1800" cap="none" spc="0" baseline="0">
                <a:solidFill>
                  <a:schemeClr val="tx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Название презентации. </a:t>
            </a:r>
          </a:p>
          <a:p>
            <a:pPr lvl="0"/>
            <a:r>
              <a:rPr lang="ru-RU" dirty="0"/>
              <a:t>Личный финансовый план</a:t>
            </a:r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0633" y="1807369"/>
            <a:ext cx="2023467" cy="1628775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5EC893C-D795-4CFC-AFF8-2309A981BD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13135" y="323852"/>
            <a:ext cx="1810940" cy="44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3038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Шмуцтитул с подраздел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1037" y="2840832"/>
            <a:ext cx="4327922" cy="1977629"/>
          </a:xfrm>
        </p:spPr>
        <p:txBody>
          <a:bodyPr anchor="t" anchorCtr="0"/>
          <a:lstStyle>
            <a:lvl1pPr marL="216000" marR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Подраздел презентации 1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2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3</a:t>
            </a:r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0633" y="1807369"/>
            <a:ext cx="2023467" cy="1628775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52965" y="828676"/>
            <a:ext cx="4165997" cy="1473993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C4DB284-29AA-4820-BBD7-507FB00402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13135" y="323852"/>
            <a:ext cx="1810940" cy="44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394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Шмуцтитул с подраздел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5">
            <a:extLst>
              <a:ext uri="{FF2B5EF4-FFF2-40B4-BE49-F238E27FC236}">
                <a16:creationId xmlns:a16="http://schemas.microsoft.com/office/drawing/2014/main" id="{576F7CF3-5215-9E41-B00F-A2467B5A4064}"/>
              </a:ext>
            </a:extLst>
          </p:cNvPr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gradFill>
            <a:gsLst>
              <a:gs pos="100000">
                <a:schemeClr val="accent6"/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1037" y="2840832"/>
            <a:ext cx="4327922" cy="1977629"/>
          </a:xfrm>
        </p:spPr>
        <p:txBody>
          <a:bodyPr anchor="t" anchorCtr="0"/>
          <a:lstStyle>
            <a:lvl1pPr marL="216000" marR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Подраздел презентации 1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2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3</a:t>
            </a:r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0633" y="1807369"/>
            <a:ext cx="2023467" cy="1628775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52965" y="828676"/>
            <a:ext cx="4165997" cy="1473993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C4DB284-29AA-4820-BBD7-507FB00402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13135" y="323852"/>
            <a:ext cx="1810940" cy="44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091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Шмуцтитул с подраздел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5">
            <a:extLst>
              <a:ext uri="{FF2B5EF4-FFF2-40B4-BE49-F238E27FC236}">
                <a16:creationId xmlns:a16="http://schemas.microsoft.com/office/drawing/2014/main" id="{D893A5DB-B2E0-3B4E-9B24-2C07CA7DBDEE}"/>
              </a:ext>
            </a:extLst>
          </p:cNvPr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1037" y="2840832"/>
            <a:ext cx="4327922" cy="1977629"/>
          </a:xfrm>
        </p:spPr>
        <p:txBody>
          <a:bodyPr anchor="t" anchorCtr="0"/>
          <a:lstStyle>
            <a:lvl1pPr marL="216000" marR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Подраздел презентации 1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2</a:t>
            </a:r>
          </a:p>
          <a:p>
            <a:pPr marL="216000" marR="0" lvl="0" indent="-216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Подраздел презентации 3</a:t>
            </a:r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id="{1A1A2E58-2F29-4123-8EDA-08E6F8311E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0633" y="1807369"/>
            <a:ext cx="2023467" cy="1628775"/>
          </a:xfrm>
        </p:spPr>
        <p:txBody>
          <a:bodyPr anchor="ctr" anchorCtr="0"/>
          <a:lstStyle>
            <a:lvl1pPr>
              <a:spcBef>
                <a:spcPts val="0"/>
              </a:spcBef>
              <a:defRPr sz="15000" b="1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1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52965" y="828676"/>
            <a:ext cx="4165997" cy="1473993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C4DB284-29AA-4820-BBD7-507FB00402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13135" y="323852"/>
            <a:ext cx="1810940" cy="44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6649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Слайд с крупным показателем 1">
    <p:bg>
      <p:bgPr>
        <a:gradFill>
          <a:gsLst>
            <a:gs pos="100000">
              <a:schemeClr val="accent2"/>
            </a:gs>
            <a:gs pos="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281F850-F1CD-41E5-B38D-AEE6D09F9561}" type="slidenum">
              <a:rPr lang="ru-RU" smtClean="0"/>
              <a:t>‹#›</a:t>
            </a:fld>
            <a:endParaRPr lang="ru-RU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80C1A66E-447C-497E-B791-484EC723AC3C}"/>
              </a:ext>
            </a:extLst>
          </p:cNvPr>
          <p:cNvCxnSpPr/>
          <p:nvPr/>
        </p:nvCxnSpPr>
        <p:spPr>
          <a:xfrm>
            <a:off x="325043" y="647700"/>
            <a:ext cx="8493917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7">
            <a:extLst>
              <a:ext uri="{FF2B5EF4-FFF2-40B4-BE49-F238E27FC236}">
                <a16:creationId xmlns:a16="http://schemas.microsoft.com/office/drawing/2014/main" id="{328E8370-30AB-4722-8DBA-593A635980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52965" y="1478757"/>
            <a:ext cx="4165997" cy="3339704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093F2368-AD98-4728-93E4-1B37173036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5044" y="1307307"/>
            <a:ext cx="4165997" cy="1393016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15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4%</a:t>
            </a:r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F859D6E-70E9-4228-98FB-67588EF51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25041" y="323851"/>
            <a:ext cx="950120" cy="237530"/>
          </a:xfrm>
          <a:prstGeom prst="rect">
            <a:avLst/>
          </a:prstGeom>
        </p:spPr>
      </p:pic>
      <p:sp>
        <p:nvSpPr>
          <p:cNvPr id="16" name="Текст 7">
            <a:extLst>
              <a:ext uri="{FF2B5EF4-FFF2-40B4-BE49-F238E27FC236}">
                <a16:creationId xmlns:a16="http://schemas.microsoft.com/office/drawing/2014/main" id="{35BF7473-8909-436F-9AC2-13A304FD55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5044" y="2878933"/>
            <a:ext cx="4165997" cy="1939529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подпись к показателю в несколько строк</a:t>
            </a:r>
          </a:p>
        </p:txBody>
      </p:sp>
    </p:spTree>
    <p:extLst>
      <p:ext uri="{BB962C8B-B14F-4D97-AF65-F5344CB8AC3E}">
        <p14:creationId xmlns:p14="http://schemas.microsoft.com/office/powerpoint/2010/main" val="14053001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Слайд с крупным показателем 2">
    <p:bg>
      <p:bgPr>
        <a:gradFill>
          <a:gsLst>
            <a:gs pos="100000">
              <a:schemeClr val="accent6"/>
            </a:gs>
            <a:gs pos="0">
              <a:schemeClr val="accent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281F850-F1CD-41E5-B38D-AEE6D09F9561}" type="slidenum">
              <a:rPr lang="ru-RU" smtClean="0"/>
              <a:t>‹#›</a:t>
            </a:fld>
            <a:endParaRPr lang="ru-RU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80C1A66E-447C-497E-B791-484EC723AC3C}"/>
              </a:ext>
            </a:extLst>
          </p:cNvPr>
          <p:cNvCxnSpPr/>
          <p:nvPr/>
        </p:nvCxnSpPr>
        <p:spPr>
          <a:xfrm>
            <a:off x="325043" y="647700"/>
            <a:ext cx="8493917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7">
            <a:extLst>
              <a:ext uri="{FF2B5EF4-FFF2-40B4-BE49-F238E27FC236}">
                <a16:creationId xmlns:a16="http://schemas.microsoft.com/office/drawing/2014/main" id="{328E8370-30AB-4722-8DBA-593A635980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52965" y="1478757"/>
            <a:ext cx="4165997" cy="3339704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Текст 7">
            <a:extLst>
              <a:ext uri="{FF2B5EF4-FFF2-40B4-BE49-F238E27FC236}">
                <a16:creationId xmlns:a16="http://schemas.microsoft.com/office/drawing/2014/main" id="{093F2368-AD98-4728-93E4-1B37173036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5044" y="1307307"/>
            <a:ext cx="4165997" cy="1393016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15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4%</a:t>
            </a:r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F859D6E-70E9-4228-98FB-67588EF51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25041" y="323851"/>
            <a:ext cx="950120" cy="237530"/>
          </a:xfrm>
          <a:prstGeom prst="rect">
            <a:avLst/>
          </a:prstGeom>
        </p:spPr>
      </p:pic>
      <p:sp>
        <p:nvSpPr>
          <p:cNvPr id="16" name="Текст 7">
            <a:extLst>
              <a:ext uri="{FF2B5EF4-FFF2-40B4-BE49-F238E27FC236}">
                <a16:creationId xmlns:a16="http://schemas.microsoft.com/office/drawing/2014/main" id="{35BF7473-8909-436F-9AC2-13A304FD55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5044" y="2878933"/>
            <a:ext cx="4165997" cy="1939529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подпись к показателю в несколько строк</a:t>
            </a:r>
          </a:p>
        </p:txBody>
      </p:sp>
    </p:spTree>
    <p:extLst>
      <p:ext uri="{BB962C8B-B14F-4D97-AF65-F5344CB8AC3E}">
        <p14:creationId xmlns:p14="http://schemas.microsoft.com/office/powerpoint/2010/main" val="23582350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53558" y="2883695"/>
            <a:ext cx="4327922" cy="1977629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Пункт приема корреспонденции: </a:t>
            </a:r>
          </a:p>
          <a:p>
            <a:pPr lvl="0"/>
            <a:r>
              <a:rPr lang="ru-RU" dirty="0"/>
              <a:t>Москва, </a:t>
            </a:r>
            <a:r>
              <a:rPr lang="ru-RU" dirty="0" err="1"/>
              <a:t>Сандуновский</a:t>
            </a:r>
            <a:r>
              <a:rPr lang="ru-RU" dirty="0"/>
              <a:t> пер., д. 3, стр. 1, телефон +7 495 621-09-61</a:t>
            </a:r>
          </a:p>
          <a:p>
            <a:pPr lvl="0"/>
            <a:r>
              <a:rPr lang="ru-RU" dirty="0"/>
              <a:t>Почтовый адрес: 107016, Москва, ул. Неглинная, д. 12</a:t>
            </a:r>
          </a:p>
          <a:p>
            <a:pPr lvl="0"/>
            <a:r>
              <a:rPr lang="ru-RU" dirty="0"/>
              <a:t>Контактный центр: 8 800 250-40-72, +7 495 771-91-00</a:t>
            </a:r>
          </a:p>
          <a:p>
            <a:pPr lvl="0"/>
            <a:r>
              <a:rPr lang="ru-RU" dirty="0"/>
              <a:t>Факс: +7 495 621-64-65, +7 495 621-62-88</a:t>
            </a:r>
          </a:p>
          <a:p>
            <a:pPr lvl="0"/>
            <a:r>
              <a:rPr lang="ru-RU" dirty="0"/>
              <a:t>Сайт: www.cbr.ru</a:t>
            </a:r>
          </a:p>
          <a:p>
            <a:pPr lvl="0"/>
            <a:r>
              <a:rPr lang="ru-RU" dirty="0"/>
              <a:t>Электронная почта: fps@cbr.ru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52965" y="828676"/>
            <a:ext cx="4165997" cy="1473993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Спасибо </a:t>
            </a:r>
          </a:p>
          <a:p>
            <a:pPr lvl="0"/>
            <a:r>
              <a:rPr lang="ru-RU" dirty="0"/>
              <a:t>за внимание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0A5C40E-F195-4350-B935-ADE7C8F729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13135" y="323852"/>
            <a:ext cx="1810940" cy="44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464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5042" y="3133727"/>
            <a:ext cx="8493918" cy="1727597"/>
          </a:xfrm>
        </p:spPr>
        <p:txBody>
          <a:bodyPr anchor="b" anchorCtr="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cap="none" spc="30" baseline="0">
                <a:solidFill>
                  <a:schemeClr val="bg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Служба по защите прав потребителей </a:t>
            </a:r>
          </a:p>
          <a:p>
            <a:pPr lvl="0"/>
            <a:r>
              <a:rPr lang="ru-RU" dirty="0"/>
              <a:t>финансовых услуг и миноритарных акционеров</a:t>
            </a:r>
          </a:p>
          <a:p>
            <a:pPr lvl="0"/>
            <a:r>
              <a:rPr lang="ru-RU" dirty="0"/>
              <a:t>Пункт приема корреспонденции: Москва, </a:t>
            </a:r>
            <a:r>
              <a:rPr lang="ru-RU" dirty="0" err="1"/>
              <a:t>Сандуновский</a:t>
            </a:r>
            <a:r>
              <a:rPr lang="ru-RU" dirty="0"/>
              <a:t> пер., д. 3, стр. 1, телефон +7 495 621-09-61</a:t>
            </a:r>
          </a:p>
          <a:p>
            <a:pPr lvl="0"/>
            <a:r>
              <a:rPr lang="ru-RU" dirty="0"/>
              <a:t>Почтовый адрес: 107016, Москва, ул. Неглинная, д. 12</a:t>
            </a:r>
          </a:p>
          <a:p>
            <a:pPr lvl="0"/>
            <a:r>
              <a:rPr lang="ru-RU" dirty="0"/>
              <a:t>Контактный центр: 8 800 250-40-72, +7 495 771-91-00</a:t>
            </a:r>
          </a:p>
          <a:p>
            <a:pPr lvl="0"/>
            <a:r>
              <a:rPr lang="ru-RU" dirty="0"/>
              <a:t>Факс: +7 495 621-64-65, +7 495 621-62-88</a:t>
            </a:r>
          </a:p>
          <a:p>
            <a:pPr lvl="0"/>
            <a:r>
              <a:rPr lang="ru-RU" dirty="0"/>
              <a:t>Сайт: www.cbr.ru</a:t>
            </a:r>
          </a:p>
          <a:p>
            <a:pPr lvl="0"/>
            <a:r>
              <a:rPr lang="ru-RU" dirty="0"/>
              <a:t>Электронная почта: fps@cbr.ru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02FD43A-C81A-4B12-B731-C0200E4E9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13135" y="323852"/>
            <a:ext cx="1810940" cy="44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5376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528437" y="252283"/>
            <a:ext cx="2676525" cy="391298"/>
          </a:xfrm>
        </p:spPr>
        <p:txBody>
          <a:bodyPr anchor="ctr">
            <a:normAutofit/>
          </a:bodyPr>
          <a:lstStyle>
            <a:lvl1pPr marL="0" indent="0">
              <a:buNone/>
              <a:defRPr sz="600" cap="all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A201E-6346-414C-811D-8E2F9AB0097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902652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Заключ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 userDrawn="1"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 userDrawn="1"/>
        </p:nvSpPr>
        <p:spPr>
          <a:xfrm>
            <a:off x="0" y="0"/>
            <a:ext cx="9144000" cy="257175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53558" y="2883694"/>
            <a:ext cx="4327922" cy="1977629"/>
          </a:xfrm>
        </p:spPr>
        <p:txBody>
          <a:bodyPr anchor="b" anchorCtr="0"/>
          <a:lstStyle>
            <a:lvl1pPr marL="0" marR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cap="none" spc="23" baseline="0">
                <a:solidFill>
                  <a:schemeClr val="bg2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dirty="0"/>
              <a:t>Пункт приема корреспонденции: </a:t>
            </a:r>
          </a:p>
          <a:p>
            <a:pPr lvl="0"/>
            <a:r>
              <a:rPr lang="ru-RU" dirty="0"/>
              <a:t>Москва, </a:t>
            </a:r>
            <a:r>
              <a:rPr lang="ru-RU" dirty="0" err="1"/>
              <a:t>Сандуновский</a:t>
            </a:r>
            <a:r>
              <a:rPr lang="ru-RU" dirty="0"/>
              <a:t> пер., д. 3, стр. 1, телефон +7 495 621-09-61</a:t>
            </a:r>
          </a:p>
          <a:p>
            <a:pPr lvl="0"/>
            <a:r>
              <a:rPr lang="ru-RU" dirty="0"/>
              <a:t>Почтовый адрес: 107016, Москва, ул. Неглинная, д. 12</a:t>
            </a:r>
          </a:p>
          <a:p>
            <a:pPr lvl="0"/>
            <a:r>
              <a:rPr lang="ru-RU" dirty="0"/>
              <a:t>Контактный центр: 8 800 250-40-72, +7 495 771-91-00</a:t>
            </a:r>
          </a:p>
          <a:p>
            <a:pPr lvl="0"/>
            <a:r>
              <a:rPr lang="ru-RU" dirty="0"/>
              <a:t>Факс: +7 495 621-64-65, +7 495 621-62-88</a:t>
            </a:r>
          </a:p>
          <a:p>
            <a:pPr lvl="0"/>
            <a:r>
              <a:rPr lang="ru-RU" dirty="0"/>
              <a:t>Сайт: www.cbr.ru</a:t>
            </a:r>
          </a:p>
          <a:p>
            <a:pPr lvl="0"/>
            <a:r>
              <a:rPr lang="ru-RU" dirty="0"/>
              <a:t>Электронная почта: fps@cbr.ru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E565448-C04C-453B-AA54-32A758A94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52962" y="828676"/>
            <a:ext cx="4165997" cy="1473993"/>
          </a:xfrm>
        </p:spPr>
        <p:txBody>
          <a:bodyPr anchor="b" anchorCtr="0"/>
          <a:lstStyle>
            <a:lvl1pPr>
              <a:lnSpc>
                <a:spcPct val="100000"/>
              </a:lnSpc>
              <a:spcBef>
                <a:spcPts val="0"/>
              </a:spcBef>
              <a:defRPr sz="1800" cap="all" spc="23" baseline="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dirty="0"/>
              <a:t>Спасибо </a:t>
            </a:r>
          </a:p>
          <a:p>
            <a:pPr lvl="0"/>
            <a:r>
              <a:rPr lang="ru-RU" dirty="0"/>
              <a:t>за внимание</a:t>
            </a:r>
          </a:p>
        </p:txBody>
      </p:sp>
      <p:pic>
        <p:nvPicPr>
          <p:cNvPr id="8" name="Рисунок 6">
            <a:extLst>
              <a:ext uri="{FF2B5EF4-FFF2-40B4-BE49-F238E27FC236}">
                <a16:creationId xmlns:a16="http://schemas.microsoft.com/office/drawing/2014/main" id="{8FCCF32E-0F6E-4544-A5DF-207C316A63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98" y="323850"/>
            <a:ext cx="1805614" cy="44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218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Обложка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5">
            <a:extLst>
              <a:ext uri="{FF2B5EF4-FFF2-40B4-BE49-F238E27FC236}">
                <a16:creationId xmlns:a16="http://schemas.microsoft.com/office/drawing/2014/main" id="{34CC37E1-89DB-F54C-A285-B011317DB0C4}"/>
              </a:ext>
            </a:extLst>
          </p:cNvPr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2255" y="2847975"/>
            <a:ext cx="3046808" cy="1588294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4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2255" y="4654176"/>
            <a:ext cx="3046808" cy="207148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</a:t>
            </a:r>
            <a:r>
              <a:rPr lang="ru-RU" dirty="0"/>
              <a:t> г.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5B71E1-4C95-4E0E-82AA-C4C2E1DAE7B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7" r="18281"/>
          <a:stretch/>
        </p:blipFill>
        <p:spPr>
          <a:xfrm>
            <a:off x="4572000" y="0"/>
            <a:ext cx="4572000" cy="51435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75B42C9-D670-446A-9583-BD5571714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13135" y="323852"/>
            <a:ext cx="1810940" cy="44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985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Обложка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5">
            <a:extLst>
              <a:ext uri="{FF2B5EF4-FFF2-40B4-BE49-F238E27FC236}">
                <a16:creationId xmlns:a16="http://schemas.microsoft.com/office/drawing/2014/main" id="{868D1A79-0555-C24E-AC19-8597029C75B0}"/>
              </a:ext>
            </a:extLst>
          </p:cNvPr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52965" y="2847975"/>
            <a:ext cx="3444479" cy="1588294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8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52965" y="4654176"/>
            <a:ext cx="3444479" cy="207148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 </a:t>
            </a:r>
            <a:r>
              <a:rPr lang="ru-RU" dirty="0"/>
              <a:t>г.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0CCE6C-1C13-42E8-8E94-10A9B14A53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13135" y="323851"/>
            <a:ext cx="2736842" cy="67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35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Обложка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5">
            <a:extLst>
              <a:ext uri="{FF2B5EF4-FFF2-40B4-BE49-F238E27FC236}">
                <a16:creationId xmlns:a16="http://schemas.microsoft.com/office/drawing/2014/main" id="{20E5DCE5-DCC6-9D49-9FD7-9D01D8772A13}"/>
              </a:ext>
            </a:extLst>
          </p:cNvPr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gradFill>
            <a:gsLst>
              <a:gs pos="100000">
                <a:schemeClr val="accent6"/>
              </a:gs>
              <a:gs pos="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52965" y="2847975"/>
            <a:ext cx="3444479" cy="1588294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8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52965" y="4654176"/>
            <a:ext cx="3444479" cy="207148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 </a:t>
            </a:r>
            <a:r>
              <a:rPr lang="ru-RU" dirty="0"/>
              <a:t>г.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0CCE6C-1C13-42E8-8E94-10A9B14A53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13135" y="323851"/>
            <a:ext cx="2736842" cy="67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053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Обложка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AA50AB-BEF8-4977-B1F8-52D348030808}"/>
              </a:ext>
            </a:extLst>
          </p:cNvPr>
          <p:cNvSpPr/>
          <p:nvPr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52CD42-D82E-495B-B7E3-D5D0DBA2AEC7}"/>
              </a:ext>
            </a:extLst>
          </p:cNvPr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04C6BB40-4343-4C50-9834-EF2C038F0E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52965" y="2847975"/>
            <a:ext cx="3444479" cy="1588294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2800" cap="all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dirty="0"/>
              <a:t>Заголовок раздела в несколько строк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FE885E8D-9430-4D38-97E0-03CA59A8F8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52965" y="4654176"/>
            <a:ext cx="3444479" cy="207148"/>
          </a:xfrm>
        </p:spPr>
        <p:txBody>
          <a:bodyPr anchor="b"/>
          <a:lstStyle>
            <a:lvl1pPr>
              <a:spcBef>
                <a:spcPts val="0"/>
              </a:spcBef>
              <a:defRPr sz="1800" cap="none" spc="30" baseline="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2017 </a:t>
            </a:r>
            <a:r>
              <a:rPr lang="ru-RU" dirty="0"/>
              <a:t>г.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0CCE6C-1C13-42E8-8E94-10A9B14A53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13135" y="323851"/>
            <a:ext cx="2736842" cy="67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77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1F850-F1CD-41E5-B38D-AEE6D09F95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86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езисы в 4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1F850-F1CD-41E5-B38D-AEE6D09F956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5041" y="1478757"/>
            <a:ext cx="1999059" cy="1385888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5" name="Текст 7">
            <a:extLst>
              <a:ext uri="{FF2B5EF4-FFF2-40B4-BE49-F238E27FC236}">
                <a16:creationId xmlns:a16="http://schemas.microsoft.com/office/drawing/2014/main" id="{19A166C2-0FC5-4C62-B1C8-A2E9D3DA35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488409" y="1478757"/>
            <a:ext cx="1999059" cy="1385888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6" name="Текст 7">
            <a:extLst>
              <a:ext uri="{FF2B5EF4-FFF2-40B4-BE49-F238E27FC236}">
                <a16:creationId xmlns:a16="http://schemas.microsoft.com/office/drawing/2014/main" id="{7DF90D02-C38A-4C8E-BE27-B09AFCC1C4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52966" y="1478757"/>
            <a:ext cx="1999059" cy="1385888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7" name="Текст 7">
            <a:extLst>
              <a:ext uri="{FF2B5EF4-FFF2-40B4-BE49-F238E27FC236}">
                <a16:creationId xmlns:a16="http://schemas.microsoft.com/office/drawing/2014/main" id="{FDC2D01E-6E23-46AF-88FD-5810F4C0FE1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817522" y="1478757"/>
            <a:ext cx="1999059" cy="1385888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8" name="Текст 7">
            <a:extLst>
              <a:ext uri="{FF2B5EF4-FFF2-40B4-BE49-F238E27FC236}">
                <a16:creationId xmlns:a16="http://schemas.microsoft.com/office/drawing/2014/main" id="{8CD2E874-F798-449B-AF52-6E51992865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25041" y="3142222"/>
            <a:ext cx="1999059" cy="1385888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9" name="Текст 7">
            <a:extLst>
              <a:ext uri="{FF2B5EF4-FFF2-40B4-BE49-F238E27FC236}">
                <a16:creationId xmlns:a16="http://schemas.microsoft.com/office/drawing/2014/main" id="{8D8FCC09-FB67-4021-814D-A90AB3AA440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488409" y="3142222"/>
            <a:ext cx="1999059" cy="1385888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20" name="Текст 7">
            <a:extLst>
              <a:ext uri="{FF2B5EF4-FFF2-40B4-BE49-F238E27FC236}">
                <a16:creationId xmlns:a16="http://schemas.microsoft.com/office/drawing/2014/main" id="{F12346B4-8A43-495A-AB40-34684AAD887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652966" y="3142222"/>
            <a:ext cx="1999059" cy="1385888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21" name="Текст 7">
            <a:extLst>
              <a:ext uri="{FF2B5EF4-FFF2-40B4-BE49-F238E27FC236}">
                <a16:creationId xmlns:a16="http://schemas.microsoft.com/office/drawing/2014/main" id="{5159B785-97A0-4186-AABD-4FE1A5BAF4B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17522" y="3142222"/>
            <a:ext cx="1999059" cy="1385888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0538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екст и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2E29B-7BB8-44DA-AA47-F32EE10A2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E04EFD-558E-42EB-B3D8-20C5D2FB0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DE6370-7C3C-486D-986D-DC33B687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1F850-F1CD-41E5-B38D-AEE6D09F956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09DE3508-AAB2-4123-AB8D-333ED8A7D1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5044" y="1478757"/>
            <a:ext cx="4165997" cy="3339704"/>
          </a:xfrm>
        </p:spPr>
        <p:txBody>
          <a:bodyPr>
            <a:no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E8D4A6F7-58EA-4D29-AE28-88336ABCCF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52964" y="1478757"/>
            <a:ext cx="4165994" cy="3339704"/>
          </a:xfrm>
          <a:solidFill>
            <a:schemeClr val="bg2"/>
          </a:solidFill>
        </p:spPr>
        <p:txBody>
          <a:bodyPr/>
          <a:lstStyle/>
          <a:p>
            <a:r>
              <a:rPr lang="ru-RU" smtClean="0"/>
              <a:t>Вставка рисунка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193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5F56CF-2AEF-4193-83AF-48D8AA396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042" y="830629"/>
            <a:ext cx="8493919" cy="45524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EABFE4-ED0F-4CD1-9EC3-8D558C175C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8615" y="1481741"/>
            <a:ext cx="8490345" cy="20710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5DE65F-AEC4-42F8-AE14-6CFCF7F12C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68079" y="323852"/>
            <a:ext cx="6329363" cy="24300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8F2AC6-6672-44E2-A8A9-32EB812269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0559" y="323851"/>
            <a:ext cx="558403" cy="243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281F850-F1CD-41E5-B38D-AEE6D09F9561}" type="slidenum">
              <a:rPr lang="ru-RU" smtClean="0"/>
              <a:t>‹#›</a:t>
            </a:fld>
            <a:endParaRPr lang="ru-RU"/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1CB045B0-C148-4BCB-A129-CADC19CDA1E7}"/>
              </a:ext>
            </a:extLst>
          </p:cNvPr>
          <p:cNvCxnSpPr/>
          <p:nvPr/>
        </p:nvCxnSpPr>
        <p:spPr>
          <a:xfrm>
            <a:off x="325042" y="650081"/>
            <a:ext cx="8493919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D8C4910-12A5-47A1-A219-F6CDF997B2AA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xmlns="" r:embed="rId34"/>
              </a:ext>
            </a:extLst>
          </a:blip>
          <a:stretch>
            <a:fillRect/>
          </a:stretch>
        </p:blipFill>
        <p:spPr>
          <a:xfrm>
            <a:off x="325041" y="323851"/>
            <a:ext cx="950120" cy="237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94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2" r:id="rId2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047" userDrawn="1">
          <p15:clr>
            <a:srgbClr val="F26B43"/>
          </p15:clr>
        </p15:guide>
        <p15:guide id="2" pos="7407" userDrawn="1">
          <p15:clr>
            <a:srgbClr val="F26B43"/>
          </p15:clr>
        </p15:guide>
        <p15:guide id="3" pos="273" userDrawn="1">
          <p15:clr>
            <a:srgbClr val="F26B43"/>
          </p15:clr>
        </p15:guide>
        <p15:guide id="4" orient="horz" pos="272" userDrawn="1">
          <p15:clr>
            <a:srgbClr val="F26B43"/>
          </p15:clr>
        </p15:guide>
        <p15:guide id="5" pos="879" userDrawn="1">
          <p15:clr>
            <a:srgbClr val="F26B43"/>
          </p15:clr>
        </p15:guide>
        <p15:guide id="6" pos="741" userDrawn="1">
          <p15:clr>
            <a:srgbClr val="F26B43"/>
          </p15:clr>
        </p15:guide>
        <p15:guide id="7" pos="1368" userDrawn="1">
          <p15:clr>
            <a:srgbClr val="F26B43"/>
          </p15:clr>
        </p15:guide>
        <p15:guide id="8" pos="1485" userDrawn="1">
          <p15:clr>
            <a:srgbClr val="F26B43"/>
          </p15:clr>
        </p15:guide>
        <p15:guide id="9" pos="1952" userDrawn="1">
          <p15:clr>
            <a:srgbClr val="F26B43"/>
          </p15:clr>
        </p15:guide>
        <p15:guide id="10" pos="2090" userDrawn="1">
          <p15:clr>
            <a:srgbClr val="F26B43"/>
          </p15:clr>
        </p15:guide>
        <p15:guide id="11" pos="2547" userDrawn="1">
          <p15:clr>
            <a:srgbClr val="F26B43"/>
          </p15:clr>
        </p15:guide>
        <p15:guide id="12" pos="2696" userDrawn="1">
          <p15:clr>
            <a:srgbClr val="F26B43"/>
          </p15:clr>
        </p15:guide>
        <p15:guide id="13" pos="3165" userDrawn="1">
          <p15:clr>
            <a:srgbClr val="F26B43"/>
          </p15:clr>
        </p15:guide>
        <p15:guide id="14" pos="3300" userDrawn="1">
          <p15:clr>
            <a:srgbClr val="F26B43"/>
          </p15:clr>
        </p15:guide>
        <p15:guide id="15" pos="3772" userDrawn="1">
          <p15:clr>
            <a:srgbClr val="F26B43"/>
          </p15:clr>
        </p15:guide>
        <p15:guide id="16" pos="3908" userDrawn="1">
          <p15:clr>
            <a:srgbClr val="F26B43"/>
          </p15:clr>
        </p15:guide>
        <p15:guide id="17" pos="4377" userDrawn="1">
          <p15:clr>
            <a:srgbClr val="F26B43"/>
          </p15:clr>
        </p15:guide>
        <p15:guide id="18" pos="4512" userDrawn="1">
          <p15:clr>
            <a:srgbClr val="F26B43"/>
          </p15:clr>
        </p15:guide>
        <p15:guide id="19" pos="4985" userDrawn="1">
          <p15:clr>
            <a:srgbClr val="F26B43"/>
          </p15:clr>
        </p15:guide>
        <p15:guide id="20" pos="5118" userDrawn="1">
          <p15:clr>
            <a:srgbClr val="F26B43"/>
          </p15:clr>
        </p15:guide>
        <p15:guide id="21" pos="5589" userDrawn="1">
          <p15:clr>
            <a:srgbClr val="F26B43"/>
          </p15:clr>
        </p15:guide>
        <p15:guide id="22" pos="5726" userDrawn="1">
          <p15:clr>
            <a:srgbClr val="F26B43"/>
          </p15:clr>
        </p15:guide>
        <p15:guide id="23" pos="6195" userDrawn="1">
          <p15:clr>
            <a:srgbClr val="F26B43"/>
          </p15:clr>
        </p15:guide>
        <p15:guide id="24" pos="6332" userDrawn="1">
          <p15:clr>
            <a:srgbClr val="F26B43"/>
          </p15:clr>
        </p15:guide>
        <p15:guide id="25" pos="6801" userDrawn="1">
          <p15:clr>
            <a:srgbClr val="F26B43"/>
          </p15:clr>
        </p15:guide>
        <p15:guide id="26" pos="6938" userDrawn="1">
          <p15:clr>
            <a:srgbClr val="F26B43"/>
          </p15:clr>
        </p15:guide>
        <p15:guide id="27" orient="horz" pos="2160" userDrawn="1">
          <p15:clr>
            <a:srgbClr val="F26B43"/>
          </p15:clr>
        </p15:guide>
        <p15:guide id="28" orient="horz" pos="696" userDrawn="1">
          <p15:clr>
            <a:srgbClr val="F26B43"/>
          </p15:clr>
        </p15:guide>
        <p15:guide id="29" orient="horz" pos="1242" userDrawn="1">
          <p15:clr>
            <a:srgbClr val="F26B43"/>
          </p15:clr>
        </p15:guide>
        <p15:guide id="30" orient="horz" pos="10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68360FA5E7552FCE5FBA563C86D3FE8A2EBF879F0A64295E70C01E25833796F1608628FC1036D003687F719343CC514D6CA7D9DC01DCCE4DGBoFC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Relationship Id="rId4" Type="http://schemas.openxmlformats.org/officeDocument/2006/relationships/hyperlink" Target="https://siu.ranepa.ru/?id=3895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>
          <a:xfrm>
            <a:off x="882255" y="2567632"/>
            <a:ext cx="3046808" cy="1588294"/>
          </a:xfrm>
        </p:spPr>
        <p:txBody>
          <a:bodyPr/>
          <a:lstStyle/>
          <a:p>
            <a:r>
              <a:rPr lang="ru-RU" sz="1600" dirty="0" smtClean="0"/>
              <a:t>Об основных направлениях развития финансового рынка РФ на период 2019-2021 годов. </a:t>
            </a:r>
          </a:p>
          <a:p>
            <a:r>
              <a:rPr lang="ru-RU" sz="1600" dirty="0" smtClean="0"/>
              <a:t>Состояние конкуренции на финансовом рынке  Новосибирской области</a:t>
            </a:r>
            <a:endParaRPr lang="ru-RU" sz="16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 smtClean="0"/>
              <a:t>ноябрь 2019 года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3" r="22123"/>
          <a:stretch/>
        </p:blipFill>
        <p:spPr>
          <a:xfrm>
            <a:off x="4572000" y="0"/>
            <a:ext cx="456438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07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1"/>
          <p:cNvSpPr txBox="1">
            <a:spLocks noChangeArrowheads="1"/>
          </p:cNvSpPr>
          <p:nvPr/>
        </p:nvSpPr>
        <p:spPr bwMode="auto">
          <a:xfrm>
            <a:off x="1259632" y="215917"/>
            <a:ext cx="7272808" cy="26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sm" len="sm"/>
                <a:tailEnd type="none" w="med" len="lg"/>
              </a14:hiddenLine>
            </a:ext>
          </a:extLst>
        </p:spPr>
        <p:txBody>
          <a:bodyPr lIns="91430" tIns="45715" rIns="91430" bIns="45715"/>
          <a:lstStyle>
            <a:defPPr>
              <a:defRPr lang="ru-RU"/>
            </a:defPPr>
            <a:lvl1pPr indent="4763">
              <a:spcBef>
                <a:spcPts val="0"/>
              </a:spcBef>
              <a:tabLst>
                <a:tab pos="536575" algn="l"/>
              </a:tabLst>
              <a:defRPr sz="11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742950" indent="-285750">
              <a:tabLst>
                <a:tab pos="536575" algn="l"/>
              </a:tabLst>
              <a:defRPr>
                <a:latin typeface="Arial" charset="0"/>
              </a:defRPr>
            </a:lvl2pPr>
            <a:lvl3pPr marL="1143000" indent="-228600">
              <a:tabLst>
                <a:tab pos="536575" algn="l"/>
              </a:tabLst>
              <a:defRPr>
                <a:latin typeface="Arial" charset="0"/>
              </a:defRPr>
            </a:lvl3pPr>
            <a:lvl4pPr marL="1600200" indent="-228600">
              <a:tabLst>
                <a:tab pos="536575" algn="l"/>
              </a:tabLst>
              <a:defRPr>
                <a:latin typeface="Arial" charset="0"/>
              </a:defRPr>
            </a:lvl4pPr>
            <a:lvl5pPr marL="2057400" indent="-228600">
              <a:tabLst>
                <a:tab pos="536575" algn="l"/>
              </a:tabLst>
              <a:defRPr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latin typeface="Arial" charset="0"/>
              </a:defRPr>
            </a:lvl9pPr>
          </a:lstStyle>
          <a:p>
            <a:r>
              <a:rPr lang="ru-RU" dirty="0" smtClean="0"/>
              <a:t>Участие Банка России в проекте плана мероприятий по содействию развитию конкуренции в Новосибирской области</a:t>
            </a:r>
            <a:endParaRPr lang="ru-RU" dirty="0"/>
          </a:p>
        </p:txBody>
      </p:sp>
      <p:sp>
        <p:nvSpPr>
          <p:cNvPr id="16387" name="Rectangle 6"/>
          <p:cNvSpPr>
            <a:spLocks noChangeArrowheads="1"/>
          </p:cNvSpPr>
          <p:nvPr/>
        </p:nvSpPr>
        <p:spPr bwMode="auto">
          <a:xfrm>
            <a:off x="0" y="15875"/>
            <a:ext cx="230188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>
            <a:spAutoFit/>
          </a:bodyPr>
          <a:lstStyle/>
          <a:p>
            <a:r>
              <a:rPr 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FCDA201E-6346-414C-811D-8E2F9AB00971}" type="slidenum">
              <a:rPr lang="ru-RU" altLang="en-US" smtClean="0"/>
              <a:pPr>
                <a:defRPr/>
              </a:pPr>
              <a:t>10</a:t>
            </a:fld>
            <a:endParaRPr lang="ru-RU" altLang="en-US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13245"/>
              </p:ext>
            </p:extLst>
          </p:nvPr>
        </p:nvGraphicFramePr>
        <p:xfrm>
          <a:off x="35496" y="699542"/>
          <a:ext cx="9001001" cy="4185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4230">
                  <a:extLst>
                    <a:ext uri="{9D8B030D-6E8A-4147-A177-3AD203B41FA5}">
                      <a16:colId xmlns:a16="http://schemas.microsoft.com/office/drawing/2014/main" val="1513242370"/>
                    </a:ext>
                  </a:extLst>
                </a:gridCol>
                <a:gridCol w="3136170">
                  <a:extLst>
                    <a:ext uri="{9D8B030D-6E8A-4147-A177-3AD203B41FA5}">
                      <a16:colId xmlns:a16="http://schemas.microsoft.com/office/drawing/2014/main" val="851635722"/>
                    </a:ext>
                  </a:extLst>
                </a:gridCol>
                <a:gridCol w="1169442">
                  <a:extLst>
                    <a:ext uri="{9D8B030D-6E8A-4147-A177-3AD203B41FA5}">
                      <a16:colId xmlns:a16="http://schemas.microsoft.com/office/drawing/2014/main" val="3537910354"/>
                    </a:ext>
                  </a:extLst>
                </a:gridCol>
                <a:gridCol w="626271">
                  <a:extLst>
                    <a:ext uri="{9D8B030D-6E8A-4147-A177-3AD203B41FA5}">
                      <a16:colId xmlns:a16="http://schemas.microsoft.com/office/drawing/2014/main" val="2991931630"/>
                    </a:ext>
                  </a:extLst>
                </a:gridCol>
                <a:gridCol w="3604888">
                  <a:extLst>
                    <a:ext uri="{9D8B030D-6E8A-4147-A177-3AD203B41FA5}">
                      <a16:colId xmlns:a16="http://schemas.microsoft.com/office/drawing/2014/main" val="927564704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</a:rPr>
                        <a:t>№</a:t>
                      </a:r>
                    </a:p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</a:rPr>
                        <a:t>п/п</a:t>
                      </a:r>
                      <a:endParaRPr lang="ru-RU" sz="600" baseline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</a:rPr>
                        <a:t>Наименование мероприятия</a:t>
                      </a:r>
                      <a:endParaRPr lang="ru-RU" sz="600" baseline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</a:rPr>
                        <a:t>Ключевое событие/результат</a:t>
                      </a:r>
                      <a:endParaRPr lang="ru-RU" sz="600" baseline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</a:rPr>
                        <a:t>Срок реализации</a:t>
                      </a:r>
                      <a:endParaRPr lang="ru-RU" sz="600" baseline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</a:rPr>
                        <a:t>Исполнитель</a:t>
                      </a:r>
                      <a:endParaRPr lang="ru-RU" sz="600" baseline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43357045"/>
                  </a:ext>
                </a:extLst>
              </a:tr>
              <a:tr h="349237">
                <a:tc gridSpan="5">
                  <a:txBody>
                    <a:bodyPr/>
                    <a:lstStyle/>
                    <a:p>
                      <a:pPr algn="ctr"/>
                      <a:r>
                        <a:rPr lang="ru-RU" sz="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20. Повышение уровня финансовой грамотности населения (потребителей) и субъектов малого и среднего предпринимательства, в том числе путем увеличения доли населения субъекта Российской Федерации, прошедшего обучение по повышению финансовой грамотности в рамках </a:t>
                      </a:r>
                      <a:r>
                        <a:rPr lang="ru-RU" sz="600" b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Стратегии</a:t>
                      </a:r>
                      <a:r>
                        <a:rPr lang="ru-RU" sz="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повышения финансовой грамотности в Российской Федерации на 2017 - 2023 годы, утвержденной распоряжением Правительства Российской Федерации от 25.09.2017 № 2039-р об утверждении Стратегии повышения финансовой грамотности в Российской Федерации на 2017 - 2023 годы</a:t>
                      </a:r>
                      <a:endParaRPr lang="ru-RU" sz="600" b="0" baseline="0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7073927"/>
                  </a:ext>
                </a:extLst>
              </a:tr>
              <a:tr h="369124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20.2.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Проведение образовательных, обучающих мероприятий для всех уровней образования и профессионального педагогического сообщества (лекции, семинары, мастер-классы, воспитательные часы, квесты, консультации, экскурсии, круглые столы, конференции)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Повышение финансовой грамотности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2019-2021 годы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7938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Минобразования НСО,</a:t>
                      </a:r>
                    </a:p>
                    <a:p>
                      <a:pPr marL="0" indent="7938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Управление Службы по защите прав потребителей и обеспечению доступности финансовой услуг в СФО</a:t>
                      </a:r>
                      <a:r>
                        <a:rPr lang="ru-RU" sz="600" baseline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органы </a:t>
                      </a: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управления образованием муниципальных районов и городских округов Новосибирской </a:t>
                      </a:r>
                      <a:r>
                        <a:rPr lang="ru-RU" sz="600" baseline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области (</a:t>
                      </a: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 согласованию)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55380320"/>
                  </a:ext>
                </a:extLst>
              </a:tr>
              <a:tr h="55599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20.3.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Проведение и участие в мероприятиях по направлению деятельности «Подготовка и повышение квалификации педагогических работников» (лекции, семинары, консультации, мастер-классы, совещания, круглые столы, заседания рабочих групп)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Повышение финансовой грамотности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2019-2021 годы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Минобразования НСО, </a:t>
                      </a:r>
                      <a:r>
                        <a:rPr lang="ru-RU" sz="600" b="1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Управление Службы по защите прав потребителей и обеспечению доступности финансовой услуг в СФО</a:t>
                      </a:r>
                    </a:p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(по согласованию),</a:t>
                      </a: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ГАУ ДПО НСО «Новосибирский центр развития профессионального образования»</a:t>
                      </a:r>
                    </a:p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(по согласованию), Сибирский межрегиональный методический центр по финансовой грамотности </a:t>
                      </a:r>
                      <a:r>
                        <a:rPr lang="ru-RU" sz="600" u="none" strike="noStrike" baseline="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4"/>
                        </a:rPr>
                        <a:t>Сибирского института управления – филиала </a:t>
                      </a:r>
                      <a:r>
                        <a:rPr lang="ru-RU" sz="600" u="none" strike="noStrike" baseline="0" dirty="0" smtClean="0">
                          <a:solidFill>
                            <a:srgbClr val="0563C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4"/>
                        </a:rPr>
                        <a:t>РАНХиГС</a:t>
                      </a:r>
                      <a:r>
                        <a:rPr lang="ru-RU" sz="600" u="none" strike="noStrike" baseline="0" dirty="0" smtClean="0">
                          <a:solidFill>
                            <a:srgbClr val="0563C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baseline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 согласованию)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1990545"/>
                  </a:ext>
                </a:extLst>
              </a:tr>
              <a:tr h="287607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20.4.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Проведение просветительских мероприятий по финансовой грамотности для детей-сирот и детей, оставшихся без попечения родителей, для детей-сирот, находящихся на постинтернатном сопровождении, а также для наставников детей-сирот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Повышение финансовой грамотности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2019-2021 годы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Управление Службы по защите прав потребителей и обеспечению доступности финансовой услуг в </a:t>
                      </a:r>
                      <a:r>
                        <a:rPr lang="ru-RU" sz="600" b="1" baseline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СФО (</a:t>
                      </a:r>
                      <a:r>
                        <a:rPr lang="ru-RU" sz="600" b="1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 согласованию)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7785854"/>
                  </a:ext>
                </a:extLst>
              </a:tr>
              <a:tr h="275692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20.5.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Проведение и участие в мероприятиях (мероприятия в лагерях, мастер-классы, совещания, круглые столы, заседания рабочих групп) по работе с детьми, отдыхающими в детских оздоровительных лагерях отдыха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Повышение финансовой грамотности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2019-2021 годы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Управление Службы по защите прав потребителей и обеспечению доступности финансовой услуг в </a:t>
                      </a:r>
                      <a:r>
                        <a:rPr lang="ru-RU" sz="600" b="1" baseline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СФО (</a:t>
                      </a:r>
                      <a:r>
                        <a:rPr lang="ru-RU" sz="600" b="1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 согласованию)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59731523"/>
                  </a:ext>
                </a:extLst>
              </a:tr>
              <a:tr h="373732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20.6.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Организация мероприятий и участие в региональных мероприятиях для взрослого населения и населения пенсионного возраста, в том числе проведение обучающих занятий для пенсионеров по материалам проекта «Прививаем культуру финансовой грамотности»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Повышение финансовой грамотности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2019-2021 годы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Управление Службы по защите прав потребителей и обеспечению доступности финансовой услуг в </a:t>
                      </a:r>
                      <a:r>
                        <a:rPr lang="ru-RU" sz="600" b="1" baseline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СФО (</a:t>
                      </a:r>
                      <a:r>
                        <a:rPr lang="ru-RU" sz="600" b="1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 согласованию)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9860692"/>
                  </a:ext>
                </a:extLst>
              </a:tr>
              <a:tr h="244393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20.7.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Проведение и участие в подготовке волонтеров финансового просвещения, а также в мероприятиях по мотивации и привлечению волонтеров финансового просвещения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Повышение финансовой грамотности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2019-2021 годы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Управление Службы по защите прав потребителей и обеспечению доступности финансовой услуг в </a:t>
                      </a:r>
                      <a:r>
                        <a:rPr lang="ru-RU" sz="600" b="1" baseline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СФО (</a:t>
                      </a:r>
                      <a:r>
                        <a:rPr lang="ru-RU" sz="600" b="1" baseline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 согласованию)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3479773"/>
                  </a:ext>
                </a:extLst>
              </a:tr>
              <a:tr h="241444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20.8.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Организация и участие в мероприятиях по финансовой грамотности в воинских частях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7938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Повышение финансовой грамотности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2019-2021 годы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Управление Службы по защите прав потребителей и обеспечению доступности финансовой услуг в СФО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2672203"/>
                  </a:ext>
                </a:extLst>
              </a:tr>
              <a:tr h="144242">
                <a:tc gridSpan="5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22. Повышение доступности финансовых услуг для субъектов экономической деятельности</a:t>
                      </a:r>
                      <a:endParaRPr lang="ru-RU" sz="6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600" kern="120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indent="7938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600" kern="120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600" kern="120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600" kern="1200" baseline="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245942"/>
                  </a:ext>
                </a:extLst>
              </a:tr>
              <a:tr h="291557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22.3.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Проведение мероприятий для субъектов малого и среднего предпринимательства по популяризации и обучению практическому применению финансовых инструментов для развития бизнеса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Повышение доступности финансовых услуг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2019-2021 годы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Управление Службы по защите прав потребителей и обеспечению доступности финансовой услуг в </a:t>
                      </a:r>
                      <a:r>
                        <a:rPr lang="ru-RU" sz="6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СФО </a:t>
                      </a:r>
                      <a:r>
                        <a:rPr lang="ru-RU" sz="600" b="1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6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согласованию)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1514984"/>
                  </a:ext>
                </a:extLst>
              </a:tr>
              <a:tr h="147932">
                <a:tc gridSpan="5"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22. Повышение доступности финансовых услуг для субъектов экономической деятельности</a:t>
                      </a:r>
                      <a:endParaRPr lang="ru-RU" sz="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895815040"/>
                  </a:ext>
                </a:extLst>
              </a:tr>
              <a:tr h="355898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22.1.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Организация и сопровождение информационного стенда для субъектов малого и среднего предпринимательства на базе Центра «Мой бизнес»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Расширение доступа субъектов МСП к финансовым ресурсам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стенд на постоянной </a:t>
                      </a:r>
                      <a:r>
                        <a:rPr lang="ru-RU" sz="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основе</a:t>
                      </a:r>
                      <a:endParaRPr lang="ru-RU" sz="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Минпромторг НСО</a:t>
                      </a:r>
                      <a:r>
                        <a:rPr lang="ru-RU" sz="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endParaRPr lang="ru-RU" sz="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6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Сибирское </a:t>
                      </a:r>
                      <a:r>
                        <a:rPr lang="ru-RU" sz="6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ГУ </a:t>
                      </a:r>
                      <a:r>
                        <a:rPr lang="ru-RU" sz="6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Банка (</a:t>
                      </a:r>
                      <a:r>
                        <a:rPr lang="ru-RU" sz="6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 согласованию)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539083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504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00F4469E-4D3F-4101-8022-429D032BBE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12772" y="2883694"/>
            <a:ext cx="4768708" cy="1977629"/>
          </a:xfrm>
        </p:spPr>
        <p:txBody>
          <a:bodyPr/>
          <a:lstStyle/>
          <a:p>
            <a:r>
              <a:rPr lang="ru-RU" dirty="0" smtClean="0"/>
              <a:t>Почтовый </a:t>
            </a:r>
            <a:r>
              <a:rPr lang="ru-RU" dirty="0"/>
              <a:t>адрес: </a:t>
            </a:r>
            <a:r>
              <a:rPr lang="ru-RU" dirty="0" smtClean="0"/>
              <a:t>630099, Новосибирск, </a:t>
            </a:r>
            <a:r>
              <a:rPr lang="ru-RU" dirty="0"/>
              <a:t>ул. </a:t>
            </a:r>
            <a:r>
              <a:rPr lang="ru-RU" dirty="0" smtClean="0"/>
              <a:t>Красный проспект, </a:t>
            </a:r>
            <a:r>
              <a:rPr lang="ru-RU" dirty="0"/>
              <a:t>д. </a:t>
            </a:r>
            <a:r>
              <a:rPr lang="ru-RU" dirty="0" smtClean="0"/>
              <a:t>27</a:t>
            </a:r>
            <a:endParaRPr lang="ru-RU" dirty="0"/>
          </a:p>
          <a:p>
            <a:r>
              <a:rPr lang="ru-RU" dirty="0" smtClean="0"/>
              <a:t>Тел.: </a:t>
            </a:r>
            <a:r>
              <a:rPr lang="ru-RU" dirty="0"/>
              <a:t>+7 </a:t>
            </a:r>
            <a:r>
              <a:rPr lang="ru-RU" dirty="0" smtClean="0"/>
              <a:t>383 217-63-4</a:t>
            </a:r>
            <a:r>
              <a:rPr lang="en-US" dirty="0" smtClean="0"/>
              <a:t>4</a:t>
            </a:r>
            <a:endParaRPr lang="ru-RU" dirty="0" smtClean="0"/>
          </a:p>
          <a:p>
            <a:r>
              <a:rPr lang="ru-RU" dirty="0" smtClean="0"/>
              <a:t>Сайт</a:t>
            </a:r>
            <a:r>
              <a:rPr lang="ru-RU" dirty="0"/>
              <a:t>: </a:t>
            </a:r>
            <a:r>
              <a:rPr lang="ru-RU" u="sng" dirty="0">
                <a:solidFill>
                  <a:schemeClr val="bg1"/>
                </a:solidFill>
              </a:rPr>
              <a:t>www.cbr.ru</a:t>
            </a:r>
          </a:p>
          <a:p>
            <a:r>
              <a:rPr lang="ru-RU" dirty="0"/>
              <a:t>Электронная почта: </a:t>
            </a:r>
            <a:r>
              <a:rPr lang="en-US" dirty="0" smtClean="0">
                <a:solidFill>
                  <a:schemeClr val="bg1"/>
                </a:solidFill>
              </a:rPr>
              <a:t>50central_bank</a:t>
            </a:r>
            <a:r>
              <a:rPr lang="ru-RU" dirty="0" smtClean="0">
                <a:solidFill>
                  <a:schemeClr val="bg1"/>
                </a:solidFill>
              </a:rPr>
              <a:t>@cbr.ru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BAE4F8B-A60E-43F7-8C70-C78DC0541A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Спасибо </a:t>
            </a:r>
            <a:br>
              <a:rPr lang="ru-RU" dirty="0"/>
            </a:br>
            <a:r>
              <a:rPr lang="ru-RU" dirty="0"/>
              <a:t>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14387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1"/>
          <p:cNvSpPr txBox="1">
            <a:spLocks noChangeArrowheads="1"/>
          </p:cNvSpPr>
          <p:nvPr/>
        </p:nvSpPr>
        <p:spPr bwMode="auto">
          <a:xfrm>
            <a:off x="1331640" y="339502"/>
            <a:ext cx="7200800" cy="26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sm" len="sm"/>
                <a:tailEnd type="none" w="med" len="lg"/>
              </a14:hiddenLine>
            </a:ext>
          </a:extLst>
        </p:spPr>
        <p:txBody>
          <a:bodyPr lIns="91430" tIns="45715" rIns="91430" bIns="45715"/>
          <a:lstStyle>
            <a:lvl1pPr indent="4763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100" dirty="0" smtClean="0">
                <a:solidFill>
                  <a:schemeClr val="accent2">
                    <a:lumMod val="75000"/>
                  </a:schemeClr>
                </a:solidFill>
              </a:rPr>
              <a:t>Основные направления </a:t>
            </a:r>
            <a:r>
              <a:rPr lang="ru-RU" sz="1100" dirty="0">
                <a:solidFill>
                  <a:schemeClr val="accent2">
                    <a:lumMod val="75000"/>
                  </a:schemeClr>
                </a:solidFill>
              </a:rPr>
              <a:t>развития финансового рынка Российской Федерации на период 2019 – 2021 годов</a:t>
            </a:r>
            <a:endParaRPr lang="ru-RU" sz="11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87" name="Rectangle 6"/>
          <p:cNvSpPr>
            <a:spLocks noChangeArrowheads="1"/>
          </p:cNvSpPr>
          <p:nvPr/>
        </p:nvSpPr>
        <p:spPr bwMode="auto">
          <a:xfrm>
            <a:off x="0" y="15875"/>
            <a:ext cx="230188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>
            <a:spAutoFit/>
          </a:bodyPr>
          <a:lstStyle/>
          <a:p>
            <a:r>
              <a:rPr 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8" t="29298" r="7589" b="7029"/>
          <a:stretch/>
        </p:blipFill>
        <p:spPr bwMode="auto">
          <a:xfrm>
            <a:off x="230188" y="843557"/>
            <a:ext cx="8734300" cy="4216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FCDA201E-6346-414C-811D-8E2F9AB00971}" type="slidenum">
              <a:rPr lang="ru-RU" altLang="en-US" smtClean="0"/>
              <a:pPr>
                <a:defRPr/>
              </a:pPr>
              <a:t>2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90850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6"/>
          <p:cNvSpPr>
            <a:spLocks noChangeArrowheads="1"/>
          </p:cNvSpPr>
          <p:nvPr/>
        </p:nvSpPr>
        <p:spPr bwMode="auto">
          <a:xfrm>
            <a:off x="0" y="15875"/>
            <a:ext cx="230188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>
            <a:spAutoFit/>
          </a:bodyPr>
          <a:lstStyle/>
          <a:p>
            <a:r>
              <a:rPr 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1331640" y="339502"/>
            <a:ext cx="7704856" cy="26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sm" len="sm"/>
                <a:tailEnd type="none" w="med" len="lg"/>
              </a14:hiddenLine>
            </a:ext>
          </a:extLst>
        </p:spPr>
        <p:txBody>
          <a:bodyPr lIns="91430" tIns="45715" rIns="91430" bIns="45715"/>
          <a:lstStyle>
            <a:lvl1pPr indent="4763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100" dirty="0" smtClean="0">
                <a:solidFill>
                  <a:schemeClr val="accent2">
                    <a:lumMod val="75000"/>
                  </a:schemeClr>
                </a:solidFill>
              </a:rPr>
              <a:t>Основные направления </a:t>
            </a:r>
            <a:r>
              <a:rPr lang="ru-RU" sz="1100" dirty="0">
                <a:solidFill>
                  <a:schemeClr val="accent2">
                    <a:lumMod val="75000"/>
                  </a:schemeClr>
                </a:solidFill>
              </a:rPr>
              <a:t>развития финансового рынка Российской Федерации на период 2019 – 2021 годов</a:t>
            </a:r>
            <a:endParaRPr lang="ru-RU" sz="11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FCDA201E-6346-414C-811D-8E2F9AB00971}" type="slidenum">
              <a:rPr lang="ru-RU" altLang="en-US" smtClean="0"/>
              <a:pPr>
                <a:defRPr/>
              </a:pPr>
              <a:t>3</a:t>
            </a:fld>
            <a:endParaRPr lang="ru-RU" alt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70" t="30761" r="8306" b="10160"/>
          <a:stretch/>
        </p:blipFill>
        <p:spPr bwMode="auto">
          <a:xfrm>
            <a:off x="129233" y="843559"/>
            <a:ext cx="8835255" cy="4106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1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6"/>
          <p:cNvSpPr>
            <a:spLocks noChangeArrowheads="1"/>
          </p:cNvSpPr>
          <p:nvPr/>
        </p:nvSpPr>
        <p:spPr bwMode="auto">
          <a:xfrm>
            <a:off x="0" y="15875"/>
            <a:ext cx="230188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>
            <a:spAutoFit/>
          </a:bodyPr>
          <a:lstStyle/>
          <a:p>
            <a:r>
              <a:rPr 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1331640" y="339502"/>
            <a:ext cx="7704856" cy="26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sm" len="sm"/>
                <a:tailEnd type="none" w="med" len="lg"/>
              </a14:hiddenLine>
            </a:ext>
          </a:extLst>
        </p:spPr>
        <p:txBody>
          <a:bodyPr lIns="91430" tIns="45715" rIns="91430" bIns="45715"/>
          <a:lstStyle>
            <a:lvl1pPr indent="4763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100" dirty="0" smtClean="0">
                <a:solidFill>
                  <a:schemeClr val="accent2">
                    <a:lumMod val="75000"/>
                  </a:schemeClr>
                </a:solidFill>
              </a:rPr>
              <a:t>Основные направления межведомственного взаимодействия</a:t>
            </a:r>
            <a:endParaRPr lang="ru-RU" sz="11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FCDA201E-6346-414C-811D-8E2F9AB00971}" type="slidenum">
              <a:rPr lang="ru-RU" altLang="en-US" smtClean="0"/>
              <a:pPr>
                <a:defRPr/>
              </a:pPr>
              <a:t>4</a:t>
            </a:fld>
            <a:endParaRPr lang="ru-RU" altLang="en-US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62948686"/>
              </p:ext>
            </p:extLst>
          </p:nvPr>
        </p:nvGraphicFramePr>
        <p:xfrm>
          <a:off x="395536" y="771550"/>
          <a:ext cx="8640960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0190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1"/>
          <p:cNvSpPr txBox="1">
            <a:spLocks noChangeArrowheads="1"/>
          </p:cNvSpPr>
          <p:nvPr/>
        </p:nvSpPr>
        <p:spPr bwMode="auto">
          <a:xfrm>
            <a:off x="1259632" y="339502"/>
            <a:ext cx="7776864" cy="26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sm" len="sm"/>
                <a:tailEnd type="none" w="med" len="lg"/>
              </a14:hiddenLine>
            </a:ext>
          </a:extLst>
        </p:spPr>
        <p:txBody>
          <a:bodyPr lIns="91430" tIns="45715" rIns="91430" bIns="45715"/>
          <a:lstStyle>
            <a:lvl1pPr indent="4763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ru-RU" sz="1000" dirty="0" smtClean="0">
                <a:solidFill>
                  <a:schemeClr val="accent2">
                    <a:lumMod val="75000"/>
                  </a:schemeClr>
                </a:solidFill>
              </a:rPr>
              <a:t>Концентрация внутренних структурных подразделений банков и банкоматов </a:t>
            </a:r>
            <a:r>
              <a:rPr lang="ru-RU" sz="1000" dirty="0">
                <a:solidFill>
                  <a:schemeClr val="accent2">
                    <a:lumMod val="75000"/>
                  </a:schemeClr>
                </a:solidFill>
              </a:rPr>
              <a:t>на территории Новосибирской </a:t>
            </a:r>
            <a:r>
              <a:rPr lang="ru-RU" sz="1000" dirty="0" smtClean="0">
                <a:solidFill>
                  <a:schemeClr val="accent2">
                    <a:lumMod val="75000"/>
                  </a:schemeClr>
                </a:solidFill>
              </a:rPr>
              <a:t>области</a:t>
            </a:r>
            <a:endParaRPr lang="ru-RU" sz="10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6387" name="Rectangle 6"/>
          <p:cNvSpPr>
            <a:spLocks noChangeArrowheads="1"/>
          </p:cNvSpPr>
          <p:nvPr/>
        </p:nvSpPr>
        <p:spPr bwMode="auto">
          <a:xfrm>
            <a:off x="0" y="15875"/>
            <a:ext cx="230188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>
            <a:spAutoFit/>
          </a:bodyPr>
          <a:lstStyle/>
          <a:p>
            <a:r>
              <a:rPr 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99542"/>
            <a:ext cx="7200800" cy="4390732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FCDA201E-6346-414C-811D-8E2F9AB00971}" type="slidenum">
              <a:rPr lang="ru-RU" altLang="en-US" smtClean="0"/>
              <a:pPr>
                <a:defRPr/>
              </a:pPr>
              <a:t>5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4070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1331640" y="339502"/>
            <a:ext cx="7704856" cy="26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sm" len="sm"/>
                <a:tailEnd type="none" w="med" len="lg"/>
              </a14:hiddenLine>
            </a:ext>
          </a:extLst>
        </p:spPr>
        <p:txBody>
          <a:bodyPr lIns="91430" tIns="45715" rIns="91430" bIns="45715"/>
          <a:lstStyle>
            <a:defPPr>
              <a:defRPr lang="ru-RU"/>
            </a:defPPr>
            <a:lvl1pPr indent="4763">
              <a:tabLst>
                <a:tab pos="536575" algn="l"/>
              </a:tabLst>
              <a:defRPr sz="11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742950" indent="-285750">
              <a:tabLst>
                <a:tab pos="536575" algn="l"/>
              </a:tabLst>
              <a:defRPr>
                <a:latin typeface="Arial" charset="0"/>
              </a:defRPr>
            </a:lvl2pPr>
            <a:lvl3pPr marL="1143000" indent="-228600">
              <a:tabLst>
                <a:tab pos="536575" algn="l"/>
              </a:tabLst>
              <a:defRPr>
                <a:latin typeface="Arial" charset="0"/>
              </a:defRPr>
            </a:lvl3pPr>
            <a:lvl4pPr marL="1600200" indent="-228600">
              <a:tabLst>
                <a:tab pos="536575" algn="l"/>
              </a:tabLst>
              <a:defRPr>
                <a:latin typeface="Arial" charset="0"/>
              </a:defRPr>
            </a:lvl4pPr>
            <a:lvl5pPr marL="2057400" indent="-228600">
              <a:tabLst>
                <a:tab pos="536575" algn="l"/>
              </a:tabLst>
              <a:defRPr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latin typeface="Arial" charset="0"/>
              </a:defRPr>
            </a:lvl9pPr>
          </a:lstStyle>
          <a:p>
            <a:r>
              <a:rPr lang="ru-RU" dirty="0"/>
              <a:t>Проект Банка России «Система быстрых платежей»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7" t="13649" r="54821" b="67266"/>
          <a:stretch/>
        </p:blipFill>
        <p:spPr bwMode="auto">
          <a:xfrm>
            <a:off x="230188" y="814604"/>
            <a:ext cx="1101452" cy="600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96" t="33208" r="3483" b="15433"/>
          <a:stretch/>
        </p:blipFill>
        <p:spPr bwMode="auto">
          <a:xfrm>
            <a:off x="149864" y="1414921"/>
            <a:ext cx="8853984" cy="3202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35696" y="960873"/>
            <a:ext cx="29395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/>
              <a:t>Чтобы сделать перевод в СБП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012160" y="3075806"/>
            <a:ext cx="2808312" cy="156966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200" b="1" dirty="0"/>
              <a:t>Система быстрых платежей (СБП)</a:t>
            </a:r>
            <a:r>
              <a:rPr lang="ru-RU" sz="1200" dirty="0"/>
              <a:t> – важнейший инфраструктурный проект национального значения, направленный на содействие конкуренции, повышение качества платежных услуг, расширение финансовой доступности, снижение стоимости платежей для населения.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FCDA201E-6346-414C-811D-8E2F9AB00971}" type="slidenum">
              <a:rPr lang="ru-RU" altLang="en-US" smtClean="0"/>
              <a:pPr>
                <a:defRPr/>
              </a:pPr>
              <a:t>6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1584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1331640" y="339502"/>
            <a:ext cx="2808312" cy="26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sm" len="sm"/>
                <a:tailEnd type="none" w="med" len="lg"/>
              </a14:hiddenLine>
            </a:ext>
          </a:extLst>
        </p:spPr>
        <p:txBody>
          <a:bodyPr lIns="91430" tIns="45715" rIns="91430" bIns="45715"/>
          <a:lstStyle>
            <a:lvl1pPr indent="4763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100" dirty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Проект «Удаленная идентификация»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FCDA201E-6346-414C-811D-8E2F9AB00971}" type="slidenum">
              <a:rPr lang="ru-RU" altLang="en-US" smtClean="0"/>
              <a:pPr>
                <a:defRPr/>
              </a:pPr>
              <a:t>7</a:t>
            </a:fld>
            <a:endParaRPr lang="ru-RU" altLang="en-US"/>
          </a:p>
        </p:txBody>
      </p:sp>
      <p:pic>
        <p:nvPicPr>
          <p:cNvPr id="7172" name="Рисунок 2" descr="cid:image001.jpg@01D52047.4A74E7C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44" y="725465"/>
            <a:ext cx="5150060" cy="1076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1779662"/>
            <a:ext cx="518457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Единая </a:t>
            </a:r>
            <a:r>
              <a:rPr lang="ru-RU" sz="1400" b="1" dirty="0"/>
              <a:t>биометрическая система </a:t>
            </a:r>
            <a:r>
              <a:rPr lang="ru-RU" sz="1400" dirty="0" smtClean="0"/>
              <a:t>– </a:t>
            </a:r>
            <a:r>
              <a:rPr lang="ru-RU" sz="1400" dirty="0"/>
              <a:t>цифровая платформа для коммерческих и государственных услуг. </a:t>
            </a:r>
          </a:p>
          <a:p>
            <a:pPr algn="just"/>
            <a:r>
              <a:rPr lang="ru-RU" sz="1400" dirty="0"/>
              <a:t>Система создана по инициативе Центрального банка Российской Федерации и Министерства цифрового развития, связи и массовых коммуникаций Российской Федерации, «Ростелеком» – разработчик и оператор Единой биометрической системы. </a:t>
            </a:r>
          </a:p>
          <a:p>
            <a:endParaRPr lang="ru-RU" sz="1400" b="1" dirty="0" smtClean="0"/>
          </a:p>
          <a:p>
            <a:r>
              <a:rPr lang="ru-RU" sz="1400" b="1" dirty="0" smtClean="0"/>
              <a:t>Преимущества </a:t>
            </a:r>
            <a:r>
              <a:rPr lang="ru-RU" sz="1400" b="1" dirty="0"/>
              <a:t>для граждан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Доступ </a:t>
            </a:r>
            <a:r>
              <a:rPr lang="ru-RU" sz="1400" dirty="0"/>
              <a:t>к услугам </a:t>
            </a:r>
            <a:r>
              <a:rPr lang="ru-RU" sz="1400" dirty="0" smtClean="0"/>
              <a:t>24/7</a:t>
            </a:r>
            <a:endParaRPr lang="ru-R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Экономия </a:t>
            </a:r>
            <a:r>
              <a:rPr lang="ru-RU" sz="1400" dirty="0"/>
              <a:t>времени на получение услуг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Повышение </a:t>
            </a:r>
            <a:r>
              <a:rPr lang="ru-RU" sz="1400" dirty="0"/>
              <a:t>доступности услуг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Повышение </a:t>
            </a:r>
            <a:r>
              <a:rPr lang="ru-RU" sz="1400" dirty="0"/>
              <a:t>безопасности доступа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Возможности </a:t>
            </a:r>
            <a:r>
              <a:rPr lang="ru-RU" sz="1400" dirty="0"/>
              <a:t>подписывать документы без личного посещения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1" b="5201"/>
          <a:stretch/>
        </p:blipFill>
        <p:spPr>
          <a:xfrm>
            <a:off x="5925743" y="725465"/>
            <a:ext cx="2893219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16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1"/>
          <p:cNvSpPr txBox="1">
            <a:spLocks noChangeArrowheads="1"/>
          </p:cNvSpPr>
          <p:nvPr/>
        </p:nvSpPr>
        <p:spPr bwMode="auto">
          <a:xfrm>
            <a:off x="1331640" y="339502"/>
            <a:ext cx="7704856" cy="43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sm" len="sm"/>
                <a:tailEnd type="none" w="med" len="lg"/>
              </a14:hiddenLine>
            </a:ext>
          </a:extLst>
        </p:spPr>
        <p:txBody>
          <a:bodyPr lIns="91430" tIns="45715" rIns="91430" bIns="45715"/>
          <a:lstStyle>
            <a:lvl1pPr indent="4763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ru-RU" sz="1100" dirty="0" smtClean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Использование финансовых услуг и удовлетворенность субъектами МСП работой финансовых организаций</a:t>
            </a:r>
            <a:endParaRPr lang="ru-RU" sz="1100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FCDA201E-6346-414C-811D-8E2F9AB00971}" type="slidenum">
              <a:rPr lang="ru-RU" altLang="en-US" smtClean="0"/>
              <a:pPr>
                <a:defRPr/>
              </a:pPr>
              <a:t>8</a:t>
            </a:fld>
            <a:endParaRPr lang="ru-RU" alt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915566"/>
            <a:ext cx="47165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/>
              <a:t>Характеристики выборки:</a:t>
            </a:r>
          </a:p>
          <a:p>
            <a:endParaRPr lang="ru-RU" sz="1200" dirty="0"/>
          </a:p>
          <a:p>
            <a:r>
              <a:rPr lang="ru-RU" sz="1200" dirty="0" smtClean="0"/>
              <a:t>В </a:t>
            </a:r>
            <a:r>
              <a:rPr lang="ru-RU" sz="1200" dirty="0"/>
              <a:t>опросе приняли участие 69 предприятий Новосибирской </a:t>
            </a:r>
            <a:r>
              <a:rPr lang="ru-RU" sz="1200" dirty="0" smtClean="0"/>
              <a:t>области, в том числе: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/>
              <a:t>29 </a:t>
            </a:r>
            <a:r>
              <a:rPr lang="ru-RU" sz="1200" dirty="0" err="1" smtClean="0"/>
              <a:t>микропредприятий</a:t>
            </a:r>
            <a:r>
              <a:rPr lang="ru-RU" sz="1200" dirty="0" smtClean="0"/>
              <a:t> </a:t>
            </a:r>
            <a:r>
              <a:rPr lang="ru-RU" sz="1200" dirty="0"/>
              <a:t>(численность до 15 человек</a:t>
            </a:r>
            <a:r>
              <a:rPr lang="ru-RU" sz="1200" dirty="0" smtClean="0"/>
              <a:t>),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/>
              <a:t>32 </a:t>
            </a:r>
            <a:r>
              <a:rPr lang="ru-RU" sz="1200" dirty="0"/>
              <a:t>малых </a:t>
            </a:r>
            <a:r>
              <a:rPr lang="ru-RU" sz="1200" dirty="0" smtClean="0"/>
              <a:t>предприятия </a:t>
            </a:r>
            <a:r>
              <a:rPr lang="ru-RU" sz="1200" dirty="0"/>
              <a:t>(численность от 16 до 100 человек), </a:t>
            </a:r>
            <a:endParaRPr lang="ru-RU" sz="12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/>
              <a:t>8 средних предприятий </a:t>
            </a:r>
            <a:r>
              <a:rPr lang="ru-RU" sz="1200" dirty="0"/>
              <a:t>(численность от 101 до 250 человек</a:t>
            </a:r>
            <a:r>
              <a:rPr lang="ru-RU" sz="1200" dirty="0" smtClean="0"/>
              <a:t>).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949" y="771550"/>
            <a:ext cx="3574314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590" y="2802092"/>
            <a:ext cx="3454874" cy="2001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44" y="2444579"/>
            <a:ext cx="4322214" cy="2359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04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1"/>
          <p:cNvSpPr txBox="1">
            <a:spLocks noChangeArrowheads="1"/>
          </p:cNvSpPr>
          <p:nvPr/>
        </p:nvSpPr>
        <p:spPr bwMode="auto">
          <a:xfrm>
            <a:off x="1259632" y="339502"/>
            <a:ext cx="7632848" cy="26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sm" len="sm"/>
                <a:tailEnd type="none" w="med" len="lg"/>
              </a14:hiddenLine>
            </a:ext>
          </a:extLst>
        </p:spPr>
        <p:txBody>
          <a:bodyPr lIns="91430" tIns="45715" rIns="91430" bIns="45715"/>
          <a:lstStyle>
            <a:lvl1pPr indent="4763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6575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ru-RU" sz="1100" dirty="0" smtClean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Динамика количества жалоб на финансовые организации, поступившие в Банк России</a:t>
            </a:r>
            <a:endParaRPr lang="ru-RU" sz="1100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6387" name="Rectangle 6"/>
          <p:cNvSpPr>
            <a:spLocks noChangeArrowheads="1"/>
          </p:cNvSpPr>
          <p:nvPr/>
        </p:nvSpPr>
        <p:spPr bwMode="auto">
          <a:xfrm>
            <a:off x="0" y="15875"/>
            <a:ext cx="230188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>
            <a:spAutoFit/>
          </a:bodyPr>
          <a:lstStyle/>
          <a:p>
            <a:r>
              <a:rPr 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FCDA201E-6346-414C-811D-8E2F9AB00971}" type="slidenum">
              <a:rPr lang="ru-RU" altLang="en-US" smtClean="0"/>
              <a:pPr>
                <a:defRPr/>
              </a:pPr>
              <a:t>9</a:t>
            </a:fld>
            <a:endParaRPr lang="ru-RU" altLang="en-US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371985"/>
              </p:ext>
            </p:extLst>
          </p:nvPr>
        </p:nvGraphicFramePr>
        <p:xfrm>
          <a:off x="246658" y="3363838"/>
          <a:ext cx="8645821" cy="1743739"/>
        </p:xfrm>
        <a:graphic>
          <a:graphicData uri="http://schemas.openxmlformats.org/drawingml/2006/table">
            <a:tbl>
              <a:tblPr firstRow="1" firstCol="1" lastRow="1" bandRow="1">
                <a:tableStyleId>{6E25E649-3F16-4E02-A733-19D2CDBF48F0}</a:tableStyleId>
              </a:tblPr>
              <a:tblGrid>
                <a:gridCol w="2275005">
                  <a:extLst>
                    <a:ext uri="{9D8B030D-6E8A-4147-A177-3AD203B41FA5}">
                      <a16:colId xmlns:a16="http://schemas.microsoft.com/office/drawing/2014/main" val="690987541"/>
                    </a:ext>
                  </a:extLst>
                </a:gridCol>
                <a:gridCol w="1523117">
                  <a:extLst>
                    <a:ext uri="{9D8B030D-6E8A-4147-A177-3AD203B41FA5}">
                      <a16:colId xmlns:a16="http://schemas.microsoft.com/office/drawing/2014/main" val="4154775127"/>
                    </a:ext>
                  </a:extLst>
                </a:gridCol>
                <a:gridCol w="1570199">
                  <a:extLst>
                    <a:ext uri="{9D8B030D-6E8A-4147-A177-3AD203B41FA5}">
                      <a16:colId xmlns:a16="http://schemas.microsoft.com/office/drawing/2014/main" val="2655109761"/>
                    </a:ext>
                  </a:extLst>
                </a:gridCol>
                <a:gridCol w="1707301">
                  <a:extLst>
                    <a:ext uri="{9D8B030D-6E8A-4147-A177-3AD203B41FA5}">
                      <a16:colId xmlns:a16="http://schemas.microsoft.com/office/drawing/2014/main" val="2194638288"/>
                    </a:ext>
                  </a:extLst>
                </a:gridCol>
                <a:gridCol w="1570199">
                  <a:extLst>
                    <a:ext uri="{9D8B030D-6E8A-4147-A177-3AD203B41FA5}">
                      <a16:colId xmlns:a16="http://schemas.microsoft.com/office/drawing/2014/main" val="3576221387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Жалобы</a:t>
                      </a:r>
                      <a:endParaRPr lang="ru-RU" sz="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2" marR="51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9 месяцев 2017</a:t>
                      </a:r>
                      <a:endParaRPr lang="ru-RU" sz="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2" marR="51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9 месяцев 2018</a:t>
                      </a:r>
                      <a:endParaRPr lang="ru-RU" sz="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2" marR="51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9 месяцев 2019</a:t>
                      </a:r>
                      <a:endParaRPr lang="ru-RU" sz="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2" marR="5194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Темп прироста </a:t>
                      </a:r>
                      <a:r>
                        <a:rPr lang="ru-RU" sz="800" dirty="0" smtClean="0">
                          <a:effectLst/>
                        </a:rPr>
                        <a:t>(2017-2019 </a:t>
                      </a:r>
                      <a:r>
                        <a:rPr lang="ru-RU" sz="800" dirty="0" err="1">
                          <a:effectLst/>
                        </a:rPr>
                        <a:t>гг</a:t>
                      </a:r>
                      <a:r>
                        <a:rPr lang="ru-RU" sz="800" dirty="0">
                          <a:effectLst/>
                        </a:rPr>
                        <a:t>)</a:t>
                      </a:r>
                      <a:endParaRPr lang="ru-RU" sz="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2" marR="51942" marT="0" marB="0" anchor="ctr"/>
                </a:tc>
                <a:extLst>
                  <a:ext uri="{0D108BD9-81ED-4DB2-BD59-A6C34878D82A}">
                    <a16:rowId xmlns:a16="http://schemas.microsoft.com/office/drawing/2014/main" val="346406677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Кредитные организации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</a:rPr>
                        <a:t>2416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</a:rPr>
                        <a:t>2278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>
                          <a:effectLst/>
                        </a:rPr>
                        <a:t>2294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-</a:t>
                      </a:r>
                      <a:r>
                        <a:rPr lang="ru-RU" sz="800" u="none" strike="noStrike" dirty="0" smtClean="0">
                          <a:solidFill>
                            <a:srgbClr val="00B050"/>
                          </a:solidFill>
                          <a:effectLst/>
                        </a:rPr>
                        <a:t>5%</a:t>
                      </a:r>
                      <a:endParaRPr lang="ru-RU" sz="8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8090127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Субъекты страхового дела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</a:rPr>
                        <a:t>1840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</a:rPr>
                        <a:t>1388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</a:rPr>
                        <a:t>854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-</a:t>
                      </a:r>
                      <a:r>
                        <a:rPr lang="ru-RU" sz="800" u="none" strike="noStrike" dirty="0" smtClean="0">
                          <a:solidFill>
                            <a:srgbClr val="00B050"/>
                          </a:solidFill>
                          <a:effectLst/>
                        </a:rPr>
                        <a:t>54%</a:t>
                      </a:r>
                      <a:endParaRPr lang="ru-RU" sz="8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5810838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</a:rPr>
                        <a:t>МФО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</a:rPr>
                        <a:t>220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</a:rPr>
                        <a:t>291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</a:rPr>
                        <a:t>537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 smtClean="0">
                          <a:effectLst/>
                        </a:rPr>
                        <a:t>144%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57281926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Субъекты коллективных инвестиций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</a:rPr>
                        <a:t>148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</a:rPr>
                        <a:t>37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</a:rPr>
                        <a:t>40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-</a:t>
                      </a:r>
                      <a:r>
                        <a:rPr lang="ru-RU" sz="800" u="none" strike="noStrike" dirty="0" smtClean="0">
                          <a:solidFill>
                            <a:srgbClr val="00B050"/>
                          </a:solidFill>
                          <a:effectLst/>
                        </a:rPr>
                        <a:t>73%</a:t>
                      </a:r>
                      <a:endParaRPr lang="ru-RU" sz="8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6895447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Общие вопросы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</a:rPr>
                        <a:t>48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</a:rPr>
                        <a:t>53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</a:rPr>
                        <a:t>16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-</a:t>
                      </a:r>
                      <a:r>
                        <a:rPr lang="ru-RU" sz="800" u="none" strike="noStrike" dirty="0" smtClean="0">
                          <a:solidFill>
                            <a:srgbClr val="00B050"/>
                          </a:solidFill>
                          <a:effectLst/>
                        </a:rPr>
                        <a:t>67%</a:t>
                      </a:r>
                      <a:endParaRPr lang="ru-RU" sz="800" b="0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8805169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800" u="none" strike="noStrike" kern="1200" dirty="0">
                          <a:effectLst/>
                        </a:rPr>
                        <a:t>Безлицензионная деятельность</a:t>
                      </a:r>
                      <a:endParaRPr lang="ru-RU" sz="8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u="none" strike="noStrike" kern="1200" dirty="0">
                          <a:effectLst/>
                        </a:rPr>
                        <a:t>2</a:t>
                      </a:r>
                      <a:endParaRPr lang="ru-RU" sz="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u="none" strike="noStrike" kern="1200" dirty="0">
                          <a:effectLst/>
                        </a:rPr>
                        <a:t>13</a:t>
                      </a:r>
                      <a:endParaRPr lang="ru-RU" sz="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u="none" strike="noStrike" kern="1200" dirty="0">
                          <a:effectLst/>
                        </a:rPr>
                        <a:t>10</a:t>
                      </a:r>
                      <a:endParaRPr lang="ru-RU" sz="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u="none" strike="noStrike" kern="1200" dirty="0">
                          <a:effectLst/>
                        </a:rPr>
                        <a:t>400%</a:t>
                      </a:r>
                      <a:endParaRPr lang="ru-RU" sz="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05290789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</a:rPr>
                        <a:t>Прочее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</a:rPr>
                        <a:t>107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</a:rPr>
                        <a:t>125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>
                          <a:effectLst/>
                        </a:rPr>
                        <a:t>235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u="none" strike="noStrike" dirty="0" smtClean="0">
                          <a:effectLst/>
                        </a:rPr>
                        <a:t>120%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1186249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Общий итог</a:t>
                      </a:r>
                      <a:endParaRPr lang="ru-RU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942" marR="51942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u="none" strike="noStrike" kern="1200" dirty="0">
                          <a:effectLst/>
                        </a:rPr>
                        <a:t>4781</a:t>
                      </a:r>
                      <a:endParaRPr lang="ru-RU" sz="12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942" marR="51942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u="none" strike="noStrike" kern="1200" dirty="0">
                          <a:effectLst/>
                        </a:rPr>
                        <a:t>4060</a:t>
                      </a:r>
                      <a:endParaRPr lang="ru-RU" sz="12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942" marR="51942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u="none" strike="noStrike" kern="1200" dirty="0">
                          <a:effectLst/>
                        </a:rPr>
                        <a:t>3751</a:t>
                      </a:r>
                      <a:endParaRPr lang="ru-RU" sz="12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942" marR="51942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u="none" strike="noStrike" kern="1200" dirty="0">
                          <a:solidFill>
                            <a:srgbClr val="00B050"/>
                          </a:solidFill>
                          <a:effectLst/>
                        </a:rPr>
                        <a:t>-22%</a:t>
                      </a:r>
                      <a:endParaRPr lang="ru-RU" sz="1200" b="1" u="none" strike="noStrike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942" marR="51942" marT="0" marB="0" anchor="b"/>
                </a:tc>
                <a:extLst>
                  <a:ext uri="{0D108BD9-81ED-4DB2-BD59-A6C34878D82A}">
                    <a16:rowId xmlns:a16="http://schemas.microsoft.com/office/drawing/2014/main" val="1463456613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t="2778" b="-1"/>
          <a:stretch/>
        </p:blipFill>
        <p:spPr>
          <a:xfrm>
            <a:off x="1043608" y="699542"/>
            <a:ext cx="7353548" cy="262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54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презентации">
  <a:themeElements>
    <a:clrScheme name="Другая 5">
      <a:dk1>
        <a:sysClr val="windowText" lastClr="000000"/>
      </a:dk1>
      <a:lt1>
        <a:sysClr val="window" lastClr="FFFFFF"/>
      </a:lt1>
      <a:dk2>
        <a:srgbClr val="888A8D"/>
      </a:dk2>
      <a:lt2>
        <a:srgbClr val="C4C4C6"/>
      </a:lt2>
      <a:accent1>
        <a:srgbClr val="0082BB"/>
      </a:accent1>
      <a:accent2>
        <a:srgbClr val="00BCE7"/>
      </a:accent2>
      <a:accent3>
        <a:srgbClr val="FAA61A"/>
      </a:accent3>
      <a:accent4>
        <a:srgbClr val="FFD485"/>
      </a:accent4>
      <a:accent5>
        <a:srgbClr val="ED1B34"/>
      </a:accent5>
      <a:accent6>
        <a:srgbClr val="F2665E"/>
      </a:accent6>
      <a:hlink>
        <a:srgbClr val="0082BB"/>
      </a:hlink>
      <a:folHlink>
        <a:srgbClr val="FAA61A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>
            <a:lumMod val="9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презентации</Template>
  <TotalTime>24239</TotalTime>
  <Words>926</Words>
  <Application>Microsoft Office PowerPoint</Application>
  <PresentationFormat>Экран (16:9)</PresentationFormat>
  <Paragraphs>166</Paragraphs>
  <Slides>11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Шаблон презентации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Коленко Юрий Леонидович</dc:creator>
  <cp:lastModifiedBy>Полянских Маргарита Александровна</cp:lastModifiedBy>
  <cp:revision>213</cp:revision>
  <cp:lastPrinted>2019-11-13T04:28:28Z</cp:lastPrinted>
  <dcterms:created xsi:type="dcterms:W3CDTF">2019-03-14T03:33:58Z</dcterms:created>
  <dcterms:modified xsi:type="dcterms:W3CDTF">2019-11-21T05:31:52Z</dcterms:modified>
</cp:coreProperties>
</file>