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320" r:id="rId2"/>
    <p:sldId id="274" r:id="rId3"/>
    <p:sldId id="318" r:id="rId4"/>
    <p:sldId id="275" r:id="rId5"/>
    <p:sldId id="321" r:id="rId6"/>
    <p:sldId id="322" r:id="rId7"/>
    <p:sldId id="273" r:id="rId8"/>
  </p:sldIdLst>
  <p:sldSz cx="9144000" cy="6858000" type="screen4x3"/>
  <p:notesSz cx="7010400" cy="92360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узьмина Елена Анатольевна" initials="КЕА" lastIdx="20" clrIdx="0"/>
  <p:cmAuthor id="1" name="Голева Галина Анатольевна" initials="ГГА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D4E4FC"/>
    <a:srgbClr val="FF9999"/>
    <a:srgbClr val="A57B9B"/>
    <a:srgbClr val="9900FF"/>
    <a:srgbClr val="008000"/>
    <a:srgbClr val="072C62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60"/>
  </p:normalViewPr>
  <p:slideViewPr>
    <p:cSldViewPr>
      <p:cViewPr varScale="1">
        <p:scale>
          <a:sx n="109" d="100"/>
          <a:sy n="109" d="100"/>
        </p:scale>
        <p:origin x="1698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3294" y="-90"/>
      </p:cViewPr>
      <p:guideLst>
        <p:guide orient="horz" pos="2909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23BFC5-A25E-41F5-BD91-25E88DD8A112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68F16F-0DEB-4916-9345-CDDDB6D91893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accent2"/>
              </a:solidFill>
            </a:rPr>
            <a:t>Основные задачи</a:t>
          </a:r>
          <a:endParaRPr lang="ru-RU" sz="3200" b="1" dirty="0">
            <a:solidFill>
              <a:schemeClr val="accent2"/>
            </a:solidFill>
          </a:endParaRPr>
        </a:p>
      </dgm:t>
    </dgm:pt>
    <dgm:pt modelId="{DC68AB7B-444D-43DC-B9E7-3031CC8B7DA6}" type="parTrans" cxnId="{9DA531ED-E491-4F08-9753-27AAE0A751B9}">
      <dgm:prSet/>
      <dgm:spPr/>
      <dgm:t>
        <a:bodyPr/>
        <a:lstStyle/>
        <a:p>
          <a:endParaRPr lang="ru-RU"/>
        </a:p>
      </dgm:t>
    </dgm:pt>
    <dgm:pt modelId="{E84B6A3D-A52D-489F-8AFD-237492FFB9D7}" type="sibTrans" cxnId="{9DA531ED-E491-4F08-9753-27AAE0A751B9}">
      <dgm:prSet/>
      <dgm:spPr/>
      <dgm:t>
        <a:bodyPr/>
        <a:lstStyle/>
        <a:p>
          <a:endParaRPr lang="ru-RU"/>
        </a:p>
      </dgm:t>
    </dgm:pt>
    <dgm:pt modelId="{B86B03B1-FE1F-43CB-B15F-30F8E42D7C8B}">
      <dgm:prSet phldrT="[Текст]"/>
      <dgm:spPr/>
      <dgm:t>
        <a:bodyPr/>
        <a:lstStyle/>
        <a:p>
          <a:r>
            <a:rPr lang="ru-RU" b="1" smtClean="0">
              <a:solidFill>
                <a:schemeClr val="accent2"/>
              </a:solidFill>
            </a:rPr>
            <a:t>Выработка рекомендаций по совершенствованию конкурентной политики Новосибирской области</a:t>
          </a:r>
          <a:endParaRPr lang="ru-RU" b="1" dirty="0">
            <a:solidFill>
              <a:schemeClr val="accent2"/>
            </a:solidFill>
          </a:endParaRPr>
        </a:p>
      </dgm:t>
    </dgm:pt>
    <dgm:pt modelId="{3A972477-E127-48C0-B2B9-C1724320FD64}" type="parTrans" cxnId="{468E7356-D2AE-4762-BB8A-AE79341E633D}">
      <dgm:prSet/>
      <dgm:spPr/>
      <dgm:t>
        <a:bodyPr/>
        <a:lstStyle/>
        <a:p>
          <a:endParaRPr lang="ru-RU"/>
        </a:p>
      </dgm:t>
    </dgm:pt>
    <dgm:pt modelId="{20F7AC6B-BB17-4B5D-AB92-BEB9A4B1634C}" type="sibTrans" cxnId="{468E7356-D2AE-4762-BB8A-AE79341E633D}">
      <dgm:prSet/>
      <dgm:spPr/>
      <dgm:t>
        <a:bodyPr/>
        <a:lstStyle/>
        <a:p>
          <a:endParaRPr lang="ru-RU"/>
        </a:p>
      </dgm:t>
    </dgm:pt>
    <dgm:pt modelId="{E9EF36E8-9649-411D-B61E-66F62D0E84DC}">
      <dgm:prSet phldrT="[Текст]"/>
      <dgm:spPr/>
      <dgm:t>
        <a:bodyPr/>
        <a:lstStyle/>
        <a:p>
          <a:r>
            <a:rPr lang="ru-RU" b="1" dirty="0" smtClean="0">
              <a:solidFill>
                <a:schemeClr val="accent2"/>
              </a:solidFill>
            </a:rPr>
            <a:t>Создание условий для развития конкуренции на приоритетных и социально значимых рынках в Новосибирской области</a:t>
          </a:r>
          <a:endParaRPr lang="ru-RU" b="1" dirty="0">
            <a:solidFill>
              <a:schemeClr val="accent2"/>
            </a:solidFill>
          </a:endParaRPr>
        </a:p>
      </dgm:t>
    </dgm:pt>
    <dgm:pt modelId="{8E8714F7-5673-4A61-8C23-66EBEAD9FAD4}" type="parTrans" cxnId="{EAC95B1A-2E8B-41FA-813C-40E7E2B462ED}">
      <dgm:prSet/>
      <dgm:spPr/>
      <dgm:t>
        <a:bodyPr/>
        <a:lstStyle/>
        <a:p>
          <a:endParaRPr lang="ru-RU" b="1"/>
        </a:p>
      </dgm:t>
    </dgm:pt>
    <dgm:pt modelId="{243D0385-9362-47B2-8CFE-C4597C39B772}" type="sibTrans" cxnId="{EAC95B1A-2E8B-41FA-813C-40E7E2B462ED}">
      <dgm:prSet/>
      <dgm:spPr/>
      <dgm:t>
        <a:bodyPr/>
        <a:lstStyle/>
        <a:p>
          <a:endParaRPr lang="ru-RU"/>
        </a:p>
      </dgm:t>
    </dgm:pt>
    <dgm:pt modelId="{4F32F138-1D4A-45E2-80A4-A77968C75CBD}">
      <dgm:prSet phldrT="[Текст]"/>
      <dgm:spPr/>
      <dgm:t>
        <a:bodyPr/>
        <a:lstStyle/>
        <a:p>
          <a:r>
            <a:rPr lang="ru-RU" b="1" dirty="0" smtClean="0">
              <a:solidFill>
                <a:schemeClr val="accent2"/>
              </a:solidFill>
            </a:rPr>
            <a:t>Повышение эффективности межведомственной работы по развитию конкуренции в Новосибирской области и муниципальных образованиях Новосибирской области</a:t>
          </a:r>
          <a:endParaRPr lang="ru-RU" b="1" dirty="0">
            <a:solidFill>
              <a:schemeClr val="accent2"/>
            </a:solidFill>
          </a:endParaRPr>
        </a:p>
      </dgm:t>
    </dgm:pt>
    <dgm:pt modelId="{EFBF68D4-2147-471A-BBC2-F99389E58F91}" type="parTrans" cxnId="{56D6CE31-BC26-47F0-8F31-47182B827276}">
      <dgm:prSet/>
      <dgm:spPr/>
      <dgm:t>
        <a:bodyPr/>
        <a:lstStyle/>
        <a:p>
          <a:endParaRPr lang="ru-RU"/>
        </a:p>
      </dgm:t>
    </dgm:pt>
    <dgm:pt modelId="{A2408548-7521-4408-B569-76B4C116598E}" type="sibTrans" cxnId="{56D6CE31-BC26-47F0-8F31-47182B827276}">
      <dgm:prSet/>
      <dgm:spPr/>
      <dgm:t>
        <a:bodyPr/>
        <a:lstStyle/>
        <a:p>
          <a:endParaRPr lang="ru-RU"/>
        </a:p>
      </dgm:t>
    </dgm:pt>
    <dgm:pt modelId="{27299D33-B758-474F-B9F5-2CB734ADA540}" type="pres">
      <dgm:prSet presAssocID="{D423BFC5-A25E-41F5-BD91-25E88DD8A11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309CF27-150F-4132-90D9-0AA767856AC4}" type="pres">
      <dgm:prSet presAssocID="{8268F16F-0DEB-4916-9345-CDDDB6D91893}" presName="hierRoot1" presStyleCnt="0">
        <dgm:presLayoutVars>
          <dgm:hierBranch val="init"/>
        </dgm:presLayoutVars>
      </dgm:prSet>
      <dgm:spPr/>
    </dgm:pt>
    <dgm:pt modelId="{6B3BC7D6-D416-4092-8BE2-549043D2136D}" type="pres">
      <dgm:prSet presAssocID="{8268F16F-0DEB-4916-9345-CDDDB6D91893}" presName="rootComposite1" presStyleCnt="0"/>
      <dgm:spPr/>
    </dgm:pt>
    <dgm:pt modelId="{AC256B04-71A4-47A4-A48F-69E09F11FE3D}" type="pres">
      <dgm:prSet presAssocID="{8268F16F-0DEB-4916-9345-CDDDB6D91893}" presName="rootText1" presStyleLbl="node0" presStyleIdx="0" presStyleCnt="1" custScaleX="188825" custScaleY="93104" custLinFactNeighborX="-9550" custLinFactNeighborY="-73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664140-2F25-4E7A-AB54-3AA3B10C3121}" type="pres">
      <dgm:prSet presAssocID="{8268F16F-0DEB-4916-9345-CDDDB6D9189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97E5056-E0B6-43C0-90B9-74328BDBE5B6}" type="pres">
      <dgm:prSet presAssocID="{8268F16F-0DEB-4916-9345-CDDDB6D91893}" presName="hierChild2" presStyleCnt="0"/>
      <dgm:spPr/>
    </dgm:pt>
    <dgm:pt modelId="{982014F8-B74A-413D-9433-BFA7C94A764B}" type="pres">
      <dgm:prSet presAssocID="{3A972477-E127-48C0-B2B9-C1724320FD64}" presName="Name37" presStyleLbl="parChTrans1D2" presStyleIdx="0" presStyleCnt="3"/>
      <dgm:spPr/>
      <dgm:t>
        <a:bodyPr/>
        <a:lstStyle/>
        <a:p>
          <a:endParaRPr lang="ru-RU"/>
        </a:p>
      </dgm:t>
    </dgm:pt>
    <dgm:pt modelId="{C412728D-F431-4A79-BDC0-35F38B256B4C}" type="pres">
      <dgm:prSet presAssocID="{B86B03B1-FE1F-43CB-B15F-30F8E42D7C8B}" presName="hierRoot2" presStyleCnt="0">
        <dgm:presLayoutVars>
          <dgm:hierBranch val="init"/>
        </dgm:presLayoutVars>
      </dgm:prSet>
      <dgm:spPr/>
    </dgm:pt>
    <dgm:pt modelId="{358199D4-0726-4119-A6D3-C9F78013CFF6}" type="pres">
      <dgm:prSet presAssocID="{B86B03B1-FE1F-43CB-B15F-30F8E42D7C8B}" presName="rootComposite" presStyleCnt="0"/>
      <dgm:spPr/>
    </dgm:pt>
    <dgm:pt modelId="{3C7C6C1D-2C3E-44B4-86B4-1DEB16781636}" type="pres">
      <dgm:prSet presAssocID="{B86B03B1-FE1F-43CB-B15F-30F8E42D7C8B}" presName="rootText" presStyleLbl="node2" presStyleIdx="0" presStyleCnt="3" custScaleX="148771" custScaleY="2115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ACEFCA-B2F5-418A-98E7-1A344146AEC6}" type="pres">
      <dgm:prSet presAssocID="{B86B03B1-FE1F-43CB-B15F-30F8E42D7C8B}" presName="rootConnector" presStyleLbl="node2" presStyleIdx="0" presStyleCnt="3"/>
      <dgm:spPr/>
      <dgm:t>
        <a:bodyPr/>
        <a:lstStyle/>
        <a:p>
          <a:endParaRPr lang="ru-RU"/>
        </a:p>
      </dgm:t>
    </dgm:pt>
    <dgm:pt modelId="{9BF25A3B-BE9C-4DE7-8A1A-048CBF2C756F}" type="pres">
      <dgm:prSet presAssocID="{B86B03B1-FE1F-43CB-B15F-30F8E42D7C8B}" presName="hierChild4" presStyleCnt="0"/>
      <dgm:spPr/>
    </dgm:pt>
    <dgm:pt modelId="{FAE2729F-E0F6-4082-B8AD-EDDD77130575}" type="pres">
      <dgm:prSet presAssocID="{B86B03B1-FE1F-43CB-B15F-30F8E42D7C8B}" presName="hierChild5" presStyleCnt="0"/>
      <dgm:spPr/>
    </dgm:pt>
    <dgm:pt modelId="{FB8C6FC7-968F-4832-960F-B72B745C4FC8}" type="pres">
      <dgm:prSet presAssocID="{8E8714F7-5673-4A61-8C23-66EBEAD9FAD4}" presName="Name37" presStyleLbl="parChTrans1D2" presStyleIdx="1" presStyleCnt="3"/>
      <dgm:spPr/>
      <dgm:t>
        <a:bodyPr/>
        <a:lstStyle/>
        <a:p>
          <a:endParaRPr lang="ru-RU"/>
        </a:p>
      </dgm:t>
    </dgm:pt>
    <dgm:pt modelId="{E809FE26-FE83-4E9D-931F-5EDA19DE1ECC}" type="pres">
      <dgm:prSet presAssocID="{E9EF36E8-9649-411D-B61E-66F62D0E84DC}" presName="hierRoot2" presStyleCnt="0">
        <dgm:presLayoutVars>
          <dgm:hierBranch val="init"/>
        </dgm:presLayoutVars>
      </dgm:prSet>
      <dgm:spPr/>
    </dgm:pt>
    <dgm:pt modelId="{3B1EB7F2-592F-4EA0-A214-F95181E998BD}" type="pres">
      <dgm:prSet presAssocID="{E9EF36E8-9649-411D-B61E-66F62D0E84DC}" presName="rootComposite" presStyleCnt="0"/>
      <dgm:spPr/>
    </dgm:pt>
    <dgm:pt modelId="{AB2EEFB5-7291-45F4-A8E8-F5352B06198F}" type="pres">
      <dgm:prSet presAssocID="{E9EF36E8-9649-411D-B61E-66F62D0E84DC}" presName="rootText" presStyleLbl="node2" presStyleIdx="1" presStyleCnt="3" custScaleX="160418" custScaleY="2064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CF9474-6717-4483-BB99-5C1862DC1832}" type="pres">
      <dgm:prSet presAssocID="{E9EF36E8-9649-411D-B61E-66F62D0E84DC}" presName="rootConnector" presStyleLbl="node2" presStyleIdx="1" presStyleCnt="3"/>
      <dgm:spPr/>
      <dgm:t>
        <a:bodyPr/>
        <a:lstStyle/>
        <a:p>
          <a:endParaRPr lang="ru-RU"/>
        </a:p>
      </dgm:t>
    </dgm:pt>
    <dgm:pt modelId="{C490009A-4D5A-4DA1-81C5-AC80D45C6219}" type="pres">
      <dgm:prSet presAssocID="{E9EF36E8-9649-411D-B61E-66F62D0E84DC}" presName="hierChild4" presStyleCnt="0"/>
      <dgm:spPr/>
    </dgm:pt>
    <dgm:pt modelId="{65C5CADD-0C62-4B28-A636-6ACFDC295196}" type="pres">
      <dgm:prSet presAssocID="{E9EF36E8-9649-411D-B61E-66F62D0E84DC}" presName="hierChild5" presStyleCnt="0"/>
      <dgm:spPr/>
    </dgm:pt>
    <dgm:pt modelId="{3A34A4C3-FEFE-4386-9BE3-7D900F462D76}" type="pres">
      <dgm:prSet presAssocID="{EFBF68D4-2147-471A-BBC2-F99389E58F91}" presName="Name37" presStyleLbl="parChTrans1D2" presStyleIdx="2" presStyleCnt="3"/>
      <dgm:spPr/>
      <dgm:t>
        <a:bodyPr/>
        <a:lstStyle/>
        <a:p>
          <a:endParaRPr lang="ru-RU"/>
        </a:p>
      </dgm:t>
    </dgm:pt>
    <dgm:pt modelId="{360C209C-A6E0-42AD-BC97-107E04586325}" type="pres">
      <dgm:prSet presAssocID="{4F32F138-1D4A-45E2-80A4-A77968C75CBD}" presName="hierRoot2" presStyleCnt="0">
        <dgm:presLayoutVars>
          <dgm:hierBranch val="init"/>
        </dgm:presLayoutVars>
      </dgm:prSet>
      <dgm:spPr/>
    </dgm:pt>
    <dgm:pt modelId="{243E64AC-D9D6-4C76-81D1-3C9B511B2E4B}" type="pres">
      <dgm:prSet presAssocID="{4F32F138-1D4A-45E2-80A4-A77968C75CBD}" presName="rootComposite" presStyleCnt="0"/>
      <dgm:spPr/>
    </dgm:pt>
    <dgm:pt modelId="{7FC36C20-6662-43D1-B391-979631D15888}" type="pres">
      <dgm:prSet presAssocID="{4F32F138-1D4A-45E2-80A4-A77968C75CBD}" presName="rootText" presStyleLbl="node2" presStyleIdx="2" presStyleCnt="3" custScaleX="166277" custScaleY="2115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8D916B-7D6E-49D3-A86B-AAD7174C27AA}" type="pres">
      <dgm:prSet presAssocID="{4F32F138-1D4A-45E2-80A4-A77968C75CBD}" presName="rootConnector" presStyleLbl="node2" presStyleIdx="2" presStyleCnt="3"/>
      <dgm:spPr/>
      <dgm:t>
        <a:bodyPr/>
        <a:lstStyle/>
        <a:p>
          <a:endParaRPr lang="ru-RU"/>
        </a:p>
      </dgm:t>
    </dgm:pt>
    <dgm:pt modelId="{FF5861F1-6312-4A3E-8283-394F182C5241}" type="pres">
      <dgm:prSet presAssocID="{4F32F138-1D4A-45E2-80A4-A77968C75CBD}" presName="hierChild4" presStyleCnt="0"/>
      <dgm:spPr/>
    </dgm:pt>
    <dgm:pt modelId="{8AFF9721-DC18-4BF3-8977-467419C29F9E}" type="pres">
      <dgm:prSet presAssocID="{4F32F138-1D4A-45E2-80A4-A77968C75CBD}" presName="hierChild5" presStyleCnt="0"/>
      <dgm:spPr/>
    </dgm:pt>
    <dgm:pt modelId="{56A931D0-578D-4DAB-A7BB-CCEE14EC1B84}" type="pres">
      <dgm:prSet presAssocID="{8268F16F-0DEB-4916-9345-CDDDB6D91893}" presName="hierChild3" presStyleCnt="0"/>
      <dgm:spPr/>
    </dgm:pt>
  </dgm:ptLst>
  <dgm:cxnLst>
    <dgm:cxn modelId="{E187B5F6-B968-47C0-81F7-702C67602D72}" type="presOf" srcId="{8268F16F-0DEB-4916-9345-CDDDB6D91893}" destId="{1D664140-2F25-4E7A-AB54-3AA3B10C3121}" srcOrd="1" destOrd="0" presId="urn:microsoft.com/office/officeart/2005/8/layout/orgChart1"/>
    <dgm:cxn modelId="{D5FD5D68-3FB4-49AE-8B65-495342C931F3}" type="presOf" srcId="{EFBF68D4-2147-471A-BBC2-F99389E58F91}" destId="{3A34A4C3-FEFE-4386-9BE3-7D900F462D76}" srcOrd="0" destOrd="0" presId="urn:microsoft.com/office/officeart/2005/8/layout/orgChart1"/>
    <dgm:cxn modelId="{AFAF30CD-E70B-443A-97D7-7CD6EC6CCAAD}" type="presOf" srcId="{B86B03B1-FE1F-43CB-B15F-30F8E42D7C8B}" destId="{3C7C6C1D-2C3E-44B4-86B4-1DEB16781636}" srcOrd="0" destOrd="0" presId="urn:microsoft.com/office/officeart/2005/8/layout/orgChart1"/>
    <dgm:cxn modelId="{9DA531ED-E491-4F08-9753-27AAE0A751B9}" srcId="{D423BFC5-A25E-41F5-BD91-25E88DD8A112}" destId="{8268F16F-0DEB-4916-9345-CDDDB6D91893}" srcOrd="0" destOrd="0" parTransId="{DC68AB7B-444D-43DC-B9E7-3031CC8B7DA6}" sibTransId="{E84B6A3D-A52D-489F-8AFD-237492FFB9D7}"/>
    <dgm:cxn modelId="{540D335E-537D-4C36-ACA9-30A7DF040F35}" type="presOf" srcId="{E9EF36E8-9649-411D-B61E-66F62D0E84DC}" destId="{AB2EEFB5-7291-45F4-A8E8-F5352B06198F}" srcOrd="0" destOrd="0" presId="urn:microsoft.com/office/officeart/2005/8/layout/orgChart1"/>
    <dgm:cxn modelId="{0FBBC5AB-6990-42EE-A713-E4961F12C85F}" type="presOf" srcId="{4F32F138-1D4A-45E2-80A4-A77968C75CBD}" destId="{C98D916B-7D6E-49D3-A86B-AAD7174C27AA}" srcOrd="1" destOrd="0" presId="urn:microsoft.com/office/officeart/2005/8/layout/orgChart1"/>
    <dgm:cxn modelId="{56D6CE31-BC26-47F0-8F31-47182B827276}" srcId="{8268F16F-0DEB-4916-9345-CDDDB6D91893}" destId="{4F32F138-1D4A-45E2-80A4-A77968C75CBD}" srcOrd="2" destOrd="0" parTransId="{EFBF68D4-2147-471A-BBC2-F99389E58F91}" sibTransId="{A2408548-7521-4408-B569-76B4C116598E}"/>
    <dgm:cxn modelId="{EAC95B1A-2E8B-41FA-813C-40E7E2B462ED}" srcId="{8268F16F-0DEB-4916-9345-CDDDB6D91893}" destId="{E9EF36E8-9649-411D-B61E-66F62D0E84DC}" srcOrd="1" destOrd="0" parTransId="{8E8714F7-5673-4A61-8C23-66EBEAD9FAD4}" sibTransId="{243D0385-9362-47B2-8CFE-C4597C39B772}"/>
    <dgm:cxn modelId="{D5923B94-1C11-4DCC-8E28-93802AC750CE}" type="presOf" srcId="{8268F16F-0DEB-4916-9345-CDDDB6D91893}" destId="{AC256B04-71A4-47A4-A48F-69E09F11FE3D}" srcOrd="0" destOrd="0" presId="urn:microsoft.com/office/officeart/2005/8/layout/orgChart1"/>
    <dgm:cxn modelId="{2AFA47EE-793A-4882-ACD9-0DB1D8BA086E}" type="presOf" srcId="{D423BFC5-A25E-41F5-BD91-25E88DD8A112}" destId="{27299D33-B758-474F-B9F5-2CB734ADA540}" srcOrd="0" destOrd="0" presId="urn:microsoft.com/office/officeart/2005/8/layout/orgChart1"/>
    <dgm:cxn modelId="{5FA079B0-28CA-4506-858A-6C0E272D0451}" type="presOf" srcId="{4F32F138-1D4A-45E2-80A4-A77968C75CBD}" destId="{7FC36C20-6662-43D1-B391-979631D15888}" srcOrd="0" destOrd="0" presId="urn:microsoft.com/office/officeart/2005/8/layout/orgChart1"/>
    <dgm:cxn modelId="{8BCF35A2-31DB-49EF-83B5-617073B45720}" type="presOf" srcId="{E9EF36E8-9649-411D-B61E-66F62D0E84DC}" destId="{D7CF9474-6717-4483-BB99-5C1862DC1832}" srcOrd="1" destOrd="0" presId="urn:microsoft.com/office/officeart/2005/8/layout/orgChart1"/>
    <dgm:cxn modelId="{F12DE90A-B30B-4A87-9E46-ED6C6EA52663}" type="presOf" srcId="{B86B03B1-FE1F-43CB-B15F-30F8E42D7C8B}" destId="{42ACEFCA-B2F5-418A-98E7-1A344146AEC6}" srcOrd="1" destOrd="0" presId="urn:microsoft.com/office/officeart/2005/8/layout/orgChart1"/>
    <dgm:cxn modelId="{468E7356-D2AE-4762-BB8A-AE79341E633D}" srcId="{8268F16F-0DEB-4916-9345-CDDDB6D91893}" destId="{B86B03B1-FE1F-43CB-B15F-30F8E42D7C8B}" srcOrd="0" destOrd="0" parTransId="{3A972477-E127-48C0-B2B9-C1724320FD64}" sibTransId="{20F7AC6B-BB17-4B5D-AB92-BEB9A4B1634C}"/>
    <dgm:cxn modelId="{CF38D55A-96ED-4027-990B-7D8503B8A907}" type="presOf" srcId="{3A972477-E127-48C0-B2B9-C1724320FD64}" destId="{982014F8-B74A-413D-9433-BFA7C94A764B}" srcOrd="0" destOrd="0" presId="urn:microsoft.com/office/officeart/2005/8/layout/orgChart1"/>
    <dgm:cxn modelId="{E4ED9E9E-05F5-4D14-9C5A-FCE459052235}" type="presOf" srcId="{8E8714F7-5673-4A61-8C23-66EBEAD9FAD4}" destId="{FB8C6FC7-968F-4832-960F-B72B745C4FC8}" srcOrd="0" destOrd="0" presId="urn:microsoft.com/office/officeart/2005/8/layout/orgChart1"/>
    <dgm:cxn modelId="{4A40577B-C401-4C1C-BC95-C05CF0AC5454}" type="presParOf" srcId="{27299D33-B758-474F-B9F5-2CB734ADA540}" destId="{8309CF27-150F-4132-90D9-0AA767856AC4}" srcOrd="0" destOrd="0" presId="urn:microsoft.com/office/officeart/2005/8/layout/orgChart1"/>
    <dgm:cxn modelId="{8C8AE63F-EAE2-4A22-AAC4-C2145955EFE4}" type="presParOf" srcId="{8309CF27-150F-4132-90D9-0AA767856AC4}" destId="{6B3BC7D6-D416-4092-8BE2-549043D2136D}" srcOrd="0" destOrd="0" presId="urn:microsoft.com/office/officeart/2005/8/layout/orgChart1"/>
    <dgm:cxn modelId="{23B484EC-E57C-4E68-BEF5-4E7663C31CB0}" type="presParOf" srcId="{6B3BC7D6-D416-4092-8BE2-549043D2136D}" destId="{AC256B04-71A4-47A4-A48F-69E09F11FE3D}" srcOrd="0" destOrd="0" presId="urn:microsoft.com/office/officeart/2005/8/layout/orgChart1"/>
    <dgm:cxn modelId="{FD1E860F-7467-4DFD-93F2-BE4F92046289}" type="presParOf" srcId="{6B3BC7D6-D416-4092-8BE2-549043D2136D}" destId="{1D664140-2F25-4E7A-AB54-3AA3B10C3121}" srcOrd="1" destOrd="0" presId="urn:microsoft.com/office/officeart/2005/8/layout/orgChart1"/>
    <dgm:cxn modelId="{E0C3C131-33DC-4897-90D7-D7AC5335BB38}" type="presParOf" srcId="{8309CF27-150F-4132-90D9-0AA767856AC4}" destId="{797E5056-E0B6-43C0-90B9-74328BDBE5B6}" srcOrd="1" destOrd="0" presId="urn:microsoft.com/office/officeart/2005/8/layout/orgChart1"/>
    <dgm:cxn modelId="{4E1AA623-996F-452B-8590-6006790BD4A2}" type="presParOf" srcId="{797E5056-E0B6-43C0-90B9-74328BDBE5B6}" destId="{982014F8-B74A-413D-9433-BFA7C94A764B}" srcOrd="0" destOrd="0" presId="urn:microsoft.com/office/officeart/2005/8/layout/orgChart1"/>
    <dgm:cxn modelId="{EC8AA247-9856-4B50-9B35-B17D98592CF7}" type="presParOf" srcId="{797E5056-E0B6-43C0-90B9-74328BDBE5B6}" destId="{C412728D-F431-4A79-BDC0-35F38B256B4C}" srcOrd="1" destOrd="0" presId="urn:microsoft.com/office/officeart/2005/8/layout/orgChart1"/>
    <dgm:cxn modelId="{B674F6BA-E264-4900-8613-EC27A5FAEC21}" type="presParOf" srcId="{C412728D-F431-4A79-BDC0-35F38B256B4C}" destId="{358199D4-0726-4119-A6D3-C9F78013CFF6}" srcOrd="0" destOrd="0" presId="urn:microsoft.com/office/officeart/2005/8/layout/orgChart1"/>
    <dgm:cxn modelId="{B9F5A655-707C-493F-96C5-10F561EE13F2}" type="presParOf" srcId="{358199D4-0726-4119-A6D3-C9F78013CFF6}" destId="{3C7C6C1D-2C3E-44B4-86B4-1DEB16781636}" srcOrd="0" destOrd="0" presId="urn:microsoft.com/office/officeart/2005/8/layout/orgChart1"/>
    <dgm:cxn modelId="{D7836517-EDD1-4CC7-A50B-E54003CF1781}" type="presParOf" srcId="{358199D4-0726-4119-A6D3-C9F78013CFF6}" destId="{42ACEFCA-B2F5-418A-98E7-1A344146AEC6}" srcOrd="1" destOrd="0" presId="urn:microsoft.com/office/officeart/2005/8/layout/orgChart1"/>
    <dgm:cxn modelId="{493EFCF4-48C7-4EC7-9231-A2CB93D67A24}" type="presParOf" srcId="{C412728D-F431-4A79-BDC0-35F38B256B4C}" destId="{9BF25A3B-BE9C-4DE7-8A1A-048CBF2C756F}" srcOrd="1" destOrd="0" presId="urn:microsoft.com/office/officeart/2005/8/layout/orgChart1"/>
    <dgm:cxn modelId="{F1FC9515-99DE-45F6-BB96-B32A8EBB0446}" type="presParOf" srcId="{C412728D-F431-4A79-BDC0-35F38B256B4C}" destId="{FAE2729F-E0F6-4082-B8AD-EDDD77130575}" srcOrd="2" destOrd="0" presId="urn:microsoft.com/office/officeart/2005/8/layout/orgChart1"/>
    <dgm:cxn modelId="{62916818-0098-409F-B0ED-3CBA36537EE5}" type="presParOf" srcId="{797E5056-E0B6-43C0-90B9-74328BDBE5B6}" destId="{FB8C6FC7-968F-4832-960F-B72B745C4FC8}" srcOrd="2" destOrd="0" presId="urn:microsoft.com/office/officeart/2005/8/layout/orgChart1"/>
    <dgm:cxn modelId="{7832C001-07E7-46D9-9856-CE08A6FD3745}" type="presParOf" srcId="{797E5056-E0B6-43C0-90B9-74328BDBE5B6}" destId="{E809FE26-FE83-4E9D-931F-5EDA19DE1ECC}" srcOrd="3" destOrd="0" presId="urn:microsoft.com/office/officeart/2005/8/layout/orgChart1"/>
    <dgm:cxn modelId="{CC377AB5-7213-4702-A9B9-78C6E3E2EEF8}" type="presParOf" srcId="{E809FE26-FE83-4E9D-931F-5EDA19DE1ECC}" destId="{3B1EB7F2-592F-4EA0-A214-F95181E998BD}" srcOrd="0" destOrd="0" presId="urn:microsoft.com/office/officeart/2005/8/layout/orgChart1"/>
    <dgm:cxn modelId="{C03596AB-72D8-47D2-AD44-9A8CD756D62B}" type="presParOf" srcId="{3B1EB7F2-592F-4EA0-A214-F95181E998BD}" destId="{AB2EEFB5-7291-45F4-A8E8-F5352B06198F}" srcOrd="0" destOrd="0" presId="urn:microsoft.com/office/officeart/2005/8/layout/orgChart1"/>
    <dgm:cxn modelId="{BF2F5826-CD4C-463B-BD7B-F193B690BAA1}" type="presParOf" srcId="{3B1EB7F2-592F-4EA0-A214-F95181E998BD}" destId="{D7CF9474-6717-4483-BB99-5C1862DC1832}" srcOrd="1" destOrd="0" presId="urn:microsoft.com/office/officeart/2005/8/layout/orgChart1"/>
    <dgm:cxn modelId="{3FBF49D7-665E-47A9-824A-DDED8FCA8F6D}" type="presParOf" srcId="{E809FE26-FE83-4E9D-931F-5EDA19DE1ECC}" destId="{C490009A-4D5A-4DA1-81C5-AC80D45C6219}" srcOrd="1" destOrd="0" presId="urn:microsoft.com/office/officeart/2005/8/layout/orgChart1"/>
    <dgm:cxn modelId="{F65AE0D1-EF50-4AB5-940F-2576B63D6624}" type="presParOf" srcId="{E809FE26-FE83-4E9D-931F-5EDA19DE1ECC}" destId="{65C5CADD-0C62-4B28-A636-6ACFDC295196}" srcOrd="2" destOrd="0" presId="urn:microsoft.com/office/officeart/2005/8/layout/orgChart1"/>
    <dgm:cxn modelId="{C439BAC0-62BD-4F2C-8B3E-B2FCB2FB6EC9}" type="presParOf" srcId="{797E5056-E0B6-43C0-90B9-74328BDBE5B6}" destId="{3A34A4C3-FEFE-4386-9BE3-7D900F462D76}" srcOrd="4" destOrd="0" presId="urn:microsoft.com/office/officeart/2005/8/layout/orgChart1"/>
    <dgm:cxn modelId="{79E231F7-6D30-4C0F-A9D9-2F870639DB34}" type="presParOf" srcId="{797E5056-E0B6-43C0-90B9-74328BDBE5B6}" destId="{360C209C-A6E0-42AD-BC97-107E04586325}" srcOrd="5" destOrd="0" presId="urn:microsoft.com/office/officeart/2005/8/layout/orgChart1"/>
    <dgm:cxn modelId="{48B04588-3C53-44B8-9F78-9DE3DC6AD80A}" type="presParOf" srcId="{360C209C-A6E0-42AD-BC97-107E04586325}" destId="{243E64AC-D9D6-4C76-81D1-3C9B511B2E4B}" srcOrd="0" destOrd="0" presId="urn:microsoft.com/office/officeart/2005/8/layout/orgChart1"/>
    <dgm:cxn modelId="{E956571D-B935-492B-A01E-7B9F78D23839}" type="presParOf" srcId="{243E64AC-D9D6-4C76-81D1-3C9B511B2E4B}" destId="{7FC36C20-6662-43D1-B391-979631D15888}" srcOrd="0" destOrd="0" presId="urn:microsoft.com/office/officeart/2005/8/layout/orgChart1"/>
    <dgm:cxn modelId="{3BD419B7-0BE5-4E06-A523-1E91E8A0080F}" type="presParOf" srcId="{243E64AC-D9D6-4C76-81D1-3C9B511B2E4B}" destId="{C98D916B-7D6E-49D3-A86B-AAD7174C27AA}" srcOrd="1" destOrd="0" presId="urn:microsoft.com/office/officeart/2005/8/layout/orgChart1"/>
    <dgm:cxn modelId="{2775A57A-C7CE-4010-979F-9BEA54DC9533}" type="presParOf" srcId="{360C209C-A6E0-42AD-BC97-107E04586325}" destId="{FF5861F1-6312-4A3E-8283-394F182C5241}" srcOrd="1" destOrd="0" presId="urn:microsoft.com/office/officeart/2005/8/layout/orgChart1"/>
    <dgm:cxn modelId="{316DFE80-180D-442F-A46E-D2B54660ED07}" type="presParOf" srcId="{360C209C-A6E0-42AD-BC97-107E04586325}" destId="{8AFF9721-DC18-4BF3-8977-467419C29F9E}" srcOrd="2" destOrd="0" presId="urn:microsoft.com/office/officeart/2005/8/layout/orgChart1"/>
    <dgm:cxn modelId="{36322172-30FD-4103-906C-A5635A1CF92B}" type="presParOf" srcId="{8309CF27-150F-4132-90D9-0AA767856AC4}" destId="{56A931D0-578D-4DAB-A7BB-CCEE14EC1B8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561790-B1B9-4F52-BEAB-6672104CB8A1}" type="doc">
      <dgm:prSet loTypeId="urn:microsoft.com/office/officeart/2005/8/layout/matrix1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9563BA-5F9F-4EA6-9F74-E74DFB7F2904}">
      <dgm:prSet phldrT="[Текст]"/>
      <dgm:spPr/>
      <dgm:t>
        <a:bodyPr/>
        <a:lstStyle/>
        <a:p>
          <a:r>
            <a:rPr lang="ru-RU" b="1" dirty="0" smtClean="0"/>
            <a:t>На 2017 год было запланировано </a:t>
          </a:r>
          <a:endParaRPr lang="ru-RU" b="1" dirty="0" smtClean="0"/>
        </a:p>
        <a:p>
          <a:r>
            <a:rPr lang="ru-RU" b="1" dirty="0" smtClean="0"/>
            <a:t>4 </a:t>
          </a:r>
          <a:r>
            <a:rPr lang="ru-RU" b="1" dirty="0" smtClean="0"/>
            <a:t>заседания, 7 вопросов</a:t>
          </a:r>
          <a:endParaRPr lang="ru-RU" b="1" dirty="0"/>
        </a:p>
      </dgm:t>
    </dgm:pt>
    <dgm:pt modelId="{45B4FA72-C73C-4F26-8F66-854A38031FBE}" type="parTrans" cxnId="{7599B1AF-24CE-425C-A13B-886A283425B6}">
      <dgm:prSet/>
      <dgm:spPr/>
      <dgm:t>
        <a:bodyPr/>
        <a:lstStyle/>
        <a:p>
          <a:endParaRPr lang="ru-RU"/>
        </a:p>
      </dgm:t>
    </dgm:pt>
    <dgm:pt modelId="{E2A9A9F9-1D85-4A8E-A0FF-8DAC4470B11F}" type="sibTrans" cxnId="{7599B1AF-24CE-425C-A13B-886A283425B6}">
      <dgm:prSet/>
      <dgm:spPr/>
      <dgm:t>
        <a:bodyPr/>
        <a:lstStyle/>
        <a:p>
          <a:endParaRPr lang="ru-RU"/>
        </a:p>
      </dgm:t>
    </dgm:pt>
    <dgm:pt modelId="{8C80231B-D6A8-429E-951E-BA934F831D28}">
      <dgm:prSet phldrT="[Текст]" custT="1"/>
      <dgm:spPr/>
      <dgm:t>
        <a:bodyPr/>
        <a:lstStyle/>
        <a:p>
          <a:pPr marL="0" lvl="0" algn="ctr" defTabSz="914400" rtl="0" eaLnBrk="1" latinLnBrk="0" hangingPunct="1"/>
          <a:r>
            <a:rPr lang="ru-RU" sz="36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Заседание Совета 19.12.2017</a:t>
          </a:r>
          <a:endParaRPr lang="ru-RU" sz="36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2F85621A-6E84-4539-BBE5-D11B4DE0493C}" type="parTrans" cxnId="{2319A716-06D1-409B-B101-394CCFE42B09}">
      <dgm:prSet/>
      <dgm:spPr/>
      <dgm:t>
        <a:bodyPr/>
        <a:lstStyle/>
        <a:p>
          <a:endParaRPr lang="ru-RU"/>
        </a:p>
      </dgm:t>
    </dgm:pt>
    <dgm:pt modelId="{547D7E1E-2AA2-4684-B307-EB6B7B297ECE}" type="sibTrans" cxnId="{2319A716-06D1-409B-B101-394CCFE42B09}">
      <dgm:prSet/>
      <dgm:spPr/>
      <dgm:t>
        <a:bodyPr/>
        <a:lstStyle/>
        <a:p>
          <a:endParaRPr lang="ru-RU"/>
        </a:p>
      </dgm:t>
    </dgm:pt>
    <dgm:pt modelId="{DA815D68-0ADD-4D45-99B6-5F5B62CE3BA1}">
      <dgm:prSet phldrT="[Текст]"/>
      <dgm:spPr/>
      <dgm:t>
        <a:bodyPr/>
        <a:lstStyle/>
        <a:p>
          <a:endParaRPr lang="ru-RU" dirty="0"/>
        </a:p>
      </dgm:t>
    </dgm:pt>
    <dgm:pt modelId="{F22CB009-819D-463E-B89A-E508E21D7F76}" type="parTrans" cxnId="{C60280E9-B921-4628-9193-73F477D067CF}">
      <dgm:prSet/>
      <dgm:spPr/>
      <dgm:t>
        <a:bodyPr/>
        <a:lstStyle/>
        <a:p>
          <a:endParaRPr lang="ru-RU"/>
        </a:p>
      </dgm:t>
    </dgm:pt>
    <dgm:pt modelId="{3E58D2F9-45C1-458A-B77B-5B5B9BF1D797}" type="sibTrans" cxnId="{C60280E9-B921-4628-9193-73F477D067CF}">
      <dgm:prSet/>
      <dgm:spPr/>
      <dgm:t>
        <a:bodyPr/>
        <a:lstStyle/>
        <a:p>
          <a:endParaRPr lang="ru-RU"/>
        </a:p>
      </dgm:t>
    </dgm:pt>
    <dgm:pt modelId="{9D353858-A6D7-4632-9070-C4749EAD12DC}">
      <dgm:prSet phldrT="[Текст]" custT="1"/>
      <dgm:spPr/>
      <dgm:t>
        <a:bodyPr/>
        <a:lstStyle/>
        <a:p>
          <a:pPr marL="0" lvl="0" algn="ctr" defTabSz="914400" rtl="0" eaLnBrk="1" latinLnBrk="0" hangingPunct="1"/>
          <a:r>
            <a:rPr lang="ru-RU" sz="36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Заседание Совета 02.03.2017</a:t>
          </a:r>
          <a:endParaRPr lang="ru-RU" sz="36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F1ED1498-6DE0-4F1E-93FA-352BF0422BA5}" type="parTrans" cxnId="{7E6ADB65-BA60-4C43-A931-A8AE775ABCBE}">
      <dgm:prSet/>
      <dgm:spPr/>
      <dgm:t>
        <a:bodyPr/>
        <a:lstStyle/>
        <a:p>
          <a:endParaRPr lang="ru-RU"/>
        </a:p>
      </dgm:t>
    </dgm:pt>
    <dgm:pt modelId="{1118724B-E3F3-4FC0-9E40-55D9121C2DB4}" type="sibTrans" cxnId="{7E6ADB65-BA60-4C43-A931-A8AE775ABCBE}">
      <dgm:prSet/>
      <dgm:spPr/>
      <dgm:t>
        <a:bodyPr/>
        <a:lstStyle/>
        <a:p>
          <a:endParaRPr lang="ru-RU"/>
        </a:p>
      </dgm:t>
    </dgm:pt>
    <dgm:pt modelId="{2F0DB566-33AF-425D-8AE3-CB6901C92E78}">
      <dgm:prSet phldrT="[Текст]" custT="1"/>
      <dgm:spPr/>
      <dgm:t>
        <a:bodyPr/>
        <a:lstStyle/>
        <a:p>
          <a:pPr marL="0" lvl="0" algn="ctr" defTabSz="914400" rtl="0" eaLnBrk="1" latinLnBrk="0" hangingPunct="1"/>
          <a:r>
            <a:rPr lang="ru-RU" sz="36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Заседание Совета 30.05.2017</a:t>
          </a:r>
          <a:endParaRPr lang="ru-RU" sz="36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6F5BF784-5E92-4B88-A34B-8F0F9F2E0CB1}" type="parTrans" cxnId="{6A8B1016-344A-43FF-B828-6C6A961B5717}">
      <dgm:prSet/>
      <dgm:spPr/>
      <dgm:t>
        <a:bodyPr/>
        <a:lstStyle/>
        <a:p>
          <a:endParaRPr lang="ru-RU"/>
        </a:p>
      </dgm:t>
    </dgm:pt>
    <dgm:pt modelId="{B9A24F06-E39F-4D4F-8BA5-8956041FCD40}" type="sibTrans" cxnId="{6A8B1016-344A-43FF-B828-6C6A961B5717}">
      <dgm:prSet/>
      <dgm:spPr/>
      <dgm:t>
        <a:bodyPr/>
        <a:lstStyle/>
        <a:p>
          <a:endParaRPr lang="ru-RU"/>
        </a:p>
      </dgm:t>
    </dgm:pt>
    <dgm:pt modelId="{B29075EC-AB38-47F5-99D2-6651409ACC78}" type="pres">
      <dgm:prSet presAssocID="{2B561790-B1B9-4F52-BEAB-6672104CB8A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173E7-2C5F-4355-8529-062F37A148E9}" type="pres">
      <dgm:prSet presAssocID="{2B561790-B1B9-4F52-BEAB-6672104CB8A1}" presName="matrix" presStyleCnt="0"/>
      <dgm:spPr/>
    </dgm:pt>
    <dgm:pt modelId="{38D0DB9E-A35A-47F9-9E72-EC0F702F030E}" type="pres">
      <dgm:prSet presAssocID="{2B561790-B1B9-4F52-BEAB-6672104CB8A1}" presName="tile1" presStyleLbl="node1" presStyleIdx="0" presStyleCnt="4"/>
      <dgm:spPr/>
      <dgm:t>
        <a:bodyPr/>
        <a:lstStyle/>
        <a:p>
          <a:endParaRPr lang="ru-RU"/>
        </a:p>
      </dgm:t>
    </dgm:pt>
    <dgm:pt modelId="{18C9F8C4-302F-4BF2-B20E-8B45220EAC8F}" type="pres">
      <dgm:prSet presAssocID="{2B561790-B1B9-4F52-BEAB-6672104CB8A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E46F25-B8F5-48B8-A5B8-A25E1F73BD95}" type="pres">
      <dgm:prSet presAssocID="{2B561790-B1B9-4F52-BEAB-6672104CB8A1}" presName="tile2" presStyleLbl="node1" presStyleIdx="1" presStyleCnt="4"/>
      <dgm:spPr/>
      <dgm:t>
        <a:bodyPr/>
        <a:lstStyle/>
        <a:p>
          <a:endParaRPr lang="ru-RU"/>
        </a:p>
      </dgm:t>
    </dgm:pt>
    <dgm:pt modelId="{1D7D579E-A66A-4472-A62A-BFB4207B0119}" type="pres">
      <dgm:prSet presAssocID="{2B561790-B1B9-4F52-BEAB-6672104CB8A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282008-6E27-4CC6-8A93-181C4E1CB6F2}" type="pres">
      <dgm:prSet presAssocID="{2B561790-B1B9-4F52-BEAB-6672104CB8A1}" presName="tile3" presStyleLbl="node1" presStyleIdx="2" presStyleCnt="4" custLinFactNeighborX="0" custLinFactNeighborY="-81"/>
      <dgm:spPr/>
      <dgm:t>
        <a:bodyPr/>
        <a:lstStyle/>
        <a:p>
          <a:endParaRPr lang="ru-RU"/>
        </a:p>
      </dgm:t>
    </dgm:pt>
    <dgm:pt modelId="{521B4B54-421C-480B-8D88-C7839A685F04}" type="pres">
      <dgm:prSet presAssocID="{2B561790-B1B9-4F52-BEAB-6672104CB8A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245C2D-8A7A-4D48-A8E1-DF40FAB1B55C}" type="pres">
      <dgm:prSet presAssocID="{2B561790-B1B9-4F52-BEAB-6672104CB8A1}" presName="tile4" presStyleLbl="node1" presStyleIdx="3" presStyleCnt="4"/>
      <dgm:spPr/>
      <dgm:t>
        <a:bodyPr/>
        <a:lstStyle/>
        <a:p>
          <a:endParaRPr lang="ru-RU"/>
        </a:p>
      </dgm:t>
    </dgm:pt>
    <dgm:pt modelId="{D3072678-07EB-4FEE-B1A5-1480BCBB23A4}" type="pres">
      <dgm:prSet presAssocID="{2B561790-B1B9-4F52-BEAB-6672104CB8A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C82656-EA93-43E2-9EB6-BBF12742FF4C}" type="pres">
      <dgm:prSet presAssocID="{2B561790-B1B9-4F52-BEAB-6672104CB8A1}" presName="centerTile" presStyleLbl="fgShp" presStyleIdx="0" presStyleCnt="1" custScaleX="162553" custScaleY="15848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5F034E9B-FC93-430E-9A3F-1FA6C33568EF}" type="presOf" srcId="{DA815D68-0ADD-4D45-99B6-5F5B62CE3BA1}" destId="{26E46F25-B8F5-48B8-A5B8-A25E1F73BD95}" srcOrd="0" destOrd="0" presId="urn:microsoft.com/office/officeart/2005/8/layout/matrix1"/>
    <dgm:cxn modelId="{7E6ADB65-BA60-4C43-A931-A8AE775ABCBE}" srcId="{379563BA-5F9F-4EA6-9F74-E74DFB7F2904}" destId="{9D353858-A6D7-4632-9070-C4749EAD12DC}" srcOrd="2" destOrd="0" parTransId="{F1ED1498-6DE0-4F1E-93FA-352BF0422BA5}" sibTransId="{1118724B-E3F3-4FC0-9E40-55D9121C2DB4}"/>
    <dgm:cxn modelId="{96D69F2B-DB31-40DB-809B-FD2B19A1F7B3}" type="presOf" srcId="{8C80231B-D6A8-429E-951E-BA934F831D28}" destId="{38D0DB9E-A35A-47F9-9E72-EC0F702F030E}" srcOrd="0" destOrd="0" presId="urn:microsoft.com/office/officeart/2005/8/layout/matrix1"/>
    <dgm:cxn modelId="{44E93D33-8C69-4646-9CD6-0CD43D1DE783}" type="presOf" srcId="{2B561790-B1B9-4F52-BEAB-6672104CB8A1}" destId="{B29075EC-AB38-47F5-99D2-6651409ACC78}" srcOrd="0" destOrd="0" presId="urn:microsoft.com/office/officeart/2005/8/layout/matrix1"/>
    <dgm:cxn modelId="{7599B1AF-24CE-425C-A13B-886A283425B6}" srcId="{2B561790-B1B9-4F52-BEAB-6672104CB8A1}" destId="{379563BA-5F9F-4EA6-9F74-E74DFB7F2904}" srcOrd="0" destOrd="0" parTransId="{45B4FA72-C73C-4F26-8F66-854A38031FBE}" sibTransId="{E2A9A9F9-1D85-4A8E-A0FF-8DAC4470B11F}"/>
    <dgm:cxn modelId="{C60280E9-B921-4628-9193-73F477D067CF}" srcId="{379563BA-5F9F-4EA6-9F74-E74DFB7F2904}" destId="{DA815D68-0ADD-4D45-99B6-5F5B62CE3BA1}" srcOrd="1" destOrd="0" parTransId="{F22CB009-819D-463E-B89A-E508E21D7F76}" sibTransId="{3E58D2F9-45C1-458A-B77B-5B5B9BF1D797}"/>
    <dgm:cxn modelId="{D5513C19-307F-48AB-B639-9A84F11A3295}" type="presOf" srcId="{379563BA-5F9F-4EA6-9F74-E74DFB7F2904}" destId="{A8C82656-EA93-43E2-9EB6-BBF12742FF4C}" srcOrd="0" destOrd="0" presId="urn:microsoft.com/office/officeart/2005/8/layout/matrix1"/>
    <dgm:cxn modelId="{65EDC496-4215-444B-9EF1-8AF914C78C75}" type="presOf" srcId="{9D353858-A6D7-4632-9070-C4749EAD12DC}" destId="{37282008-6E27-4CC6-8A93-181C4E1CB6F2}" srcOrd="0" destOrd="0" presId="urn:microsoft.com/office/officeart/2005/8/layout/matrix1"/>
    <dgm:cxn modelId="{1987F0B5-7059-42BE-A202-CE495D568709}" type="presOf" srcId="{2F0DB566-33AF-425D-8AE3-CB6901C92E78}" destId="{D3072678-07EB-4FEE-B1A5-1480BCBB23A4}" srcOrd="1" destOrd="0" presId="urn:microsoft.com/office/officeart/2005/8/layout/matrix1"/>
    <dgm:cxn modelId="{B0255799-6F93-4817-A6FC-D4D3E7B10442}" type="presOf" srcId="{9D353858-A6D7-4632-9070-C4749EAD12DC}" destId="{521B4B54-421C-480B-8D88-C7839A685F04}" srcOrd="1" destOrd="0" presId="urn:microsoft.com/office/officeart/2005/8/layout/matrix1"/>
    <dgm:cxn modelId="{3F978B73-A821-457F-B36F-888A76046DFE}" type="presOf" srcId="{DA815D68-0ADD-4D45-99B6-5F5B62CE3BA1}" destId="{1D7D579E-A66A-4472-A62A-BFB4207B0119}" srcOrd="1" destOrd="0" presId="urn:microsoft.com/office/officeart/2005/8/layout/matrix1"/>
    <dgm:cxn modelId="{2319A716-06D1-409B-B101-394CCFE42B09}" srcId="{379563BA-5F9F-4EA6-9F74-E74DFB7F2904}" destId="{8C80231B-D6A8-429E-951E-BA934F831D28}" srcOrd="0" destOrd="0" parTransId="{2F85621A-6E84-4539-BBE5-D11B4DE0493C}" sibTransId="{547D7E1E-2AA2-4684-B307-EB6B7B297ECE}"/>
    <dgm:cxn modelId="{6A8B1016-344A-43FF-B828-6C6A961B5717}" srcId="{379563BA-5F9F-4EA6-9F74-E74DFB7F2904}" destId="{2F0DB566-33AF-425D-8AE3-CB6901C92E78}" srcOrd="3" destOrd="0" parTransId="{6F5BF784-5E92-4B88-A34B-8F0F9F2E0CB1}" sibTransId="{B9A24F06-E39F-4D4F-8BA5-8956041FCD40}"/>
    <dgm:cxn modelId="{1D239D35-62C5-4C7B-88E6-87D8FC635006}" type="presOf" srcId="{2F0DB566-33AF-425D-8AE3-CB6901C92E78}" destId="{8E245C2D-8A7A-4D48-A8E1-DF40FAB1B55C}" srcOrd="0" destOrd="0" presId="urn:microsoft.com/office/officeart/2005/8/layout/matrix1"/>
    <dgm:cxn modelId="{CEBDC538-7865-4AF1-9685-4E272B42A598}" type="presOf" srcId="{8C80231B-D6A8-429E-951E-BA934F831D28}" destId="{18C9F8C4-302F-4BF2-B20E-8B45220EAC8F}" srcOrd="1" destOrd="0" presId="urn:microsoft.com/office/officeart/2005/8/layout/matrix1"/>
    <dgm:cxn modelId="{613C362A-900C-4670-9711-373BA6478371}" type="presParOf" srcId="{B29075EC-AB38-47F5-99D2-6651409ACC78}" destId="{10C173E7-2C5F-4355-8529-062F37A148E9}" srcOrd="0" destOrd="0" presId="urn:microsoft.com/office/officeart/2005/8/layout/matrix1"/>
    <dgm:cxn modelId="{0FAC68DB-D09A-4974-8164-11F72CEB51D9}" type="presParOf" srcId="{10C173E7-2C5F-4355-8529-062F37A148E9}" destId="{38D0DB9E-A35A-47F9-9E72-EC0F702F030E}" srcOrd="0" destOrd="0" presId="urn:microsoft.com/office/officeart/2005/8/layout/matrix1"/>
    <dgm:cxn modelId="{F2C816C5-5775-4018-A74D-D649A8B39BE0}" type="presParOf" srcId="{10C173E7-2C5F-4355-8529-062F37A148E9}" destId="{18C9F8C4-302F-4BF2-B20E-8B45220EAC8F}" srcOrd="1" destOrd="0" presId="urn:microsoft.com/office/officeart/2005/8/layout/matrix1"/>
    <dgm:cxn modelId="{0AA9453B-A153-489F-89DC-C23286355463}" type="presParOf" srcId="{10C173E7-2C5F-4355-8529-062F37A148E9}" destId="{26E46F25-B8F5-48B8-A5B8-A25E1F73BD95}" srcOrd="2" destOrd="0" presId="urn:microsoft.com/office/officeart/2005/8/layout/matrix1"/>
    <dgm:cxn modelId="{9F1F64FC-1ED7-4988-A77A-92F4C66A984B}" type="presParOf" srcId="{10C173E7-2C5F-4355-8529-062F37A148E9}" destId="{1D7D579E-A66A-4472-A62A-BFB4207B0119}" srcOrd="3" destOrd="0" presId="urn:microsoft.com/office/officeart/2005/8/layout/matrix1"/>
    <dgm:cxn modelId="{E7066B7E-0861-4F54-A047-7B72E3CCAAD0}" type="presParOf" srcId="{10C173E7-2C5F-4355-8529-062F37A148E9}" destId="{37282008-6E27-4CC6-8A93-181C4E1CB6F2}" srcOrd="4" destOrd="0" presId="urn:microsoft.com/office/officeart/2005/8/layout/matrix1"/>
    <dgm:cxn modelId="{CEF4E36D-B453-44D6-8010-947A4F62EAB1}" type="presParOf" srcId="{10C173E7-2C5F-4355-8529-062F37A148E9}" destId="{521B4B54-421C-480B-8D88-C7839A685F04}" srcOrd="5" destOrd="0" presId="urn:microsoft.com/office/officeart/2005/8/layout/matrix1"/>
    <dgm:cxn modelId="{19AB4FB5-F08E-48A5-A766-1B6C67125969}" type="presParOf" srcId="{10C173E7-2C5F-4355-8529-062F37A148E9}" destId="{8E245C2D-8A7A-4D48-A8E1-DF40FAB1B55C}" srcOrd="6" destOrd="0" presId="urn:microsoft.com/office/officeart/2005/8/layout/matrix1"/>
    <dgm:cxn modelId="{1353D3DB-FEB8-4F0F-90CA-9305297974DA}" type="presParOf" srcId="{10C173E7-2C5F-4355-8529-062F37A148E9}" destId="{D3072678-07EB-4FEE-B1A5-1480BCBB23A4}" srcOrd="7" destOrd="0" presId="urn:microsoft.com/office/officeart/2005/8/layout/matrix1"/>
    <dgm:cxn modelId="{EDFBEA87-EAC4-4A62-8D85-7B37B2BD9705}" type="presParOf" srcId="{B29075EC-AB38-47F5-99D2-6651409ACC78}" destId="{A8C82656-EA93-43E2-9EB6-BBF12742FF4C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8E6971-418E-4181-BF82-1332FEFBCE45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C698E1-0F6C-495F-819D-56844E42FE06}">
      <dgm:prSet phldrT="[Текст]"/>
      <dgm:spPr>
        <a:solidFill>
          <a:schemeClr val="accent1">
            <a:lumMod val="25000"/>
          </a:schemeClr>
        </a:solidFill>
      </dgm:spPr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B6DB78F2-A5FE-4414-B19C-044A747A6926}" type="parTrans" cxnId="{E67C936A-AE94-4FE9-900A-02229A8D58BF}">
      <dgm:prSet/>
      <dgm:spPr/>
      <dgm:t>
        <a:bodyPr/>
        <a:lstStyle/>
        <a:p>
          <a:endParaRPr lang="ru-RU"/>
        </a:p>
      </dgm:t>
    </dgm:pt>
    <dgm:pt modelId="{BD57E6C9-AA58-4BFA-ABEF-A11F79818E5F}" type="sibTrans" cxnId="{E67C936A-AE94-4FE9-900A-02229A8D58BF}">
      <dgm:prSet/>
      <dgm:spPr/>
      <dgm:t>
        <a:bodyPr/>
        <a:lstStyle/>
        <a:p>
          <a:endParaRPr lang="ru-RU"/>
        </a:p>
      </dgm:t>
    </dgm:pt>
    <dgm:pt modelId="{71F783E5-34A6-4CFB-8101-FC2D69FA4CF3}">
      <dgm:prSet phldrT="[Текст]"/>
      <dgm:spPr>
        <a:solidFill>
          <a:srgbClr val="D4E4FC">
            <a:alpha val="90000"/>
          </a:srgbClr>
        </a:solidFill>
      </dgm:spPr>
      <dgm:t>
        <a:bodyPr/>
        <a:lstStyle/>
        <a:p>
          <a:pPr algn="just"/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Предложения </a:t>
          </a:r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областных исполнительных органов государственной власти Новосибирской </a:t>
          </a:r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области</a:t>
          </a:r>
        </a:p>
        <a:p>
          <a:pPr algn="just"/>
          <a:r>
            <a:rPr lang="ru-RU" b="1" dirty="0" smtClean="0">
              <a:solidFill>
                <a:srgbClr val="006600"/>
              </a:solidFill>
            </a:rPr>
            <a:t>(</a:t>
          </a:r>
          <a:r>
            <a:rPr lang="ru-RU" b="1" dirty="0" err="1" smtClean="0">
              <a:solidFill>
                <a:srgbClr val="006600"/>
              </a:solidFill>
            </a:rPr>
            <a:t>Минобрнауки</a:t>
          </a:r>
          <a:r>
            <a:rPr lang="ru-RU" b="1" dirty="0" smtClean="0">
              <a:solidFill>
                <a:srgbClr val="006600"/>
              </a:solidFill>
            </a:rPr>
            <a:t> НСО, </a:t>
          </a:r>
          <a:r>
            <a:rPr lang="ru-RU" b="1" dirty="0" err="1" smtClean="0">
              <a:solidFill>
                <a:srgbClr val="006600"/>
              </a:solidFill>
            </a:rPr>
            <a:t>Минкульт</a:t>
          </a:r>
          <a:r>
            <a:rPr lang="ru-RU" b="1" dirty="0" smtClean="0">
              <a:solidFill>
                <a:srgbClr val="006600"/>
              </a:solidFill>
            </a:rPr>
            <a:t> НСО, </a:t>
          </a:r>
          <a:r>
            <a:rPr lang="ru-RU" b="1" dirty="0" err="1" smtClean="0">
              <a:solidFill>
                <a:srgbClr val="006600"/>
              </a:solidFill>
            </a:rPr>
            <a:t>Минсоц</a:t>
          </a:r>
          <a:r>
            <a:rPr lang="ru-RU" b="1" dirty="0" smtClean="0">
              <a:solidFill>
                <a:srgbClr val="006600"/>
              </a:solidFill>
            </a:rPr>
            <a:t> НСО, Минэкономразвития НСО)</a:t>
          </a:r>
          <a:endParaRPr lang="ru-RU" b="1" dirty="0">
            <a:solidFill>
              <a:srgbClr val="006600"/>
            </a:solidFill>
          </a:endParaRPr>
        </a:p>
      </dgm:t>
    </dgm:pt>
    <dgm:pt modelId="{7DDC2036-4B00-4F23-B63B-1A3ACAE90931}" type="parTrans" cxnId="{DBC363DC-B3FE-44C7-ACF9-2B1DF33B77D4}">
      <dgm:prSet/>
      <dgm:spPr/>
      <dgm:t>
        <a:bodyPr/>
        <a:lstStyle/>
        <a:p>
          <a:endParaRPr lang="ru-RU"/>
        </a:p>
      </dgm:t>
    </dgm:pt>
    <dgm:pt modelId="{D59E62A7-C4C0-4107-9F01-B9ADF91346E3}" type="sibTrans" cxnId="{DBC363DC-B3FE-44C7-ACF9-2B1DF33B77D4}">
      <dgm:prSet/>
      <dgm:spPr/>
      <dgm:t>
        <a:bodyPr/>
        <a:lstStyle/>
        <a:p>
          <a:endParaRPr lang="ru-RU"/>
        </a:p>
      </dgm:t>
    </dgm:pt>
    <dgm:pt modelId="{21723417-786A-4B22-ABB3-6FF25657A921}">
      <dgm:prSet phldrT="[Текст]"/>
      <dgm:spPr>
        <a:solidFill>
          <a:schemeClr val="accent1">
            <a:lumMod val="25000"/>
          </a:schemeClr>
        </a:solidFill>
      </dgm:spPr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FE83B57D-E9D4-4C06-87E5-5A43E7B08C64}" type="parTrans" cxnId="{B1CCF527-EECD-4473-9A58-145ED887149D}">
      <dgm:prSet/>
      <dgm:spPr/>
      <dgm:t>
        <a:bodyPr/>
        <a:lstStyle/>
        <a:p>
          <a:endParaRPr lang="ru-RU"/>
        </a:p>
      </dgm:t>
    </dgm:pt>
    <dgm:pt modelId="{67A1C3C9-249D-44CD-9FB4-5E3A542A50E3}" type="sibTrans" cxnId="{B1CCF527-EECD-4473-9A58-145ED887149D}">
      <dgm:prSet/>
      <dgm:spPr/>
      <dgm:t>
        <a:bodyPr/>
        <a:lstStyle/>
        <a:p>
          <a:endParaRPr lang="ru-RU"/>
        </a:p>
      </dgm:t>
    </dgm:pt>
    <dgm:pt modelId="{A5A5EF4E-CDAB-41F9-8CE0-713DD5F4E9F3}">
      <dgm:prSet phldrT="[Текст]"/>
      <dgm:spPr>
        <a:solidFill>
          <a:srgbClr val="D4E4FC">
            <a:alpha val="90000"/>
          </a:srgbClr>
        </a:solidFill>
      </dgm:spPr>
      <dgm:t>
        <a:bodyPr/>
        <a:lstStyle/>
        <a:p>
          <a:pPr algn="just"/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Предложения  </a:t>
          </a:r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Управления Федеральной антимонопольной службы по Новосибирской </a:t>
          </a:r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области</a:t>
          </a:r>
        </a:p>
        <a:p>
          <a:pPr algn="just"/>
          <a:r>
            <a:rPr lang="ru-RU" b="1" dirty="0" smtClean="0">
              <a:solidFill>
                <a:srgbClr val="006600"/>
              </a:solidFill>
            </a:rPr>
            <a:t>(УФАС НСО)</a:t>
          </a:r>
          <a:endParaRPr lang="ru-RU" b="1" dirty="0">
            <a:solidFill>
              <a:srgbClr val="006600"/>
            </a:solidFill>
          </a:endParaRPr>
        </a:p>
      </dgm:t>
    </dgm:pt>
    <dgm:pt modelId="{08395A9D-27E6-43BA-8C46-0885EBA5A528}" type="parTrans" cxnId="{37AE3F3D-D939-4DC7-9F10-7BA4CAE8E17F}">
      <dgm:prSet/>
      <dgm:spPr/>
      <dgm:t>
        <a:bodyPr/>
        <a:lstStyle/>
        <a:p>
          <a:endParaRPr lang="ru-RU"/>
        </a:p>
      </dgm:t>
    </dgm:pt>
    <dgm:pt modelId="{F35EA8B9-5BDB-46A2-8198-7B6ADCCDB0A3}" type="sibTrans" cxnId="{37AE3F3D-D939-4DC7-9F10-7BA4CAE8E17F}">
      <dgm:prSet/>
      <dgm:spPr/>
      <dgm:t>
        <a:bodyPr/>
        <a:lstStyle/>
        <a:p>
          <a:endParaRPr lang="ru-RU"/>
        </a:p>
      </dgm:t>
    </dgm:pt>
    <dgm:pt modelId="{CCABF43F-780A-4816-B34A-3C50E11E3EF7}">
      <dgm:prSet phldrT="[Текст]"/>
      <dgm:spPr>
        <a:solidFill>
          <a:schemeClr val="accent1">
            <a:lumMod val="25000"/>
          </a:schemeClr>
        </a:solidFill>
      </dgm:spPr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DC094837-81C1-42A3-8F23-AD4144FE8629}" type="parTrans" cxnId="{4F3EB531-861E-4E31-B9A0-E9A0718DA45B}">
      <dgm:prSet/>
      <dgm:spPr/>
      <dgm:t>
        <a:bodyPr/>
        <a:lstStyle/>
        <a:p>
          <a:endParaRPr lang="ru-RU"/>
        </a:p>
      </dgm:t>
    </dgm:pt>
    <dgm:pt modelId="{B3F6A2FF-0FCD-42DE-9328-BC728BF06886}" type="sibTrans" cxnId="{4F3EB531-861E-4E31-B9A0-E9A0718DA45B}">
      <dgm:prSet/>
      <dgm:spPr/>
      <dgm:t>
        <a:bodyPr/>
        <a:lstStyle/>
        <a:p>
          <a:endParaRPr lang="ru-RU"/>
        </a:p>
      </dgm:t>
    </dgm:pt>
    <dgm:pt modelId="{70D782E3-7655-468A-B52A-8EF65CBA9AD1}">
      <dgm:prSet phldrT="[Текст]"/>
      <dgm:spPr>
        <a:solidFill>
          <a:srgbClr val="D4E4FC">
            <a:alpha val="90000"/>
          </a:srgbClr>
        </a:solidFill>
      </dgm:spPr>
      <dgm:t>
        <a:bodyPr/>
        <a:lstStyle/>
        <a:p>
          <a:pPr algn="just"/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Анализ </a:t>
          </a:r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достижения целевых значений показателей мероприятий по содействию развитию конкуренции на территории Новосибирской области до 2018 года</a:t>
          </a:r>
        </a:p>
        <a:p>
          <a:pPr algn="l"/>
          <a:r>
            <a:rPr lang="ru-RU" b="1" dirty="0" smtClean="0">
              <a:solidFill>
                <a:srgbClr val="006600"/>
              </a:solidFill>
            </a:rPr>
            <a:t>(Минэкономразвития НСО)</a:t>
          </a:r>
          <a:endParaRPr lang="ru-RU" b="1" dirty="0">
            <a:solidFill>
              <a:srgbClr val="006600"/>
            </a:solidFill>
          </a:endParaRPr>
        </a:p>
      </dgm:t>
    </dgm:pt>
    <dgm:pt modelId="{DA00BC27-ABB7-4FF1-9329-62A725B4BB5E}" type="parTrans" cxnId="{30A69251-EE74-4BDB-8BA1-2BDA62AE5B58}">
      <dgm:prSet/>
      <dgm:spPr/>
      <dgm:t>
        <a:bodyPr/>
        <a:lstStyle/>
        <a:p>
          <a:endParaRPr lang="ru-RU"/>
        </a:p>
      </dgm:t>
    </dgm:pt>
    <dgm:pt modelId="{E279119F-A8C4-409E-9AC4-31FCECE91523}" type="sibTrans" cxnId="{30A69251-EE74-4BDB-8BA1-2BDA62AE5B58}">
      <dgm:prSet/>
      <dgm:spPr/>
      <dgm:t>
        <a:bodyPr/>
        <a:lstStyle/>
        <a:p>
          <a:endParaRPr lang="ru-RU"/>
        </a:p>
      </dgm:t>
    </dgm:pt>
    <dgm:pt modelId="{CFD645E9-1A45-431D-B0A0-3A6DB97A249A}">
      <dgm:prSet phldrT="[Текст]"/>
      <dgm:spPr>
        <a:solidFill>
          <a:schemeClr val="accent1">
            <a:lumMod val="25000"/>
          </a:schemeClr>
        </a:solidFill>
      </dgm:spPr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0FF6111C-8F2B-43AA-AFF5-0DE1E6D1CF3E}" type="parTrans" cxnId="{7C3CB478-8BDF-4A8D-80B3-2E85A66E0D7D}">
      <dgm:prSet/>
      <dgm:spPr/>
      <dgm:t>
        <a:bodyPr/>
        <a:lstStyle/>
        <a:p>
          <a:endParaRPr lang="ru-RU"/>
        </a:p>
      </dgm:t>
    </dgm:pt>
    <dgm:pt modelId="{DFF579D7-C081-4BF0-BBB2-B8A326C72C29}" type="sibTrans" cxnId="{7C3CB478-8BDF-4A8D-80B3-2E85A66E0D7D}">
      <dgm:prSet/>
      <dgm:spPr/>
      <dgm:t>
        <a:bodyPr/>
        <a:lstStyle/>
        <a:p>
          <a:endParaRPr lang="ru-RU"/>
        </a:p>
      </dgm:t>
    </dgm:pt>
    <dgm:pt modelId="{828E3EDE-041A-4C0F-BC4A-66E8F327E09A}">
      <dgm:prSet phldrT="[Текст]" custT="1"/>
      <dgm:spPr>
        <a:solidFill>
          <a:srgbClr val="D4E4FC"/>
        </a:solidFill>
      </dgm:spPr>
      <dgm:t>
        <a:bodyPr/>
        <a:lstStyle/>
        <a:p>
          <a:pPr algn="just"/>
          <a:endParaRPr lang="ru-RU" sz="1400" b="1" dirty="0" smtClean="0">
            <a:solidFill>
              <a:schemeClr val="tx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  <a:p>
          <a:pPr algn="just"/>
          <a:r>
            <a:rPr lang="ru-RU" sz="14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Включение </a:t>
          </a:r>
          <a:r>
            <a:rPr lang="ru-RU" sz="14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в перечень социально значимых и приоритетных рынков для содействия развитию конкуренции в Новосибирской области новых </a:t>
          </a:r>
          <a:r>
            <a:rPr lang="ru-RU" sz="14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рынков </a:t>
          </a:r>
        </a:p>
        <a:p>
          <a:pPr algn="just"/>
          <a:r>
            <a:rPr lang="ru-RU" sz="1400" b="1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(</a:t>
          </a:r>
          <a:r>
            <a:rPr lang="ru-RU" sz="1400" b="1" dirty="0" smtClean="0">
              <a:solidFill>
                <a:srgbClr val="006600"/>
              </a:solidFill>
            </a:rPr>
            <a:t>Минэкономразвития НСО)</a:t>
          </a:r>
          <a:endParaRPr lang="ru-RU" sz="1400" b="1" dirty="0" smtClean="0">
            <a:solidFill>
              <a:srgbClr val="006600"/>
            </a:solidFill>
          </a:endParaRPr>
        </a:p>
        <a:p>
          <a:pPr algn="ctr"/>
          <a:endParaRPr lang="ru-RU" sz="1400" dirty="0"/>
        </a:p>
      </dgm:t>
    </dgm:pt>
    <dgm:pt modelId="{A73D6210-F3D3-480F-A774-619CF45D3B09}" type="parTrans" cxnId="{C805191E-E74D-402B-81B5-8109EC3D7572}">
      <dgm:prSet/>
      <dgm:spPr/>
      <dgm:t>
        <a:bodyPr/>
        <a:lstStyle/>
        <a:p>
          <a:endParaRPr lang="ru-RU"/>
        </a:p>
      </dgm:t>
    </dgm:pt>
    <dgm:pt modelId="{1894870D-1625-4F79-B5BC-48416C593A7C}" type="sibTrans" cxnId="{C805191E-E74D-402B-81B5-8109EC3D7572}">
      <dgm:prSet/>
      <dgm:spPr/>
      <dgm:t>
        <a:bodyPr/>
        <a:lstStyle/>
        <a:p>
          <a:endParaRPr lang="ru-RU"/>
        </a:p>
      </dgm:t>
    </dgm:pt>
    <dgm:pt modelId="{71989E20-5252-4F64-8786-8942D7233EEA}" type="pres">
      <dgm:prSet presAssocID="{5B8E6971-418E-4181-BF82-1332FEFBCE45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8BDEC1-CA9C-46AD-AE2F-81B04990B95A}" type="pres">
      <dgm:prSet presAssocID="{A1C698E1-0F6C-495F-819D-56844E42FE06}" presName="horFlow" presStyleCnt="0"/>
      <dgm:spPr/>
    </dgm:pt>
    <dgm:pt modelId="{409B0FB7-BCE2-40D6-94C9-478AE19EBEC8}" type="pres">
      <dgm:prSet presAssocID="{A1C698E1-0F6C-495F-819D-56844E42FE06}" presName="bigChev" presStyleLbl="node1" presStyleIdx="0" presStyleCnt="5" custScaleY="150519" custLinFactNeighborX="-5443" custLinFactNeighborY="-1535"/>
      <dgm:spPr/>
      <dgm:t>
        <a:bodyPr/>
        <a:lstStyle/>
        <a:p>
          <a:endParaRPr lang="ru-RU"/>
        </a:p>
      </dgm:t>
    </dgm:pt>
    <dgm:pt modelId="{90332356-36FC-45C8-9E29-593DEFFE33C0}" type="pres">
      <dgm:prSet presAssocID="{7DDC2036-4B00-4F23-B63B-1A3ACAE90931}" presName="parTrans" presStyleCnt="0"/>
      <dgm:spPr/>
    </dgm:pt>
    <dgm:pt modelId="{116F6655-7B26-45F6-AA00-DF237D2A651D}" type="pres">
      <dgm:prSet presAssocID="{71F783E5-34A6-4CFB-8101-FC2D69FA4CF3}" presName="node" presStyleLbl="alignAccFollowNode1" presStyleIdx="0" presStyleCnt="3" custScaleX="448003" custScaleY="133171" custLinFactNeighborX="4661" custLinFactNeighborY="-3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98A1A2-F313-4CCD-BA3C-03C2E403C653}" type="pres">
      <dgm:prSet presAssocID="{A1C698E1-0F6C-495F-819D-56844E42FE06}" presName="vSp" presStyleCnt="0"/>
      <dgm:spPr/>
    </dgm:pt>
    <dgm:pt modelId="{B20158E1-FC11-4080-9EE5-0AB406ED8A70}" type="pres">
      <dgm:prSet presAssocID="{21723417-786A-4B22-ABB3-6FF25657A921}" presName="horFlow" presStyleCnt="0"/>
      <dgm:spPr/>
    </dgm:pt>
    <dgm:pt modelId="{152C9000-4421-4D6A-B1D4-725EA3CB6934}" type="pres">
      <dgm:prSet presAssocID="{21723417-786A-4B22-ABB3-6FF25657A921}" presName="bigChev" presStyleLbl="node1" presStyleIdx="1" presStyleCnt="5" custScaleY="153076" custLinFactNeighborX="5762" custLinFactNeighborY="-4268"/>
      <dgm:spPr/>
      <dgm:t>
        <a:bodyPr/>
        <a:lstStyle/>
        <a:p>
          <a:endParaRPr lang="ru-RU"/>
        </a:p>
      </dgm:t>
    </dgm:pt>
    <dgm:pt modelId="{63063F22-00CF-468D-9582-30C463038A8D}" type="pres">
      <dgm:prSet presAssocID="{08395A9D-27E6-43BA-8C46-0885EBA5A528}" presName="parTrans" presStyleCnt="0"/>
      <dgm:spPr/>
    </dgm:pt>
    <dgm:pt modelId="{53E4F9B2-EE04-4DE8-B379-ACB969DD4CFE}" type="pres">
      <dgm:prSet presAssocID="{A5A5EF4E-CDAB-41F9-8CE0-713DD5F4E9F3}" presName="node" presStyleLbl="alignAccFollowNode1" presStyleIdx="1" presStyleCnt="3" custScaleX="446587" custScaleY="124689" custLinFactNeighborX="24196" custLinFactNeighborY="-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5093CE-364A-4AAF-9409-47643B7CBB50}" type="pres">
      <dgm:prSet presAssocID="{21723417-786A-4B22-ABB3-6FF25657A921}" presName="vSp" presStyleCnt="0"/>
      <dgm:spPr/>
    </dgm:pt>
    <dgm:pt modelId="{B2C24264-38B8-4B4B-A4B3-D645A4361FA5}" type="pres">
      <dgm:prSet presAssocID="{CCABF43F-780A-4816-B34A-3C50E11E3EF7}" presName="horFlow" presStyleCnt="0"/>
      <dgm:spPr/>
    </dgm:pt>
    <dgm:pt modelId="{130A9746-FD47-4EB5-9798-582391395139}" type="pres">
      <dgm:prSet presAssocID="{CCABF43F-780A-4816-B34A-3C50E11E3EF7}" presName="bigChev" presStyleLbl="node1" presStyleIdx="2" presStyleCnt="5" custScaleY="146132" custLinFactNeighborX="-4430" custLinFactNeighborY="-7000"/>
      <dgm:spPr/>
      <dgm:t>
        <a:bodyPr/>
        <a:lstStyle/>
        <a:p>
          <a:endParaRPr lang="ru-RU"/>
        </a:p>
      </dgm:t>
    </dgm:pt>
    <dgm:pt modelId="{50FAB03C-D564-41B2-9B28-2C3A9216DC5B}" type="pres">
      <dgm:prSet presAssocID="{DA00BC27-ABB7-4FF1-9329-62A725B4BB5E}" presName="parTrans" presStyleCnt="0"/>
      <dgm:spPr/>
    </dgm:pt>
    <dgm:pt modelId="{3DBE4704-FE35-4A8E-8510-25439FF5B3D8}" type="pres">
      <dgm:prSet presAssocID="{70D782E3-7655-468A-B52A-8EF65CBA9AD1}" presName="node" presStyleLbl="alignAccFollowNode1" presStyleIdx="2" presStyleCnt="3" custScaleX="449401" custScaleY="142522" custLinFactNeighborX="4589" custLinFactNeighborY="-10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BA9302-465C-4B18-B7FB-5C81AB5C3178}" type="pres">
      <dgm:prSet presAssocID="{CCABF43F-780A-4816-B34A-3C50E11E3EF7}" presName="vSp" presStyleCnt="0"/>
      <dgm:spPr/>
    </dgm:pt>
    <dgm:pt modelId="{B760C1B8-D086-495C-9B57-0EA87DA0EC75}" type="pres">
      <dgm:prSet presAssocID="{CFD645E9-1A45-431D-B0A0-3A6DB97A249A}" presName="horFlow" presStyleCnt="0"/>
      <dgm:spPr/>
    </dgm:pt>
    <dgm:pt modelId="{4DB09816-1E24-49F2-AB98-EC431DCCC7AE}" type="pres">
      <dgm:prSet presAssocID="{CFD645E9-1A45-431D-B0A0-3A6DB97A249A}" presName="bigChev" presStyleLbl="node1" presStyleIdx="3" presStyleCnt="5" custScaleY="130493" custLinFactNeighborX="-83" custLinFactNeighborY="-9732"/>
      <dgm:spPr/>
      <dgm:t>
        <a:bodyPr/>
        <a:lstStyle/>
        <a:p>
          <a:endParaRPr lang="ru-RU"/>
        </a:p>
      </dgm:t>
    </dgm:pt>
    <dgm:pt modelId="{EC715BE2-8A24-4985-98A3-C09A1AD3BF20}" type="pres">
      <dgm:prSet presAssocID="{CFD645E9-1A45-431D-B0A0-3A6DB97A249A}" presName="vSp" presStyleCnt="0"/>
      <dgm:spPr/>
    </dgm:pt>
    <dgm:pt modelId="{E40C68E1-88AB-45CE-A57F-B7C84EB7EFC4}" type="pres">
      <dgm:prSet presAssocID="{828E3EDE-041A-4C0F-BC4A-66E8F327E09A}" presName="horFlow" presStyleCnt="0"/>
      <dgm:spPr/>
    </dgm:pt>
    <dgm:pt modelId="{1F3A6A48-F7C9-410D-B315-323246DF0778}" type="pres">
      <dgm:prSet presAssocID="{828E3EDE-041A-4C0F-BC4A-66E8F327E09A}" presName="bigChev" presStyleLbl="node1" presStyleIdx="4" presStyleCnt="5" custScaleX="375247" custScaleY="100076" custLinFactY="-45219" custLinFactNeighborX="86206" custLinFactNeighborY="-100000"/>
      <dgm:spPr/>
      <dgm:t>
        <a:bodyPr/>
        <a:lstStyle/>
        <a:p>
          <a:endParaRPr lang="ru-RU"/>
        </a:p>
      </dgm:t>
    </dgm:pt>
  </dgm:ptLst>
  <dgm:cxnLst>
    <dgm:cxn modelId="{C805191E-E74D-402B-81B5-8109EC3D7572}" srcId="{5B8E6971-418E-4181-BF82-1332FEFBCE45}" destId="{828E3EDE-041A-4C0F-BC4A-66E8F327E09A}" srcOrd="4" destOrd="0" parTransId="{A73D6210-F3D3-480F-A774-619CF45D3B09}" sibTransId="{1894870D-1625-4F79-B5BC-48416C593A7C}"/>
    <dgm:cxn modelId="{099EC4F7-0F93-4C97-B411-30F9C07D47D4}" type="presOf" srcId="{CCABF43F-780A-4816-B34A-3C50E11E3EF7}" destId="{130A9746-FD47-4EB5-9798-582391395139}" srcOrd="0" destOrd="0" presId="urn:microsoft.com/office/officeart/2005/8/layout/lProcess3"/>
    <dgm:cxn modelId="{DBC363DC-B3FE-44C7-ACF9-2B1DF33B77D4}" srcId="{A1C698E1-0F6C-495F-819D-56844E42FE06}" destId="{71F783E5-34A6-4CFB-8101-FC2D69FA4CF3}" srcOrd="0" destOrd="0" parTransId="{7DDC2036-4B00-4F23-B63B-1A3ACAE90931}" sibTransId="{D59E62A7-C4C0-4107-9F01-B9ADF91346E3}"/>
    <dgm:cxn modelId="{D0E694FA-D4A1-4326-8215-297C802BAFDF}" type="presOf" srcId="{A5A5EF4E-CDAB-41F9-8CE0-713DD5F4E9F3}" destId="{53E4F9B2-EE04-4DE8-B379-ACB969DD4CFE}" srcOrd="0" destOrd="0" presId="urn:microsoft.com/office/officeart/2005/8/layout/lProcess3"/>
    <dgm:cxn modelId="{E8255F97-5C08-48ED-967D-D9A4BC8C90CC}" type="presOf" srcId="{CFD645E9-1A45-431D-B0A0-3A6DB97A249A}" destId="{4DB09816-1E24-49F2-AB98-EC431DCCC7AE}" srcOrd="0" destOrd="0" presId="urn:microsoft.com/office/officeart/2005/8/layout/lProcess3"/>
    <dgm:cxn modelId="{30A69251-EE74-4BDB-8BA1-2BDA62AE5B58}" srcId="{CCABF43F-780A-4816-B34A-3C50E11E3EF7}" destId="{70D782E3-7655-468A-B52A-8EF65CBA9AD1}" srcOrd="0" destOrd="0" parTransId="{DA00BC27-ABB7-4FF1-9329-62A725B4BB5E}" sibTransId="{E279119F-A8C4-409E-9AC4-31FCECE91523}"/>
    <dgm:cxn modelId="{2D1959DA-780C-4EB9-A7D7-28ACA49BB8B5}" type="presOf" srcId="{A1C698E1-0F6C-495F-819D-56844E42FE06}" destId="{409B0FB7-BCE2-40D6-94C9-478AE19EBEC8}" srcOrd="0" destOrd="0" presId="urn:microsoft.com/office/officeart/2005/8/layout/lProcess3"/>
    <dgm:cxn modelId="{B1CCF527-EECD-4473-9A58-145ED887149D}" srcId="{5B8E6971-418E-4181-BF82-1332FEFBCE45}" destId="{21723417-786A-4B22-ABB3-6FF25657A921}" srcOrd="1" destOrd="0" parTransId="{FE83B57D-E9D4-4C06-87E5-5A43E7B08C64}" sibTransId="{67A1C3C9-249D-44CD-9FB4-5E3A542A50E3}"/>
    <dgm:cxn modelId="{4F3EB531-861E-4E31-B9A0-E9A0718DA45B}" srcId="{5B8E6971-418E-4181-BF82-1332FEFBCE45}" destId="{CCABF43F-780A-4816-B34A-3C50E11E3EF7}" srcOrd="2" destOrd="0" parTransId="{DC094837-81C1-42A3-8F23-AD4144FE8629}" sibTransId="{B3F6A2FF-0FCD-42DE-9328-BC728BF06886}"/>
    <dgm:cxn modelId="{EC7BD16C-94BE-4DB6-B10D-C4A93B1A506B}" type="presOf" srcId="{5B8E6971-418E-4181-BF82-1332FEFBCE45}" destId="{71989E20-5252-4F64-8786-8942D7233EEA}" srcOrd="0" destOrd="0" presId="urn:microsoft.com/office/officeart/2005/8/layout/lProcess3"/>
    <dgm:cxn modelId="{30A2E010-744C-4C00-BA25-6DA5C9EDF719}" type="presOf" srcId="{71F783E5-34A6-4CFB-8101-FC2D69FA4CF3}" destId="{116F6655-7B26-45F6-AA00-DF237D2A651D}" srcOrd="0" destOrd="0" presId="urn:microsoft.com/office/officeart/2005/8/layout/lProcess3"/>
    <dgm:cxn modelId="{CE6504BF-2AEB-4BF7-9539-A02F7EAEA61C}" type="presOf" srcId="{828E3EDE-041A-4C0F-BC4A-66E8F327E09A}" destId="{1F3A6A48-F7C9-410D-B315-323246DF0778}" srcOrd="0" destOrd="0" presId="urn:microsoft.com/office/officeart/2005/8/layout/lProcess3"/>
    <dgm:cxn modelId="{7C3CB478-8BDF-4A8D-80B3-2E85A66E0D7D}" srcId="{5B8E6971-418E-4181-BF82-1332FEFBCE45}" destId="{CFD645E9-1A45-431D-B0A0-3A6DB97A249A}" srcOrd="3" destOrd="0" parTransId="{0FF6111C-8F2B-43AA-AFF5-0DE1E6D1CF3E}" sibTransId="{DFF579D7-C081-4BF0-BBB2-B8A326C72C29}"/>
    <dgm:cxn modelId="{37AE3F3D-D939-4DC7-9F10-7BA4CAE8E17F}" srcId="{21723417-786A-4B22-ABB3-6FF25657A921}" destId="{A5A5EF4E-CDAB-41F9-8CE0-713DD5F4E9F3}" srcOrd="0" destOrd="0" parTransId="{08395A9D-27E6-43BA-8C46-0885EBA5A528}" sibTransId="{F35EA8B9-5BDB-46A2-8198-7B6ADCCDB0A3}"/>
    <dgm:cxn modelId="{E67C936A-AE94-4FE9-900A-02229A8D58BF}" srcId="{5B8E6971-418E-4181-BF82-1332FEFBCE45}" destId="{A1C698E1-0F6C-495F-819D-56844E42FE06}" srcOrd="0" destOrd="0" parTransId="{B6DB78F2-A5FE-4414-B19C-044A747A6926}" sibTransId="{BD57E6C9-AA58-4BFA-ABEF-A11F79818E5F}"/>
    <dgm:cxn modelId="{46105770-89B2-44BF-86A1-0CF03434FE78}" type="presOf" srcId="{70D782E3-7655-468A-B52A-8EF65CBA9AD1}" destId="{3DBE4704-FE35-4A8E-8510-25439FF5B3D8}" srcOrd="0" destOrd="0" presId="urn:microsoft.com/office/officeart/2005/8/layout/lProcess3"/>
    <dgm:cxn modelId="{304B1DEF-CEBB-42CD-AED5-4B6C47A63134}" type="presOf" srcId="{21723417-786A-4B22-ABB3-6FF25657A921}" destId="{152C9000-4421-4D6A-B1D4-725EA3CB6934}" srcOrd="0" destOrd="0" presId="urn:microsoft.com/office/officeart/2005/8/layout/lProcess3"/>
    <dgm:cxn modelId="{BFC67E97-A7FF-4063-B2FB-3E20D0B088FD}" type="presParOf" srcId="{71989E20-5252-4F64-8786-8942D7233EEA}" destId="{FB8BDEC1-CA9C-46AD-AE2F-81B04990B95A}" srcOrd="0" destOrd="0" presId="urn:microsoft.com/office/officeart/2005/8/layout/lProcess3"/>
    <dgm:cxn modelId="{BA4C186C-A6D9-4C65-998D-10D9AAAE9A69}" type="presParOf" srcId="{FB8BDEC1-CA9C-46AD-AE2F-81B04990B95A}" destId="{409B0FB7-BCE2-40D6-94C9-478AE19EBEC8}" srcOrd="0" destOrd="0" presId="urn:microsoft.com/office/officeart/2005/8/layout/lProcess3"/>
    <dgm:cxn modelId="{17086C72-2493-41F2-AE72-49414C5AB65F}" type="presParOf" srcId="{FB8BDEC1-CA9C-46AD-AE2F-81B04990B95A}" destId="{90332356-36FC-45C8-9E29-593DEFFE33C0}" srcOrd="1" destOrd="0" presId="urn:microsoft.com/office/officeart/2005/8/layout/lProcess3"/>
    <dgm:cxn modelId="{957C55FE-1B5F-4392-96A0-6BB97F109664}" type="presParOf" srcId="{FB8BDEC1-CA9C-46AD-AE2F-81B04990B95A}" destId="{116F6655-7B26-45F6-AA00-DF237D2A651D}" srcOrd="2" destOrd="0" presId="urn:microsoft.com/office/officeart/2005/8/layout/lProcess3"/>
    <dgm:cxn modelId="{79026335-69BE-4759-BF30-8237C416F8C1}" type="presParOf" srcId="{71989E20-5252-4F64-8786-8942D7233EEA}" destId="{1198A1A2-F313-4CCD-BA3C-03C2E403C653}" srcOrd="1" destOrd="0" presId="urn:microsoft.com/office/officeart/2005/8/layout/lProcess3"/>
    <dgm:cxn modelId="{F76C4D01-D34D-40B2-A446-40250B55AD83}" type="presParOf" srcId="{71989E20-5252-4F64-8786-8942D7233EEA}" destId="{B20158E1-FC11-4080-9EE5-0AB406ED8A70}" srcOrd="2" destOrd="0" presId="urn:microsoft.com/office/officeart/2005/8/layout/lProcess3"/>
    <dgm:cxn modelId="{DC593FB3-ECDE-4EE8-ABA8-EB0B26813F62}" type="presParOf" srcId="{B20158E1-FC11-4080-9EE5-0AB406ED8A70}" destId="{152C9000-4421-4D6A-B1D4-725EA3CB6934}" srcOrd="0" destOrd="0" presId="urn:microsoft.com/office/officeart/2005/8/layout/lProcess3"/>
    <dgm:cxn modelId="{2C536193-B6F9-4AB0-A3FD-B8AD8C6326F3}" type="presParOf" srcId="{B20158E1-FC11-4080-9EE5-0AB406ED8A70}" destId="{63063F22-00CF-468D-9582-30C463038A8D}" srcOrd="1" destOrd="0" presId="urn:microsoft.com/office/officeart/2005/8/layout/lProcess3"/>
    <dgm:cxn modelId="{0BD3B5EC-7137-49D4-950D-1A20354F2217}" type="presParOf" srcId="{B20158E1-FC11-4080-9EE5-0AB406ED8A70}" destId="{53E4F9B2-EE04-4DE8-B379-ACB969DD4CFE}" srcOrd="2" destOrd="0" presId="urn:microsoft.com/office/officeart/2005/8/layout/lProcess3"/>
    <dgm:cxn modelId="{1B9E9602-500E-47F2-94AE-361C2F4C1EE9}" type="presParOf" srcId="{71989E20-5252-4F64-8786-8942D7233EEA}" destId="{E55093CE-364A-4AAF-9409-47643B7CBB50}" srcOrd="3" destOrd="0" presId="urn:microsoft.com/office/officeart/2005/8/layout/lProcess3"/>
    <dgm:cxn modelId="{CAA33E75-D666-4298-9BAE-B2620144977E}" type="presParOf" srcId="{71989E20-5252-4F64-8786-8942D7233EEA}" destId="{B2C24264-38B8-4B4B-A4B3-D645A4361FA5}" srcOrd="4" destOrd="0" presId="urn:microsoft.com/office/officeart/2005/8/layout/lProcess3"/>
    <dgm:cxn modelId="{5558FBE6-18AB-4EB8-98E8-015C7E84F7E8}" type="presParOf" srcId="{B2C24264-38B8-4B4B-A4B3-D645A4361FA5}" destId="{130A9746-FD47-4EB5-9798-582391395139}" srcOrd="0" destOrd="0" presId="urn:microsoft.com/office/officeart/2005/8/layout/lProcess3"/>
    <dgm:cxn modelId="{ECCA128D-CD4B-49D6-9BA7-FA269C2CBB4D}" type="presParOf" srcId="{B2C24264-38B8-4B4B-A4B3-D645A4361FA5}" destId="{50FAB03C-D564-41B2-9B28-2C3A9216DC5B}" srcOrd="1" destOrd="0" presId="urn:microsoft.com/office/officeart/2005/8/layout/lProcess3"/>
    <dgm:cxn modelId="{9EA97AD1-C15B-473C-AF7D-0894D15B59B3}" type="presParOf" srcId="{B2C24264-38B8-4B4B-A4B3-D645A4361FA5}" destId="{3DBE4704-FE35-4A8E-8510-25439FF5B3D8}" srcOrd="2" destOrd="0" presId="urn:microsoft.com/office/officeart/2005/8/layout/lProcess3"/>
    <dgm:cxn modelId="{CC01AFD0-B224-4BDC-909D-0E56F3B3AFF6}" type="presParOf" srcId="{71989E20-5252-4F64-8786-8942D7233EEA}" destId="{04BA9302-465C-4B18-B7FB-5C81AB5C3178}" srcOrd="5" destOrd="0" presId="urn:microsoft.com/office/officeart/2005/8/layout/lProcess3"/>
    <dgm:cxn modelId="{C62A3FAF-53FB-46E7-BFC4-BB3CC3A3C832}" type="presParOf" srcId="{71989E20-5252-4F64-8786-8942D7233EEA}" destId="{B760C1B8-D086-495C-9B57-0EA87DA0EC75}" srcOrd="6" destOrd="0" presId="urn:microsoft.com/office/officeart/2005/8/layout/lProcess3"/>
    <dgm:cxn modelId="{EAF6E183-0E46-45CB-B609-B655DFF28C9F}" type="presParOf" srcId="{B760C1B8-D086-495C-9B57-0EA87DA0EC75}" destId="{4DB09816-1E24-49F2-AB98-EC431DCCC7AE}" srcOrd="0" destOrd="0" presId="urn:microsoft.com/office/officeart/2005/8/layout/lProcess3"/>
    <dgm:cxn modelId="{ED6F169E-EA9C-4498-9C5D-5397E8779C44}" type="presParOf" srcId="{71989E20-5252-4F64-8786-8942D7233EEA}" destId="{EC715BE2-8A24-4985-98A3-C09A1AD3BF20}" srcOrd="7" destOrd="0" presId="urn:microsoft.com/office/officeart/2005/8/layout/lProcess3"/>
    <dgm:cxn modelId="{AE381714-FDBB-42DC-A5B0-9D9ABA92344C}" type="presParOf" srcId="{71989E20-5252-4F64-8786-8942D7233EEA}" destId="{E40C68E1-88AB-45CE-A57F-B7C84EB7EFC4}" srcOrd="8" destOrd="0" presId="urn:microsoft.com/office/officeart/2005/8/layout/lProcess3"/>
    <dgm:cxn modelId="{C2325284-4EF7-481C-8FB1-285766753F25}" type="presParOf" srcId="{E40C68E1-88AB-45CE-A57F-B7C84EB7EFC4}" destId="{1F3A6A48-F7C9-410D-B315-323246DF0778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34A4C3-FEFE-4386-9BE3-7D900F462D76}">
      <dsp:nvSpPr>
        <dsp:cNvPr id="0" name=""/>
        <dsp:cNvSpPr/>
      </dsp:nvSpPr>
      <dsp:spPr>
        <a:xfrm>
          <a:off x="4230419" y="790010"/>
          <a:ext cx="3141992" cy="418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0529"/>
              </a:lnTo>
              <a:lnTo>
                <a:pt x="3141992" y="240529"/>
              </a:lnTo>
              <a:lnTo>
                <a:pt x="3141992" y="41871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8C6FC7-968F-4832-960F-B72B745C4FC8}">
      <dsp:nvSpPr>
        <dsp:cNvPr id="0" name=""/>
        <dsp:cNvSpPr/>
      </dsp:nvSpPr>
      <dsp:spPr>
        <a:xfrm>
          <a:off x="4184699" y="790010"/>
          <a:ext cx="91440" cy="41871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0529"/>
              </a:lnTo>
              <a:lnTo>
                <a:pt x="59245" y="240529"/>
              </a:lnTo>
              <a:lnTo>
                <a:pt x="59245" y="41871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2014F8-B74A-413D-9433-BFA7C94A764B}">
      <dsp:nvSpPr>
        <dsp:cNvPr id="0" name=""/>
        <dsp:cNvSpPr/>
      </dsp:nvSpPr>
      <dsp:spPr>
        <a:xfrm>
          <a:off x="1264020" y="790010"/>
          <a:ext cx="2966399" cy="418719"/>
        </a:xfrm>
        <a:custGeom>
          <a:avLst/>
          <a:gdLst/>
          <a:ahLst/>
          <a:cxnLst/>
          <a:rect l="0" t="0" r="0" b="0"/>
          <a:pathLst>
            <a:path>
              <a:moveTo>
                <a:pt x="2966399" y="0"/>
              </a:moveTo>
              <a:lnTo>
                <a:pt x="2966399" y="240529"/>
              </a:lnTo>
              <a:lnTo>
                <a:pt x="0" y="240529"/>
              </a:lnTo>
              <a:lnTo>
                <a:pt x="0" y="41871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256B04-71A4-47A4-A48F-69E09F11FE3D}">
      <dsp:nvSpPr>
        <dsp:cNvPr id="0" name=""/>
        <dsp:cNvSpPr/>
      </dsp:nvSpPr>
      <dsp:spPr>
        <a:xfrm>
          <a:off x="2628193" y="0"/>
          <a:ext cx="3204452" cy="7900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2"/>
              </a:solidFill>
            </a:rPr>
            <a:t>Основные задачи</a:t>
          </a:r>
          <a:endParaRPr lang="ru-RU" sz="3200" b="1" kern="1200" dirty="0">
            <a:solidFill>
              <a:schemeClr val="accent2"/>
            </a:solidFill>
          </a:endParaRPr>
        </a:p>
      </dsp:txBody>
      <dsp:txXfrm>
        <a:off x="2628193" y="0"/>
        <a:ext cx="3204452" cy="790010"/>
      </dsp:txXfrm>
    </dsp:sp>
    <dsp:sp modelId="{3C7C6C1D-2C3E-44B4-86B4-1DEB16781636}">
      <dsp:nvSpPr>
        <dsp:cNvPr id="0" name=""/>
        <dsp:cNvSpPr/>
      </dsp:nvSpPr>
      <dsp:spPr>
        <a:xfrm>
          <a:off x="1662" y="1208729"/>
          <a:ext cx="2524716" cy="17948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chemeClr val="accent2"/>
              </a:solidFill>
            </a:rPr>
            <a:t>Выработка рекомендаций по совершенствованию конкурентной политики Новосибирской области</a:t>
          </a:r>
          <a:endParaRPr lang="ru-RU" sz="1800" b="1" kern="1200" dirty="0">
            <a:solidFill>
              <a:schemeClr val="accent2"/>
            </a:solidFill>
          </a:endParaRPr>
        </a:p>
      </dsp:txBody>
      <dsp:txXfrm>
        <a:off x="1662" y="1208729"/>
        <a:ext cx="2524716" cy="1794883"/>
      </dsp:txXfrm>
    </dsp:sp>
    <dsp:sp modelId="{AB2EEFB5-7291-45F4-A8E8-F5352B06198F}">
      <dsp:nvSpPr>
        <dsp:cNvPr id="0" name=""/>
        <dsp:cNvSpPr/>
      </dsp:nvSpPr>
      <dsp:spPr>
        <a:xfrm>
          <a:off x="2882759" y="1208729"/>
          <a:ext cx="2722371" cy="17517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/>
              </a:solidFill>
            </a:rPr>
            <a:t>Создание условий для развития конкуренции на приоритетных и социально значимых рынках в Новосибирской области</a:t>
          </a:r>
          <a:endParaRPr lang="ru-RU" sz="1800" b="1" kern="1200" dirty="0">
            <a:solidFill>
              <a:schemeClr val="accent2"/>
            </a:solidFill>
          </a:endParaRPr>
        </a:p>
      </dsp:txBody>
      <dsp:txXfrm>
        <a:off x="2882759" y="1208729"/>
        <a:ext cx="2722371" cy="1751787"/>
      </dsp:txXfrm>
    </dsp:sp>
    <dsp:sp modelId="{7FC36C20-6662-43D1-B391-979631D15888}">
      <dsp:nvSpPr>
        <dsp:cNvPr id="0" name=""/>
        <dsp:cNvSpPr/>
      </dsp:nvSpPr>
      <dsp:spPr>
        <a:xfrm>
          <a:off x="5961511" y="1208729"/>
          <a:ext cx="2821801" cy="17948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/>
              </a:solidFill>
            </a:rPr>
            <a:t>Повышение эффективности межведомственной работы по развитию конкуренции в Новосибирской области и муниципальных образованиях Новосибирской области</a:t>
          </a:r>
          <a:endParaRPr lang="ru-RU" sz="1800" b="1" kern="1200" dirty="0">
            <a:solidFill>
              <a:schemeClr val="accent2"/>
            </a:solidFill>
          </a:endParaRPr>
        </a:p>
      </dsp:txBody>
      <dsp:txXfrm>
        <a:off x="5961511" y="1208729"/>
        <a:ext cx="2821801" cy="17948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D0DB9E-A35A-47F9-9E72-EC0F702F030E}">
      <dsp:nvSpPr>
        <dsp:cNvPr id="0" name=""/>
        <dsp:cNvSpPr/>
      </dsp:nvSpPr>
      <dsp:spPr>
        <a:xfrm rot="16200000">
          <a:off x="1214505" y="-1214505"/>
          <a:ext cx="2032000" cy="446101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Заседание Совета 19.12.2017</a:t>
          </a:r>
          <a:endParaRPr lang="ru-RU" sz="36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 rot="5400000">
        <a:off x="0" y="0"/>
        <a:ext cx="4461011" cy="1524000"/>
      </dsp:txXfrm>
    </dsp:sp>
    <dsp:sp modelId="{26E46F25-B8F5-48B8-A5B8-A25E1F73BD95}">
      <dsp:nvSpPr>
        <dsp:cNvPr id="0" name=""/>
        <dsp:cNvSpPr/>
      </dsp:nvSpPr>
      <dsp:spPr>
        <a:xfrm>
          <a:off x="4461011" y="0"/>
          <a:ext cx="4461011" cy="2032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>
        <a:off x="4461011" y="0"/>
        <a:ext cx="4461011" cy="1524000"/>
      </dsp:txXfrm>
    </dsp:sp>
    <dsp:sp modelId="{37282008-6E27-4CC6-8A93-181C4E1CB6F2}">
      <dsp:nvSpPr>
        <dsp:cNvPr id="0" name=""/>
        <dsp:cNvSpPr/>
      </dsp:nvSpPr>
      <dsp:spPr>
        <a:xfrm rot="10800000">
          <a:off x="0" y="2030354"/>
          <a:ext cx="4461011" cy="2032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Заседание Совета 02.03.2017</a:t>
          </a:r>
          <a:endParaRPr lang="ru-RU" sz="36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 rot="10800000">
        <a:off x="0" y="2538354"/>
        <a:ext cx="4461011" cy="1524000"/>
      </dsp:txXfrm>
    </dsp:sp>
    <dsp:sp modelId="{8E245C2D-8A7A-4D48-A8E1-DF40FAB1B55C}">
      <dsp:nvSpPr>
        <dsp:cNvPr id="0" name=""/>
        <dsp:cNvSpPr/>
      </dsp:nvSpPr>
      <dsp:spPr>
        <a:xfrm rot="5400000">
          <a:off x="5675517" y="817494"/>
          <a:ext cx="2032000" cy="446101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Заседание Совета 30.05.2017</a:t>
          </a:r>
          <a:endParaRPr lang="ru-RU" sz="36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 rot="-5400000">
        <a:off x="4461012" y="2539999"/>
        <a:ext cx="4461011" cy="1524000"/>
      </dsp:txXfrm>
    </dsp:sp>
    <dsp:sp modelId="{A8C82656-EA93-43E2-9EB6-BBF12742FF4C}">
      <dsp:nvSpPr>
        <dsp:cNvPr id="0" name=""/>
        <dsp:cNvSpPr/>
      </dsp:nvSpPr>
      <dsp:spPr>
        <a:xfrm>
          <a:off x="2285559" y="1226880"/>
          <a:ext cx="4350904" cy="1610238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accent1">
              <a:tint val="6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На 2017 год было запланировано </a:t>
          </a:r>
          <a:endParaRPr lang="ru-RU" sz="2600" b="1" kern="1200" dirty="0" smtClean="0"/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4 </a:t>
          </a:r>
          <a:r>
            <a:rPr lang="ru-RU" sz="2600" b="1" kern="1200" dirty="0" smtClean="0"/>
            <a:t>заседания, 7 вопросов</a:t>
          </a:r>
          <a:endParaRPr lang="ru-RU" sz="2600" b="1" kern="1200" dirty="0"/>
        </a:p>
      </dsp:txBody>
      <dsp:txXfrm>
        <a:off x="2364164" y="1305485"/>
        <a:ext cx="4193694" cy="14530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B0FB7-BCE2-40D6-94C9-478AE19EBEC8}">
      <dsp:nvSpPr>
        <dsp:cNvPr id="0" name=""/>
        <dsp:cNvSpPr/>
      </dsp:nvSpPr>
      <dsp:spPr>
        <a:xfrm>
          <a:off x="141180" y="0"/>
          <a:ext cx="1831666" cy="1102802"/>
        </a:xfrm>
        <a:prstGeom prst="chevron">
          <a:avLst/>
        </a:prstGeom>
        <a:solidFill>
          <a:schemeClr val="accent1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39370" rIns="0" bIns="3937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smtClean="0"/>
            <a:t>1</a:t>
          </a:r>
          <a:endParaRPr lang="ru-RU" sz="6200" kern="1200" dirty="0"/>
        </a:p>
      </dsp:txBody>
      <dsp:txXfrm>
        <a:off x="692581" y="0"/>
        <a:ext cx="728864" cy="1102802"/>
      </dsp:txXfrm>
    </dsp:sp>
    <dsp:sp modelId="{116F6655-7B26-45F6-AA00-DF237D2A651D}">
      <dsp:nvSpPr>
        <dsp:cNvPr id="0" name=""/>
        <dsp:cNvSpPr/>
      </dsp:nvSpPr>
      <dsp:spPr>
        <a:xfrm>
          <a:off x="1758789" y="126915"/>
          <a:ext cx="6810912" cy="809830"/>
        </a:xfrm>
        <a:prstGeom prst="chevron">
          <a:avLst/>
        </a:prstGeom>
        <a:solidFill>
          <a:srgbClr val="D4E4FC">
            <a:alpha val="90000"/>
          </a:srgb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Предложения </a:t>
          </a: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областных исполнительных органов государственной власти Новосибирской </a:t>
          </a: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области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600"/>
              </a:solidFill>
            </a:rPr>
            <a:t>(</a:t>
          </a:r>
          <a:r>
            <a:rPr lang="ru-RU" sz="1400" b="1" kern="1200" dirty="0" err="1" smtClean="0">
              <a:solidFill>
                <a:srgbClr val="006600"/>
              </a:solidFill>
            </a:rPr>
            <a:t>Минобрнауки</a:t>
          </a:r>
          <a:r>
            <a:rPr lang="ru-RU" sz="1400" b="1" kern="1200" dirty="0" smtClean="0">
              <a:solidFill>
                <a:srgbClr val="006600"/>
              </a:solidFill>
            </a:rPr>
            <a:t> НСО, </a:t>
          </a:r>
          <a:r>
            <a:rPr lang="ru-RU" sz="1400" b="1" kern="1200" dirty="0" err="1" smtClean="0">
              <a:solidFill>
                <a:srgbClr val="006600"/>
              </a:solidFill>
            </a:rPr>
            <a:t>Минкульт</a:t>
          </a:r>
          <a:r>
            <a:rPr lang="ru-RU" sz="1400" b="1" kern="1200" dirty="0" smtClean="0">
              <a:solidFill>
                <a:srgbClr val="006600"/>
              </a:solidFill>
            </a:rPr>
            <a:t> НСО, </a:t>
          </a:r>
          <a:r>
            <a:rPr lang="ru-RU" sz="1400" b="1" kern="1200" dirty="0" err="1" smtClean="0">
              <a:solidFill>
                <a:srgbClr val="006600"/>
              </a:solidFill>
            </a:rPr>
            <a:t>Минсоц</a:t>
          </a:r>
          <a:r>
            <a:rPr lang="ru-RU" sz="1400" b="1" kern="1200" dirty="0" smtClean="0">
              <a:solidFill>
                <a:srgbClr val="006600"/>
              </a:solidFill>
            </a:rPr>
            <a:t> НСО, Минэкономразвития НСО)</a:t>
          </a:r>
          <a:endParaRPr lang="ru-RU" sz="1400" b="1" kern="1200" dirty="0">
            <a:solidFill>
              <a:srgbClr val="006600"/>
            </a:solidFill>
          </a:endParaRPr>
        </a:p>
      </dsp:txBody>
      <dsp:txXfrm>
        <a:off x="2163704" y="126915"/>
        <a:ext cx="6001082" cy="809830"/>
      </dsp:txXfrm>
    </dsp:sp>
    <dsp:sp modelId="{152C9000-4421-4D6A-B1D4-725EA3CB6934}">
      <dsp:nvSpPr>
        <dsp:cNvPr id="0" name=""/>
        <dsp:cNvSpPr/>
      </dsp:nvSpPr>
      <dsp:spPr>
        <a:xfrm>
          <a:off x="167861" y="1177108"/>
          <a:ext cx="1831666" cy="1121536"/>
        </a:xfrm>
        <a:prstGeom prst="chevron">
          <a:avLst/>
        </a:prstGeom>
        <a:solidFill>
          <a:schemeClr val="accent1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39370" rIns="0" bIns="3937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smtClean="0"/>
            <a:t>2</a:t>
          </a:r>
          <a:endParaRPr lang="ru-RU" sz="6200" kern="1200" dirty="0"/>
        </a:p>
      </dsp:txBody>
      <dsp:txXfrm>
        <a:off x="728629" y="1177108"/>
        <a:ext cx="710130" cy="1121536"/>
      </dsp:txXfrm>
    </dsp:sp>
    <dsp:sp modelId="{53E4F9B2-EE04-4DE8-B379-ACB969DD4CFE}">
      <dsp:nvSpPr>
        <dsp:cNvPr id="0" name=""/>
        <dsp:cNvSpPr/>
      </dsp:nvSpPr>
      <dsp:spPr>
        <a:xfrm>
          <a:off x="1805305" y="1384311"/>
          <a:ext cx="6789385" cy="758250"/>
        </a:xfrm>
        <a:prstGeom prst="chevron">
          <a:avLst/>
        </a:prstGeom>
        <a:solidFill>
          <a:srgbClr val="D4E4FC">
            <a:alpha val="90000"/>
          </a:srgb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Предложения  </a:t>
          </a: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Управления Федеральной антимонопольной службы по Новосибирской </a:t>
          </a: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области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600"/>
              </a:solidFill>
            </a:rPr>
            <a:t>(УФАС НСО)</a:t>
          </a:r>
          <a:endParaRPr lang="ru-RU" sz="1400" b="1" kern="1200" dirty="0">
            <a:solidFill>
              <a:srgbClr val="006600"/>
            </a:solidFill>
          </a:endParaRPr>
        </a:p>
      </dsp:txBody>
      <dsp:txXfrm>
        <a:off x="2184430" y="1384311"/>
        <a:ext cx="6031135" cy="758250"/>
      </dsp:txXfrm>
    </dsp:sp>
    <dsp:sp modelId="{130A9746-FD47-4EB5-9798-582391395139}">
      <dsp:nvSpPr>
        <dsp:cNvPr id="0" name=""/>
        <dsp:cNvSpPr/>
      </dsp:nvSpPr>
      <dsp:spPr>
        <a:xfrm>
          <a:off x="143592" y="2381201"/>
          <a:ext cx="1831666" cy="1070660"/>
        </a:xfrm>
        <a:prstGeom prst="chevron">
          <a:avLst/>
        </a:prstGeom>
        <a:solidFill>
          <a:schemeClr val="accent1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39370" rIns="0" bIns="3937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smtClean="0"/>
            <a:t>3</a:t>
          </a:r>
          <a:endParaRPr lang="ru-RU" sz="6200" kern="1200" dirty="0"/>
        </a:p>
      </dsp:txBody>
      <dsp:txXfrm>
        <a:off x="678922" y="2381201"/>
        <a:ext cx="761006" cy="1070660"/>
      </dsp:txXfrm>
    </dsp:sp>
    <dsp:sp modelId="{3DBE4704-FE35-4A8E-8510-25439FF5B3D8}">
      <dsp:nvSpPr>
        <dsp:cNvPr id="0" name=""/>
        <dsp:cNvSpPr/>
      </dsp:nvSpPr>
      <dsp:spPr>
        <a:xfrm>
          <a:off x="1758617" y="2471859"/>
          <a:ext cx="6832166" cy="866695"/>
        </a:xfrm>
        <a:prstGeom prst="chevron">
          <a:avLst/>
        </a:prstGeom>
        <a:solidFill>
          <a:srgbClr val="D4E4FC">
            <a:alpha val="90000"/>
          </a:srgb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Анализ </a:t>
          </a: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достижения целевых значений показателей мероприятий по содействию развитию конкуренции на территории Новосибирской области до 2018 года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600"/>
              </a:solidFill>
            </a:rPr>
            <a:t>(Минэкономразвития НСО)</a:t>
          </a:r>
          <a:endParaRPr lang="ru-RU" sz="1400" b="1" kern="1200" dirty="0">
            <a:solidFill>
              <a:srgbClr val="006600"/>
            </a:solidFill>
          </a:endParaRPr>
        </a:p>
      </dsp:txBody>
      <dsp:txXfrm>
        <a:off x="2191965" y="2471859"/>
        <a:ext cx="5965471" cy="866695"/>
      </dsp:txXfrm>
    </dsp:sp>
    <dsp:sp modelId="{4DB09816-1E24-49F2-AB98-EC431DCCC7AE}">
      <dsp:nvSpPr>
        <dsp:cNvPr id="0" name=""/>
        <dsp:cNvSpPr/>
      </dsp:nvSpPr>
      <dsp:spPr>
        <a:xfrm>
          <a:off x="152620" y="3534418"/>
          <a:ext cx="1831666" cy="956078"/>
        </a:xfrm>
        <a:prstGeom prst="chevron">
          <a:avLst/>
        </a:prstGeom>
        <a:solidFill>
          <a:schemeClr val="accent1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39370" rIns="0" bIns="3937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smtClean="0"/>
            <a:t>4</a:t>
          </a:r>
          <a:endParaRPr lang="ru-RU" sz="6200" kern="1200" dirty="0"/>
        </a:p>
      </dsp:txBody>
      <dsp:txXfrm>
        <a:off x="630659" y="3534418"/>
        <a:ext cx="875588" cy="956078"/>
      </dsp:txXfrm>
    </dsp:sp>
    <dsp:sp modelId="{1F3A6A48-F7C9-410D-B315-323246DF0778}">
      <dsp:nvSpPr>
        <dsp:cNvPr id="0" name=""/>
        <dsp:cNvSpPr/>
      </dsp:nvSpPr>
      <dsp:spPr>
        <a:xfrm>
          <a:off x="1733147" y="3600402"/>
          <a:ext cx="6873272" cy="733223"/>
        </a:xfrm>
        <a:prstGeom prst="chevron">
          <a:avLst/>
        </a:prstGeom>
        <a:solidFill>
          <a:srgbClr val="D4E4F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chemeClr val="tx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Включение </a:t>
          </a: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в перечень социально значимых и приоритетных рынков для содействия развитию конкуренции в Новосибирской области новых </a:t>
          </a:r>
          <a:r>
            <a:rPr lang="ru-RU" sz="14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рынков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(</a:t>
          </a:r>
          <a:r>
            <a:rPr lang="ru-RU" sz="1400" b="1" kern="1200" dirty="0" smtClean="0">
              <a:solidFill>
                <a:srgbClr val="006600"/>
              </a:solidFill>
            </a:rPr>
            <a:t>Минэкономразвития НСО)</a:t>
          </a:r>
          <a:endParaRPr lang="ru-RU" sz="1400" b="1" kern="1200" dirty="0" smtClean="0">
            <a:solidFill>
              <a:srgbClr val="0066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2099759" y="3600402"/>
        <a:ext cx="6140049" cy="7332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1" cy="461804"/>
          </a:xfrm>
          <a:prstGeom prst="rect">
            <a:avLst/>
          </a:prstGeom>
        </p:spPr>
        <p:txBody>
          <a:bodyPr vert="horz" lIns="91758" tIns="45880" rIns="91758" bIns="4588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1" cy="461804"/>
          </a:xfrm>
          <a:prstGeom prst="rect">
            <a:avLst/>
          </a:prstGeom>
        </p:spPr>
        <p:txBody>
          <a:bodyPr vert="horz" lIns="91758" tIns="45880" rIns="91758" bIns="45880" rtlCol="0"/>
          <a:lstStyle>
            <a:lvl1pPr algn="r">
              <a:defRPr sz="1200"/>
            </a:lvl1pPr>
          </a:lstStyle>
          <a:p>
            <a:fld id="{4857EC17-2052-4B5E-9891-AC30980B5C91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58" tIns="45880" rIns="91758" bIns="4588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1041" y="4387136"/>
            <a:ext cx="5608320" cy="4156234"/>
          </a:xfrm>
          <a:prstGeom prst="rect">
            <a:avLst/>
          </a:prstGeom>
        </p:spPr>
        <p:txBody>
          <a:bodyPr vert="horz" lIns="91758" tIns="45880" rIns="91758" bIns="4588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8772668"/>
            <a:ext cx="3037841" cy="461804"/>
          </a:xfrm>
          <a:prstGeom prst="rect">
            <a:avLst/>
          </a:prstGeom>
        </p:spPr>
        <p:txBody>
          <a:bodyPr vert="horz" lIns="91758" tIns="45880" rIns="91758" bIns="4588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1" cy="461804"/>
          </a:xfrm>
          <a:prstGeom prst="rect">
            <a:avLst/>
          </a:prstGeom>
        </p:spPr>
        <p:txBody>
          <a:bodyPr vert="horz" lIns="91758" tIns="45880" rIns="91758" bIns="45880" rtlCol="0" anchor="b"/>
          <a:lstStyle>
            <a:lvl1pPr algn="r">
              <a:defRPr sz="1200"/>
            </a:lvl1pPr>
          </a:lstStyle>
          <a:p>
            <a:fld id="{86D282CF-732E-4FEB-9892-57EFE415C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016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D282CF-732E-4FEB-9892-57EFE415CA0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500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9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ACCBF9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ACCBF9"/>
                </a:solidFill>
              </a:rPr>
              <a:pPr/>
              <a:t>‹#›</a:t>
            </a:fld>
            <a:endParaRPr lang="ru-RU">
              <a:solidFill>
                <a:srgbClr val="ACCB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762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18.12.2017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731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1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1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3"/>
            <a:ext cx="2209800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18.12.2017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8"/>
            <a:ext cx="5573483" cy="365125"/>
          </a:xfrm>
        </p:spPr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9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9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9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9" y="144463"/>
            <a:ext cx="533400" cy="244476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847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18.12.2017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85814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1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18.12.2017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64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18.12.2017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072B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531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1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18.12.2017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51136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18.12.2017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460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18.12.2017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72B62"/>
                </a:solidFill>
              </a:rPr>
              <a:pPr/>
              <a:t>‹#›</a:t>
            </a:fld>
            <a:endParaRPr lang="ru-RU">
              <a:solidFill>
                <a:srgbClr val="072B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085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1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18.12.2017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63104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1"/>
            <a:ext cx="2667000" cy="365125"/>
          </a:xfrm>
        </p:spPr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18.12.2017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7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709063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1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18.12.2017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1" y="6248207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49" y="1280160"/>
            <a:ext cx="8553451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716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-4672" y="1052736"/>
            <a:ext cx="9134947" cy="1828800"/>
          </a:xfrm>
        </p:spPr>
        <p:txBody>
          <a:bodyPr>
            <a:normAutofit/>
          </a:bodyPr>
          <a:lstStyle/>
          <a:p>
            <a:pPr algn="ctr"/>
            <a:r>
              <a:rPr lang="ru-RU" sz="31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 плане работы Совета по содействию развитию конкуренции в Новосибирской области на 2018 год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4" descr="C:\Users\User\Desktop\Безымянный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1"/>
            <a:ext cx="576064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1886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prstClr val="white"/>
                </a:solidFill>
                <a:cs typeface="Arial" pitchFamily="34" charset="0"/>
              </a:rPr>
              <a:t>МИНИСТЕРСТВО ЭКОНОМИЧЕСКОГО РАЗВИТИЯ НОВОСИБИРСКОЙ ОБЛАСТИ</a:t>
            </a:r>
            <a:endParaRPr lang="ru-RU" sz="1600" dirty="0">
              <a:solidFill>
                <a:prstClr val="white"/>
              </a:solidFill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996952"/>
            <a:ext cx="7488832" cy="28803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6093296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Врио</a:t>
            </a:r>
            <a:r>
              <a:rPr lang="ru-RU" altLang="ru-RU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заместителя </a:t>
            </a:r>
            <a:r>
              <a:rPr lang="ru-RU" altLang="ru-RU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Председателя Правительства Новосибирской области – </a:t>
            </a:r>
          </a:p>
          <a:p>
            <a:pPr algn="ctr"/>
            <a:r>
              <a:rPr lang="ru-RU" altLang="ru-RU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министра</a:t>
            </a:r>
            <a:r>
              <a:rPr lang="en-US" altLang="ru-RU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экономического развития Новосибирской области Молчанова О.В.</a:t>
            </a:r>
          </a:p>
        </p:txBody>
      </p:sp>
    </p:spTree>
    <p:extLst>
      <p:ext uri="{BB962C8B-B14F-4D97-AF65-F5344CB8AC3E}">
        <p14:creationId xmlns:p14="http://schemas.microsoft.com/office/powerpoint/2010/main" val="2430881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119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12666" y="122094"/>
            <a:ext cx="8329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ПРАВОВОЕ ОСНОВАНИЕ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0205" y="1502414"/>
            <a:ext cx="89119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Совет по содействию развитию конкуренции в Новосибирской области является совещательным органом, созданным при Губернаторе Новосибирской области в целях предварительного рассмотрения вопросов и подготовки предложений, направленных на создание условий для развития конкуренции на приоритетных и социально значимых рынках в Новосибирской области</a:t>
            </a:r>
            <a:r>
              <a:rPr lang="ru-RU" sz="1600" i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1600" i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72" y="2852936"/>
            <a:ext cx="8945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ru-RU" altLang="ru-RU" sz="16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Утвержден Постановлением Губернатора Новосибирской области от 09.10.2015 </a:t>
            </a:r>
            <a:r>
              <a:rPr lang="ru-RU" altLang="ru-RU" sz="16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№ 210 </a:t>
            </a:r>
            <a:r>
              <a:rPr lang="ru-RU" altLang="ru-RU" sz="16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«О Совете по содействию развитию конкуренции в Новосибирской области</a:t>
            </a:r>
            <a:r>
              <a:rPr lang="ru-RU" altLang="ru-RU" sz="16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».</a:t>
            </a:r>
            <a:endParaRPr lang="ru-RU" altLang="ru-RU" sz="16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3472015309"/>
              </p:ext>
            </p:extLst>
          </p:nvPr>
        </p:nvGraphicFramePr>
        <p:xfrm>
          <a:off x="105599" y="3573016"/>
          <a:ext cx="8784976" cy="30659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D:\UserData\aak\Рабочий стол\3d-small-people-auction-hammer-1746952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450" y="31596"/>
            <a:ext cx="1088212" cy="122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49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kirovipk.ru/sites/default/files/novost/priem_dokument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561" y="63119"/>
            <a:ext cx="180096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119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12666" y="122094"/>
            <a:ext cx="8329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Порядок проведения заседаний Совета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70732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285750" indent="-285750" algn="just">
              <a:spcBef>
                <a:spcPct val="0"/>
              </a:spcBef>
              <a:buFont typeface="Arial" pitchFamily="34" charset="0"/>
              <a:buChar char="•"/>
              <a:defRPr sz="1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indent="0" algn="ctr">
              <a:buNone/>
            </a:pPr>
            <a:r>
              <a:rPr lang="ru-RU" sz="1800" b="1" dirty="0" smtClean="0"/>
              <a:t>В соответствии со Стандартом развития конкуренции </a:t>
            </a:r>
            <a:r>
              <a:rPr lang="ru-RU" sz="1800" b="1" dirty="0" smtClean="0"/>
              <a:t>заседания </a:t>
            </a:r>
            <a:r>
              <a:rPr lang="ru-RU" sz="1800" b="1" dirty="0"/>
              <a:t>Совета проводятся по мере необходимости, но не реже одного раза в полугодие</a:t>
            </a:r>
            <a:r>
              <a:rPr lang="ru-RU" sz="1800" b="1" dirty="0" smtClean="0"/>
              <a:t>.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854020956"/>
              </p:ext>
            </p:extLst>
          </p:nvPr>
        </p:nvGraphicFramePr>
        <p:xfrm>
          <a:off x="126199" y="2706174"/>
          <a:ext cx="892202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977487" y="2893536"/>
            <a:ext cx="39150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/>
              <a:t>Заседание Совета 07.09.2017</a:t>
            </a:r>
          </a:p>
        </p:txBody>
      </p:sp>
    </p:spTree>
    <p:extLst>
      <p:ext uri="{BB962C8B-B14F-4D97-AF65-F5344CB8AC3E}">
        <p14:creationId xmlns:p14="http://schemas.microsoft.com/office/powerpoint/2010/main" val="157594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03710" y="127784"/>
            <a:ext cx="83883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Основания для формирования плана</a:t>
            </a:r>
            <a:endParaRPr lang="ru-RU" alt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8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5" y="102504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60567003"/>
              </p:ext>
            </p:extLst>
          </p:nvPr>
        </p:nvGraphicFramePr>
        <p:xfrm>
          <a:off x="358062" y="1628800"/>
          <a:ext cx="873399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8" name="Picture 12" descr="http://images.easyfreeclipart.com/937/injury-prevention-important-partners-in-wellness-93700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87" y="22150"/>
            <a:ext cx="1103101" cy="112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26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D:\UserData\aak\Рабочий стол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0"/>
            <a:ext cx="1331640" cy="88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461" y="483504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План</a:t>
            </a:r>
            <a:r>
              <a:rPr lang="ru-RU" sz="3100" dirty="0" smtClean="0"/>
              <a:t> </a:t>
            </a:r>
            <a:r>
              <a:rPr lang="ru-RU" sz="3100" b="1" dirty="0"/>
              <a:t>работы Совета по содействию развитию конкуренции в Новосибирской области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/>
              <a:t>на 2018 год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7084998"/>
              </p:ext>
            </p:extLst>
          </p:nvPr>
        </p:nvGraphicFramePr>
        <p:xfrm>
          <a:off x="107503" y="1628800"/>
          <a:ext cx="8928993" cy="47525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06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3449365"/>
                    </a:ext>
                  </a:extLst>
                </a:gridCol>
              </a:tblGrid>
              <a:tr h="6698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50" dirty="0">
                          <a:solidFill>
                            <a:schemeClr val="accent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№ п/п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50" dirty="0">
                          <a:solidFill>
                            <a:schemeClr val="accent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Вопросы повестки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50" dirty="0" smtClean="0">
                          <a:solidFill>
                            <a:schemeClr val="accent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Дата проведения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/>
                          </a:solidFill>
                          <a:effectLst/>
                          <a:latin typeface="+mj-lt"/>
                          <a:ea typeface="Calibri"/>
                          <a:cs typeface="Times New Roman" pitchFamily="18" charset="0"/>
                        </a:rPr>
                        <a:t>Ответственный исполнитель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13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spc="-50" dirty="0">
                          <a:solidFill>
                            <a:schemeClr val="accent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1.</a:t>
                      </a:r>
                      <a:endParaRPr lang="ru-RU" sz="16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spc="-50" dirty="0">
                          <a:effectLst/>
                          <a:latin typeface="+mj-lt"/>
                          <a:cs typeface="Times New Roman" pitchFamily="18" charset="0"/>
                        </a:rPr>
                        <a:t>1. Рассмотрение проекта Доклада о состоянии и развитии конкурентной среды на рынках товаров, работ и услуг на территории Новосибирской области в 2017 году</a:t>
                      </a:r>
                      <a:r>
                        <a:rPr lang="ru-RU" sz="1600" b="1" spc="-50" dirty="0" smtClean="0">
                          <a:effectLst/>
                          <a:latin typeface="+mj-lt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spc="-50" dirty="0">
                          <a:effectLst/>
                          <a:latin typeface="+mj-lt"/>
                          <a:cs typeface="Times New Roman" pitchFamily="18" charset="0"/>
                        </a:rPr>
                        <a:t>2. О расширении практики привлечения к оказанию государственных (муниципальных) услуг социально-ориентированных некоммерческих организаций и возможности усиления им мер государственной поддержки .</a:t>
                      </a:r>
                      <a:endParaRPr lang="ru-RU" sz="1600" b="1" dirty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spc="-50" dirty="0" smtClean="0"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spc="-50" dirty="0" smtClean="0"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spc="-50" dirty="0" smtClean="0">
                          <a:effectLst/>
                          <a:latin typeface="+mj-lt"/>
                          <a:cs typeface="Times New Roman" pitchFamily="18" charset="0"/>
                        </a:rPr>
                        <a:t>Март</a:t>
                      </a:r>
                      <a:endParaRPr lang="ru-RU" sz="1600" b="1" dirty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j-lt"/>
                          <a:ea typeface="Calibri"/>
                          <a:cs typeface="Times New Roman" pitchFamily="18" charset="0"/>
                        </a:rPr>
                        <a:t>Минэкономразвития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  <a:latin typeface="+mj-lt"/>
                          <a:ea typeface="Calibri"/>
                          <a:cs typeface="Times New Roman" pitchFamily="18" charset="0"/>
                        </a:rPr>
                        <a:t>Минкульт</a:t>
                      </a:r>
                      <a:r>
                        <a:rPr lang="ru-RU" sz="1400" b="1" dirty="0" smtClean="0">
                          <a:effectLst/>
                          <a:latin typeface="+mj-lt"/>
                          <a:ea typeface="Calibri"/>
                          <a:cs typeface="Times New Roman" pitchFamily="18" charset="0"/>
                        </a:rPr>
                        <a:t> НСО,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  <a:latin typeface="+mj-lt"/>
                          <a:ea typeface="Calibri"/>
                          <a:cs typeface="Times New Roman" pitchFamily="18" charset="0"/>
                        </a:rPr>
                        <a:t>Минсоц</a:t>
                      </a:r>
                      <a:r>
                        <a:rPr lang="ru-RU" sz="1400" b="1" dirty="0" smtClean="0">
                          <a:effectLst/>
                          <a:latin typeface="+mj-lt"/>
                          <a:ea typeface="Calibri"/>
                          <a:cs typeface="Times New Roman" pitchFamily="18" charset="0"/>
                        </a:rPr>
                        <a:t> НСО</a:t>
                      </a:r>
                      <a:endParaRPr lang="ru-RU" sz="1400" b="1" dirty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13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spc="-50" dirty="0">
                          <a:solidFill>
                            <a:schemeClr val="accent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2.</a:t>
                      </a:r>
                      <a:endParaRPr lang="ru-RU" sz="16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r>
                        <a:rPr lang="ru-RU" sz="1600" b="1" spc="-50" dirty="0" smtClean="0">
                          <a:effectLst/>
                          <a:latin typeface="+mj-lt"/>
                          <a:cs typeface="Times New Roman" pitchFamily="18" charset="0"/>
                        </a:rPr>
                        <a:t>1.</a:t>
                      </a:r>
                      <a:r>
                        <a:rPr lang="ru-RU" sz="1600" b="1" spc="-50" baseline="0" dirty="0" smtClean="0">
                          <a:effectLst/>
                          <a:latin typeface="+mj-lt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spc="-50" dirty="0" smtClean="0">
                          <a:effectLst/>
                          <a:latin typeface="+mj-lt"/>
                          <a:cs typeface="Times New Roman" pitchFamily="18" charset="0"/>
                        </a:rPr>
                        <a:t>Ограничение </a:t>
                      </a:r>
                      <a:r>
                        <a:rPr lang="ru-RU" sz="1600" b="1" spc="-50" dirty="0">
                          <a:effectLst/>
                          <a:latin typeface="+mj-lt"/>
                          <a:cs typeface="Times New Roman" pitchFamily="18" charset="0"/>
                        </a:rPr>
                        <a:t>конкуренции при осуществлении процедур государственных и муниципальных закупок, а также закупок хозяйствующих субъектов, доля субъекта РФ или муниципального образования в которых составляет более 50</a:t>
                      </a:r>
                      <a:r>
                        <a:rPr lang="ru-RU" sz="1600" b="1" spc="-50" dirty="0" smtClean="0">
                          <a:effectLst/>
                          <a:latin typeface="+mj-lt"/>
                          <a:cs typeface="Times New Roman" pitchFamily="18" charset="0"/>
                        </a:rPr>
                        <a:t>%.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endParaRPr lang="ru-RU" sz="1600" b="1" dirty="0"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spc="-50" dirty="0">
                          <a:effectLst/>
                          <a:latin typeface="+mj-lt"/>
                          <a:cs typeface="Times New Roman" pitchFamily="18" charset="0"/>
                        </a:rPr>
                        <a:t>2. Рассмотрение предложений по дополнению перечня социально значимых и приоритетных рынков Новосибирской области.</a:t>
                      </a:r>
                      <a:endParaRPr lang="ru-RU" sz="1600" b="1" dirty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spc="-50" dirty="0" smtClean="0"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spc="-50" dirty="0" smtClean="0"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spc="-50" dirty="0" smtClean="0">
                          <a:effectLst/>
                          <a:latin typeface="+mj-lt"/>
                          <a:cs typeface="Times New Roman" pitchFamily="18" charset="0"/>
                        </a:rPr>
                        <a:t>Июнь</a:t>
                      </a:r>
                      <a:endParaRPr lang="ru-RU" sz="1600" b="1" dirty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j-lt"/>
                          <a:ea typeface="Calibri"/>
                          <a:cs typeface="Times New Roman" pitchFamily="18" charset="0"/>
                        </a:rPr>
                        <a:t>УФАС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smtClean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j-lt"/>
                          <a:ea typeface="Calibri"/>
                          <a:cs typeface="Times New Roman" pitchFamily="18" charset="0"/>
                        </a:rPr>
                        <a:t>Минэкономразвития НСО,</a:t>
                      </a:r>
                      <a:endParaRPr lang="ru-RU" sz="1400" b="1" dirty="0">
                        <a:effectLst/>
                        <a:latin typeface="+mj-lt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j-lt"/>
                          <a:ea typeface="Calibri"/>
                          <a:cs typeface="Times New Roman" pitchFamily="18" charset="0"/>
                        </a:rPr>
                        <a:t>ОИОГВ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5" y="102504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202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2155" y="188640"/>
            <a:ext cx="8153400" cy="990600"/>
          </a:xfrm>
        </p:spPr>
        <p:txBody>
          <a:bodyPr>
            <a:noAutofit/>
          </a:bodyPr>
          <a:lstStyle/>
          <a:p>
            <a:r>
              <a:rPr lang="ru-RU" sz="2800" b="1" dirty="0"/>
              <a:t>План</a:t>
            </a:r>
            <a:r>
              <a:rPr lang="ru-RU" sz="2800" dirty="0"/>
              <a:t> </a:t>
            </a:r>
            <a:r>
              <a:rPr lang="ru-RU" sz="2800" b="1" dirty="0"/>
              <a:t>работы Совета по содействию развитию конкуренции в Новосибирской области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на 2018 год</a:t>
            </a:r>
            <a:endParaRPr lang="ru-RU" sz="28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69362519"/>
              </p:ext>
            </p:extLst>
          </p:nvPr>
        </p:nvGraphicFramePr>
        <p:xfrm>
          <a:off x="179512" y="1403603"/>
          <a:ext cx="8784977" cy="52867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9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15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0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201">
                  <a:extLst>
                    <a:ext uri="{9D8B030D-6E8A-4147-A177-3AD203B41FA5}">
                      <a16:colId xmlns:a16="http://schemas.microsoft.com/office/drawing/2014/main" val="2909067150"/>
                    </a:ext>
                  </a:extLst>
                </a:gridCol>
              </a:tblGrid>
              <a:tr h="609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50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№ п/п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50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Вопросы повестки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50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Дата проведения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Ответственный</a:t>
                      </a:r>
                      <a:r>
                        <a:rPr lang="ru-RU" sz="1400" b="1" baseline="0" dirty="0" smtClean="0">
                          <a:solidFill>
                            <a:schemeClr val="accent2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исполнитель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8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spc="-50" dirty="0">
                          <a:solidFill>
                            <a:schemeClr val="accent2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3.</a:t>
                      </a:r>
                      <a:endParaRPr lang="ru-RU" sz="16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r>
                        <a:rPr lang="ru-RU" sz="1600" b="1" spc="-5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1. Состояние </a:t>
                      </a:r>
                      <a:r>
                        <a:rPr lang="ru-RU" sz="1600" b="1" spc="-5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конкуренции, основные проблемы и перспективы развития на социально значимых рынках «Рынок услуг в сфере культуры», «Рынок розничной торговли</a:t>
                      </a:r>
                      <a:r>
                        <a:rPr lang="ru-RU" sz="1600" b="1" spc="-5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».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endParaRPr lang="ru-RU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spc="-5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2. О результатах контроля  областных исполнительных органов государственной власти Новосибирской области  за деятельностью   субъектов естественных монополий.</a:t>
                      </a:r>
                      <a:endParaRPr lang="ru-RU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spc="-5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spc="-5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spc="-5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spc="-5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Август</a:t>
                      </a:r>
                      <a:endParaRPr lang="ru-RU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Минкульт</a:t>
                      </a:r>
                      <a:r>
                        <a:rPr lang="ru-RU" sz="1400" b="1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Минпромторг</a:t>
                      </a:r>
                      <a:r>
                        <a:rPr lang="ru-RU" sz="1400" b="1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Департамент по тарифам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МинЖКХ</a:t>
                      </a:r>
                      <a:r>
                        <a:rPr lang="ru-RU" sz="1400" b="1" baseline="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НСО</a:t>
                      </a:r>
                      <a:endParaRPr lang="ru-RU" sz="14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8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spc="-50" dirty="0">
                          <a:solidFill>
                            <a:schemeClr val="accent2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4.</a:t>
                      </a:r>
                      <a:endParaRPr lang="ru-RU" sz="1600" b="1" dirty="0">
                        <a:solidFill>
                          <a:schemeClr val="accent2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r>
                        <a:rPr lang="ru-RU" sz="1600" b="1" spc="-5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1.</a:t>
                      </a:r>
                      <a:r>
                        <a:rPr lang="ru-RU" sz="1600" b="1" spc="-50" baseline="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spc="-5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О </a:t>
                      </a:r>
                      <a:r>
                        <a:rPr lang="ru-RU" sz="1600" b="1" spc="-5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перспективах развития экспортного потенциала рынка высшего образования в Новосибирской области</a:t>
                      </a:r>
                      <a:r>
                        <a:rPr lang="ru-RU" sz="1600" b="1" spc="-5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endParaRPr lang="ru-RU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spc="-5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2. Анализ конкурентных преимуществ частных образовательных организаций в Новосибирской области на основе независимой оценки качества образовательной деятельности образовательных организаций</a:t>
                      </a:r>
                      <a:r>
                        <a:rPr lang="ru-RU" sz="1600" b="1" spc="-5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spc="-5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3. О перспективах развития приоритетного рынка «Рынок туристских услуг</a:t>
                      </a:r>
                      <a:r>
                        <a:rPr lang="ru-RU" sz="1600" b="1" spc="-5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».</a:t>
                      </a:r>
                      <a:r>
                        <a:rPr lang="ru-RU" sz="1600" b="1" spc="-5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spc="-5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spc="-5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spc="-5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Ноябрь</a:t>
                      </a:r>
                      <a:endParaRPr lang="ru-RU" sz="16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Минобрнауки</a:t>
                      </a:r>
                      <a:r>
                        <a:rPr lang="ru-RU" sz="1400" b="1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Минобрнауки</a:t>
                      </a:r>
                      <a:r>
                        <a:rPr lang="ru-RU" sz="1400" b="1" baseline="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baseline="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baseline="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baseline="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Минэкономразвития НСО</a:t>
                      </a:r>
                      <a:endParaRPr lang="ru-RU" sz="14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5" y="102504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D:\UserData\aak\Рабочий стол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0"/>
            <a:ext cx="1331640" cy="88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363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9925" y="2136775"/>
            <a:ext cx="184150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1573" y="1772816"/>
            <a:ext cx="9150296" cy="182635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cap="all" dirty="0" smtClean="0">
                <a:ln/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2800" b="1" cap="all" dirty="0">
              <a:ln/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C:\Users\User\Desktop\Безымянный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16632"/>
            <a:ext cx="75565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7"/>
          <p:cNvSpPr>
            <a:spLocks noChangeArrowheads="1"/>
          </p:cNvSpPr>
          <p:nvPr/>
        </p:nvSpPr>
        <p:spPr bwMode="auto">
          <a:xfrm>
            <a:off x="6296" y="5805265"/>
            <a:ext cx="91377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16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Врио</a:t>
            </a:r>
            <a:r>
              <a:rPr lang="ru-RU" altLang="ru-RU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заместителя </a:t>
            </a:r>
            <a:r>
              <a:rPr lang="ru-RU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Председателя Правительства Новосибирской области – </a:t>
            </a:r>
          </a:p>
          <a:p>
            <a:pPr algn="ctr" eaLnBrk="1" hangingPunct="1"/>
            <a:r>
              <a:rPr lang="ru-RU" altLang="ru-RU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министра</a:t>
            </a:r>
            <a:r>
              <a:rPr lang="en-US" altLang="ru-RU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экономического развития Новосибирской области </a:t>
            </a:r>
          </a:p>
          <a:p>
            <a:pPr algn="ctr" eaLnBrk="1" hangingPunct="1"/>
            <a:r>
              <a:rPr lang="ru-RU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Молчанова О.В.</a:t>
            </a:r>
          </a:p>
        </p:txBody>
      </p:sp>
    </p:spTree>
    <p:extLst>
      <p:ext uri="{BB962C8B-B14F-4D97-AF65-F5344CB8AC3E}">
        <p14:creationId xmlns:p14="http://schemas.microsoft.com/office/powerpoint/2010/main" val="318185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Другая 15">
      <a:dk1>
        <a:srgbClr val="0E57C4"/>
      </a:dk1>
      <a:lt1>
        <a:sysClr val="window" lastClr="FFFFFF"/>
      </a:lt1>
      <a:dk2>
        <a:srgbClr val="072B62"/>
      </a:dk2>
      <a:lt2>
        <a:srgbClr val="ACCBF9"/>
      </a:lt2>
      <a:accent1>
        <a:srgbClr val="ACCBF9"/>
      </a:accent1>
      <a:accent2>
        <a:srgbClr val="072B62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5543</TotalTime>
  <Words>503</Words>
  <Application>Microsoft Office PowerPoint</Application>
  <PresentationFormat>Экран (4:3)</PresentationFormat>
  <Paragraphs>110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Times New Roman</vt:lpstr>
      <vt:lpstr>Tw Cen MT</vt:lpstr>
      <vt:lpstr>Wingdings</vt:lpstr>
      <vt:lpstr>Wingdings 2</vt:lpstr>
      <vt:lpstr>Обычная</vt:lpstr>
      <vt:lpstr>О плане работы Совета по содействию развитию конкуренции в Новосибирской области на 2018 год</vt:lpstr>
      <vt:lpstr>Презентация PowerPoint</vt:lpstr>
      <vt:lpstr>Презентация PowerPoint</vt:lpstr>
      <vt:lpstr>Презентация PowerPoint</vt:lpstr>
      <vt:lpstr>План работы Совета по содействию развитию конкуренции в Новосибирской области на 2018 год </vt:lpstr>
      <vt:lpstr>План работы Совета по содействию развитию конкуренции в Новосибирской области на 2018 год</vt:lpstr>
      <vt:lpstr>Презентация PowerPoint</vt:lpstr>
    </vt:vector>
  </TitlesOfParts>
  <Company>mineconom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Волощук Наталья Анатольевна</dc:creator>
  <cp:lastModifiedBy>Полянских Маргарита Александровна</cp:lastModifiedBy>
  <cp:revision>245</cp:revision>
  <cp:lastPrinted>2017-12-18T10:33:40Z</cp:lastPrinted>
  <dcterms:created xsi:type="dcterms:W3CDTF">2016-11-21T07:57:10Z</dcterms:created>
  <dcterms:modified xsi:type="dcterms:W3CDTF">2017-12-18T11:07:38Z</dcterms:modified>
</cp:coreProperties>
</file>