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0" r:id="rId2"/>
    <p:sldId id="330" r:id="rId3"/>
    <p:sldId id="331" r:id="rId4"/>
    <p:sldId id="332" r:id="rId5"/>
    <p:sldId id="333" r:id="rId6"/>
    <p:sldId id="341" r:id="rId7"/>
    <p:sldId id="335" r:id="rId8"/>
    <p:sldId id="336" r:id="rId9"/>
    <p:sldId id="334" r:id="rId10"/>
    <p:sldId id="337" r:id="rId11"/>
    <p:sldId id="338" r:id="rId12"/>
    <p:sldId id="340" r:id="rId13"/>
    <p:sldId id="339" r:id="rId14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339966"/>
    <a:srgbClr val="006666"/>
    <a:srgbClr val="003300"/>
    <a:srgbClr val="13729E"/>
    <a:srgbClr val="074C33"/>
    <a:srgbClr val="009900"/>
    <a:srgbClr val="008000"/>
    <a:srgbClr val="0066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26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Лист5!$A$4</c:f>
              <c:strCache>
                <c:ptCount val="1"/>
                <c:pt idx="0">
                  <c:v>Количество конкурсов, ед.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Лист5!$B$3:$E$3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</c:strCache>
            </c:strRef>
          </c:cat>
          <c:val>
            <c:numRef>
              <c:f>Лист5!$B$4:$E$4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0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99-45B4-A7E4-8DB94064D266}"/>
            </c:ext>
          </c:extLst>
        </c:ser>
        <c:ser>
          <c:idx val="1"/>
          <c:order val="1"/>
          <c:tx>
            <c:strRef>
              <c:f>Лист5!$A$5</c:f>
              <c:strCache>
                <c:ptCount val="1"/>
                <c:pt idx="0">
                  <c:v>Количество маршрутов, ед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Лист5!$B$3:$E$3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</c:strCache>
            </c:strRef>
          </c:cat>
          <c:val>
            <c:numRef>
              <c:f>Лист5!$B$5:$E$5</c:f>
              <c:numCache>
                <c:formatCode>General</c:formatCode>
                <c:ptCount val="4"/>
                <c:pt idx="0">
                  <c:v>20</c:v>
                </c:pt>
                <c:pt idx="1">
                  <c:v>34</c:v>
                </c:pt>
                <c:pt idx="2">
                  <c:v>0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99-45B4-A7E4-8DB94064D266}"/>
            </c:ext>
          </c:extLst>
        </c:ser>
        <c:ser>
          <c:idx val="2"/>
          <c:order val="2"/>
          <c:tx>
            <c:strRef>
              <c:f>Лист5!$A$6</c:f>
              <c:strCache>
                <c:ptCount val="1"/>
                <c:pt idx="0">
                  <c:v>Количество автобусов ед.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Лист5!$B$3:$E$3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</c:strCache>
            </c:strRef>
          </c:cat>
          <c:val>
            <c:numRef>
              <c:f>Лист5!$B$6:$E$6</c:f>
              <c:numCache>
                <c:formatCode>General</c:formatCode>
                <c:ptCount val="4"/>
                <c:pt idx="0">
                  <c:v>33</c:v>
                </c:pt>
                <c:pt idx="1">
                  <c:v>97</c:v>
                </c:pt>
                <c:pt idx="2">
                  <c:v>0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99-45B4-A7E4-8DB94064D2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8004736"/>
        <c:axId val="28006272"/>
      </c:barChart>
      <c:catAx>
        <c:axId val="2800473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006272"/>
        <c:crosses val="autoZero"/>
        <c:auto val="1"/>
        <c:lblAlgn val="ctr"/>
        <c:lblOffset val="100"/>
        <c:noMultiLvlLbl val="0"/>
      </c:catAx>
      <c:valAx>
        <c:axId val="2800627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8004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2414473215883"/>
          <c:y val="7.8821669155721946E-2"/>
          <c:w val="0.59149768474411979"/>
          <c:h val="0.7336248523966657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190-4B81-8401-1FAB4C56C6D2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190-4B81-8401-1FAB4C56C6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Лист1!$D$17:$D$18</c:f>
              <c:strCache>
                <c:ptCount val="2"/>
                <c:pt idx="0">
                  <c:v>индивидуальным предпринимателям</c:v>
                </c:pt>
                <c:pt idx="1">
                  <c:v>юридическим лицам</c:v>
                </c:pt>
              </c:strCache>
            </c:strRef>
          </c:cat>
          <c:val>
            <c:numRef>
              <c:f>Лист1!$E$17:$E$18</c:f>
              <c:numCache>
                <c:formatCode>General</c:formatCode>
                <c:ptCount val="2"/>
                <c:pt idx="0">
                  <c:v>2168</c:v>
                </c:pt>
                <c:pt idx="1">
                  <c:v>1962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190-4B81-8401-1FAB4C56C6D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9F37E-A686-42B0-AB9D-D67EA4D640F3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768C6-4695-4D3C-8F2C-1836AD65B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827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6.png"/><Relationship Id="rId7" Type="http://schemas.openxmlformats.org/officeDocument/2006/relationships/image" Target="../media/image5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10" Type="http://schemas.openxmlformats.org/officeDocument/2006/relationships/image" Target="../media/image21.png"/><Relationship Id="rId4" Type="http://schemas.openxmlformats.org/officeDocument/2006/relationships/image" Target="../media/image17.jpg"/><Relationship Id="rId9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149225" y="1603375"/>
            <a:ext cx="5214938" cy="1009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2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</a:br>
            <a:endParaRPr lang="ru-RU" altLang="ru-RU" sz="22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9225" y="34340"/>
            <a:ext cx="8841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82580" y="4637087"/>
            <a:ext cx="2199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января 2018 года</a:t>
            </a:r>
            <a:endParaRPr lang="ru-RU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423" y="728529"/>
            <a:ext cx="1413294" cy="16858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2427735"/>
            <a:ext cx="8640960" cy="807913"/>
          </a:xfrm>
          <a:prstGeom prst="rect">
            <a:avLst/>
          </a:prstGeom>
          <a:noFill/>
          <a:effectLst>
            <a:glow rad="101600">
              <a:srgbClr val="002060">
                <a:alpha val="60000"/>
              </a:srgbClr>
            </a:glow>
            <a:outerShdw sx="1000" sy="1000" algn="tr" rotWithShape="0">
              <a:schemeClr val="bg1"/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Рынок услуг перевозок пассажиров наземным транспортом: </a:t>
            </a:r>
          </a:p>
          <a:p>
            <a:pPr algn="ctr"/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и перспективы развития конкуренции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1625" y="4090078"/>
            <a:ext cx="8640960" cy="438582"/>
          </a:xfrm>
          <a:prstGeom prst="rect">
            <a:avLst/>
          </a:prstGeom>
          <a:noFill/>
          <a:effectLst>
            <a:glow rad="101600">
              <a:srgbClr val="002060">
                <a:alpha val="60000"/>
              </a:srgbClr>
            </a:glow>
            <a:outerShdw sx="1000" sy="1000" algn="tr" rotWithShape="0">
              <a:schemeClr val="bg1"/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Костылевский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Анатолий Викторович</a:t>
            </a:r>
            <a:endParaRPr lang="ru-RU" sz="24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459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8173094"/>
              </p:ext>
            </p:extLst>
          </p:nvPr>
        </p:nvGraphicFramePr>
        <p:xfrm>
          <a:off x="4418101" y="613125"/>
          <a:ext cx="4691922" cy="3782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Лицензирование деятельности такси в Новосибирской области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1" y="627534"/>
            <a:ext cx="4343750" cy="30243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8062" y="45870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Минтрансом Новосибирской области </a:t>
            </a:r>
            <a:r>
              <a:rPr lang="ru-RU" dirty="0" smtClean="0"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выдано: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69909" y="1877444"/>
            <a:ext cx="113633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/>
              <a:t>4123</a:t>
            </a:r>
            <a:r>
              <a:rPr lang="ru-RU" sz="2400" b="1" i="1" dirty="0" smtClean="0"/>
              <a:t> </a:t>
            </a:r>
          </a:p>
          <a:p>
            <a:pPr algn="ctr"/>
            <a:r>
              <a:rPr lang="ru-RU" dirty="0" smtClean="0"/>
              <a:t>лицензии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358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4274"/>
            <a:ext cx="2789754" cy="19342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285" y="1480995"/>
            <a:ext cx="4319298" cy="21596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769838"/>
            <a:ext cx="2523572" cy="15141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920" y="508139"/>
            <a:ext cx="3343409" cy="17134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83" y="412233"/>
            <a:ext cx="2518891" cy="180940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dirty="0" smtClean="0"/>
              <a:t>Виды </a:t>
            </a:r>
            <a:r>
              <a:rPr lang="ru-RU" dirty="0"/>
              <a:t>пассажирского </a:t>
            </a:r>
            <a:r>
              <a:rPr lang="ru-RU" dirty="0" smtClean="0"/>
              <a:t>транспорта г. Новосибирска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1914"/>
            <a:ext cx="2885477" cy="13844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808" y="690991"/>
            <a:ext cx="1890541" cy="141250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59" y="2764467"/>
            <a:ext cx="3256634" cy="175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834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dirty="0" smtClean="0"/>
              <a:t>Контроль, надзор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1" y="627534"/>
            <a:ext cx="9053577" cy="350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093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149225" y="1603375"/>
            <a:ext cx="5214938" cy="1009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2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</a:br>
            <a:endParaRPr lang="ru-RU" altLang="ru-RU" sz="22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9225" y="34340"/>
            <a:ext cx="8841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82580" y="4637087"/>
            <a:ext cx="2199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января 2018 года</a:t>
            </a:r>
            <a:endParaRPr lang="ru-RU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423" y="728529"/>
            <a:ext cx="1413294" cy="16858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2427735"/>
            <a:ext cx="8640960" cy="807913"/>
          </a:xfrm>
          <a:prstGeom prst="rect">
            <a:avLst/>
          </a:prstGeom>
          <a:noFill/>
          <a:effectLst>
            <a:glow rad="101600">
              <a:srgbClr val="002060">
                <a:alpha val="60000"/>
              </a:srgbClr>
            </a:glow>
            <a:outerShdw sx="1000" sy="1000" algn="tr" rotWithShape="0">
              <a:schemeClr val="bg1"/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Рынок услуг перевозок пассажиров наземным транспортом: </a:t>
            </a:r>
          </a:p>
          <a:p>
            <a:pPr algn="ctr"/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и перспективы развития конкуренции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1625" y="4090078"/>
            <a:ext cx="8640960" cy="438582"/>
          </a:xfrm>
          <a:prstGeom prst="rect">
            <a:avLst/>
          </a:prstGeom>
          <a:noFill/>
          <a:effectLst>
            <a:glow rad="101600">
              <a:srgbClr val="002060">
                <a:alpha val="60000"/>
              </a:srgbClr>
            </a:glow>
            <a:outerShdw sx="1000" sy="1000" algn="tr" rotWithShape="0">
              <a:schemeClr val="bg1"/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Костылевский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Анатолий Викторович</a:t>
            </a:r>
            <a:endParaRPr lang="ru-RU" sz="24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127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56" y="267494"/>
            <a:ext cx="4138406" cy="51435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248" y="376205"/>
            <a:ext cx="4496407" cy="356501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dirty="0"/>
              <a:t>Механизмы административного регулирования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742365" y="47995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4597995" y="405262"/>
            <a:ext cx="4502519" cy="4370304"/>
          </a:xfrm>
          <a:prstGeom prst="flowChartDocumen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96451" y="434389"/>
            <a:ext cx="249974" cy="308968"/>
          </a:xfrm>
          <a:prstGeom prst="rect">
            <a:avLst/>
          </a:prstGeom>
        </p:spPr>
      </p:pic>
      <p:sp>
        <p:nvSpPr>
          <p:cNvPr id="17" name="Блок-схема: документ 16"/>
          <p:cNvSpPr/>
          <p:nvPr/>
        </p:nvSpPr>
        <p:spPr>
          <a:xfrm>
            <a:off x="45729" y="421296"/>
            <a:ext cx="4502519" cy="4370304"/>
          </a:xfrm>
          <a:prstGeom prst="flowChartDocumen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512850"/>
            <a:ext cx="504056" cy="59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31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dirty="0"/>
              <a:t>Целевые значения всех показателей мероприятий «Дорожной карты» 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333807"/>
              </p:ext>
            </p:extLst>
          </p:nvPr>
        </p:nvGraphicFramePr>
        <p:xfrm>
          <a:off x="198541" y="483518"/>
          <a:ext cx="8693940" cy="405267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6317675">
                  <a:extLst>
                    <a:ext uri="{9D8B030D-6E8A-4147-A177-3AD203B41FA5}">
                      <a16:colId xmlns:a16="http://schemas.microsoft.com/office/drawing/2014/main" val="260521032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372954762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120262736"/>
                    </a:ext>
                  </a:extLst>
                </a:gridCol>
                <a:gridCol w="720081">
                  <a:extLst>
                    <a:ext uri="{9D8B030D-6E8A-4147-A177-3AD203B41FA5}">
                      <a16:colId xmlns:a16="http://schemas.microsoft.com/office/drawing/2014/main" val="1349222513"/>
                    </a:ext>
                  </a:extLst>
                </a:gridCol>
              </a:tblGrid>
              <a:tr h="201623">
                <a:tc>
                  <a:txBody>
                    <a:bodyPr/>
                    <a:lstStyle/>
                    <a:p>
                      <a:pPr lvl="0" algn="l" fontAlgn="b"/>
                      <a:r>
                        <a:rPr lang="ru-RU" sz="1400" u="none" strike="noStrike">
                          <a:effectLst/>
                        </a:rPr>
                        <a:t>Идикатор: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8485" marT="84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2015 г.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2016 г.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2017 г.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b"/>
                </a:tc>
                <a:extLst>
                  <a:ext uri="{0D108BD9-81ED-4DB2-BD59-A6C34878D82A}">
                    <a16:rowId xmlns:a16="http://schemas.microsoft.com/office/drawing/2014/main" val="516052393"/>
                  </a:ext>
                </a:extLst>
              </a:tr>
              <a:tr h="1209734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u="none" strike="noStrike">
                          <a:effectLst/>
                        </a:rPr>
                        <a:t>доля негосударственных (немуниципальных) перевозчиков на муниципальных маршрутах регулярных перевозок пассажиров наземным транспортом в общем количестве перевозчиков на межмуниципальных маршрутах регулярных перевозок пассажиров наземным транспортом, при нормативном значении стандарта  не менее 75 %, составляет: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80,70%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82,70%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89,10%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extLst>
                  <a:ext uri="{0D108BD9-81ED-4DB2-BD59-A6C34878D82A}">
                    <a16:rowId xmlns:a16="http://schemas.microsoft.com/office/drawing/2014/main" val="1672995491"/>
                  </a:ext>
                </a:extLst>
              </a:tr>
              <a:tr h="1411357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u="none" strike="noStrike" dirty="0">
                          <a:effectLst/>
                        </a:rPr>
                        <a:t>доля муниципальных маршрутов регулярных перевозок пассажиров наземным транспортом, на которых осуществляются перевозки пассажиров негосударственными (немуниципальными) перевозчиками, в общем количестве муниципальных маршрутов регулярных перевозок пассажиров наземным транспортом при нормативном значении стандарта  не менее 75 %, составляет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75,50%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81,60%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86,30%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extLst>
                  <a:ext uri="{0D108BD9-81ED-4DB2-BD59-A6C34878D82A}">
                    <a16:rowId xmlns:a16="http://schemas.microsoft.com/office/drawing/2014/main" val="2448275844"/>
                  </a:ext>
                </a:extLst>
              </a:tr>
              <a:tr h="1209734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u="none" strike="noStrike" dirty="0">
                          <a:effectLst/>
                        </a:rPr>
                        <a:t>доля рейсов по межмуниципальным маршрутам регулярных перевозок пассажиров наземным транспортом, осуществляемых негосударственными (немуниципальными) перевозчиками, в общем количестве рейсов по межмуниципальным маршрутам регулярных перевозок пассажиров наземным транспортом при нормативном значении стандарта  не менее 50 %, составляет: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80,20%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98,30%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98,20%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extLst>
                  <a:ext uri="{0D108BD9-81ED-4DB2-BD59-A6C34878D82A}">
                    <a16:rowId xmlns:a16="http://schemas.microsoft.com/office/drawing/2014/main" val="27773871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383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dirty="0" smtClean="0"/>
              <a:t>Состав межмуниципальных </a:t>
            </a:r>
            <a:r>
              <a:rPr lang="ru-RU" dirty="0"/>
              <a:t>маршрутов Новосибирской области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5736" y="915566"/>
            <a:ext cx="4534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межмуниципальных </a:t>
            </a:r>
            <a:r>
              <a:rPr lang="ru-RU" dirty="0"/>
              <a:t>автобусных маршрута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2225" y="389396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143</a:t>
            </a:r>
            <a:endParaRPr lang="ru-RU" sz="40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230052" y="1410782"/>
            <a:ext cx="1008112" cy="71078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69652" y="2271545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49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73691" y="22599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внутриобластного (междугородного) сообщения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21960" y="3166465"/>
            <a:ext cx="18636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257</a:t>
            </a:r>
            <a:r>
              <a:rPr lang="ru-RU" b="1" dirty="0"/>
              <a:t> автобусов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232" y="3136058"/>
            <a:ext cx="1743162" cy="1101550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>
            <a:off x="5619481" y="1356455"/>
            <a:ext cx="1014541" cy="62675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796136" y="22715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межмуниципальных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автобусных 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маршрутов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029675" y="227425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94</a:t>
            </a:r>
            <a:endParaRPr lang="ru-RU" sz="4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176724" y="3197242"/>
            <a:ext cx="17940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+mj-lt"/>
              </a:rPr>
              <a:t>996</a:t>
            </a:r>
            <a:r>
              <a:rPr lang="ru-RU" sz="2000" b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+mj-lt"/>
              </a:rPr>
              <a:t>автобусов</a:t>
            </a:r>
            <a:endParaRPr lang="ru-RU" b="1" dirty="0">
              <a:latin typeface="+mj-lt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" y="3016362"/>
            <a:ext cx="1928497" cy="129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3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76" y="438527"/>
            <a:ext cx="8017340" cy="440434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800" dirty="0" smtClean="0"/>
              <a:t>www.mintrans.nso.ru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91630"/>
            <a:ext cx="288032" cy="2880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795886"/>
            <a:ext cx="288032" cy="2880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153715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52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проведения конкурсов на межмуниципальных автобусных маршрутах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1896287"/>
              </p:ext>
            </p:extLst>
          </p:nvPr>
        </p:nvGraphicFramePr>
        <p:xfrm>
          <a:off x="198540" y="327536"/>
          <a:ext cx="8693939" cy="459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04756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sz="1500" dirty="0" smtClean="0"/>
              <a:t>Организация </a:t>
            </a:r>
            <a:r>
              <a:rPr lang="ru-RU" sz="1500" dirty="0"/>
              <a:t>пассажирских перевозок в сельских муниципальных районах Новосибирской </a:t>
            </a:r>
            <a:r>
              <a:rPr lang="ru-RU" sz="1500" dirty="0" smtClean="0"/>
              <a:t>области 2017 г.</a:t>
            </a:r>
            <a:endParaRPr lang="ru-RU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5736" y="915566"/>
            <a:ext cx="399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муниципальных </a:t>
            </a:r>
            <a:r>
              <a:rPr lang="ru-RU" dirty="0"/>
              <a:t>автобусных маршрута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2225" y="389396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526</a:t>
            </a:r>
            <a:endParaRPr lang="ru-RU" sz="40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230052" y="1410782"/>
            <a:ext cx="1008112" cy="71078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5132" y="2253427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470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97538" y="241331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внутрирайонных маршрута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21960" y="3166465"/>
            <a:ext cx="18636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366</a:t>
            </a:r>
            <a:r>
              <a:rPr lang="ru-RU" b="1" dirty="0" smtClean="0"/>
              <a:t> </a:t>
            </a:r>
            <a:r>
              <a:rPr lang="ru-RU" b="1" dirty="0"/>
              <a:t>автобусов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41" y="3121196"/>
            <a:ext cx="1743162" cy="1101550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>
            <a:off x="5619481" y="1356455"/>
            <a:ext cx="1014541" cy="62675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31028" y="2281805"/>
            <a:ext cx="3313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городских </a:t>
            </a:r>
            <a:r>
              <a:rPr lang="ru-RU" dirty="0"/>
              <a:t>(</a:t>
            </a:r>
            <a:r>
              <a:rPr lang="ru-RU" dirty="0" err="1"/>
              <a:t>внутрипоселковым</a:t>
            </a:r>
            <a:r>
              <a:rPr lang="ru-RU" dirty="0"/>
              <a:t>) </a:t>
            </a:r>
            <a:endParaRPr lang="ru-RU" dirty="0" smtClean="0"/>
          </a:p>
          <a:p>
            <a:r>
              <a:rPr lang="ru-RU" dirty="0" smtClean="0"/>
              <a:t>маршрута</a:t>
            </a:r>
            <a:endParaRPr lang="ru-RU" sz="4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176724" y="3197242"/>
            <a:ext cx="1791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+mj-lt"/>
              </a:rPr>
              <a:t>110</a:t>
            </a:r>
            <a:r>
              <a:rPr lang="ru-RU" sz="2000" b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+mj-lt"/>
              </a:rPr>
              <a:t>автобусов</a:t>
            </a:r>
            <a:endParaRPr lang="ru-RU" b="1" dirty="0"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15442" y="225102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56</a:t>
            </a:r>
            <a:endParaRPr lang="ru-RU" sz="3200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655" y="3033900"/>
            <a:ext cx="1890541" cy="141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1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dirty="0"/>
              <a:t>Целевые значения всех показателей мероприятий «Дорожной карты» 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575421"/>
              </p:ext>
            </p:extLst>
          </p:nvPr>
        </p:nvGraphicFramePr>
        <p:xfrm>
          <a:off x="198541" y="483518"/>
          <a:ext cx="8543824" cy="405267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7669647">
                  <a:extLst>
                    <a:ext uri="{9D8B030D-6E8A-4147-A177-3AD203B41FA5}">
                      <a16:colId xmlns:a16="http://schemas.microsoft.com/office/drawing/2014/main" val="2605210326"/>
                    </a:ext>
                  </a:extLst>
                </a:gridCol>
                <a:gridCol w="874177">
                  <a:extLst>
                    <a:ext uri="{9D8B030D-6E8A-4147-A177-3AD203B41FA5}">
                      <a16:colId xmlns:a16="http://schemas.microsoft.com/office/drawing/2014/main" val="1349222513"/>
                    </a:ext>
                  </a:extLst>
                </a:gridCol>
              </a:tblGrid>
              <a:tr h="201623">
                <a:tc>
                  <a:txBody>
                    <a:bodyPr/>
                    <a:lstStyle/>
                    <a:p>
                      <a:pPr lvl="0" algn="l" fontAlgn="b"/>
                      <a:r>
                        <a:rPr lang="ru-RU" sz="1400" u="none" strike="noStrike">
                          <a:effectLst/>
                        </a:rPr>
                        <a:t>Идикатор: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8485" marT="84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2017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b"/>
                </a:tc>
                <a:extLst>
                  <a:ext uri="{0D108BD9-81ED-4DB2-BD59-A6C34878D82A}">
                    <a16:rowId xmlns:a16="http://schemas.microsoft.com/office/drawing/2014/main" val="516052393"/>
                  </a:ext>
                </a:extLst>
              </a:tr>
              <a:tr h="1209734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600" u="none" strike="noStrike" dirty="0" smtClean="0">
                          <a:effectLst/>
                        </a:rPr>
                        <a:t>доля немуниципальных перевозчиков на муниципальных маршрутах регулярных перевозок пассажиров наземным транспортом в общем количестве перевозчиков на межмуниципальных маршрутах регулярных перевозок пассажиров наземным транспортом составляет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</a:rPr>
                        <a:t>55,5%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extLst>
                  <a:ext uri="{0D108BD9-81ED-4DB2-BD59-A6C34878D82A}">
                    <a16:rowId xmlns:a16="http://schemas.microsoft.com/office/drawing/2014/main" val="1672995491"/>
                  </a:ext>
                </a:extLst>
              </a:tr>
              <a:tr h="1411357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доля муниципальных маршрутов регулярных перевозок пассажиров наземным транспортом, на которых осуществляются перевозки пассажиров негосударственными (немуниципальными) перевозчиками, в общем количестве муниципальных маршрутов регулярных перевозок пассажиров наземным транспортом  составляет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</a:rPr>
                        <a:t>67,0%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extLst>
                  <a:ext uri="{0D108BD9-81ED-4DB2-BD59-A6C34878D82A}">
                    <a16:rowId xmlns:a16="http://schemas.microsoft.com/office/drawing/2014/main" val="2448275844"/>
                  </a:ext>
                </a:extLst>
              </a:tr>
              <a:tr h="1209734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доля рейсов по межмуниципальным маршрутам регулярных перевозок пассажиров наземным транспортом, осуществляемых негосударственными (немуниципальными) перевозчиками, в общем количестве рейсов по межмуниципальным маршрутам регулярных перевозок пассажиров наземным транспортом составляет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8485" marT="8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</a:rPr>
                        <a:t>65,0%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85" marR="8485" marT="8485" marB="0" anchor="ctr"/>
                </a:tc>
                <a:extLst>
                  <a:ext uri="{0D108BD9-81ED-4DB2-BD59-A6C34878D82A}">
                    <a16:rowId xmlns:a16="http://schemas.microsoft.com/office/drawing/2014/main" val="27773871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418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6466"/>
            <a:ext cx="9144000" cy="394831"/>
          </a:xfrm>
          <a:prstGeom prst="rect">
            <a:avLst/>
          </a:prstGeom>
          <a:solidFill>
            <a:srgbClr val="3C84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defRPr/>
            </a:pPr>
            <a:r>
              <a:rPr lang="ru-RU" sz="1600" dirty="0" smtClean="0"/>
              <a:t>Организация </a:t>
            </a:r>
            <a:r>
              <a:rPr lang="ru-RU" sz="1600" dirty="0"/>
              <a:t>пассажирских перевозок в </a:t>
            </a:r>
            <a:r>
              <a:rPr lang="ru-RU" sz="1600" dirty="0" smtClean="0"/>
              <a:t>г. Новосибирске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654" y="4799575"/>
            <a:ext cx="7890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ТРАНСПОРТА И ДОРОЖНОГО ХОЗЯЙСТВА НОВОСИБИРСКОЙ ОБЛАСТИ</a:t>
            </a:r>
            <a:endParaRPr lang="ru-RU" sz="16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4" y="4834532"/>
            <a:ext cx="249974" cy="30896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3554" y="4805474"/>
            <a:ext cx="7901851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42365" y="47995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4" y="1022014"/>
            <a:ext cx="3729774" cy="2952328"/>
          </a:xfrm>
          <a:prstGeom prst="rect">
            <a:avLst/>
          </a:prstGeom>
        </p:spPr>
      </p:pic>
      <p:sp>
        <p:nvSpPr>
          <p:cNvPr id="11" name="Блок-схема: документ 10"/>
          <p:cNvSpPr/>
          <p:nvPr/>
        </p:nvSpPr>
        <p:spPr>
          <a:xfrm>
            <a:off x="126533" y="461173"/>
            <a:ext cx="3623816" cy="4398051"/>
          </a:xfrm>
          <a:prstGeom prst="flowChartDocumen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431" y="483409"/>
            <a:ext cx="519947" cy="5095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96136" y="390478"/>
            <a:ext cx="127509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158 </a:t>
            </a:r>
            <a:endParaRPr lang="en-US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маршрутов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78207" y="249817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55</a:t>
            </a:r>
            <a:endParaRPr lang="ru-RU" sz="24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5004048" y="1387724"/>
            <a:ext cx="791233" cy="848346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024479" y="2295539"/>
            <a:ext cx="22992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по нерегулируемому </a:t>
            </a:r>
            <a:endParaRPr lang="en-US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тарифу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996001" y="1416501"/>
            <a:ext cx="888367" cy="74447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707873" y="2482350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103</a:t>
            </a:r>
            <a:endParaRPr lang="ru-RU" sz="32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827296" y="2283283"/>
            <a:ext cx="20604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по </a:t>
            </a:r>
            <a:r>
              <a:rPr lang="ru-RU" dirty="0" smtClean="0">
                <a:solidFill>
                  <a:srgbClr val="336600"/>
                </a:solidFill>
              </a:rPr>
              <a:t>регулируемому </a:t>
            </a:r>
            <a:endParaRPr lang="en-US" dirty="0" smtClean="0">
              <a:solidFill>
                <a:srgbClr val="336600"/>
              </a:solidFill>
            </a:endParaRPr>
          </a:p>
          <a:p>
            <a:pPr algn="ctr"/>
            <a:r>
              <a:rPr lang="ru-RU" dirty="0" smtClean="0">
                <a:solidFill>
                  <a:srgbClr val="336600"/>
                </a:solidFill>
              </a:rPr>
              <a:t>тарифу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58593" y="3003588"/>
            <a:ext cx="2979281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rgbClr val="FF0000"/>
                </a:solidFill>
              </a:rPr>
              <a:t>без предоставления субсидий </a:t>
            </a:r>
            <a:endParaRPr lang="en-US" sz="1050" dirty="0" smtClean="0">
              <a:solidFill>
                <a:srgbClr val="FF0000"/>
              </a:solidFill>
            </a:endParaRPr>
          </a:p>
          <a:p>
            <a:r>
              <a:rPr lang="ru-RU" sz="1050" dirty="0" smtClean="0">
                <a:solidFill>
                  <a:srgbClr val="FF0000"/>
                </a:solidFill>
              </a:rPr>
              <a:t>и </a:t>
            </a:r>
            <a:r>
              <a:rPr lang="ru-RU" sz="1050" dirty="0">
                <a:solidFill>
                  <a:srgbClr val="FF0000"/>
                </a:solidFill>
              </a:rPr>
              <a:t>обслуживаемых немуниципальными перевозчиками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737874" y="2980499"/>
            <a:ext cx="24332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336600"/>
                </a:solidFill>
              </a:rPr>
              <a:t>с предоставлением субсидий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88410" y="3294581"/>
            <a:ext cx="25382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336600"/>
                </a:solidFill>
              </a:rPr>
              <a:t>- </a:t>
            </a:r>
            <a:r>
              <a:rPr lang="ru-RU" sz="1200" dirty="0" smtClean="0">
                <a:solidFill>
                  <a:srgbClr val="336600"/>
                </a:solidFill>
              </a:rPr>
              <a:t>МКП </a:t>
            </a:r>
            <a:r>
              <a:rPr lang="ru-RU" sz="1200" dirty="0">
                <a:solidFill>
                  <a:srgbClr val="336600"/>
                </a:solidFill>
              </a:rPr>
              <a:t>«ГЭТ» - 25 маршрутов </a:t>
            </a:r>
            <a:endParaRPr lang="en-US" sz="1200" dirty="0" smtClean="0">
              <a:solidFill>
                <a:srgbClr val="336600"/>
              </a:solidFill>
            </a:endParaRPr>
          </a:p>
          <a:p>
            <a:r>
              <a:rPr lang="en-US" sz="1200" dirty="0">
                <a:solidFill>
                  <a:srgbClr val="336600"/>
                </a:solidFill>
              </a:rPr>
              <a:t>  </a:t>
            </a:r>
            <a:r>
              <a:rPr lang="en-US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smtClean="0">
                <a:solidFill>
                  <a:srgbClr val="336600"/>
                </a:solidFill>
              </a:rPr>
              <a:t>(</a:t>
            </a:r>
            <a:r>
              <a:rPr lang="ru-RU" sz="1200" dirty="0">
                <a:solidFill>
                  <a:srgbClr val="336600"/>
                </a:solidFill>
              </a:rPr>
              <a:t>трамвай – 12, троллейбус – 13);</a:t>
            </a:r>
          </a:p>
          <a:p>
            <a:r>
              <a:rPr lang="en-US" sz="1200" dirty="0" smtClean="0">
                <a:solidFill>
                  <a:srgbClr val="336600"/>
                </a:solidFill>
              </a:rPr>
              <a:t>- </a:t>
            </a:r>
            <a:r>
              <a:rPr lang="ru-RU" sz="1200" dirty="0" smtClean="0">
                <a:solidFill>
                  <a:srgbClr val="336600"/>
                </a:solidFill>
              </a:rPr>
              <a:t>МКП </a:t>
            </a:r>
            <a:r>
              <a:rPr lang="ru-RU" sz="1200" dirty="0">
                <a:solidFill>
                  <a:srgbClr val="336600"/>
                </a:solidFill>
              </a:rPr>
              <a:t>«ПАТП-4</a:t>
            </a:r>
            <a:r>
              <a:rPr lang="ru-RU" sz="1200" dirty="0" smtClean="0">
                <a:solidFill>
                  <a:srgbClr val="336600"/>
                </a:solidFill>
              </a:rPr>
              <a:t>»</a:t>
            </a:r>
            <a:endParaRPr lang="en-US" sz="1200" dirty="0" smtClean="0">
              <a:solidFill>
                <a:srgbClr val="336600"/>
              </a:solidFill>
            </a:endParaRPr>
          </a:p>
          <a:p>
            <a:r>
              <a:rPr lang="en-US" sz="1200" dirty="0" smtClean="0">
                <a:solidFill>
                  <a:srgbClr val="336600"/>
                </a:solidFill>
              </a:rPr>
              <a:t>   </a:t>
            </a:r>
            <a:r>
              <a:rPr lang="ru-RU" sz="1200" dirty="0" smtClean="0">
                <a:solidFill>
                  <a:srgbClr val="336600"/>
                </a:solidFill>
              </a:rPr>
              <a:t>15 </a:t>
            </a:r>
            <a:r>
              <a:rPr lang="ru-RU" sz="1200" dirty="0">
                <a:solidFill>
                  <a:srgbClr val="336600"/>
                </a:solidFill>
              </a:rPr>
              <a:t>маршрутов </a:t>
            </a:r>
            <a:endParaRPr lang="en-US" sz="1200" dirty="0" smtClean="0">
              <a:solidFill>
                <a:srgbClr val="336600"/>
              </a:solidFill>
            </a:endParaRPr>
          </a:p>
          <a:p>
            <a:r>
              <a:rPr lang="en-US" sz="1200" dirty="0">
                <a:solidFill>
                  <a:srgbClr val="336600"/>
                </a:solidFill>
              </a:rPr>
              <a:t> </a:t>
            </a:r>
            <a:r>
              <a:rPr lang="en-US" sz="1200" dirty="0" smtClean="0">
                <a:solidFill>
                  <a:srgbClr val="336600"/>
                </a:solidFill>
              </a:rPr>
              <a:t>  </a:t>
            </a:r>
            <a:r>
              <a:rPr lang="ru-RU" sz="1200" dirty="0" smtClean="0">
                <a:solidFill>
                  <a:srgbClr val="336600"/>
                </a:solidFill>
              </a:rPr>
              <a:t>(</a:t>
            </a:r>
            <a:r>
              <a:rPr lang="ru-RU" sz="1200" dirty="0">
                <a:solidFill>
                  <a:srgbClr val="336600"/>
                </a:solidFill>
              </a:rPr>
              <a:t>13 – всесезонных, 2 – летних);</a:t>
            </a:r>
          </a:p>
          <a:p>
            <a:r>
              <a:rPr lang="en-US" sz="1200" dirty="0" smtClean="0">
                <a:solidFill>
                  <a:srgbClr val="336600"/>
                </a:solidFill>
              </a:rPr>
              <a:t>-  </a:t>
            </a:r>
            <a:r>
              <a:rPr lang="ru-RU" sz="1200" dirty="0" smtClean="0">
                <a:solidFill>
                  <a:srgbClr val="336600"/>
                </a:solidFill>
              </a:rPr>
              <a:t>немуниципальные </a:t>
            </a:r>
            <a:r>
              <a:rPr lang="ru-RU" sz="1200" dirty="0">
                <a:solidFill>
                  <a:srgbClr val="336600"/>
                </a:solidFill>
              </a:rPr>
              <a:t>перевозчики 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endParaRPr lang="en-US" sz="1200" dirty="0" smtClean="0">
              <a:solidFill>
                <a:srgbClr val="336600"/>
              </a:solidFill>
            </a:endParaRPr>
          </a:p>
          <a:p>
            <a:r>
              <a:rPr lang="en-US" sz="1200" dirty="0">
                <a:solidFill>
                  <a:srgbClr val="336600"/>
                </a:solidFill>
              </a:rPr>
              <a:t> </a:t>
            </a:r>
            <a:r>
              <a:rPr lang="en-US" sz="1200" dirty="0" smtClean="0">
                <a:solidFill>
                  <a:srgbClr val="336600"/>
                </a:solidFill>
              </a:rPr>
              <a:t>   </a:t>
            </a:r>
            <a:r>
              <a:rPr lang="ru-RU" sz="1200" dirty="0" smtClean="0">
                <a:solidFill>
                  <a:srgbClr val="336600"/>
                </a:solidFill>
              </a:rPr>
              <a:t>63 </a:t>
            </a:r>
            <a:r>
              <a:rPr lang="ru-RU" sz="1200" dirty="0">
                <a:solidFill>
                  <a:srgbClr val="336600"/>
                </a:solidFill>
              </a:rPr>
              <a:t>маршрута</a:t>
            </a:r>
          </a:p>
        </p:txBody>
      </p:sp>
    </p:spTree>
    <p:extLst>
      <p:ext uri="{BB962C8B-B14F-4D97-AF65-F5344CB8AC3E}">
        <p14:creationId xmlns:p14="http://schemas.microsoft.com/office/powerpoint/2010/main" val="1174663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4222</TotalTime>
  <Words>556</Words>
  <Application>Microsoft Office PowerPoint</Application>
  <PresentationFormat>Экран (16:9)</PresentationFormat>
  <Paragraphs>108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Open Sans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Денис У</cp:lastModifiedBy>
  <cp:revision>317</cp:revision>
  <cp:lastPrinted>2018-01-12T07:00:56Z</cp:lastPrinted>
  <dcterms:created xsi:type="dcterms:W3CDTF">2016-05-04T04:20:54Z</dcterms:created>
  <dcterms:modified xsi:type="dcterms:W3CDTF">2018-01-24T07:11:38Z</dcterms:modified>
</cp:coreProperties>
</file>