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57" r:id="rId2"/>
    <p:sldId id="260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ремер Валентина Владимировна" initials="КВ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66" autoAdjust="0"/>
  </p:normalViewPr>
  <p:slideViewPr>
    <p:cSldViewPr>
      <p:cViewPr varScale="1">
        <p:scale>
          <a:sx n="107" d="100"/>
          <a:sy n="107" d="100"/>
        </p:scale>
        <p:origin x="-17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200" d="100"/>
          <a:sy n="200" d="100"/>
        </p:scale>
        <p:origin x="-1308" y="471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обращений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918479594222125E-3"/>
                  <c:y val="-3.26521022337118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6521022337123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835548395625246E-3"/>
                  <c:y val="6.78159046392486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7581901202768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668275205612475E-3"/>
                  <c:y val="-7.5351005154720735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816997345122569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0272332448374192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310</c:v>
                </c:pt>
                <c:pt idx="1">
                  <c:v>477</c:v>
                </c:pt>
                <c:pt idx="2">
                  <c:v>415</c:v>
                </c:pt>
                <c:pt idx="3">
                  <c:v>354</c:v>
                </c:pt>
                <c:pt idx="4">
                  <c:v>362</c:v>
                </c:pt>
                <c:pt idx="5">
                  <c:v>279</c:v>
                </c:pt>
                <c:pt idx="6">
                  <c:v>195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233284608"/>
        <c:axId val="84880768"/>
      </c:barChart>
      <c:catAx>
        <c:axId val="23328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4880768"/>
        <c:crosses val="autoZero"/>
        <c:auto val="1"/>
        <c:lblAlgn val="ctr"/>
        <c:lblOffset val="100"/>
        <c:noMultiLvlLbl val="0"/>
      </c:catAx>
      <c:valAx>
        <c:axId val="848807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3328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обращений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918479594222125E-3"/>
                  <c:y val="-3.26521022337118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6521022337123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835548395625246E-3"/>
                  <c:y val="6.78159046392486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7581901202768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668275205612475E-3"/>
                  <c:y val="-7.5351005154720735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816997345122569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0272332448374192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248</c:v>
                </c:pt>
                <c:pt idx="1">
                  <c:v>251</c:v>
                </c:pt>
                <c:pt idx="2">
                  <c:v>207</c:v>
                </c:pt>
                <c:pt idx="3">
                  <c:v>223</c:v>
                </c:pt>
                <c:pt idx="4">
                  <c:v>174</c:v>
                </c:pt>
                <c:pt idx="5">
                  <c:v>177</c:v>
                </c:pt>
                <c:pt idx="6">
                  <c:v>138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76639744"/>
        <c:axId val="84883648"/>
      </c:barChart>
      <c:catAx>
        <c:axId val="7663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4883648"/>
        <c:crosses val="autoZero"/>
        <c:auto val="1"/>
        <c:lblAlgn val="ctr"/>
        <c:lblOffset val="100"/>
        <c:noMultiLvlLbl val="0"/>
      </c:catAx>
      <c:valAx>
        <c:axId val="848836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6639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обращений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918479594222125E-3"/>
                  <c:y val="-3.26521022337118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6521022337123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835548395625246E-3"/>
                  <c:y val="6.78159046392486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7581901202768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668275205612475E-3"/>
                  <c:y val="-7.5351005154720735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816997345122569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0272332448374192E-3"/>
                  <c:y val="-2.08798484756174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Лист1!$B$2:$B$8</c:f>
              <c:numCache>
                <c:formatCode>0%</c:formatCode>
                <c:ptCount val="7"/>
                <c:pt idx="0">
                  <c:v>0.33</c:v>
                </c:pt>
                <c:pt idx="1">
                  <c:v>0.3</c:v>
                </c:pt>
                <c:pt idx="2">
                  <c:v>0.3</c:v>
                </c:pt>
                <c:pt idx="3">
                  <c:v>0.36</c:v>
                </c:pt>
                <c:pt idx="4">
                  <c:v>0.15</c:v>
                </c:pt>
                <c:pt idx="5">
                  <c:v>0.09</c:v>
                </c:pt>
                <c:pt idx="6">
                  <c:v>0.17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233283584"/>
        <c:axId val="84884224"/>
      </c:barChart>
      <c:catAx>
        <c:axId val="23328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4884224"/>
        <c:crosses val="autoZero"/>
        <c:auto val="1"/>
        <c:lblAlgn val="ctr"/>
        <c:lblOffset val="100"/>
        <c:noMultiLvlLbl val="0"/>
      </c:catAx>
      <c:valAx>
        <c:axId val="84884224"/>
        <c:scaling>
          <c:orientation val="minMax"/>
          <c:max val="1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233283584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47057-3334-4D9F-B5E6-E62FBA1D9B8E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3F1A6-7DC1-44B9-8F13-D776E0EFAE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24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684213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87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муниципального имущества города Новосибирска включен ряд объектов инфраструктуры, на которых возможно размещение сетей электросвязи: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опоры городского освещения, опоры контактной сети, мостовые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переходы, тоннели метрополитена, здания и сооружения.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объекты инженерной инфраструктуры находится в муниципальной собственности и переданы на праве хозяйственного ведения или оперативного управления муниципальным предприятиям и учреждениям города Новосибирска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порядок доступа операторов связи к муниципальным объектам инженерной инфраструктуры определяется в соответствии с техническими условиями на размещение линий и сооружений связи, а также техническими регламентами.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координации деятельности по размещению сооружений связи на объектах муниципального имущества 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правление связи предоставляет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муниципальную услугу «Согласование размещения сооружений связи на объектах муниципального имущества города Новосибирска».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Муниципальная услуга предоставляется по принципу «одного окна» - согласование управления связи и получение технических условий балансодержателей муниципального имущества производится в одном месте и по одному заявлению. Услуга бесплатная.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190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5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468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161925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640" y="4343400"/>
            <a:ext cx="6480720" cy="4114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3F1A6-7DC1-44B9-8F13-D776E0EFAE7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9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6C0BF7C-F04C-4870-8EC2-ED600717826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4C789C9-4A59-4EBF-B102-FE05B18C1C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829761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«Недискриминационный доступ операторов связи к инфраструктуре для размещения сетей электросвязи, в том числе к сопряженным объектам инфраструктуры, созданным для целей, не связанных с оказанием услуг электросвязи, которые могут использоваться для размещения сетей электросвязи (их отдельных элементов), к которым относятся, в том числе воздушные линии электропередачи, столбовые опоры, мосты, туннели, прочие дорожные сооружения и коллекторы»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7772400" cy="119970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ДОКЛАД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47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76672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Муниципальная услуга «Согласование размещения сооружений связи на объектах муниципального имущества» (Постановление от 28.09.2011 № 8998 (с изменениями от 05.08.2013 № </a:t>
            </a:r>
            <a:r>
              <a:rPr lang="ru-RU" sz="3200" dirty="0"/>
              <a:t>7254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43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18291763"/>
              </p:ext>
            </p:extLst>
          </p:nvPr>
        </p:nvGraphicFramePr>
        <p:xfrm>
          <a:off x="1619672" y="980728"/>
          <a:ext cx="626469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/>
              <a:t>С 2011 </a:t>
            </a:r>
            <a:r>
              <a:rPr lang="ru-RU" sz="2000" b="1" dirty="0"/>
              <a:t>года обработано около 2500 </a:t>
            </a:r>
            <a:r>
              <a:rPr lang="ru-RU" sz="2000" b="1" dirty="0" smtClean="0"/>
              <a:t>заявлений </a:t>
            </a:r>
            <a:r>
              <a:rPr lang="ru-RU" sz="2000" b="1" dirty="0"/>
              <a:t>за муниципальной услугой</a:t>
            </a:r>
          </a:p>
        </p:txBody>
      </p:sp>
    </p:spTree>
    <p:extLst>
      <p:ext uri="{BB962C8B-B14F-4D97-AF65-F5344CB8AC3E}">
        <p14:creationId xmlns:p14="http://schemas.microsoft.com/office/powerpoint/2010/main" val="302384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44830281"/>
              </p:ext>
            </p:extLst>
          </p:nvPr>
        </p:nvGraphicFramePr>
        <p:xfrm>
          <a:off x="1619672" y="980728"/>
          <a:ext cx="626469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79712" y="26064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Количество согласованных заявок на проектирование ВОЛС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17743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32519031"/>
              </p:ext>
            </p:extLst>
          </p:nvPr>
        </p:nvGraphicFramePr>
        <p:xfrm>
          <a:off x="1619672" y="980728"/>
          <a:ext cx="626469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79712" y="18864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Процент отказов от основного количества поступивших заявлений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9244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6632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Муниципальная информационная система</a:t>
            </a:r>
          </a:p>
          <a:p>
            <a:pPr algn="ctr"/>
            <a:r>
              <a:rPr lang="ru-RU" b="1" dirty="0" smtClean="0"/>
              <a:t>«Единая геоинформационная система для учета размещения сооружений связи на объектах муниципального имущества города Новосибирска»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7" r="50129"/>
          <a:stretch/>
        </p:blipFill>
        <p:spPr bwMode="auto">
          <a:xfrm>
            <a:off x="323528" y="1316961"/>
            <a:ext cx="8549397" cy="434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28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336</TotalTime>
  <Words>322</Words>
  <Application>Microsoft Office PowerPoint</Application>
  <PresentationFormat>Экран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«Недискриминационный доступ операторов связи к инфраструктуре для размещения сетей электросвязи, в том числе к сопряженным объектам инфраструктуры, созданным для целей, не связанных с оказанием услуг электросвязи, которые могут использоваться для размещения сетей электросвязи (их отдельных элементов), к которым относятся, в том числе воздушные линии электропередачи, столбовые опоры, мосты, туннели, прочие дорожные сооружения и коллекторы»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Кремер Валентина Владимировна</dc:creator>
  <cp:lastModifiedBy>Зайцев Сергей Васильевич</cp:lastModifiedBy>
  <cp:revision>12</cp:revision>
  <dcterms:created xsi:type="dcterms:W3CDTF">2017-12-15T09:41:34Z</dcterms:created>
  <dcterms:modified xsi:type="dcterms:W3CDTF">2018-01-18T07:52:00Z</dcterms:modified>
</cp:coreProperties>
</file>