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theme/themeOverride12.xml" ContentType="application/vnd.openxmlformats-officedocument.themeOverride+xml"/>
  <Override PartName="/ppt/charts/chart57.xml" ContentType="application/vnd.openxmlformats-officedocument.drawingml.chart+xml"/>
  <Override PartName="/ppt/slides/slide36.xml" ContentType="application/vnd.openxmlformats-officedocument.presentationml.slide+xml"/>
  <Override PartName="/ppt/charts/chart46.xml" ContentType="application/vnd.openxmlformats-officedocument.drawingml.chart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charts/chart35.xml" ContentType="application/vnd.openxmlformats-officedocument.drawingml.chart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theme/themeOverride1.xml" ContentType="application/vnd.openxmlformats-officedocument.themeOverride+xml"/>
  <Override PartName="/ppt/charts/chart13.xml" ContentType="application/vnd.openxmlformats-officedocument.drawingml.chart+xml"/>
  <Override PartName="/ppt/charts/chart24.xml" ContentType="application/vnd.openxmlformats-officedocument.drawingml.chart+xml"/>
  <Override PartName="/ppt/charts/chart60.xml" ContentType="application/vnd.openxmlformats-officedocument.drawingml.chart+xml"/>
  <Override PartName="/ppt/tableStyles.xml" ContentType="application/vnd.openxmlformats-officedocument.presentationml.tableStyles+xml"/>
  <Override PartName="/ppt/theme/themeOverride39.xml" ContentType="application/vnd.openxmlformats-officedocument.themeOverride+xml"/>
  <Override PartName="/ppt/theme/themeOverride17.xml" ContentType="application/vnd.openxmlformats-officedocument.themeOverride+xml"/>
  <Override PartName="/ppt/theme/themeOverride28.xml" ContentType="application/vnd.openxmlformats-officedocument.themeOverride+xml"/>
  <Default Extension="xlsx" ContentType="application/vnd.openxmlformats-officedocument.spreadsheetml.sheet"/>
  <Override PartName="/ppt/charts/chart3.xml" ContentType="application/vnd.openxmlformats-officedocument.drawingml.chart+xml"/>
  <Override PartName="/ppt/notesSlides/notesSlide7.xml" ContentType="application/vnd.openxmlformats-officedocument.presentationml.notesSlide+xml"/>
  <Override PartName="/ppt/theme/themeOverride53.xml" ContentType="application/vnd.openxmlformats-officedocument.themeOverride+xml"/>
  <Override PartName="/ppt/theme/themeOverride42.xml" ContentType="application/vnd.openxmlformats-officedocument.themeOverr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Override20.xml" ContentType="application/vnd.openxmlformats-officedocument.themeOverride+xml"/>
  <Override PartName="/ppt/charts/chart29.xml" ContentType="application/vnd.openxmlformats-officedocument.drawingml.chart+xml"/>
  <Override PartName="/ppt/theme/themeOverride31.xml" ContentType="application/vnd.openxmlformats-officedocument.themeOverride+xml"/>
  <Override PartName="/ppt/drawings/drawing3.xml" ContentType="application/vnd.openxmlformats-officedocument.drawingml.chartshapes+xml"/>
  <Override PartName="/ppt/slides/slide55.xml" ContentType="application/vnd.openxmlformats-officedocument.presentationml.slide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theme/themeOverride6.xml" ContentType="application/vnd.openxmlformats-officedocument.themeOverride+xml"/>
  <Override PartName="/ppt/charts/chart18.xml" ContentType="application/vnd.openxmlformats-officedocument.drawingml.chart+xml"/>
  <Override PartName="/ppt/charts/chart65.xml" ContentType="application/vnd.openxmlformats-officedocument.drawingml.chart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charts/chart54.xml" ContentType="application/vnd.openxmlformats-officedocument.drawingml.chart+xml"/>
  <Default Extension="emf" ContentType="image/x-emf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charts/chart32.xml" ContentType="application/vnd.openxmlformats-officedocument.drawingml.chart+xml"/>
  <Override PartName="/ppt/charts/chart43.xml" ContentType="application/vnd.openxmlformats-officedocument.drawingml.char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charts/chart8.xml" ContentType="application/vnd.openxmlformats-officedocument.drawingml.chart+xml"/>
  <Override PartName="/ppt/charts/chart21.xml" ContentType="application/vnd.openxmlformats-officedocument.drawingml.chart+xml"/>
  <Override PartName="/ppt/theme/themeOverride47.xml" ContentType="application/vnd.openxmlformats-officedocument.themeOverride+xml"/>
  <Override PartName="/ppt/theme/themeOverride58.xml" ContentType="application/vnd.openxmlformats-officedocument.themeOverride+xml"/>
  <Override PartName="/ppt/slideLayouts/slideLayout10.xml" ContentType="application/vnd.openxmlformats-officedocument.presentationml.slideLayout+xml"/>
  <Override PartName="/ppt/charts/chart10.xml" ContentType="application/vnd.openxmlformats-officedocument.drawingml.chart+xml"/>
  <Override PartName="/ppt/theme/themeOverride18.xml" ContentType="application/vnd.openxmlformats-officedocument.themeOverride+xml"/>
  <Override PartName="/ppt/theme/themeOverride36.xml" ContentType="application/vnd.openxmlformats-officedocument.themeOverride+xml"/>
  <Override PartName="/ppt/notesSlides/notesSlide8.xml" ContentType="application/vnd.openxmlformats-officedocument.presentationml.notesSlide+xml"/>
  <Override PartName="/ppt/drawings/drawing14.xml" ContentType="application/vnd.openxmlformats-officedocument.drawingml.chartshapes+xml"/>
  <Override PartName="/ppt/charts/chart4.xml" ContentType="application/vnd.openxmlformats-officedocument.drawingml.chart+xml"/>
  <Override PartName="/ppt/theme/themeOverride25.xml" ContentType="application/vnd.openxmlformats-officedocument.themeOverride+xml"/>
  <Override PartName="/ppt/drawings/drawing8.xml" ContentType="application/vnd.openxmlformats-officedocument.drawingml.chartshapes+xml"/>
  <Override PartName="/ppt/theme/themeOverride43.xml" ContentType="application/vnd.openxmlformats-officedocument.themeOverride+xml"/>
  <Override PartName="/ppt/theme/themeOverride54.xml" ContentType="application/vnd.openxmlformats-officedocument.themeOverr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ppt/theme/themeOverride14.xml" ContentType="application/vnd.openxmlformats-officedocument.themeOverride+xml"/>
  <Override PartName="/ppt/theme/themeOverride32.xml" ContentType="application/vnd.openxmlformats-officedocument.themeOverride+xml"/>
  <Override PartName="/ppt/drawings/drawing10.xml" ContentType="application/vnd.openxmlformats-officedocument.drawingml.chartshapes+xml"/>
  <Override PartName="/ppt/charts/chart59.xml" ContentType="application/vnd.openxmlformats-officedocument.drawingml.chart+xml"/>
  <Override PartName="/ppt/theme/themeOverride61.xml" ContentType="application/vnd.openxmlformats-officedocument.themeOverr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theme/themeOverride7.xml" ContentType="application/vnd.openxmlformats-officedocument.themeOverride+xml"/>
  <Override PartName="/ppt/theme/themeOverride21.xml" ContentType="application/vnd.openxmlformats-officedocument.themeOverride+xml"/>
  <Override PartName="/ppt/drawings/drawing4.xml" ContentType="application/vnd.openxmlformats-officedocument.drawingml.chartshapes+xml"/>
  <Override PartName="/ppt/charts/chart48.xml" ContentType="application/vnd.openxmlformats-officedocument.drawingml.chart+xml"/>
  <Override PartName="/ppt/theme/themeOverride50.xml" ContentType="application/vnd.openxmlformats-officedocument.themeOverr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theme/themeOverride10.xml" ContentType="application/vnd.openxmlformats-officedocument.themeOverride+xml"/>
  <Override PartName="/ppt/charts/chart19.xml" ContentType="application/vnd.openxmlformats-officedocument.drawingml.chart+xml"/>
  <Override PartName="/ppt/charts/chart37.xml" ContentType="application/vnd.openxmlformats-officedocument.drawingml.chart+xml"/>
  <Override PartName="/ppt/charts/chart55.xml" ContentType="application/vnd.openxmlformats-officedocument.drawingml.chart+xml"/>
  <Override PartName="/ppt/charts/chart66.xml" ContentType="application/vnd.openxmlformats-officedocument.drawingml.char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Default Extension="wmf" ContentType="image/x-wmf"/>
  <Override PartName="/ppt/slideLayouts/slideLayout15.xml" ContentType="application/vnd.openxmlformats-officedocument.presentationml.slideLayout+xml"/>
  <Override PartName="/ppt/theme/themeOverride3.xml" ContentType="application/vnd.openxmlformats-officedocument.themeOverride+xml"/>
  <Override PartName="/ppt/charts/chart26.xml" ContentType="application/vnd.openxmlformats-officedocument.drawingml.chart+xml"/>
  <Override PartName="/ppt/charts/chart44.xml" ContentType="application/vnd.openxmlformats-officedocument.drawingml.chart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charts/chart15.xml" ContentType="application/vnd.openxmlformats-officedocument.drawingml.chart+xml"/>
  <Override PartName="/ppt/charts/chart33.xml" ContentType="application/vnd.openxmlformats-officedocument.drawingml.chart+xml"/>
  <Override PartName="/ppt/charts/chart51.xml" ContentType="application/vnd.openxmlformats-officedocument.drawingml.chart+xml"/>
  <Override PartName="/ppt/charts/chart62.xml" ContentType="application/vnd.openxmlformats-officedocument.drawingml.chart+xml"/>
  <Override PartName="/ppt/theme/themeOverride59.xml" ContentType="application/vnd.openxmlformats-officedocument.themeOverr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theme/themeOverride19.xml" ContentType="application/vnd.openxmlformats-officedocument.themeOverride+xml"/>
  <Override PartName="/ppt/charts/chart22.xml" ContentType="application/vnd.openxmlformats-officedocument.drawingml.chart+xml"/>
  <Override PartName="/ppt/charts/chart40.xml" ContentType="application/vnd.openxmlformats-officedocument.drawingml.chart+xml"/>
  <Override PartName="/ppt/theme/themeOverride48.xml" ContentType="application/vnd.openxmlformats-officedocument.themeOverride+xml"/>
  <Override PartName="/ppt/commentAuthors.xml" ContentType="application/vnd.openxmlformats-officedocument.presentationml.commentAuthors+xml"/>
  <Override PartName="/ppt/theme/themeOverride37.xml" ContentType="application/vnd.openxmlformats-officedocument.themeOverride+xml"/>
  <Override PartName="/ppt/drawings/drawing9.xml" ContentType="application/vnd.openxmlformats-officedocument.drawingml.chartshapes+xml"/>
  <Override PartName="/ppt/theme/themeOverride55.xml" ContentType="application/vnd.openxmlformats-officedocument.themeOverride+xml"/>
  <Override PartName="/ppt/charts/chart5.xml" ContentType="application/vnd.openxmlformats-officedocument.drawingml.chart+xml"/>
  <Override PartName="/ppt/theme/themeOverride15.xml" ContentType="application/vnd.openxmlformats-officedocument.themeOverride+xml"/>
  <Override PartName="/ppt/theme/themeOverride26.xml" ContentType="application/vnd.openxmlformats-officedocument.themeOverride+xml"/>
  <Override PartName="/ppt/theme/themeOverride44.xml" ContentType="application/vnd.openxmlformats-officedocument.themeOverride+xml"/>
  <Override PartName="/ppt/drawings/drawing11.xml" ContentType="application/vnd.openxmlformats-officedocument.drawingml.chartshapes+xml"/>
  <Override PartName="/ppt/theme/themeOverride62.xml" ContentType="application/vnd.openxmlformats-officedocument.themeOverr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theme/themeOverride22.xml" ContentType="application/vnd.openxmlformats-officedocument.themeOverride+xml"/>
  <Override PartName="/ppt/theme/themeOverride33.xml" ContentType="application/vnd.openxmlformats-officedocument.themeOverride+xml"/>
  <Override PartName="/ppt/drawings/drawing5.xml" ContentType="application/vnd.openxmlformats-officedocument.drawingml.chartshapes+xml"/>
  <Override PartName="/ppt/notesSlides/notesSlide5.xml" ContentType="application/vnd.openxmlformats-officedocument.presentationml.notesSlide+xml"/>
  <Override PartName="/ppt/theme/themeOverride51.xml" ContentType="application/vnd.openxmlformats-officedocument.themeOverride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theme/themeOverride8.xml" ContentType="application/vnd.openxmlformats-officedocument.themeOverride+xml"/>
  <Override PartName="/ppt/theme/themeOverride11.xml" ContentType="application/vnd.openxmlformats-officedocument.themeOverride+xml"/>
  <Override PartName="/ppt/theme/themeOverride40.xml" ContentType="application/vnd.openxmlformats-officedocument.themeOverride+xml"/>
  <Override PartName="/ppt/charts/chart49.xml" ContentType="application/vnd.openxmlformats-officedocument.drawingml.char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charts/chart27.xml" ContentType="application/vnd.openxmlformats-officedocument.drawingml.chart+xml"/>
  <Override PartName="/ppt/drawings/drawing1.xml" ContentType="application/vnd.openxmlformats-officedocument.drawingml.chartshapes+xml"/>
  <Override PartName="/ppt/charts/chart38.xml" ContentType="application/vnd.openxmlformats-officedocument.drawingml.chart+xml"/>
  <Override PartName="/ppt/charts/chart56.xml" ContentType="application/vnd.openxmlformats-officedocument.drawingml.char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Layouts/slideLayout16.xml" ContentType="application/vnd.openxmlformats-officedocument.presentationml.slideLayout+xml"/>
  <Default Extension="jpeg" ContentType="image/jpeg"/>
  <Override PartName="/ppt/theme/themeOverride4.xml" ContentType="application/vnd.openxmlformats-officedocument.themeOverride+xml"/>
  <Override PartName="/ppt/charts/chart16.xml" ContentType="application/vnd.openxmlformats-officedocument.drawingml.chart+xml"/>
  <Override PartName="/ppt/charts/chart34.xml" ContentType="application/vnd.openxmlformats-officedocument.drawingml.chart+xml"/>
  <Override PartName="/ppt/charts/chart45.xml" ContentType="application/vnd.openxmlformats-officedocument.drawingml.chart+xml"/>
  <Override PartName="/ppt/charts/chart63.xml" ContentType="application/vnd.openxmlformats-officedocument.drawingml.chart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charts/chart23.xml" ContentType="application/vnd.openxmlformats-officedocument.drawingml.chart+xml"/>
  <Override PartName="/ppt/charts/chart52.xml" ContentType="application/vnd.openxmlformats-officedocument.drawingml.chart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charts/chart12.xml" ContentType="application/vnd.openxmlformats-officedocument.drawingml.chart+xml"/>
  <Override PartName="/ppt/charts/chart30.xml" ContentType="application/vnd.openxmlformats-officedocument.drawingml.chart+xml"/>
  <Override PartName="/ppt/theme/themeOverride38.xml" ContentType="application/vnd.openxmlformats-officedocument.themeOverride+xml"/>
  <Override PartName="/ppt/charts/chart41.xml" ContentType="application/vnd.openxmlformats-officedocument.drawingml.chart+xml"/>
  <Override PartName="/ppt/theme/themeOverride49.xml" ContentType="application/vnd.openxmlformats-officedocument.themeOverride+xml"/>
  <Override PartName="/ppt/charts/colors1.xml" ContentType="application/vnd.ms-office.chartcolorstyle+xml"/>
  <Override PartName="/ppt/charts/chart6.xml" ContentType="application/vnd.openxmlformats-officedocument.drawingml.chart+xml"/>
  <Override PartName="/ppt/theme/themeOverride27.xml" ContentType="application/vnd.openxmlformats-officedocument.themeOverride+xml"/>
  <Override PartName="/ppt/theme/themeOverride45.xml" ContentType="application/vnd.openxmlformats-officedocument.themeOverride+xml"/>
  <Override PartName="/ppt/theme/themeOverride56.xml" ContentType="application/vnd.openxmlformats-officedocument.themeOverride+xml"/>
  <Override PartName="/ppt/theme/themeOverride16.xml" ContentType="application/vnd.openxmlformats-officedocument.themeOverride+xml"/>
  <Override PartName="/ppt/theme/themeOverride34.xml" ContentType="application/vnd.openxmlformats-officedocument.themeOverride+xml"/>
  <Override PartName="/ppt/notesSlides/notesSlide6.xml" ContentType="application/vnd.openxmlformats-officedocument.presentationml.notesSlide+xml"/>
  <Override PartName="/ppt/drawings/drawing12.xml" ContentType="application/vnd.openxmlformats-officedocument.drawingml.chartshapes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charts/chart2.xml" ContentType="application/vnd.openxmlformats-officedocument.drawingml.chart+xml"/>
  <Override PartName="/ppt/theme/themeOverride9.xml" ContentType="application/vnd.openxmlformats-officedocument.themeOverride+xml"/>
  <Override PartName="/ppt/theme/themeOverride23.xml" ContentType="application/vnd.openxmlformats-officedocument.themeOverride+xml"/>
  <Override PartName="/ppt/drawings/drawing6.xml" ContentType="application/vnd.openxmlformats-officedocument.drawingml.chartshapes+xml"/>
  <Override PartName="/ppt/theme/themeOverride41.xml" ContentType="application/vnd.openxmlformats-officedocument.themeOverride+xml"/>
  <Override PartName="/ppt/theme/themeOverride52.xml" ContentType="application/vnd.openxmlformats-officedocument.themeOverride+xml"/>
  <Override PartName="/ppt/slides/slide29.xml" ContentType="application/vnd.openxmlformats-officedocument.presentationml.slide+xml"/>
  <Override PartName="/ppt/theme/themeOverride30.xml" ContentType="application/vnd.openxmlformats-officedocument.themeOverride+xml"/>
  <Override PartName="/ppt/charts/chart39.xml" ContentType="application/vnd.openxmlformats-officedocument.drawingml.char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Override5.xml" ContentType="application/vnd.openxmlformats-officedocument.themeOverride+xml"/>
  <Override PartName="/ppt/charts/chart28.xml" ContentType="application/vnd.openxmlformats-officedocument.drawingml.chart+xml"/>
  <Override PartName="/ppt/drawings/drawing2.xml" ContentType="application/vnd.openxmlformats-officedocument.drawingml.chartshapes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charts/chart17.xml" ContentType="application/vnd.openxmlformats-officedocument.drawingml.chart+xml"/>
  <Override PartName="/ppt/charts/chart53.xml" ContentType="application/vnd.openxmlformats-officedocument.drawingml.chart+xml"/>
  <Override PartName="/ppt/charts/chart64.xml" ContentType="application/vnd.openxmlformats-officedocument.drawingml.chart+xml"/>
  <Override PartName="/ppt/slides/slide32.xml" ContentType="application/vnd.openxmlformats-officedocument.presentationml.slide+xml"/>
  <Override PartName="/ppt/charts/chart42.xml" ContentType="application/vnd.openxmlformats-officedocument.drawingml.char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charts/chart31.xml" ContentType="application/vnd.openxmlformats-officedocument.drawingml.chart+xml"/>
  <Override PartName="/ppt/theme/themeOverride57.xml" ContentType="application/vnd.openxmlformats-officedocument.themeOverride+xml"/>
  <Override PartName="/ppt/charts/chart7.xml" ContentType="application/vnd.openxmlformats-officedocument.drawingml.chart+xml"/>
  <Override PartName="/ppt/charts/chart20.xml" ContentType="application/vnd.openxmlformats-officedocument.drawingml.chart+xml"/>
  <Override PartName="/ppt/theme/themeOverride46.xml" ContentType="application/vnd.openxmlformats-officedocument.themeOverride+xml"/>
  <Override PartName="/ppt/drawings/drawing13.xml" ContentType="application/vnd.openxmlformats-officedocument.drawingml.chartshapes+xml"/>
  <Override PartName="/ppt/theme/themeOverride24.xml" ContentType="application/vnd.openxmlformats-officedocument.themeOverride+xml"/>
  <Override PartName="/ppt/theme/themeOverride35.xml" ContentType="application/vnd.openxmlformats-officedocument.themeOverride+xml"/>
  <Override PartName="/ppt/drawings/drawing7.xml" ContentType="application/vnd.openxmlformats-officedocument.drawingml.chartshapes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theme/themeOverride13.xml" ContentType="application/vnd.openxmlformats-officedocument.themeOverride+xml"/>
  <Override PartName="/ppt/theme/themeOverride60.xml" ContentType="application/vnd.openxmlformats-officedocument.themeOverride+xml"/>
  <Override PartName="/ppt/slides/slide48.xml" ContentType="application/vnd.openxmlformats-officedocument.presentationml.slide+xml"/>
  <Override PartName="/ppt/notesSlides/notesSlide3.xml" ContentType="application/vnd.openxmlformats-officedocument.presentationml.notesSlide+xml"/>
  <Override PartName="/ppt/charts/chart58.xml" ContentType="application/vnd.openxmlformats-officedocument.drawingml.chart+xml"/>
  <Override PartName="/ppt/charts/style1.xml" ContentType="application/vnd.ms-office.chartstyl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charts/chart36.xml" ContentType="application/vnd.openxmlformats-officedocument.drawingml.chart+xml"/>
  <Override PartName="/ppt/charts/chart47.xml" ContentType="application/vnd.openxmlformats-officedocument.drawingml.char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charts/chart25.xml" ContentType="application/vnd.openxmlformats-officedocument.drawingml.chart+xml"/>
  <Override PartName="/ppt/ink/ink26.xml" ContentType="application/inkml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theme/themeOverride2.xml" ContentType="application/vnd.openxmlformats-officedocument.themeOverride+xml"/>
  <Override PartName="/ppt/charts/chart14.xml" ContentType="application/vnd.openxmlformats-officedocument.drawingml.chart+xml"/>
  <Override PartName="/ppt/charts/chart61.xml" ContentType="application/vnd.openxmlformats-officedocument.drawingml.chart+xml"/>
  <Override PartName="/ppt/slides/slide40.xml" ContentType="application/vnd.openxmlformats-officedocument.presentationml.slide+xml"/>
  <Override PartName="/ppt/theme/themeOverride29.xml" ContentType="application/vnd.openxmlformats-officedocument.themeOverride+xml"/>
  <Override PartName="/ppt/charts/chart50.xml" ContentType="application/vnd.openxmlformats-officedocument.drawingml.char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3">
  <p:sldMasterIdLst>
    <p:sldMasterId id="2147483691" r:id="rId1"/>
    <p:sldMasterId id="2147483672" r:id="rId2"/>
    <p:sldMasterId id="2147483675" r:id="rId3"/>
  </p:sldMasterIdLst>
  <p:notesMasterIdLst>
    <p:notesMasterId r:id="rId75"/>
  </p:notesMasterIdLst>
  <p:handoutMasterIdLst>
    <p:handoutMasterId r:id="rId76"/>
  </p:handoutMasterIdLst>
  <p:sldIdLst>
    <p:sldId id="257" r:id="rId4"/>
    <p:sldId id="289" r:id="rId5"/>
    <p:sldId id="290" r:id="rId6"/>
    <p:sldId id="258" r:id="rId7"/>
    <p:sldId id="344" r:id="rId8"/>
    <p:sldId id="427" r:id="rId9"/>
    <p:sldId id="276" r:id="rId10"/>
    <p:sldId id="259" r:id="rId11"/>
    <p:sldId id="396" r:id="rId12"/>
    <p:sldId id="397" r:id="rId13"/>
    <p:sldId id="398" r:id="rId14"/>
    <p:sldId id="399" r:id="rId15"/>
    <p:sldId id="400" r:id="rId16"/>
    <p:sldId id="401" r:id="rId17"/>
    <p:sldId id="274" r:id="rId18"/>
    <p:sldId id="349" r:id="rId19"/>
    <p:sldId id="402" r:id="rId20"/>
    <p:sldId id="403" r:id="rId21"/>
    <p:sldId id="404" r:id="rId22"/>
    <p:sldId id="405" r:id="rId23"/>
    <p:sldId id="406" r:id="rId24"/>
    <p:sldId id="407" r:id="rId25"/>
    <p:sldId id="291" r:id="rId26"/>
    <p:sldId id="292" r:id="rId27"/>
    <p:sldId id="432" r:id="rId28"/>
    <p:sldId id="409" r:id="rId29"/>
    <p:sldId id="433" r:id="rId30"/>
    <p:sldId id="410" r:id="rId31"/>
    <p:sldId id="299" r:id="rId32"/>
    <p:sldId id="357" r:id="rId33"/>
    <p:sldId id="411" r:id="rId34"/>
    <p:sldId id="428" r:id="rId35"/>
    <p:sldId id="429" r:id="rId36"/>
    <p:sldId id="412" r:id="rId37"/>
    <p:sldId id="413" r:id="rId38"/>
    <p:sldId id="430" r:id="rId39"/>
    <p:sldId id="431" r:id="rId40"/>
    <p:sldId id="414" r:id="rId41"/>
    <p:sldId id="308" r:id="rId42"/>
    <p:sldId id="309" r:id="rId43"/>
    <p:sldId id="415" r:id="rId44"/>
    <p:sldId id="416" r:id="rId45"/>
    <p:sldId id="417" r:id="rId46"/>
    <p:sldId id="418" r:id="rId47"/>
    <p:sldId id="370" r:id="rId48"/>
    <p:sldId id="379" r:id="rId49"/>
    <p:sldId id="388" r:id="rId50"/>
    <p:sldId id="371" r:id="rId51"/>
    <p:sldId id="380" r:id="rId52"/>
    <p:sldId id="389" r:id="rId53"/>
    <p:sldId id="372" r:id="rId54"/>
    <p:sldId id="381" r:id="rId55"/>
    <p:sldId id="390" r:id="rId56"/>
    <p:sldId id="391" r:id="rId57"/>
    <p:sldId id="392" r:id="rId58"/>
    <p:sldId id="393" r:id="rId59"/>
    <p:sldId id="373" r:id="rId60"/>
    <p:sldId id="382" r:id="rId61"/>
    <p:sldId id="419" r:id="rId62"/>
    <p:sldId id="420" r:id="rId63"/>
    <p:sldId id="421" r:id="rId64"/>
    <p:sldId id="374" r:id="rId65"/>
    <p:sldId id="383" r:id="rId66"/>
    <p:sldId id="422" r:id="rId67"/>
    <p:sldId id="423" r:id="rId68"/>
    <p:sldId id="375" r:id="rId69"/>
    <p:sldId id="384" r:id="rId70"/>
    <p:sldId id="424" r:id="rId71"/>
    <p:sldId id="425" r:id="rId72"/>
    <p:sldId id="426" r:id="rId73"/>
    <p:sldId id="339" r:id="rId7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Кузьмина Елена Анатольевна" initials="КЕА" lastIdx="30" clrIdx="0">
    <p:extLst>
      <p:ext uri="{19B8F6BF-5375-455C-9EA6-DF929625EA0E}">
        <p15:presenceInfo xmlns:p15="http://schemas.microsoft.com/office/powerpoint/2012/main" xmlns="" userId="S-1-5-21-2356655543-2162514679-1277178298-39645" providerId="AD"/>
      </p:ext>
    </p:extLst>
  </p:cmAuthor>
  <p:cmAuthor id="2" name="SiSCorp" initials="S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5E2753"/>
    <a:srgbClr val="E64242"/>
    <a:srgbClr val="E8DEEA"/>
    <a:srgbClr val="E7D7F1"/>
    <a:srgbClr val="D1B2E4"/>
    <a:srgbClr val="7C3776"/>
    <a:srgbClr val="693668"/>
    <a:srgbClr val="8C468C"/>
    <a:srgbClr val="8C4282"/>
    <a:srgbClr val="7C9A3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FD0F851-EC5A-4D38-B0AD-8093EC10F338}" styleName="Светлый стиль 1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0E3FDE45-AF77-4B5C-9715-49D594BDF05E}" styleName="Светлый стиль 1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8EC20E35-A176-4012-BC5E-935CFFF8708E}" styleName="Средний стиль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 autoAdjust="0"/>
    <p:restoredTop sz="98730" autoAdjust="0"/>
  </p:normalViewPr>
  <p:slideViewPr>
    <p:cSldViewPr>
      <p:cViewPr>
        <p:scale>
          <a:sx n="120" d="100"/>
          <a:sy n="120" d="100"/>
        </p:scale>
        <p:origin x="-1380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566"/>
    </p:cViewPr>
  </p:sorterViewPr>
  <p:notesViewPr>
    <p:cSldViewPr>
      <p:cViewPr varScale="1">
        <p:scale>
          <a:sx n="80" d="100"/>
          <a:sy n="80" d="100"/>
        </p:scale>
        <p:origin x="-1974" y="-96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63" Type="http://schemas.openxmlformats.org/officeDocument/2006/relationships/slide" Target="slides/slide60.xml"/><Relationship Id="rId68" Type="http://schemas.openxmlformats.org/officeDocument/2006/relationships/slide" Target="slides/slide65.xml"/><Relationship Id="rId76" Type="http://schemas.openxmlformats.org/officeDocument/2006/relationships/handoutMaster" Target="handoutMasters/handoutMaster1.xml"/><Relationship Id="rId7" Type="http://schemas.openxmlformats.org/officeDocument/2006/relationships/slide" Target="slides/slide4.xml"/><Relationship Id="rId71" Type="http://schemas.openxmlformats.org/officeDocument/2006/relationships/slide" Target="slides/slide68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66" Type="http://schemas.openxmlformats.org/officeDocument/2006/relationships/slide" Target="slides/slide63.xml"/><Relationship Id="rId74" Type="http://schemas.openxmlformats.org/officeDocument/2006/relationships/slide" Target="slides/slide71.xml"/><Relationship Id="rId79" Type="http://schemas.openxmlformats.org/officeDocument/2006/relationships/viewProps" Target="viewProps.xml"/><Relationship Id="rId5" Type="http://schemas.openxmlformats.org/officeDocument/2006/relationships/slide" Target="slides/slide2.xml"/><Relationship Id="rId61" Type="http://schemas.openxmlformats.org/officeDocument/2006/relationships/slide" Target="slides/slide58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slide" Target="slides/slide62.xml"/><Relationship Id="rId73" Type="http://schemas.openxmlformats.org/officeDocument/2006/relationships/slide" Target="slides/slide70.xml"/><Relationship Id="rId78" Type="http://schemas.openxmlformats.org/officeDocument/2006/relationships/presProps" Target="presProps.xml"/><Relationship Id="rId81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slide" Target="slides/slide61.xml"/><Relationship Id="rId69" Type="http://schemas.openxmlformats.org/officeDocument/2006/relationships/slide" Target="slides/slide66.xml"/><Relationship Id="rId77" Type="http://schemas.openxmlformats.org/officeDocument/2006/relationships/commentAuthors" Target="commentAuthors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72" Type="http://schemas.openxmlformats.org/officeDocument/2006/relationships/slide" Target="slides/slide69.xml"/><Relationship Id="rId80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67" Type="http://schemas.openxmlformats.org/officeDocument/2006/relationships/slide" Target="slides/slide64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slide" Target="slides/slide59.xml"/><Relationship Id="rId70" Type="http://schemas.openxmlformats.org/officeDocument/2006/relationships/slide" Target="slides/slide67.xml"/><Relationship Id="rId75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1.xlsx"/><Relationship Id="rId1" Type="http://schemas.openxmlformats.org/officeDocument/2006/relationships/themeOverride" Target="../theme/themeOverride1.xml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10.xlsx"/><Relationship Id="rId1" Type="http://schemas.openxmlformats.org/officeDocument/2006/relationships/themeOverride" Target="../theme/themeOverride10.xml"/></Relationships>
</file>

<file path=ppt/charts/_rels/chart1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11.xlsx"/><Relationship Id="rId1" Type="http://schemas.openxmlformats.org/officeDocument/2006/relationships/themeOverride" Target="../theme/themeOverride11.xml"/></Relationships>
</file>

<file path=ppt/charts/_rels/chart1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12.xlsx"/><Relationship Id="rId1" Type="http://schemas.openxmlformats.org/officeDocument/2006/relationships/themeOverride" Target="../theme/themeOverride12.xml"/></Relationships>
</file>

<file path=ppt/charts/_rels/chart1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13.xlsx"/><Relationship Id="rId1" Type="http://schemas.openxmlformats.org/officeDocument/2006/relationships/themeOverride" Target="../theme/themeOverride13.xml"/></Relationships>
</file>

<file path=ppt/charts/_rels/chart1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14.xlsx"/><Relationship Id="rId1" Type="http://schemas.openxmlformats.org/officeDocument/2006/relationships/themeOverride" Target="../theme/themeOverride14.xml"/></Relationships>
</file>

<file path=ppt/charts/_rels/chart1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15.xlsx"/><Relationship Id="rId1" Type="http://schemas.openxmlformats.org/officeDocument/2006/relationships/themeOverride" Target="../theme/themeOverride15.xml"/></Relationships>
</file>

<file path=ppt/charts/_rels/chart1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16.xlsx"/><Relationship Id="rId1" Type="http://schemas.openxmlformats.org/officeDocument/2006/relationships/themeOverride" Target="../theme/themeOverride16.xml"/></Relationships>
</file>

<file path=ppt/charts/_rels/chart1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17.xlsx"/><Relationship Id="rId1" Type="http://schemas.openxmlformats.org/officeDocument/2006/relationships/themeOverride" Target="../theme/themeOverride17.xml"/></Relationships>
</file>

<file path=ppt/charts/_rels/chart18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18.xlsx"/><Relationship Id="rId1" Type="http://schemas.openxmlformats.org/officeDocument/2006/relationships/themeOverride" Target="../theme/themeOverride18.xml"/></Relationships>
</file>

<file path=ppt/charts/_rels/chart19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19.xlsx"/><Relationship Id="rId1" Type="http://schemas.openxmlformats.org/officeDocument/2006/relationships/themeOverride" Target="../theme/themeOverride19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2.xlsx"/><Relationship Id="rId1" Type="http://schemas.openxmlformats.org/officeDocument/2006/relationships/themeOverride" Target="../theme/themeOverride2.xml"/></Relationships>
</file>

<file path=ppt/charts/_rels/chart20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20.xlsx"/><Relationship Id="rId1" Type="http://schemas.openxmlformats.org/officeDocument/2006/relationships/themeOverride" Target="../theme/themeOverride20.xml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1.xlsx"/></Relationships>
</file>

<file path=ppt/charts/_rels/chart2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22.xlsx"/><Relationship Id="rId1" Type="http://schemas.openxmlformats.org/officeDocument/2006/relationships/themeOverride" Target="../theme/themeOverride21.xml"/></Relationships>
</file>

<file path=ppt/charts/_rels/chart2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23.xlsx"/><Relationship Id="rId1" Type="http://schemas.openxmlformats.org/officeDocument/2006/relationships/themeOverride" Target="../theme/themeOverride22.xml"/></Relationships>
</file>

<file path=ppt/charts/_rels/chart2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24.xlsx"/><Relationship Id="rId1" Type="http://schemas.openxmlformats.org/officeDocument/2006/relationships/themeOverride" Target="../theme/themeOverride23.xml"/></Relationships>
</file>

<file path=ppt/charts/_rels/chart2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25.xlsx"/><Relationship Id="rId1" Type="http://schemas.openxmlformats.org/officeDocument/2006/relationships/themeOverride" Target="../theme/themeOverride24.xml"/></Relationships>
</file>

<file path=ppt/charts/_rels/chart2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26.xlsx"/><Relationship Id="rId1" Type="http://schemas.openxmlformats.org/officeDocument/2006/relationships/themeOverride" Target="../theme/themeOverride25.xml"/></Relationships>
</file>

<file path=ppt/charts/_rels/chart2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27.xlsx"/><Relationship Id="rId1" Type="http://schemas.openxmlformats.org/officeDocument/2006/relationships/themeOverride" Target="../theme/themeOverride26.xml"/></Relationships>
</file>

<file path=ppt/charts/_rels/chart28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28.xlsx"/><Relationship Id="rId1" Type="http://schemas.openxmlformats.org/officeDocument/2006/relationships/themeOverride" Target="../theme/themeOverride27.xml"/></Relationships>
</file>

<file path=ppt/charts/_rels/chart29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29.xlsx"/><Relationship Id="rId1" Type="http://schemas.openxmlformats.org/officeDocument/2006/relationships/themeOverride" Target="../theme/themeOverride28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3.xlsx"/><Relationship Id="rId1" Type="http://schemas.openxmlformats.org/officeDocument/2006/relationships/themeOverride" Target="../theme/themeOverride3.xml"/></Relationships>
</file>

<file path=ppt/charts/_rels/chart30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30.xlsx"/><Relationship Id="rId1" Type="http://schemas.openxmlformats.org/officeDocument/2006/relationships/themeOverride" Target="../theme/themeOverride29.xml"/></Relationships>
</file>

<file path=ppt/charts/_rels/chart3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31.xlsx"/><Relationship Id="rId1" Type="http://schemas.openxmlformats.org/officeDocument/2006/relationships/themeOverride" Target="../theme/themeOverride30.xml"/></Relationships>
</file>

<file path=ppt/charts/_rels/chart32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package" Target="../embeddings/_____Microsoft_Office_Excel32.xlsx"/><Relationship Id="rId1" Type="http://schemas.openxmlformats.org/officeDocument/2006/relationships/themeOverride" Target="../theme/themeOverride31.xml"/></Relationships>
</file>

<file path=ppt/charts/_rels/chart33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2.xml"/><Relationship Id="rId2" Type="http://schemas.openxmlformats.org/officeDocument/2006/relationships/package" Target="../embeddings/_____Microsoft_Office_Excel33.xlsx"/><Relationship Id="rId1" Type="http://schemas.openxmlformats.org/officeDocument/2006/relationships/themeOverride" Target="../theme/themeOverride32.xml"/></Relationships>
</file>

<file path=ppt/charts/_rels/chart34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3.xml"/><Relationship Id="rId2" Type="http://schemas.openxmlformats.org/officeDocument/2006/relationships/package" Target="../embeddings/_____Microsoft_Office_Excel34.xlsx"/><Relationship Id="rId1" Type="http://schemas.openxmlformats.org/officeDocument/2006/relationships/themeOverride" Target="../theme/themeOverride33.xml"/></Relationships>
</file>

<file path=ppt/charts/_rels/chart3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35.xlsx"/><Relationship Id="rId1" Type="http://schemas.openxmlformats.org/officeDocument/2006/relationships/themeOverride" Target="../theme/themeOverride34.xml"/></Relationships>
</file>

<file path=ppt/charts/_rels/chart36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4.xml"/><Relationship Id="rId2" Type="http://schemas.openxmlformats.org/officeDocument/2006/relationships/package" Target="../embeddings/_____Microsoft_Office_Excel36.xlsx"/><Relationship Id="rId1" Type="http://schemas.openxmlformats.org/officeDocument/2006/relationships/themeOverride" Target="../theme/themeOverride35.xml"/></Relationships>
</file>

<file path=ppt/charts/_rels/chart37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5.xml"/><Relationship Id="rId2" Type="http://schemas.openxmlformats.org/officeDocument/2006/relationships/package" Target="../embeddings/_____Microsoft_Office_Excel37.xlsx"/><Relationship Id="rId1" Type="http://schemas.openxmlformats.org/officeDocument/2006/relationships/themeOverride" Target="../theme/themeOverride36.xml"/></Relationships>
</file>

<file path=ppt/charts/_rels/chart38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6.xml"/><Relationship Id="rId2" Type="http://schemas.openxmlformats.org/officeDocument/2006/relationships/package" Target="../embeddings/_____Microsoft_Office_Excel38.xlsx"/><Relationship Id="rId1" Type="http://schemas.openxmlformats.org/officeDocument/2006/relationships/themeOverride" Target="../theme/themeOverride37.xml"/></Relationships>
</file>

<file path=ppt/charts/_rels/chart39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7.xml"/><Relationship Id="rId2" Type="http://schemas.openxmlformats.org/officeDocument/2006/relationships/package" Target="../embeddings/_____Microsoft_Office_Excel39.xlsx"/><Relationship Id="rId1" Type="http://schemas.openxmlformats.org/officeDocument/2006/relationships/themeOverride" Target="../theme/themeOverride38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4.xlsx"/><Relationship Id="rId1" Type="http://schemas.openxmlformats.org/officeDocument/2006/relationships/themeOverride" Target="../theme/themeOverride4.xml"/></Relationships>
</file>

<file path=ppt/charts/_rels/chart40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40.xlsx"/><Relationship Id="rId1" Type="http://schemas.openxmlformats.org/officeDocument/2006/relationships/themeOverride" Target="../theme/themeOverride39.xml"/></Relationships>
</file>

<file path=ppt/charts/_rels/chart41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8.xml"/><Relationship Id="rId2" Type="http://schemas.openxmlformats.org/officeDocument/2006/relationships/package" Target="../embeddings/_____Microsoft_Office_Excel41.xlsx"/><Relationship Id="rId1" Type="http://schemas.openxmlformats.org/officeDocument/2006/relationships/themeOverride" Target="../theme/themeOverride40.xml"/></Relationships>
</file>

<file path=ppt/charts/_rels/chart42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_____Microsoft_Office_Excel42.xlsx"/></Relationships>
</file>

<file path=ppt/charts/_rels/chart4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43.xlsx"/><Relationship Id="rId1" Type="http://schemas.openxmlformats.org/officeDocument/2006/relationships/themeOverride" Target="../theme/themeOverride41.xml"/></Relationships>
</file>

<file path=ppt/charts/_rels/chart44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9.xml"/><Relationship Id="rId2" Type="http://schemas.openxmlformats.org/officeDocument/2006/relationships/package" Target="../embeddings/_____Microsoft_Office_Excel44.xlsx"/><Relationship Id="rId1" Type="http://schemas.openxmlformats.org/officeDocument/2006/relationships/themeOverride" Target="../theme/themeOverride42.xml"/></Relationships>
</file>

<file path=ppt/charts/_rels/chart45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0.xml"/><Relationship Id="rId2" Type="http://schemas.openxmlformats.org/officeDocument/2006/relationships/package" Target="../embeddings/_____Microsoft_Office_Excel45.xlsx"/><Relationship Id="rId1" Type="http://schemas.openxmlformats.org/officeDocument/2006/relationships/themeOverride" Target="../theme/themeOverride43.xml"/></Relationships>
</file>

<file path=ppt/charts/_rels/chart46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1.xml"/><Relationship Id="rId2" Type="http://schemas.openxmlformats.org/officeDocument/2006/relationships/package" Target="../embeddings/_____Microsoft_Office_Excel46.xlsx"/><Relationship Id="rId1" Type="http://schemas.openxmlformats.org/officeDocument/2006/relationships/themeOverride" Target="../theme/themeOverride44.xml"/></Relationships>
</file>

<file path=ppt/charts/_rels/chart4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47.xlsx"/><Relationship Id="rId1" Type="http://schemas.openxmlformats.org/officeDocument/2006/relationships/themeOverride" Target="../theme/themeOverride45.xml"/></Relationships>
</file>

<file path=ppt/charts/_rels/chart48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48.xlsx"/><Relationship Id="rId1" Type="http://schemas.openxmlformats.org/officeDocument/2006/relationships/themeOverride" Target="../theme/themeOverride46.xml"/></Relationships>
</file>

<file path=ppt/charts/_rels/chart49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49.xlsx"/><Relationship Id="rId1" Type="http://schemas.openxmlformats.org/officeDocument/2006/relationships/themeOverride" Target="../theme/themeOverride47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5.xlsx"/><Relationship Id="rId1" Type="http://schemas.openxmlformats.org/officeDocument/2006/relationships/themeOverride" Target="../theme/themeOverride5.xml"/></Relationships>
</file>

<file path=ppt/charts/_rels/chart50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50.xlsx"/><Relationship Id="rId1" Type="http://schemas.openxmlformats.org/officeDocument/2006/relationships/themeOverride" Target="../theme/themeOverride48.xml"/></Relationships>
</file>

<file path=ppt/charts/_rels/chart5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51.xlsx"/><Relationship Id="rId1" Type="http://schemas.openxmlformats.org/officeDocument/2006/relationships/themeOverride" Target="../theme/themeOverride49.xml"/></Relationships>
</file>

<file path=ppt/charts/_rels/chart5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52.xlsx"/><Relationship Id="rId1" Type="http://schemas.openxmlformats.org/officeDocument/2006/relationships/themeOverride" Target="../theme/themeOverride50.xml"/></Relationships>
</file>

<file path=ppt/charts/_rels/chart5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53.xlsx"/><Relationship Id="rId1" Type="http://schemas.openxmlformats.org/officeDocument/2006/relationships/themeOverride" Target="../theme/themeOverride51.xml"/></Relationships>
</file>

<file path=ppt/charts/_rels/chart5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54.xlsx"/><Relationship Id="rId1" Type="http://schemas.openxmlformats.org/officeDocument/2006/relationships/themeOverride" Target="../theme/themeOverride52.xml"/></Relationships>
</file>

<file path=ppt/charts/_rels/chart5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55.xlsx"/><Relationship Id="rId1" Type="http://schemas.openxmlformats.org/officeDocument/2006/relationships/themeOverride" Target="../theme/themeOverride53.xml"/></Relationships>
</file>

<file path=ppt/charts/_rels/chart5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56.xlsx"/><Relationship Id="rId1" Type="http://schemas.openxmlformats.org/officeDocument/2006/relationships/themeOverride" Target="../theme/themeOverride54.xml"/></Relationships>
</file>

<file path=ppt/charts/_rels/chart57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2.xml"/><Relationship Id="rId2" Type="http://schemas.openxmlformats.org/officeDocument/2006/relationships/package" Target="../embeddings/_____Microsoft_Office_Excel57.xlsx"/><Relationship Id="rId1" Type="http://schemas.openxmlformats.org/officeDocument/2006/relationships/themeOverride" Target="../theme/themeOverride55.xml"/></Relationships>
</file>

<file path=ppt/charts/_rels/chart58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3.xml"/><Relationship Id="rId2" Type="http://schemas.openxmlformats.org/officeDocument/2006/relationships/package" Target="../embeddings/_____Microsoft_Office_Excel58.xlsx"/><Relationship Id="rId1" Type="http://schemas.openxmlformats.org/officeDocument/2006/relationships/themeOverride" Target="../theme/themeOverride56.xml"/></Relationships>
</file>

<file path=ppt/charts/_rels/chart59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4.xml"/><Relationship Id="rId2" Type="http://schemas.openxmlformats.org/officeDocument/2006/relationships/package" Target="../embeddings/_____Microsoft_Office_Excel59.xlsx"/><Relationship Id="rId1" Type="http://schemas.openxmlformats.org/officeDocument/2006/relationships/themeOverride" Target="../theme/themeOverride57.xm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6.xlsx"/><Relationship Id="rId1" Type="http://schemas.openxmlformats.org/officeDocument/2006/relationships/themeOverride" Target="../theme/themeOverride6.xml"/></Relationships>
</file>

<file path=ppt/charts/_rels/chart6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0.xlsx"/></Relationships>
</file>

<file path=ppt/charts/_rels/chart6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61.xlsx"/><Relationship Id="rId1" Type="http://schemas.openxmlformats.org/officeDocument/2006/relationships/themeOverride" Target="../theme/themeOverride58.xml"/></Relationships>
</file>

<file path=ppt/charts/_rels/chart6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62.xlsx"/><Relationship Id="rId1" Type="http://schemas.openxmlformats.org/officeDocument/2006/relationships/themeOverride" Target="../theme/themeOverride59.xml"/></Relationships>
</file>

<file path=ppt/charts/_rels/chart6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3.xlsx"/></Relationships>
</file>

<file path=ppt/charts/_rels/chart6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64.xlsx"/><Relationship Id="rId1" Type="http://schemas.openxmlformats.org/officeDocument/2006/relationships/themeOverride" Target="../theme/themeOverride60.xml"/></Relationships>
</file>

<file path=ppt/charts/_rels/chart6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65.xlsx"/><Relationship Id="rId1" Type="http://schemas.openxmlformats.org/officeDocument/2006/relationships/themeOverride" Target="../theme/themeOverride61.xml"/></Relationships>
</file>

<file path=ppt/charts/_rels/chart6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66.xlsx"/><Relationship Id="rId1" Type="http://schemas.openxmlformats.org/officeDocument/2006/relationships/themeOverride" Target="../theme/themeOverride62.xml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7.xlsx"/><Relationship Id="rId1" Type="http://schemas.openxmlformats.org/officeDocument/2006/relationships/themeOverride" Target="../theme/themeOverride7.xml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8.xlsx"/><Relationship Id="rId1" Type="http://schemas.openxmlformats.org/officeDocument/2006/relationships/themeOverride" Target="../theme/themeOverride8.xml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9.xlsx"/><Relationship Id="rId1" Type="http://schemas.openxmlformats.org/officeDocument/2006/relationships/themeOverride" Target="../theme/themeOverrid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6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5890025429064623"/>
          <c:y val="0.12261721547533792"/>
          <c:w val="0.77299599812984465"/>
          <c:h val="0.93781765651389493"/>
        </c:manualLayout>
      </c:layout>
      <c:barChart>
        <c:barDir val="bar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</c:spPr>
          <c:dLbls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Лист1!$A$2:$A$9</c:f>
              <c:strCache>
                <c:ptCount val="8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  <c:pt idx="5">
                  <c:v>2018</c:v>
                </c:pt>
                <c:pt idx="6">
                  <c:v>2019</c:v>
                </c:pt>
                <c:pt idx="7">
                  <c:v>На 01.09.2019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144080</c:v>
                </c:pt>
                <c:pt idx="1">
                  <c:v>142970</c:v>
                </c:pt>
                <c:pt idx="2">
                  <c:v>141945</c:v>
                </c:pt>
                <c:pt idx="3">
                  <c:v>144766</c:v>
                </c:pt>
                <c:pt idx="4">
                  <c:v>128037</c:v>
                </c:pt>
                <c:pt idx="5">
                  <c:v>122270</c:v>
                </c:pt>
                <c:pt idx="6">
                  <c:v>113969</c:v>
                </c:pt>
                <c:pt idx="7">
                  <c:v>105834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FAE-438A-9EEE-4DEBD948440B}"/>
            </c:ext>
          </c:extLst>
        </c:ser>
        <c:dLbls>
          <c:showVal val="1"/>
        </c:dLbls>
        <c:gapWidth val="196"/>
        <c:axId val="87743104"/>
        <c:axId val="99942784"/>
      </c:barChart>
      <c:catAx>
        <c:axId val="87743104"/>
        <c:scaling>
          <c:orientation val="maxMin"/>
        </c:scaling>
        <c:axPos val="l"/>
        <c:numFmt formatCode="General" sourceLinked="1"/>
        <c:majorTickMark val="none"/>
        <c:tickLblPos val="nextTo"/>
        <c:txPr>
          <a:bodyPr rot="-60000000" vert="horz"/>
          <a:lstStyle/>
          <a:p>
            <a:pPr>
              <a:defRPr b="1">
                <a:solidFill>
                  <a:schemeClr val="tx1">
                    <a:lumMod val="65000"/>
                    <a:lumOff val="35000"/>
                  </a:schemeClr>
                </a:solidFill>
              </a:defRPr>
            </a:pPr>
            <a:endParaRPr lang="ru-RU"/>
          </a:p>
        </c:txPr>
        <c:crossAx val="99942784"/>
        <c:crosses val="autoZero"/>
        <c:auto val="1"/>
        <c:lblAlgn val="ctr"/>
        <c:lblOffset val="100"/>
      </c:catAx>
      <c:valAx>
        <c:axId val="99942784"/>
        <c:scaling>
          <c:orientation val="minMax"/>
        </c:scaling>
        <c:delete val="1"/>
        <c:axPos val="t"/>
        <c:numFmt formatCode="General" sourceLinked="1"/>
        <c:majorTickMark val="none"/>
        <c:tickLblPos val="none"/>
        <c:crossAx val="87743104"/>
        <c:crosses val="autoZero"/>
        <c:crossBetween val="between"/>
      </c:valAx>
      <c:spPr>
        <a:ln>
          <a:noFill/>
        </a:ln>
      </c:spPr>
    </c:plotArea>
    <c:plotVisOnly val="1"/>
    <c:dispBlanksAs val="gap"/>
  </c:chart>
  <c:spPr>
    <a:ln>
      <a:noFill/>
    </a:ln>
  </c:spPr>
  <c:txPr>
    <a:bodyPr/>
    <a:lstStyle/>
    <a:p>
      <a:pPr>
        <a:defRPr sz="900">
          <a:solidFill>
            <a:schemeClr val="tx1"/>
          </a:solidFill>
        </a:defRPr>
      </a:pPr>
      <a:endParaRPr lang="ru-RU"/>
    </a:p>
  </c:txPr>
  <c:externalData r:id="rId2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3144423959370496"/>
          <c:y val="0.19859062147021947"/>
          <c:w val="0.83969219573762399"/>
          <c:h val="0.65380746339653484"/>
        </c:manualLayout>
      </c:layout>
      <c:barChart>
        <c:barDir val="bar"/>
        <c:grouping val="percentStacked"/>
        <c:ser>
          <c:idx val="0"/>
          <c:order val="0"/>
          <c:tx>
            <c:strRef>
              <c:f>Лист1!$A$2</c:f>
              <c:strCache>
                <c:ptCount val="1"/>
                <c:pt idx="0">
                  <c:v>Малые предприятия (без учета микропредприятий)</c:v>
                </c:pt>
              </c:strCache>
            </c:strRef>
          </c:tx>
          <c:spPr>
            <a:solidFill>
              <a:srgbClr val="883879"/>
            </a:solidFill>
            <a:ln w="19050">
              <a:noFill/>
            </a:ln>
          </c:spPr>
          <c:dLbls>
            <c:spPr>
              <a:solidFill>
                <a:sysClr val="window" lastClr="FFFFFF"/>
              </a:solidFill>
              <a:ln>
                <a:solidFill>
                  <a:srgbClr val="7C3776"/>
                </a:solidFill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>
                    <a:solidFill>
                      <a:sysClr val="windowText" lastClr="000000"/>
                    </a:solidFill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Лист1!$B$1:$H$1</c:f>
              <c:strCache>
                <c:ptCount val="7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  <c:pt idx="5">
                  <c:v>2018</c:v>
                </c:pt>
                <c:pt idx="6">
                  <c:v>На 01.07.2019</c:v>
                </c:pt>
              </c:strCache>
            </c:strRef>
          </c:cat>
          <c:val>
            <c:numRef>
              <c:f>Лист1!$B$2:$H$2</c:f>
              <c:numCache>
                <c:formatCode>0.0%</c:formatCode>
                <c:ptCount val="7"/>
                <c:pt idx="0" formatCode="0.00%">
                  <c:v>8.6000000000000021E-2</c:v>
                </c:pt>
                <c:pt idx="1">
                  <c:v>8.1000000000000003E-2</c:v>
                </c:pt>
                <c:pt idx="2">
                  <c:v>7.8000000000000014E-2</c:v>
                </c:pt>
                <c:pt idx="3">
                  <c:v>9.1000000000000025E-2</c:v>
                </c:pt>
                <c:pt idx="4">
                  <c:v>8.5000000000000006E-2</c:v>
                </c:pt>
                <c:pt idx="5">
                  <c:v>7.3999999999999996E-2</c:v>
                </c:pt>
                <c:pt idx="6">
                  <c:v>4.7000000000000014E-2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ECD-4864-A628-80E4A0A81A14}"/>
            </c:ext>
          </c:extLst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Остальные организации</c:v>
                </c:pt>
              </c:strCache>
            </c:strRef>
          </c:tx>
          <c:dLbls>
            <c:spPr>
              <a:solidFill>
                <a:sysClr val="window" lastClr="FFFFFF"/>
              </a:solidFill>
              <a:ln>
                <a:solidFill>
                  <a:srgbClr val="AEABAB"/>
                </a:solidFill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Лист1!$B$1:$H$1</c:f>
              <c:strCache>
                <c:ptCount val="7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  <c:pt idx="5">
                  <c:v>2018</c:v>
                </c:pt>
                <c:pt idx="6">
                  <c:v>На 01.07.2019</c:v>
                </c:pt>
              </c:strCache>
            </c:strRef>
          </c:cat>
          <c:val>
            <c:numRef>
              <c:f>Лист1!$B$3:$H$3</c:f>
              <c:numCache>
                <c:formatCode>0.0%</c:formatCode>
                <c:ptCount val="7"/>
                <c:pt idx="0">
                  <c:v>0.91400000000000003</c:v>
                </c:pt>
                <c:pt idx="1">
                  <c:v>0.91900000000000004</c:v>
                </c:pt>
                <c:pt idx="2">
                  <c:v>0.92200000000000004</c:v>
                </c:pt>
                <c:pt idx="3">
                  <c:v>0.90900000000000003</c:v>
                </c:pt>
                <c:pt idx="4">
                  <c:v>0.91500000000000004</c:v>
                </c:pt>
                <c:pt idx="5">
                  <c:v>0.92600000000000005</c:v>
                </c:pt>
                <c:pt idx="6">
                  <c:v>0.95300000000000062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8ECD-4864-A628-80E4A0A81A14}"/>
            </c:ext>
          </c:extLst>
        </c:ser>
        <c:gapWidth val="100"/>
        <c:overlap val="100"/>
        <c:axId val="136005120"/>
        <c:axId val="136003584"/>
      </c:barChart>
      <c:valAx>
        <c:axId val="136003584"/>
        <c:scaling>
          <c:orientation val="minMax"/>
        </c:scaling>
        <c:axPos val="t"/>
        <c:majorGridlines/>
        <c:numFmt formatCode="0%" sourceLinked="1"/>
        <c:tickLblPos val="nextTo"/>
        <c:txPr>
          <a:bodyPr/>
          <a:lstStyle/>
          <a:p>
            <a:pPr>
              <a:defRPr sz="900"/>
            </a:pPr>
            <a:endParaRPr lang="ru-RU"/>
          </a:p>
        </c:txPr>
        <c:crossAx val="136005120"/>
        <c:crosses val="autoZero"/>
        <c:crossBetween val="between"/>
      </c:valAx>
      <c:catAx>
        <c:axId val="136005120"/>
        <c:scaling>
          <c:orientation val="maxMin"/>
        </c:scaling>
        <c:axPos val="l"/>
        <c:numFmt formatCode="General" sourceLinked="1"/>
        <c:tickLblPos val="nextTo"/>
        <c:crossAx val="136003584"/>
        <c:crosses val="autoZero"/>
        <c:auto val="1"/>
        <c:lblAlgn val="ctr"/>
        <c:lblOffset val="100"/>
      </c:catAx>
    </c:plotArea>
    <c:legend>
      <c:legendPos val="r"/>
      <c:layout>
        <c:manualLayout>
          <c:xMode val="edge"/>
          <c:yMode val="edge"/>
          <c:x val="0.18430523737519394"/>
          <c:y val="0.85334274759355588"/>
          <c:w val="0.58019915140665157"/>
          <c:h val="0.14234933459651342"/>
        </c:manualLayout>
      </c:layout>
      <c:txPr>
        <a:bodyPr/>
        <a:lstStyle/>
        <a:p>
          <a:pPr>
            <a:defRPr sz="900"/>
          </a:pPr>
          <a:endParaRPr lang="ru-RU"/>
        </a:p>
      </c:txPr>
    </c:legend>
    <c:plotVisOnly val="1"/>
    <c:dispBlanksAs val="zero"/>
  </c:chart>
  <c:spPr>
    <a:ln>
      <a:noFill/>
    </a:ln>
  </c:spPr>
  <c:txPr>
    <a:bodyPr/>
    <a:lstStyle/>
    <a:p>
      <a:pPr>
        <a:defRPr sz="1000">
          <a:solidFill>
            <a:sysClr val="windowText" lastClr="000000"/>
          </a:solidFill>
          <a:latin typeface="Arial Narrow" pitchFamily="34" charset="0"/>
        </a:defRPr>
      </a:pPr>
      <a:endParaRPr lang="ru-RU"/>
    </a:p>
  </c:txPr>
  <c:externalData r:id="rId2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2696508581175456"/>
          <c:y val="0.17742595176493439"/>
          <c:w val="0.66919180914764265"/>
          <c:h val="0.82257427746123468"/>
        </c:manualLayout>
      </c:layout>
      <c:barChart>
        <c:barDir val="bar"/>
        <c:grouping val="stacked"/>
        <c:ser>
          <c:idx val="0"/>
          <c:order val="0"/>
          <c:tx>
            <c:strRef>
              <c:f>Лист1!$C$1</c:f>
              <c:strCache>
                <c:ptCount val="1"/>
                <c:pt idx="0">
                  <c:v>ср/спис</c:v>
                </c:pt>
              </c:strCache>
            </c:strRef>
          </c:tx>
          <c:spPr>
            <a:solidFill>
              <a:srgbClr val="A6A6A6"/>
            </a:solidFill>
            <a:ln>
              <a:noFill/>
            </a:ln>
            <a:effectLst/>
          </c:spPr>
          <c:dLbls>
            <c:spPr>
              <a:solidFill>
                <a:sysClr val="window" lastClr="FFFFFF"/>
              </a:solidFill>
              <a:ln>
                <a:solidFill>
                  <a:srgbClr val="A6A6A6"/>
                </a:solidFill>
              </a:ln>
              <a:effectLst/>
            </c:spPr>
            <c:txPr>
              <a:bodyPr rot="0" vert="horz"/>
              <a:lstStyle/>
              <a:p>
                <a:pPr>
                  <a:defRPr b="0">
                    <a:solidFill>
                      <a:sysClr val="windowText" lastClr="000000"/>
                    </a:solidFill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Лист1!$B$2:$B$7</c:f>
              <c:numCache>
                <c:formatCode>General</c:formatCode>
                <c:ptCount val="6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</c:numCache>
            </c:numRef>
          </c:cat>
          <c:val>
            <c:numRef>
              <c:f>Лист1!$C$2:$C$7</c:f>
              <c:numCache>
                <c:formatCode>General</c:formatCode>
                <c:ptCount val="6"/>
                <c:pt idx="0">
                  <c:v>170.1</c:v>
                </c:pt>
                <c:pt idx="1">
                  <c:v>168.5</c:v>
                </c:pt>
                <c:pt idx="2">
                  <c:v>158</c:v>
                </c:pt>
                <c:pt idx="3">
                  <c:v>118.8</c:v>
                </c:pt>
                <c:pt idx="4">
                  <c:v>170.1</c:v>
                </c:pt>
                <c:pt idx="5">
                  <c:v>150.19999999999999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F51-4C50-A15C-C13181C2D1A9}"/>
            </c:ext>
          </c:extLst>
        </c:ser>
        <c:dLbls>
          <c:showVal val="1"/>
        </c:dLbls>
        <c:gapWidth val="90"/>
        <c:overlap val="100"/>
        <c:axId val="136672768"/>
        <c:axId val="136674688"/>
      </c:barChart>
      <c:catAx>
        <c:axId val="136672768"/>
        <c:scaling>
          <c:orientation val="maxMin"/>
        </c:scaling>
        <c:axPos val="l"/>
        <c:numFmt formatCode="General" sourceLinked="1"/>
        <c:maj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vert="horz"/>
          <a:lstStyle/>
          <a:p>
            <a:pPr>
              <a:defRPr sz="900"/>
            </a:pPr>
            <a:endParaRPr lang="ru-RU"/>
          </a:p>
        </c:txPr>
        <c:crossAx val="136674688"/>
        <c:crosses val="autoZero"/>
        <c:auto val="1"/>
        <c:lblAlgn val="ctr"/>
        <c:lblOffset val="100"/>
      </c:catAx>
      <c:valAx>
        <c:axId val="136674688"/>
        <c:scaling>
          <c:orientation val="minMax"/>
          <c:max val="200"/>
          <c:min val="0"/>
        </c:scaling>
        <c:axPos val="t"/>
        <c:numFmt formatCode="0" sourceLinked="0"/>
        <c:tickLblPos val="nextTo"/>
        <c:crossAx val="1366727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 w="9525" cap="flat" cmpd="sng" algn="ctr">
      <a:noFill/>
      <a:round/>
    </a:ln>
    <a:effectLst/>
  </c:spPr>
  <c:txPr>
    <a:bodyPr/>
    <a:lstStyle/>
    <a:p>
      <a:pPr>
        <a:defRPr>
          <a:solidFill>
            <a:sysClr val="windowText" lastClr="000000"/>
          </a:solidFill>
          <a:latin typeface="Arial Narrow" pitchFamily="34" charset="0"/>
        </a:defRPr>
      </a:pPr>
      <a:endParaRPr lang="ru-RU"/>
    </a:p>
  </c:txPr>
  <c:externalData r:id="rId2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1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0950566759530007"/>
          <c:y val="9.6345062429058048E-2"/>
          <c:w val="0.79162903288341735"/>
          <c:h val="0.77006248168558933"/>
        </c:manualLayout>
      </c:layout>
      <c:barChart>
        <c:barDir val="bar"/>
        <c:grouping val="percentStacked"/>
        <c:ser>
          <c:idx val="0"/>
          <c:order val="0"/>
          <c:tx>
            <c:strRef>
              <c:f>Лист1!$A$2</c:f>
              <c:strCache>
                <c:ptCount val="1"/>
                <c:pt idx="0">
                  <c:v>Малые предприятия (без учета микропредприятий)</c:v>
                </c:pt>
              </c:strCache>
            </c:strRef>
          </c:tx>
          <c:spPr>
            <a:solidFill>
              <a:srgbClr val="883879"/>
            </a:solidFill>
            <a:ln w="19050">
              <a:noFill/>
            </a:ln>
          </c:spPr>
          <c:dLbls>
            <c:spPr>
              <a:solidFill>
                <a:sysClr val="window" lastClr="FFFFFF"/>
              </a:solidFill>
              <a:ln>
                <a:solidFill>
                  <a:srgbClr val="7C3776"/>
                </a:solidFill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>
                    <a:solidFill>
                      <a:sysClr val="windowText" lastClr="000000"/>
                    </a:solidFill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Лист1!$B$1:$G$1</c:f>
              <c:strCache>
                <c:ptCount val="6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</c:strCache>
            </c:strRef>
          </c:cat>
          <c:val>
            <c:numRef>
              <c:f>Лист1!$B$2:$G$2</c:f>
              <c:numCache>
                <c:formatCode>0.0%</c:formatCode>
                <c:ptCount val="6"/>
                <c:pt idx="0">
                  <c:v>0.18310010764262646</c:v>
                </c:pt>
                <c:pt idx="1">
                  <c:v>0.17725646959814856</c:v>
                </c:pt>
                <c:pt idx="2" formatCode="0%">
                  <c:v>0.17036877291352165</c:v>
                </c:pt>
                <c:pt idx="3">
                  <c:v>0.13159060700044306</c:v>
                </c:pt>
                <c:pt idx="4">
                  <c:v>0.1912310286677909</c:v>
                </c:pt>
                <c:pt idx="5">
                  <c:v>0.16267735297303149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C029-468A-A3B3-158BF0F57923}"/>
            </c:ext>
          </c:extLst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Остальные организации</c:v>
                </c:pt>
              </c:strCache>
            </c:strRef>
          </c:tx>
          <c:dLbls>
            <c:spPr>
              <a:solidFill>
                <a:sysClr val="window" lastClr="FFFFFF"/>
              </a:solidFill>
              <a:ln>
                <a:solidFill>
                  <a:srgbClr val="AEABAB"/>
                </a:solidFill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Лист1!$B$1:$G$1</c:f>
              <c:strCache>
                <c:ptCount val="6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</c:strCache>
            </c:strRef>
          </c:cat>
          <c:val>
            <c:numRef>
              <c:f>Лист1!$B$3:$G$3</c:f>
              <c:numCache>
                <c:formatCode>0.0%</c:formatCode>
                <c:ptCount val="6"/>
                <c:pt idx="0">
                  <c:v>0.81689989235737392</c:v>
                </c:pt>
                <c:pt idx="1">
                  <c:v>0.82274353040185155</c:v>
                </c:pt>
                <c:pt idx="2" formatCode="0%">
                  <c:v>0.82963122708647852</c:v>
                </c:pt>
                <c:pt idx="3">
                  <c:v>0.86840939299955699</c:v>
                </c:pt>
                <c:pt idx="4">
                  <c:v>0.80876897133220904</c:v>
                </c:pt>
                <c:pt idx="5">
                  <c:v>0.83732264702696846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C029-468A-A3B3-158BF0F57923}"/>
            </c:ext>
          </c:extLst>
        </c:ser>
        <c:gapWidth val="100"/>
        <c:overlap val="100"/>
        <c:axId val="136632960"/>
        <c:axId val="136631424"/>
      </c:barChart>
      <c:valAx>
        <c:axId val="136631424"/>
        <c:scaling>
          <c:orientation val="minMax"/>
        </c:scaling>
        <c:axPos val="t"/>
        <c:majorGridlines/>
        <c:numFmt formatCode="0%" sourceLinked="1"/>
        <c:tickLblPos val="nextTo"/>
        <c:txPr>
          <a:bodyPr/>
          <a:lstStyle/>
          <a:p>
            <a:pPr>
              <a:defRPr sz="900"/>
            </a:pPr>
            <a:endParaRPr lang="ru-RU"/>
          </a:p>
        </c:txPr>
        <c:crossAx val="136632960"/>
        <c:crosses val="autoZero"/>
        <c:crossBetween val="between"/>
      </c:valAx>
      <c:catAx>
        <c:axId val="136632960"/>
        <c:scaling>
          <c:orientation val="maxMin"/>
        </c:scaling>
        <c:axPos val="l"/>
        <c:numFmt formatCode="General" sourceLinked="1"/>
        <c:tickLblPos val="nextTo"/>
        <c:crossAx val="136631424"/>
        <c:crosses val="autoZero"/>
        <c:auto val="1"/>
        <c:lblAlgn val="ctr"/>
        <c:lblOffset val="100"/>
      </c:catAx>
    </c:plotArea>
    <c:legend>
      <c:legendPos val="r"/>
      <c:layout>
        <c:manualLayout>
          <c:xMode val="edge"/>
          <c:yMode val="edge"/>
          <c:x val="0.18430523737519394"/>
          <c:y val="0.85334274759355588"/>
          <c:w val="0.58019915140665157"/>
          <c:h val="0.14234933459651342"/>
        </c:manualLayout>
      </c:layout>
      <c:txPr>
        <a:bodyPr/>
        <a:lstStyle/>
        <a:p>
          <a:pPr>
            <a:defRPr sz="900"/>
          </a:pPr>
          <a:endParaRPr lang="ru-RU"/>
        </a:p>
      </c:txPr>
    </c:legend>
    <c:plotVisOnly val="1"/>
    <c:dispBlanksAs val="zero"/>
  </c:chart>
  <c:spPr>
    <a:ln>
      <a:noFill/>
    </a:ln>
  </c:spPr>
  <c:txPr>
    <a:bodyPr/>
    <a:lstStyle/>
    <a:p>
      <a:pPr>
        <a:defRPr sz="1000">
          <a:solidFill>
            <a:sysClr val="windowText" lastClr="000000"/>
          </a:solidFill>
          <a:latin typeface="Arial Narrow" pitchFamily="34" charset="0"/>
        </a:defRPr>
      </a:pPr>
      <a:endParaRPr lang="ru-RU"/>
    </a:p>
  </c:txPr>
  <c:externalData r:id="rId2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9148733649967561"/>
          <c:y val="0.11856131518733801"/>
          <c:w val="0.73760164546402485"/>
          <c:h val="0.82257427746123468"/>
        </c:manualLayout>
      </c:layout>
      <c:barChart>
        <c:barDir val="bar"/>
        <c:grouping val="stacked"/>
        <c:ser>
          <c:idx val="0"/>
          <c:order val="0"/>
          <c:tx>
            <c:strRef>
              <c:f>Лист1!$C$1</c:f>
              <c:strCache>
                <c:ptCount val="1"/>
                <c:pt idx="0">
                  <c:v>объем отгрузки</c:v>
                </c:pt>
              </c:strCache>
            </c:strRef>
          </c:tx>
          <c:spPr>
            <a:solidFill>
              <a:srgbClr val="A6A6A6"/>
            </a:solidFill>
            <a:ln>
              <a:noFill/>
            </a:ln>
            <a:effectLst/>
          </c:spPr>
          <c:dLbls>
            <c:spPr>
              <a:solidFill>
                <a:sysClr val="window" lastClr="FFFFFF"/>
              </a:solidFill>
              <a:ln>
                <a:solidFill>
                  <a:srgbClr val="A6A6A6"/>
                </a:solidFill>
              </a:ln>
              <a:effectLst/>
            </c:spPr>
            <c:txPr>
              <a:bodyPr rot="0" vert="horz"/>
              <a:lstStyle/>
              <a:p>
                <a:pPr>
                  <a:defRPr b="0">
                    <a:solidFill>
                      <a:sysClr val="windowText" lastClr="000000"/>
                    </a:solidFill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Лист1!$B$2:$B$7</c:f>
              <c:numCache>
                <c:formatCode>General</c:formatCode>
                <c:ptCount val="6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</c:numCache>
            </c:numRef>
          </c:cat>
          <c:val>
            <c:numRef>
              <c:f>Лист1!$C$2:$C$7</c:f>
              <c:numCache>
                <c:formatCode>0.0</c:formatCode>
                <c:ptCount val="6"/>
                <c:pt idx="0">
                  <c:v>144.69999999999999</c:v>
                </c:pt>
                <c:pt idx="1">
                  <c:v>150.9</c:v>
                </c:pt>
                <c:pt idx="2">
                  <c:v>156.4</c:v>
                </c:pt>
                <c:pt idx="3">
                  <c:v>178.2</c:v>
                </c:pt>
                <c:pt idx="4">
                  <c:v>179.2</c:v>
                </c:pt>
                <c:pt idx="5">
                  <c:v>190.82110000000023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732B-41CF-B9B2-C3863A3BD9D4}"/>
            </c:ext>
          </c:extLst>
        </c:ser>
        <c:dLbls>
          <c:showVal val="1"/>
        </c:dLbls>
        <c:gapWidth val="90"/>
        <c:overlap val="100"/>
        <c:axId val="138584448"/>
        <c:axId val="138585984"/>
      </c:barChart>
      <c:catAx>
        <c:axId val="138584448"/>
        <c:scaling>
          <c:orientation val="maxMin"/>
        </c:scaling>
        <c:axPos val="l"/>
        <c:numFmt formatCode="General" sourceLinked="1"/>
        <c:maj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vert="horz"/>
          <a:lstStyle/>
          <a:p>
            <a:pPr>
              <a:defRPr sz="900"/>
            </a:pPr>
            <a:endParaRPr lang="ru-RU"/>
          </a:p>
        </c:txPr>
        <c:crossAx val="138585984"/>
        <c:crosses val="autoZero"/>
        <c:auto val="1"/>
        <c:lblAlgn val="ctr"/>
        <c:lblOffset val="100"/>
      </c:catAx>
      <c:valAx>
        <c:axId val="138585984"/>
        <c:scaling>
          <c:orientation val="minMax"/>
          <c:max val="300"/>
          <c:min val="0"/>
        </c:scaling>
        <c:axPos val="t"/>
        <c:numFmt formatCode="0" sourceLinked="0"/>
        <c:tickLblPos val="nextTo"/>
        <c:crossAx val="1385844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 w="9525" cap="flat" cmpd="sng" algn="ctr">
      <a:noFill/>
      <a:round/>
    </a:ln>
    <a:effectLst/>
  </c:spPr>
  <c:txPr>
    <a:bodyPr/>
    <a:lstStyle/>
    <a:p>
      <a:pPr>
        <a:defRPr>
          <a:solidFill>
            <a:sysClr val="windowText" lastClr="000000"/>
          </a:solidFill>
          <a:latin typeface="Arial Narrow" pitchFamily="34" charset="0"/>
        </a:defRPr>
      </a:pPr>
      <a:endParaRPr lang="ru-RU"/>
    </a:p>
  </c:txPr>
  <c:externalData r:id="rId2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9.1555926869333087E-2"/>
          <c:y val="7.8183881952327075E-2"/>
          <c:w val="0.79162903288341735"/>
          <c:h val="0.77006248168558933"/>
        </c:manualLayout>
      </c:layout>
      <c:barChart>
        <c:barDir val="bar"/>
        <c:grouping val="percentStacked"/>
        <c:ser>
          <c:idx val="0"/>
          <c:order val="0"/>
          <c:tx>
            <c:strRef>
              <c:f>Лист1!$A$2</c:f>
              <c:strCache>
                <c:ptCount val="1"/>
                <c:pt idx="0">
                  <c:v>Малые предприятия (без учета микропредприятий)</c:v>
                </c:pt>
              </c:strCache>
            </c:strRef>
          </c:tx>
          <c:spPr>
            <a:solidFill>
              <a:srgbClr val="883879"/>
            </a:solidFill>
            <a:ln w="19050">
              <a:noFill/>
            </a:ln>
          </c:spPr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Лист1!$B$1:$G$1</c:f>
              <c:strCache>
                <c:ptCount val="6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</c:strCache>
            </c:strRef>
          </c:cat>
          <c:val>
            <c:numRef>
              <c:f>Лист1!$B$2:$G$2</c:f>
              <c:numCache>
                <c:formatCode>0.0%</c:formatCode>
                <c:ptCount val="6"/>
                <c:pt idx="0">
                  <c:v>0.17899554675903051</c:v>
                </c:pt>
                <c:pt idx="1">
                  <c:v>0.17900355871886123</c:v>
                </c:pt>
                <c:pt idx="2">
                  <c:v>0.17100371747211895</c:v>
                </c:pt>
                <c:pt idx="3">
                  <c:v>0.18100558659217919</c:v>
                </c:pt>
                <c:pt idx="4">
                  <c:v>0.2110718492343934</c:v>
                </c:pt>
                <c:pt idx="5">
                  <c:v>0.19897799561998125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AE9-4219-A097-F2D5D273C94B}"/>
            </c:ext>
          </c:extLst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Остальные организации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Лист1!$B$1:$G$1</c:f>
              <c:strCache>
                <c:ptCount val="6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</c:strCache>
            </c:strRef>
          </c:cat>
          <c:val>
            <c:numRef>
              <c:f>Лист1!$B$3:$G$3</c:f>
              <c:numCache>
                <c:formatCode>0.0%</c:formatCode>
                <c:ptCount val="6"/>
                <c:pt idx="0">
                  <c:v>0.82100445324096982</c:v>
                </c:pt>
                <c:pt idx="1">
                  <c:v>0.8209964412811388</c:v>
                </c:pt>
                <c:pt idx="2">
                  <c:v>0.82899628252788238</c:v>
                </c:pt>
                <c:pt idx="3">
                  <c:v>0.81899441340782309</c:v>
                </c:pt>
                <c:pt idx="4">
                  <c:v>0.78892815076560652</c:v>
                </c:pt>
                <c:pt idx="5">
                  <c:v>0.80102200438001869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1AE9-4219-A097-F2D5D273C94B}"/>
            </c:ext>
          </c:extLst>
        </c:ser>
        <c:gapWidth val="100"/>
        <c:overlap val="100"/>
        <c:axId val="138697344"/>
        <c:axId val="138695808"/>
      </c:barChart>
      <c:valAx>
        <c:axId val="138695808"/>
        <c:scaling>
          <c:orientation val="minMax"/>
        </c:scaling>
        <c:axPos val="t"/>
        <c:majorGridlines/>
        <c:numFmt formatCode="0%" sourceLinked="1"/>
        <c:tickLblPos val="nextTo"/>
        <c:txPr>
          <a:bodyPr/>
          <a:lstStyle/>
          <a:p>
            <a:pPr>
              <a:defRPr sz="900"/>
            </a:pPr>
            <a:endParaRPr lang="ru-RU"/>
          </a:p>
        </c:txPr>
        <c:crossAx val="138697344"/>
        <c:crosses val="autoZero"/>
        <c:crossBetween val="between"/>
      </c:valAx>
      <c:catAx>
        <c:axId val="138697344"/>
        <c:scaling>
          <c:orientation val="maxMin"/>
        </c:scaling>
        <c:axPos val="l"/>
        <c:numFmt formatCode="General" sourceLinked="1"/>
        <c:tickLblPos val="nextTo"/>
        <c:crossAx val="138695808"/>
        <c:crosses val="autoZero"/>
        <c:auto val="1"/>
        <c:lblAlgn val="ctr"/>
        <c:lblOffset val="100"/>
      </c:catAx>
    </c:plotArea>
    <c:legend>
      <c:legendPos val="r"/>
      <c:layout>
        <c:manualLayout>
          <c:xMode val="edge"/>
          <c:yMode val="edge"/>
          <c:x val="0.18430523737519394"/>
          <c:y val="0.85334274759355588"/>
          <c:w val="0.58019915140665157"/>
          <c:h val="0.14234933459651342"/>
        </c:manualLayout>
      </c:layout>
      <c:txPr>
        <a:bodyPr/>
        <a:lstStyle/>
        <a:p>
          <a:pPr>
            <a:defRPr sz="900"/>
          </a:pPr>
          <a:endParaRPr lang="ru-RU"/>
        </a:p>
      </c:txPr>
    </c:legend>
    <c:plotVisOnly val="1"/>
    <c:dispBlanksAs val="zero"/>
  </c:chart>
  <c:spPr>
    <a:ln>
      <a:noFill/>
    </a:ln>
  </c:spPr>
  <c:txPr>
    <a:bodyPr/>
    <a:lstStyle/>
    <a:p>
      <a:pPr>
        <a:defRPr sz="1000">
          <a:solidFill>
            <a:sysClr val="windowText" lastClr="000000"/>
          </a:solidFill>
          <a:latin typeface="Arial Narrow" pitchFamily="34" charset="0"/>
        </a:defRPr>
      </a:pPr>
      <a:endParaRPr lang="ru-RU"/>
    </a:p>
  </c:txPr>
  <c:externalData r:id="rId2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Столбец2</c:v>
                </c:pt>
              </c:strCache>
            </c:strRef>
          </c:tx>
          <c:spPr>
            <a:ln w="19050">
              <a:noFill/>
            </a:ln>
          </c:spPr>
          <c:dPt>
            <c:idx val="0"/>
            <c:spPr>
              <a:solidFill>
                <a:srgbClr val="7C9A3E"/>
              </a:solidFill>
              <a:ln w="19050"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7187-4DD7-B2ED-482E3B40CE1B}"/>
              </c:ext>
            </c:extLst>
          </c:dPt>
          <c:dPt>
            <c:idx val="1"/>
            <c:spPr>
              <a:solidFill>
                <a:srgbClr val="A0BF61"/>
              </a:solidFill>
              <a:ln w="19050"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7187-4DD7-B2ED-482E3B40CE1B}"/>
              </c:ext>
            </c:extLst>
          </c:dPt>
          <c:dPt>
            <c:idx val="2"/>
            <c:spPr>
              <a:solidFill>
                <a:srgbClr val="CE6A60"/>
              </a:solidFill>
              <a:ln w="19050"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7187-4DD7-B2ED-482E3B40CE1B}"/>
              </c:ext>
            </c:extLst>
          </c:dPt>
          <c:dPt>
            <c:idx val="3"/>
            <c:spPr>
              <a:solidFill>
                <a:srgbClr val="A6A6A6"/>
              </a:solidFill>
              <a:ln w="19050"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7187-4DD7-B2ED-482E3B40CE1B}"/>
              </c:ext>
            </c:extLst>
          </c:dPt>
          <c:cat>
            <c:strRef>
              <c:f>Лист1!$A$2:$A$5</c:f>
              <c:strCache>
                <c:ptCount val="4"/>
                <c:pt idx="0">
                  <c:v>Успешно, скорее успешно</c:v>
                </c:pt>
                <c:pt idx="1">
                  <c:v>Не успешно, скорее не успешно</c:v>
                </c:pt>
                <c:pt idx="2">
                  <c:v>И успешно, и неуспешно: по-разному</c:v>
                </c:pt>
                <c:pt idx="3">
                  <c:v>Затрудняюсь ответить</c:v>
                </c:pt>
              </c:strCache>
            </c:strRef>
          </c:cat>
          <c:val>
            <c:numRef>
              <c:f>Лист1!$B$2:$B$5</c:f>
              <c:numCache>
                <c:formatCode>0.00%</c:formatCode>
                <c:ptCount val="4"/>
                <c:pt idx="0">
                  <c:v>0.28200000000000008</c:v>
                </c:pt>
                <c:pt idx="1">
                  <c:v>0.24800000000000025</c:v>
                </c:pt>
                <c:pt idx="2">
                  <c:v>0.42400000000000032</c:v>
                </c:pt>
                <c:pt idx="3">
                  <c:v>4.7000000000000014E-2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7187-4DD7-B2ED-482E3B40CE1B}"/>
            </c:ext>
          </c:extLst>
        </c:ser>
        <c:firstSliceAng val="0"/>
        <c:holeSize val="50"/>
      </c:doughnutChart>
    </c:plotArea>
    <c:legend>
      <c:legendPos val="b"/>
      <c:layout>
        <c:manualLayout>
          <c:xMode val="edge"/>
          <c:yMode val="edge"/>
          <c:x val="9.5815048327963809E-2"/>
          <c:y val="0.65102526145743655"/>
          <c:w val="0.83398537728612165"/>
          <c:h val="0.2618115182969088"/>
        </c:manualLayout>
      </c:layout>
      <c:txPr>
        <a:bodyPr/>
        <a:lstStyle/>
        <a:p>
          <a:pPr>
            <a:defRPr sz="1000"/>
          </a:pPr>
          <a:endParaRPr lang="ru-RU"/>
        </a:p>
      </c:txPr>
    </c:legend>
    <c:plotVisOnly val="1"/>
    <c:dispBlanksAs val="zero"/>
  </c:chart>
  <c:spPr>
    <a:ln>
      <a:noFill/>
    </a:ln>
  </c:spPr>
  <c:txPr>
    <a:bodyPr/>
    <a:lstStyle/>
    <a:p>
      <a:pPr>
        <a:defRPr>
          <a:latin typeface="Arial Narrow" pitchFamily="34" charset="0"/>
        </a:defRPr>
      </a:pPr>
      <a:endParaRPr lang="ru-RU"/>
    </a:p>
  </c:txPr>
  <c:externalData r:id="rId2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6"/>
  <c:clrMapOvr bg1="lt1" tx1="dk1" bg2="lt2" tx2="dk2" accent1="accent1" accent2="accent2" accent3="accent3" accent4="accent4" accent5="accent5" accent6="accent6" hlink="hlink" folHlink="folHlink"/>
  <c:chart>
    <c:plotArea>
      <c:layout>
        <c:manualLayout>
          <c:layoutTarget val="inner"/>
          <c:xMode val="edge"/>
          <c:yMode val="edge"/>
          <c:x val="0.46650085747478287"/>
          <c:y val="8.9096985851564045E-2"/>
          <c:w val="0.64117755683919853"/>
          <c:h val="0.88147893242541364"/>
        </c:manualLayout>
      </c:layout>
      <c:barChart>
        <c:barDir val="bar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Успешно, скорее успешно</c:v>
                </c:pt>
              </c:strCache>
            </c:strRef>
          </c:tx>
          <c:spPr>
            <a:solidFill>
              <a:srgbClr val="78973B"/>
            </a:solidFill>
          </c:spPr>
          <c:dLbls>
            <c:spPr>
              <a:solidFill>
                <a:sysClr val="window" lastClr="FFFFFF"/>
              </a:solidFill>
              <a:ln>
                <a:solidFill>
                  <a:srgbClr val="78973B"/>
                </a:solidFill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Лист1!$A$2:$A$34</c:f>
              <c:strCache>
                <c:ptCount val="33"/>
                <c:pt idx="0">
                  <c:v>Рынок дошкольного образования</c:v>
                </c:pt>
                <c:pt idx="1">
                  <c:v>Рынок общего образования</c:v>
                </c:pt>
                <c:pt idx="2">
                  <c:v>Рынок среднего профобразования</c:v>
                </c:pt>
                <c:pt idx="3">
                  <c:v>Рынок дополнительного образования</c:v>
                </c:pt>
                <c:pt idx="4">
                  <c:v>Рынок детского отдыха и оздоровления</c:v>
                </c:pt>
                <c:pt idx="5">
                  <c:v>Рынок розничной торговли лекарственными препаратами</c:v>
                </c:pt>
                <c:pt idx="6">
                  <c:v>Рынок психолого-педагогического сопровождения детей с ОВЗ</c:v>
                </c:pt>
                <c:pt idx="7">
                  <c:v>Рынок социальных услуг</c:v>
                </c:pt>
                <c:pt idx="8">
                  <c:v>Рынок теплоснабжения</c:v>
                </c:pt>
                <c:pt idx="9">
                  <c:v>Рынок по сбору и транспортированию ТКО</c:v>
                </c:pt>
                <c:pt idx="10">
                  <c:v>Рынок по благоустройству</c:v>
                </c:pt>
                <c:pt idx="11">
                  <c:v>Рынок по содержанию и ремонту в многоквартирном доме</c:v>
                </c:pt>
                <c:pt idx="12">
                  <c:v>Рынок поставки сжиженного газа в баллонах</c:v>
                </c:pt>
                <c:pt idx="13">
                  <c:v>Рынок купли-продажи электроэнергии</c:v>
                </c:pt>
                <c:pt idx="14">
                  <c:v>Рынок производства электроэнергии</c:v>
                </c:pt>
                <c:pt idx="15">
                  <c:v>Рынок  по перевозке пассажиров по муниципальным маршрутам</c:v>
                </c:pt>
                <c:pt idx="16">
                  <c:v>Рынок по перевозке пассажиров по межмуниципальным маршрутам</c:v>
                </c:pt>
                <c:pt idx="17">
                  <c:v>Рынок легкового такси</c:v>
                </c:pt>
                <c:pt idx="18">
                  <c:v>Рынок услуг связи</c:v>
                </c:pt>
                <c:pt idx="19">
                  <c:v>Рынок жилищного строительства </c:v>
                </c:pt>
                <c:pt idx="20">
                  <c:v>Рынок капитального строительства</c:v>
                </c:pt>
                <c:pt idx="21">
                  <c:v>Рынок дорожной деятельности</c:v>
                </c:pt>
                <c:pt idx="22">
                  <c:v>Рынок архитектурно-строительного проектирования</c:v>
                </c:pt>
                <c:pt idx="23">
                  <c:v>Рынок племенного животноводства</c:v>
                </c:pt>
                <c:pt idx="24">
                  <c:v>Рынок семеноводства</c:v>
                </c:pt>
                <c:pt idx="25">
                  <c:v>Рынок вылова водных биоресурсов</c:v>
                </c:pt>
                <c:pt idx="26">
                  <c:v>Рынок переработки водных биоресурсов</c:v>
                </c:pt>
                <c:pt idx="27">
                  <c:v>Рынок товарной аквакультуры</c:v>
                </c:pt>
                <c:pt idx="28">
                  <c:v>Рынок добычи полезных ископаемых</c:v>
                </c:pt>
                <c:pt idx="29">
                  <c:v>Рынок легкой промышленности</c:v>
                </c:pt>
                <c:pt idx="30">
                  <c:v>Рынок обработки древесины</c:v>
                </c:pt>
                <c:pt idx="31">
                  <c:v>Рынок производства кирпича</c:v>
                </c:pt>
                <c:pt idx="32">
                  <c:v>Рынок производства бетона</c:v>
                </c:pt>
              </c:strCache>
            </c:strRef>
          </c:cat>
          <c:val>
            <c:numRef>
              <c:f>Лист1!$B$2:$B$34</c:f>
              <c:numCache>
                <c:formatCode>0%</c:formatCode>
                <c:ptCount val="33"/>
                <c:pt idx="0" formatCode="0.0%">
                  <c:v>0.52700000000000002</c:v>
                </c:pt>
                <c:pt idx="1">
                  <c:v>0.52</c:v>
                </c:pt>
                <c:pt idx="2">
                  <c:v>0.7400000000000001</c:v>
                </c:pt>
                <c:pt idx="3" formatCode="0.0%">
                  <c:v>0.53300000000000003</c:v>
                </c:pt>
                <c:pt idx="4">
                  <c:v>0.4</c:v>
                </c:pt>
                <c:pt idx="5" formatCode="0.0%">
                  <c:v>0.24500000000000002</c:v>
                </c:pt>
                <c:pt idx="6" formatCode="0.0%">
                  <c:v>0.46700000000000008</c:v>
                </c:pt>
                <c:pt idx="7" formatCode="0.0%">
                  <c:v>0.46700000000000008</c:v>
                </c:pt>
                <c:pt idx="8">
                  <c:v>0.15000000000000002</c:v>
                </c:pt>
                <c:pt idx="9" formatCode="0.0%">
                  <c:v>0.14300000000000002</c:v>
                </c:pt>
                <c:pt idx="10" formatCode="0.0%">
                  <c:v>0.222</c:v>
                </c:pt>
                <c:pt idx="11" formatCode="0.0%">
                  <c:v>0.4250000000000001</c:v>
                </c:pt>
                <c:pt idx="12" formatCode="0.0%">
                  <c:v>0.65700000000000014</c:v>
                </c:pt>
                <c:pt idx="13">
                  <c:v>0.56000000000000005</c:v>
                </c:pt>
                <c:pt idx="14">
                  <c:v>0.26</c:v>
                </c:pt>
                <c:pt idx="15">
                  <c:v>0.32000000000000006</c:v>
                </c:pt>
                <c:pt idx="16">
                  <c:v>2.0000000000000004E-2</c:v>
                </c:pt>
                <c:pt idx="17" formatCode="0.0%">
                  <c:v>0.113</c:v>
                </c:pt>
                <c:pt idx="18" formatCode="0.0%">
                  <c:v>0.30800000000000005</c:v>
                </c:pt>
                <c:pt idx="19">
                  <c:v>0.2</c:v>
                </c:pt>
                <c:pt idx="20">
                  <c:v>0.23</c:v>
                </c:pt>
                <c:pt idx="21" formatCode="0.0%">
                  <c:v>0.14100000000000001</c:v>
                </c:pt>
                <c:pt idx="22">
                  <c:v>0.24000000000000002</c:v>
                </c:pt>
                <c:pt idx="23" formatCode="0.0%">
                  <c:v>0.14300000000000002</c:v>
                </c:pt>
                <c:pt idx="24" formatCode="0.0%">
                  <c:v>2.9000000000000001E-2</c:v>
                </c:pt>
                <c:pt idx="25" formatCode="0.0%">
                  <c:v>0.31400000000000006</c:v>
                </c:pt>
                <c:pt idx="26" formatCode="0.0%">
                  <c:v>0.31400000000000006</c:v>
                </c:pt>
                <c:pt idx="27" formatCode="0.0%">
                  <c:v>0.17100000000000001</c:v>
                </c:pt>
                <c:pt idx="28">
                  <c:v>0.16</c:v>
                </c:pt>
                <c:pt idx="29" formatCode="0.0%">
                  <c:v>0.21800000000000003</c:v>
                </c:pt>
                <c:pt idx="30" formatCode="0.0%">
                  <c:v>0.13300000000000001</c:v>
                </c:pt>
                <c:pt idx="31" formatCode="0.0%">
                  <c:v>0.17500000000000002</c:v>
                </c:pt>
                <c:pt idx="32" formatCode="0.0%">
                  <c:v>0.34300000000000008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890-4FC5-B6F1-5921CB4892D0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 успешно, скорее не успешно</c:v>
                </c:pt>
              </c:strCache>
            </c:strRef>
          </c:tx>
          <c:spPr>
            <a:solidFill>
              <a:srgbClr val="7C3776"/>
            </a:solidFill>
            <a:ln>
              <a:noFill/>
            </a:ln>
          </c:spPr>
          <c:dLbls>
            <c:dLbl>
              <c:idx val="4"/>
              <c:layout>
                <c:manualLayout>
                  <c:x val="2.3424121165182128E-2"/>
                  <c:y val="-7.6554864086954027E-6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5890-4FC5-B6F1-5921CB4892D0}"/>
                </c:ext>
              </c:extLst>
            </c:dLbl>
            <c:spPr>
              <a:solidFill>
                <a:sysClr val="window" lastClr="FFFFFF"/>
              </a:solidFill>
              <a:ln>
                <a:solidFill>
                  <a:srgbClr val="7C3776"/>
                </a:solidFill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Лист1!$A$2:$A$34</c:f>
              <c:strCache>
                <c:ptCount val="33"/>
                <c:pt idx="0">
                  <c:v>Рынок дошкольного образования</c:v>
                </c:pt>
                <c:pt idx="1">
                  <c:v>Рынок общего образования</c:v>
                </c:pt>
                <c:pt idx="2">
                  <c:v>Рынок среднего профобразования</c:v>
                </c:pt>
                <c:pt idx="3">
                  <c:v>Рынок дополнительного образования</c:v>
                </c:pt>
                <c:pt idx="4">
                  <c:v>Рынок детского отдыха и оздоровления</c:v>
                </c:pt>
                <c:pt idx="5">
                  <c:v>Рынок розничной торговли лекарственными препаратами</c:v>
                </c:pt>
                <c:pt idx="6">
                  <c:v>Рынок психолого-педагогического сопровождения детей с ОВЗ</c:v>
                </c:pt>
                <c:pt idx="7">
                  <c:v>Рынок социальных услуг</c:v>
                </c:pt>
                <c:pt idx="8">
                  <c:v>Рынок теплоснабжения</c:v>
                </c:pt>
                <c:pt idx="9">
                  <c:v>Рынок по сбору и транспортированию ТКО</c:v>
                </c:pt>
                <c:pt idx="10">
                  <c:v>Рынок по благоустройству</c:v>
                </c:pt>
                <c:pt idx="11">
                  <c:v>Рынок по содержанию и ремонту в многоквартирном доме</c:v>
                </c:pt>
                <c:pt idx="12">
                  <c:v>Рынок поставки сжиженного газа в баллонах</c:v>
                </c:pt>
                <c:pt idx="13">
                  <c:v>Рынок купли-продажи электроэнергии</c:v>
                </c:pt>
                <c:pt idx="14">
                  <c:v>Рынок производства электроэнергии</c:v>
                </c:pt>
                <c:pt idx="15">
                  <c:v>Рынок  по перевозке пассажиров по муниципальным маршрутам</c:v>
                </c:pt>
                <c:pt idx="16">
                  <c:v>Рынок по перевозке пассажиров по межмуниципальным маршрутам</c:v>
                </c:pt>
                <c:pt idx="17">
                  <c:v>Рынок легкового такси</c:v>
                </c:pt>
                <c:pt idx="18">
                  <c:v>Рынок услуг связи</c:v>
                </c:pt>
                <c:pt idx="19">
                  <c:v>Рынок жилищного строительства </c:v>
                </c:pt>
                <c:pt idx="20">
                  <c:v>Рынок капитального строительства</c:v>
                </c:pt>
                <c:pt idx="21">
                  <c:v>Рынок дорожной деятельности</c:v>
                </c:pt>
                <c:pt idx="22">
                  <c:v>Рынок архитектурно-строительного проектирования</c:v>
                </c:pt>
                <c:pt idx="23">
                  <c:v>Рынок племенного животноводства</c:v>
                </c:pt>
                <c:pt idx="24">
                  <c:v>Рынок семеноводства</c:v>
                </c:pt>
                <c:pt idx="25">
                  <c:v>Рынок вылова водных биоресурсов</c:v>
                </c:pt>
                <c:pt idx="26">
                  <c:v>Рынок переработки водных биоресурсов</c:v>
                </c:pt>
                <c:pt idx="27">
                  <c:v>Рынок товарной аквакультуры</c:v>
                </c:pt>
                <c:pt idx="28">
                  <c:v>Рынок добычи полезных ископаемых</c:v>
                </c:pt>
                <c:pt idx="29">
                  <c:v>Рынок легкой промышленности</c:v>
                </c:pt>
                <c:pt idx="30">
                  <c:v>Рынок обработки древесины</c:v>
                </c:pt>
                <c:pt idx="31">
                  <c:v>Рынок производства кирпича</c:v>
                </c:pt>
                <c:pt idx="32">
                  <c:v>Рынок производства бетона</c:v>
                </c:pt>
              </c:strCache>
            </c:strRef>
          </c:cat>
          <c:val>
            <c:numRef>
              <c:f>Лист1!$C$2:$C$34</c:f>
              <c:numCache>
                <c:formatCode>0%</c:formatCode>
                <c:ptCount val="33"/>
                <c:pt idx="0" formatCode="0.0%">
                  <c:v>0.127</c:v>
                </c:pt>
                <c:pt idx="1">
                  <c:v>8.0000000000000016E-2</c:v>
                </c:pt>
                <c:pt idx="2">
                  <c:v>6.0000000000000005E-2</c:v>
                </c:pt>
                <c:pt idx="3" formatCode="0.0%">
                  <c:v>0.16700000000000001</c:v>
                </c:pt>
                <c:pt idx="4">
                  <c:v>0.30000000000000004</c:v>
                </c:pt>
                <c:pt idx="5" formatCode="0.0%">
                  <c:v>0.21800000000000003</c:v>
                </c:pt>
                <c:pt idx="6" formatCode="0.0%">
                  <c:v>0.26700000000000002</c:v>
                </c:pt>
                <c:pt idx="7">
                  <c:v>0.2</c:v>
                </c:pt>
                <c:pt idx="8">
                  <c:v>0.35000000000000003</c:v>
                </c:pt>
                <c:pt idx="9">
                  <c:v>0.5</c:v>
                </c:pt>
                <c:pt idx="10">
                  <c:v>0.2</c:v>
                </c:pt>
                <c:pt idx="11" formatCode="0.0%">
                  <c:v>7.5000000000000011E-2</c:v>
                </c:pt>
                <c:pt idx="12" formatCode="0.0%">
                  <c:v>8.6000000000000021E-2</c:v>
                </c:pt>
                <c:pt idx="13">
                  <c:v>0.1</c:v>
                </c:pt>
                <c:pt idx="14">
                  <c:v>0.32000000000000006</c:v>
                </c:pt>
                <c:pt idx="15">
                  <c:v>0.22</c:v>
                </c:pt>
                <c:pt idx="16">
                  <c:v>0.44</c:v>
                </c:pt>
                <c:pt idx="17" formatCode="0.0%">
                  <c:v>0.41300000000000003</c:v>
                </c:pt>
                <c:pt idx="18" formatCode="0.0%">
                  <c:v>0.26200000000000001</c:v>
                </c:pt>
                <c:pt idx="19" formatCode="0.0%">
                  <c:v>0.22500000000000001</c:v>
                </c:pt>
                <c:pt idx="20">
                  <c:v>0.23</c:v>
                </c:pt>
                <c:pt idx="21" formatCode="0.0%">
                  <c:v>0.18800000000000003</c:v>
                </c:pt>
                <c:pt idx="22">
                  <c:v>0.18000000000000002</c:v>
                </c:pt>
                <c:pt idx="23" formatCode="0.0%">
                  <c:v>0.51400000000000001</c:v>
                </c:pt>
                <c:pt idx="24" formatCode="0.0%">
                  <c:v>0.37100000000000005</c:v>
                </c:pt>
                <c:pt idx="25" formatCode="0.0%">
                  <c:v>0.22900000000000001</c:v>
                </c:pt>
                <c:pt idx="26" formatCode="0.0%">
                  <c:v>0.28600000000000003</c:v>
                </c:pt>
                <c:pt idx="27">
                  <c:v>0.60000000000000009</c:v>
                </c:pt>
                <c:pt idx="28">
                  <c:v>0.14000000000000001</c:v>
                </c:pt>
                <c:pt idx="29" formatCode="0.0%">
                  <c:v>0.14500000000000002</c:v>
                </c:pt>
                <c:pt idx="30">
                  <c:v>0.2</c:v>
                </c:pt>
                <c:pt idx="31" formatCode="0.0%">
                  <c:v>0.52500000000000002</c:v>
                </c:pt>
                <c:pt idx="32" formatCode="0.0%">
                  <c:v>8.6000000000000021E-2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5890-4FC5-B6F1-5921CB4892D0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И успешно, и неуспешно: по-разному</c:v>
                </c:pt>
              </c:strCache>
            </c:strRef>
          </c:tx>
          <c:spPr>
            <a:solidFill>
              <a:srgbClr val="7665AB"/>
            </a:solidFill>
          </c:spPr>
          <c:dLbls>
            <c:spPr>
              <a:solidFill>
                <a:sysClr val="window" lastClr="FFFFFF"/>
              </a:solidFill>
              <a:ln>
                <a:solidFill>
                  <a:srgbClr val="7665AB"/>
                </a:solidFill>
              </a:ln>
              <a:effectLst/>
            </c:spPr>
            <c:dLblPos val="ctr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Лист1!$A$2:$A$34</c:f>
              <c:strCache>
                <c:ptCount val="33"/>
                <c:pt idx="0">
                  <c:v>Рынок дошкольного образования</c:v>
                </c:pt>
                <c:pt idx="1">
                  <c:v>Рынок общего образования</c:v>
                </c:pt>
                <c:pt idx="2">
                  <c:v>Рынок среднего профобразования</c:v>
                </c:pt>
                <c:pt idx="3">
                  <c:v>Рынок дополнительного образования</c:v>
                </c:pt>
                <c:pt idx="4">
                  <c:v>Рынок детского отдыха и оздоровления</c:v>
                </c:pt>
                <c:pt idx="5">
                  <c:v>Рынок розничной торговли лекарственными препаратами</c:v>
                </c:pt>
                <c:pt idx="6">
                  <c:v>Рынок психолого-педагогического сопровождения детей с ОВЗ</c:v>
                </c:pt>
                <c:pt idx="7">
                  <c:v>Рынок социальных услуг</c:v>
                </c:pt>
                <c:pt idx="8">
                  <c:v>Рынок теплоснабжения</c:v>
                </c:pt>
                <c:pt idx="9">
                  <c:v>Рынок по сбору и транспортированию ТКО</c:v>
                </c:pt>
                <c:pt idx="10">
                  <c:v>Рынок по благоустройству</c:v>
                </c:pt>
                <c:pt idx="11">
                  <c:v>Рынок по содержанию и ремонту в многоквартирном доме</c:v>
                </c:pt>
                <c:pt idx="12">
                  <c:v>Рынок поставки сжиженного газа в баллонах</c:v>
                </c:pt>
                <c:pt idx="13">
                  <c:v>Рынок купли-продажи электроэнергии</c:v>
                </c:pt>
                <c:pt idx="14">
                  <c:v>Рынок производства электроэнергии</c:v>
                </c:pt>
                <c:pt idx="15">
                  <c:v>Рынок  по перевозке пассажиров по муниципальным маршрутам</c:v>
                </c:pt>
                <c:pt idx="16">
                  <c:v>Рынок по перевозке пассажиров по межмуниципальным маршрутам</c:v>
                </c:pt>
                <c:pt idx="17">
                  <c:v>Рынок легкового такси</c:v>
                </c:pt>
                <c:pt idx="18">
                  <c:v>Рынок услуг связи</c:v>
                </c:pt>
                <c:pt idx="19">
                  <c:v>Рынок жилищного строительства </c:v>
                </c:pt>
                <c:pt idx="20">
                  <c:v>Рынок капитального строительства</c:v>
                </c:pt>
                <c:pt idx="21">
                  <c:v>Рынок дорожной деятельности</c:v>
                </c:pt>
                <c:pt idx="22">
                  <c:v>Рынок архитектурно-строительного проектирования</c:v>
                </c:pt>
                <c:pt idx="23">
                  <c:v>Рынок племенного животноводства</c:v>
                </c:pt>
                <c:pt idx="24">
                  <c:v>Рынок семеноводства</c:v>
                </c:pt>
                <c:pt idx="25">
                  <c:v>Рынок вылова водных биоресурсов</c:v>
                </c:pt>
                <c:pt idx="26">
                  <c:v>Рынок переработки водных биоресурсов</c:v>
                </c:pt>
                <c:pt idx="27">
                  <c:v>Рынок товарной аквакультуры</c:v>
                </c:pt>
                <c:pt idx="28">
                  <c:v>Рынок добычи полезных ископаемых</c:v>
                </c:pt>
                <c:pt idx="29">
                  <c:v>Рынок легкой промышленности</c:v>
                </c:pt>
                <c:pt idx="30">
                  <c:v>Рынок обработки древесины</c:v>
                </c:pt>
                <c:pt idx="31">
                  <c:v>Рынок производства кирпича</c:v>
                </c:pt>
                <c:pt idx="32">
                  <c:v>Рынок производства бетона</c:v>
                </c:pt>
              </c:strCache>
            </c:strRef>
          </c:cat>
          <c:val>
            <c:numRef>
              <c:f>Лист1!$D$2:$D$34</c:f>
              <c:numCache>
                <c:formatCode>0%</c:formatCode>
                <c:ptCount val="33"/>
                <c:pt idx="0" formatCode="0.0%">
                  <c:v>0.29100000000000004</c:v>
                </c:pt>
                <c:pt idx="1">
                  <c:v>0.18000000000000002</c:v>
                </c:pt>
                <c:pt idx="2">
                  <c:v>0.2</c:v>
                </c:pt>
                <c:pt idx="3" formatCode="0.0%">
                  <c:v>0.26700000000000002</c:v>
                </c:pt>
                <c:pt idx="4">
                  <c:v>0.30000000000000004</c:v>
                </c:pt>
                <c:pt idx="5" formatCode="0.0%">
                  <c:v>0.50900000000000001</c:v>
                </c:pt>
                <c:pt idx="6">
                  <c:v>0.2</c:v>
                </c:pt>
                <c:pt idx="7" formatCode="0.0%">
                  <c:v>0.26700000000000002</c:v>
                </c:pt>
                <c:pt idx="8">
                  <c:v>0.45</c:v>
                </c:pt>
                <c:pt idx="9" formatCode="0.0%">
                  <c:v>0.32900000000000007</c:v>
                </c:pt>
                <c:pt idx="10" formatCode="0.0%">
                  <c:v>0.57800000000000007</c:v>
                </c:pt>
                <c:pt idx="11">
                  <c:v>0.35000000000000003</c:v>
                </c:pt>
                <c:pt idx="12" formatCode="0.0%">
                  <c:v>0.25700000000000001</c:v>
                </c:pt>
                <c:pt idx="13">
                  <c:v>0.26</c:v>
                </c:pt>
                <c:pt idx="14">
                  <c:v>0.36000000000000004</c:v>
                </c:pt>
                <c:pt idx="15">
                  <c:v>0.42000000000000004</c:v>
                </c:pt>
                <c:pt idx="16">
                  <c:v>0.5</c:v>
                </c:pt>
                <c:pt idx="17" formatCode="0.0%">
                  <c:v>0.43800000000000006</c:v>
                </c:pt>
                <c:pt idx="18" formatCode="0.0%">
                  <c:v>0.36900000000000011</c:v>
                </c:pt>
                <c:pt idx="19" formatCode="0.0%">
                  <c:v>0.57500000000000007</c:v>
                </c:pt>
                <c:pt idx="20">
                  <c:v>0.5</c:v>
                </c:pt>
                <c:pt idx="21">
                  <c:v>0.60000000000000009</c:v>
                </c:pt>
                <c:pt idx="22">
                  <c:v>0.48000000000000004</c:v>
                </c:pt>
                <c:pt idx="23" formatCode="0.0%">
                  <c:v>0.34300000000000008</c:v>
                </c:pt>
                <c:pt idx="24" formatCode="0.0%">
                  <c:v>0.51400000000000001</c:v>
                </c:pt>
                <c:pt idx="25">
                  <c:v>0.4</c:v>
                </c:pt>
                <c:pt idx="26" formatCode="0.0%">
                  <c:v>0.34300000000000008</c:v>
                </c:pt>
                <c:pt idx="27" formatCode="0.0%">
                  <c:v>0.22900000000000001</c:v>
                </c:pt>
                <c:pt idx="28">
                  <c:v>0.70000000000000007</c:v>
                </c:pt>
                <c:pt idx="29" formatCode="0.0%">
                  <c:v>0.58199999999999996</c:v>
                </c:pt>
                <c:pt idx="30" formatCode="0.0%">
                  <c:v>0.58299999999999996</c:v>
                </c:pt>
                <c:pt idx="31">
                  <c:v>0.30000000000000004</c:v>
                </c:pt>
                <c:pt idx="32" formatCode="0.0%">
                  <c:v>0.57099999999999995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5890-4FC5-B6F1-5921CB4892D0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Затрудняюсь ответить</c:v>
                </c:pt>
              </c:strCache>
            </c:strRef>
          </c:tx>
          <c:spPr>
            <a:solidFill>
              <a:sysClr val="window" lastClr="FFFFFF">
                <a:lumMod val="75000"/>
              </a:sysClr>
            </a:solidFill>
          </c:spPr>
          <c:dLbls>
            <c:spPr>
              <a:solidFill>
                <a:sysClr val="window" lastClr="FFFFFF"/>
              </a:solidFill>
              <a:ln>
                <a:solidFill>
                  <a:sysClr val="window" lastClr="FFFFFF">
                    <a:lumMod val="75000"/>
                  </a:sysClr>
                </a:solidFill>
              </a:ln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Лист1!$A$2:$A$34</c:f>
              <c:strCache>
                <c:ptCount val="33"/>
                <c:pt idx="0">
                  <c:v>Рынок дошкольного образования</c:v>
                </c:pt>
                <c:pt idx="1">
                  <c:v>Рынок общего образования</c:v>
                </c:pt>
                <c:pt idx="2">
                  <c:v>Рынок среднего профобразования</c:v>
                </c:pt>
                <c:pt idx="3">
                  <c:v>Рынок дополнительного образования</c:v>
                </c:pt>
                <c:pt idx="4">
                  <c:v>Рынок детского отдыха и оздоровления</c:v>
                </c:pt>
                <c:pt idx="5">
                  <c:v>Рынок розничной торговли лекарственными препаратами</c:v>
                </c:pt>
                <c:pt idx="6">
                  <c:v>Рынок психолого-педагогического сопровождения детей с ОВЗ</c:v>
                </c:pt>
                <c:pt idx="7">
                  <c:v>Рынок социальных услуг</c:v>
                </c:pt>
                <c:pt idx="8">
                  <c:v>Рынок теплоснабжения</c:v>
                </c:pt>
                <c:pt idx="9">
                  <c:v>Рынок по сбору и транспортированию ТКО</c:v>
                </c:pt>
                <c:pt idx="10">
                  <c:v>Рынок по благоустройству</c:v>
                </c:pt>
                <c:pt idx="11">
                  <c:v>Рынок по содержанию и ремонту в многоквартирном доме</c:v>
                </c:pt>
                <c:pt idx="12">
                  <c:v>Рынок поставки сжиженного газа в баллонах</c:v>
                </c:pt>
                <c:pt idx="13">
                  <c:v>Рынок купли-продажи электроэнергии</c:v>
                </c:pt>
                <c:pt idx="14">
                  <c:v>Рынок производства электроэнергии</c:v>
                </c:pt>
                <c:pt idx="15">
                  <c:v>Рынок  по перевозке пассажиров по муниципальным маршрутам</c:v>
                </c:pt>
                <c:pt idx="16">
                  <c:v>Рынок по перевозке пассажиров по межмуниципальным маршрутам</c:v>
                </c:pt>
                <c:pt idx="17">
                  <c:v>Рынок легкового такси</c:v>
                </c:pt>
                <c:pt idx="18">
                  <c:v>Рынок услуг связи</c:v>
                </c:pt>
                <c:pt idx="19">
                  <c:v>Рынок жилищного строительства </c:v>
                </c:pt>
                <c:pt idx="20">
                  <c:v>Рынок капитального строительства</c:v>
                </c:pt>
                <c:pt idx="21">
                  <c:v>Рынок дорожной деятельности</c:v>
                </c:pt>
                <c:pt idx="22">
                  <c:v>Рынок архитектурно-строительного проектирования</c:v>
                </c:pt>
                <c:pt idx="23">
                  <c:v>Рынок племенного животноводства</c:v>
                </c:pt>
                <c:pt idx="24">
                  <c:v>Рынок семеноводства</c:v>
                </c:pt>
                <c:pt idx="25">
                  <c:v>Рынок вылова водных биоресурсов</c:v>
                </c:pt>
                <c:pt idx="26">
                  <c:v>Рынок переработки водных биоресурсов</c:v>
                </c:pt>
                <c:pt idx="27">
                  <c:v>Рынок товарной аквакультуры</c:v>
                </c:pt>
                <c:pt idx="28">
                  <c:v>Рынок добычи полезных ископаемых</c:v>
                </c:pt>
                <c:pt idx="29">
                  <c:v>Рынок легкой промышленности</c:v>
                </c:pt>
                <c:pt idx="30">
                  <c:v>Рынок обработки древесины</c:v>
                </c:pt>
                <c:pt idx="31">
                  <c:v>Рынок производства кирпича</c:v>
                </c:pt>
                <c:pt idx="32">
                  <c:v>Рынок производства бетона</c:v>
                </c:pt>
              </c:strCache>
            </c:strRef>
          </c:cat>
          <c:val>
            <c:numRef>
              <c:f>Лист1!$E$2:$E$34</c:f>
              <c:numCache>
                <c:formatCode>0%</c:formatCode>
                <c:ptCount val="33"/>
                <c:pt idx="0" formatCode="0.0%">
                  <c:v>5.5000000000000007E-2</c:v>
                </c:pt>
                <c:pt idx="1">
                  <c:v>0.22</c:v>
                </c:pt>
                <c:pt idx="2">
                  <c:v>0</c:v>
                </c:pt>
                <c:pt idx="3" formatCode="0.0%">
                  <c:v>3.3000000000000002E-2</c:v>
                </c:pt>
                <c:pt idx="4">
                  <c:v>0</c:v>
                </c:pt>
                <c:pt idx="5" formatCode="0.0%">
                  <c:v>2.7000000000000003E-2</c:v>
                </c:pt>
                <c:pt idx="6" formatCode="0.0%">
                  <c:v>6.7000000000000004E-2</c:v>
                </c:pt>
                <c:pt idx="7" formatCode="0.0%">
                  <c:v>6.7000000000000004E-2</c:v>
                </c:pt>
                <c:pt idx="8">
                  <c:v>0.05</c:v>
                </c:pt>
                <c:pt idx="9" formatCode="0.0%">
                  <c:v>2.9000000000000001E-2</c:v>
                </c:pt>
                <c:pt idx="10">
                  <c:v>0</c:v>
                </c:pt>
                <c:pt idx="11">
                  <c:v>0.15000000000000002</c:v>
                </c:pt>
                <c:pt idx="12">
                  <c:v>0</c:v>
                </c:pt>
                <c:pt idx="13">
                  <c:v>8.0000000000000016E-2</c:v>
                </c:pt>
                <c:pt idx="14">
                  <c:v>6.0000000000000005E-2</c:v>
                </c:pt>
                <c:pt idx="15">
                  <c:v>4.0000000000000008E-2</c:v>
                </c:pt>
                <c:pt idx="16">
                  <c:v>4.0000000000000008E-2</c:v>
                </c:pt>
                <c:pt idx="17" formatCode="0.0%">
                  <c:v>3.7999999999999999E-2</c:v>
                </c:pt>
                <c:pt idx="18" formatCode="0.0%">
                  <c:v>6.2000000000000006E-2</c:v>
                </c:pt>
                <c:pt idx="19">
                  <c:v>0</c:v>
                </c:pt>
                <c:pt idx="20">
                  <c:v>4.0000000000000008E-2</c:v>
                </c:pt>
                <c:pt idx="21" formatCode="0.0%">
                  <c:v>7.0999999999999994E-2</c:v>
                </c:pt>
                <c:pt idx="22">
                  <c:v>0.1</c:v>
                </c:pt>
                <c:pt idx="23">
                  <c:v>0</c:v>
                </c:pt>
                <c:pt idx="24" formatCode="0.0%">
                  <c:v>8.6000000000000021E-2</c:v>
                </c:pt>
                <c:pt idx="25" formatCode="0.0%">
                  <c:v>5.7000000000000009E-2</c:v>
                </c:pt>
                <c:pt idx="26" formatCode="0.0%">
                  <c:v>5.7000000000000009E-2</c:v>
                </c:pt>
                <c:pt idx="27">
                  <c:v>0</c:v>
                </c:pt>
                <c:pt idx="28">
                  <c:v>0</c:v>
                </c:pt>
                <c:pt idx="29" formatCode="0.0%">
                  <c:v>5.5000000000000007E-2</c:v>
                </c:pt>
                <c:pt idx="30" formatCode="0.0%">
                  <c:v>8.3000000000000018E-2</c:v>
                </c:pt>
                <c:pt idx="31">
                  <c:v>0</c:v>
                </c:pt>
                <c:pt idx="32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5890-4FC5-B6F1-5921CB4892D0}"/>
            </c:ext>
          </c:extLst>
        </c:ser>
        <c:overlap val="100"/>
        <c:axId val="139471872"/>
        <c:axId val="139570176"/>
      </c:barChart>
      <c:catAx>
        <c:axId val="139471872"/>
        <c:scaling>
          <c:orientation val="maxMin"/>
        </c:scaling>
        <c:axPos val="l"/>
        <c:numFmt formatCode="General" sourceLinked="1"/>
        <c:tickLblPos val="nextTo"/>
        <c:crossAx val="139570176"/>
        <c:crosses val="autoZero"/>
        <c:auto val="1"/>
        <c:lblAlgn val="ctr"/>
        <c:lblOffset val="100"/>
      </c:catAx>
      <c:valAx>
        <c:axId val="139570176"/>
        <c:scaling>
          <c:orientation val="minMax"/>
          <c:max val="1"/>
        </c:scaling>
        <c:axPos val="t"/>
        <c:majorGridlines/>
        <c:numFmt formatCode="0.0%" sourceLinked="1"/>
        <c:tickLblPos val="nextTo"/>
        <c:crossAx val="139471872"/>
        <c:crosses val="autoZero"/>
        <c:crossBetween val="between"/>
        <c:majorUnit val="0.2"/>
      </c:valAx>
      <c:spPr>
        <a:noFill/>
        <a:ln>
          <a:noFill/>
        </a:ln>
      </c:spPr>
    </c:plotArea>
    <c:legend>
      <c:legendPos val="t"/>
      <c:layout>
        <c:manualLayout>
          <c:xMode val="edge"/>
          <c:yMode val="edge"/>
          <c:x val="6.3312053646460933E-2"/>
          <c:y val="0"/>
          <c:w val="0.93574414096439462"/>
          <c:h val="4.0493517903505485E-2"/>
        </c:manualLayout>
      </c:layout>
      <c:spPr>
        <a:noFill/>
      </c:spPr>
    </c:legend>
    <c:plotVisOnly val="1"/>
    <c:dispBlanksAs val="gap"/>
  </c:chart>
  <c:spPr>
    <a:ln>
      <a:noFill/>
    </a:ln>
  </c:spPr>
  <c:txPr>
    <a:bodyPr/>
    <a:lstStyle/>
    <a:p>
      <a:pPr>
        <a:defRPr sz="900">
          <a:latin typeface="Arial Narrow" panose="020B0606020202030204" pitchFamily="34" charset="0"/>
          <a:cs typeface="Times New Roman" pitchFamily="18" charset="0"/>
        </a:defRPr>
      </a:pPr>
      <a:endParaRPr lang="ru-RU"/>
    </a:p>
  </c:txPr>
  <c:externalData r:id="rId2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Столбец2</c:v>
                </c:pt>
              </c:strCache>
            </c:strRef>
          </c:tx>
          <c:spPr>
            <a:ln>
              <a:noFill/>
            </a:ln>
          </c:spPr>
          <c:dPt>
            <c:idx val="0"/>
            <c:spPr>
              <a:solidFill>
                <a:schemeClr val="accent5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295-4CC9-929A-435879BEEB66}"/>
              </c:ext>
            </c:extLst>
          </c:dPt>
          <c:dPt>
            <c:idx val="1"/>
            <c:spPr>
              <a:solidFill>
                <a:srgbClr val="78973B">
                  <a:lumMod val="60000"/>
                  <a:lumOff val="40000"/>
                </a:srgb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9295-4CC9-929A-435879BEEB66}"/>
              </c:ext>
            </c:extLst>
          </c:dPt>
          <c:dPt>
            <c:idx val="2"/>
            <c:spPr>
              <a:solidFill>
                <a:srgbClr val="B73B61">
                  <a:lumMod val="60000"/>
                  <a:lumOff val="40000"/>
                </a:srgb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9295-4CC9-929A-435879BEEB66}"/>
              </c:ext>
            </c:extLst>
          </c:dPt>
          <c:dPt>
            <c:idx val="3"/>
            <c:spPr>
              <a:solidFill>
                <a:srgbClr val="B73B6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9295-4CC9-929A-435879BEEB66}"/>
              </c:ext>
            </c:extLst>
          </c:dPt>
          <c:cat>
            <c:strRef>
              <c:f>Лист1!$A$2:$A$5</c:f>
              <c:strCache>
                <c:ptCount val="4"/>
                <c:pt idx="0">
                  <c:v>Высокая конкуренция </c:v>
                </c:pt>
                <c:pt idx="1">
                  <c:v>Умеренная конкуренция</c:v>
                </c:pt>
                <c:pt idx="2">
                  <c:v>Слабая конкуренция</c:v>
                </c:pt>
                <c:pt idx="3">
                  <c:v>Нет конкуренции</c:v>
                </c:pt>
              </c:strCache>
            </c:strRef>
          </c:cat>
          <c:val>
            <c:numRef>
              <c:f>Лист1!$B$2:$B$5</c:f>
              <c:numCache>
                <c:formatCode>0.0%</c:formatCode>
                <c:ptCount val="4"/>
                <c:pt idx="0">
                  <c:v>0.49300000000000038</c:v>
                </c:pt>
                <c:pt idx="1">
                  <c:v>0.32500000000000057</c:v>
                </c:pt>
                <c:pt idx="2">
                  <c:v>7.9000000000000126E-2</c:v>
                </c:pt>
                <c:pt idx="3">
                  <c:v>0.10299999999999998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9295-4CC9-929A-435879BEEB66}"/>
            </c:ext>
          </c:extLst>
        </c:ser>
        <c:firstSliceAng val="0"/>
      </c:pieChart>
      <c:spPr>
        <a:noFill/>
        <a:ln>
          <a:noFill/>
        </a:ln>
        <a:effectLst/>
      </c:spPr>
    </c:plotArea>
    <c:legend>
      <c:legendPos val="b"/>
      <c:layout/>
      <c:txPr>
        <a:bodyPr/>
        <a:lstStyle/>
        <a:p>
          <a:pPr>
            <a:defRPr>
              <a:latin typeface="Arial Narrow" panose="020B0606020202030204" pitchFamily="34" charset="0"/>
            </a:defRPr>
          </a:pPr>
          <a:endParaRPr lang="ru-RU"/>
        </a:p>
      </c:txPr>
    </c:legend>
    <c:plotVisOnly val="1"/>
    <c:dispBlanksAs val="zero"/>
  </c:chart>
  <c:spPr>
    <a:noFill/>
    <a:ln w="9525" cap="flat" cmpd="sng" algn="ctr">
      <a:noFill/>
      <a:round/>
    </a:ln>
    <a:effectLst/>
  </c:spPr>
  <c:txPr>
    <a:bodyPr/>
    <a:lstStyle/>
    <a:p>
      <a:pPr>
        <a:defRPr sz="1000">
          <a:latin typeface="+mn-lt"/>
          <a:cs typeface="Times New Roman" panose="02020603050405020304" pitchFamily="18" charset="0"/>
        </a:defRPr>
      </a:pPr>
      <a:endParaRPr lang="ru-RU"/>
    </a:p>
  </c:txPr>
  <c:externalData r:id="rId2"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6"/>
  <c:clrMapOvr bg1="lt1" tx1="dk1" bg2="lt2" tx2="dk2" accent1="accent1" accent2="accent2" accent3="accent3" accent4="accent4" accent5="accent5" accent6="accent6" hlink="hlink" folHlink="folHlink"/>
  <c:chart>
    <c:plotArea>
      <c:layout>
        <c:manualLayout>
          <c:layoutTarget val="inner"/>
          <c:xMode val="edge"/>
          <c:yMode val="edge"/>
          <c:x val="0.46650085747478287"/>
          <c:y val="6.3496718274306904E-2"/>
          <c:w val="0.64117755683919675"/>
          <c:h val="0.92662949043773069"/>
        </c:manualLayout>
      </c:layout>
      <c:barChart>
        <c:barDir val="bar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Высокая конкуренция </c:v>
                </c:pt>
              </c:strCache>
            </c:strRef>
          </c:tx>
          <c:spPr>
            <a:solidFill>
              <a:srgbClr val="78973B"/>
            </a:solidFill>
          </c:spPr>
          <c:dLbls>
            <c:spPr>
              <a:solidFill>
                <a:sysClr val="window" lastClr="FFFFFF"/>
              </a:solidFill>
              <a:ln>
                <a:solidFill>
                  <a:srgbClr val="78973B"/>
                </a:solidFill>
              </a:ln>
              <a:effectLst/>
            </c:spPr>
            <c:txPr>
              <a:bodyPr/>
              <a:lstStyle/>
              <a:p>
                <a:pPr>
                  <a:defRPr sz="800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Лист1!$A$2:$A$34</c:f>
              <c:strCache>
                <c:ptCount val="33"/>
                <c:pt idx="0">
                  <c:v>Рынок дошкольного образования</c:v>
                </c:pt>
                <c:pt idx="1">
                  <c:v>Рынок общего образования</c:v>
                </c:pt>
                <c:pt idx="2">
                  <c:v>Рынок среднего профобразования</c:v>
                </c:pt>
                <c:pt idx="3">
                  <c:v>Рынок дополнительного образования</c:v>
                </c:pt>
                <c:pt idx="4">
                  <c:v>Рынок детского отдыха и оздоровления</c:v>
                </c:pt>
                <c:pt idx="5">
                  <c:v>Рынок розничной торговли лекарственными препаратами</c:v>
                </c:pt>
                <c:pt idx="6">
                  <c:v>Рынок психолого-педагогического сопровождения детей с ОВЗ</c:v>
                </c:pt>
                <c:pt idx="7">
                  <c:v>Рынок социальных услуг</c:v>
                </c:pt>
                <c:pt idx="8">
                  <c:v>Рынок теплоснабжения</c:v>
                </c:pt>
                <c:pt idx="9">
                  <c:v>Рынок по сбору и транспортированию ТКО</c:v>
                </c:pt>
                <c:pt idx="10">
                  <c:v>Рынок по благоустройству</c:v>
                </c:pt>
                <c:pt idx="11">
                  <c:v>Рынок по содержанию и ремонту в многоквартирном доме</c:v>
                </c:pt>
                <c:pt idx="12">
                  <c:v>Рынок поставки сжиженного газа в баллонах</c:v>
                </c:pt>
                <c:pt idx="13">
                  <c:v>Рынок купли-продажи электроэнергии</c:v>
                </c:pt>
                <c:pt idx="14">
                  <c:v>Рынок производства электроэнергии</c:v>
                </c:pt>
                <c:pt idx="15">
                  <c:v>Рынок  по перевозке пассажиров по муниципальным маршрутам</c:v>
                </c:pt>
                <c:pt idx="16">
                  <c:v>Рынок по перевозке пассажиров по межмуниципальным маршрутам</c:v>
                </c:pt>
                <c:pt idx="17">
                  <c:v>Рынок легкового такси</c:v>
                </c:pt>
                <c:pt idx="18">
                  <c:v>Рынок услуг связи</c:v>
                </c:pt>
                <c:pt idx="19">
                  <c:v>Рынок жилищного строительства </c:v>
                </c:pt>
                <c:pt idx="20">
                  <c:v>Рынок капитального строительства</c:v>
                </c:pt>
                <c:pt idx="21">
                  <c:v>Рынок дорожной деятельности</c:v>
                </c:pt>
                <c:pt idx="22">
                  <c:v>Рынок архитектурно-строительного проектирования</c:v>
                </c:pt>
                <c:pt idx="23">
                  <c:v>Рынок племенного животноводства</c:v>
                </c:pt>
                <c:pt idx="24">
                  <c:v>Рынок семеноводства</c:v>
                </c:pt>
                <c:pt idx="25">
                  <c:v>Рынок вылова водных биоресурсов</c:v>
                </c:pt>
                <c:pt idx="26">
                  <c:v>Рынок переработки водных биоресурсов</c:v>
                </c:pt>
                <c:pt idx="27">
                  <c:v>Рынок товарной аквакультуры</c:v>
                </c:pt>
                <c:pt idx="28">
                  <c:v>Рынок добычи полезных ископаемых</c:v>
                </c:pt>
                <c:pt idx="29">
                  <c:v>Рынок легкой промышленности</c:v>
                </c:pt>
                <c:pt idx="30">
                  <c:v>Рынок обработки древесины</c:v>
                </c:pt>
                <c:pt idx="31">
                  <c:v>Рынок производства кирпича</c:v>
                </c:pt>
                <c:pt idx="32">
                  <c:v>Рынок производства бетона</c:v>
                </c:pt>
              </c:strCache>
            </c:strRef>
          </c:cat>
          <c:val>
            <c:numRef>
              <c:f>Лист1!$B$2:$B$34</c:f>
              <c:numCache>
                <c:formatCode>0%</c:formatCode>
                <c:ptCount val="33"/>
                <c:pt idx="0" formatCode="0.0%">
                  <c:v>0.23600000000000002</c:v>
                </c:pt>
                <c:pt idx="1">
                  <c:v>0.16</c:v>
                </c:pt>
                <c:pt idx="2">
                  <c:v>0.34</c:v>
                </c:pt>
                <c:pt idx="3">
                  <c:v>0.60000000000000009</c:v>
                </c:pt>
                <c:pt idx="4">
                  <c:v>0.5</c:v>
                </c:pt>
                <c:pt idx="5" formatCode="0.0%">
                  <c:v>0.81799999999999995</c:v>
                </c:pt>
                <c:pt idx="6" formatCode="0.0%">
                  <c:v>0.16700000000000001</c:v>
                </c:pt>
                <c:pt idx="7">
                  <c:v>0.2</c:v>
                </c:pt>
                <c:pt idx="8">
                  <c:v>0.1</c:v>
                </c:pt>
                <c:pt idx="9" formatCode="0.0%">
                  <c:v>0.37100000000000005</c:v>
                </c:pt>
                <c:pt idx="10">
                  <c:v>0.4</c:v>
                </c:pt>
                <c:pt idx="11" formatCode="0.0%">
                  <c:v>0.27500000000000002</c:v>
                </c:pt>
                <c:pt idx="12" formatCode="0.0%">
                  <c:v>0.25700000000000001</c:v>
                </c:pt>
                <c:pt idx="13">
                  <c:v>0.36000000000000004</c:v>
                </c:pt>
                <c:pt idx="14">
                  <c:v>0.66000000000000014</c:v>
                </c:pt>
                <c:pt idx="15">
                  <c:v>0.38000000000000006</c:v>
                </c:pt>
                <c:pt idx="16">
                  <c:v>0.62000000000000011</c:v>
                </c:pt>
                <c:pt idx="17">
                  <c:v>0.75000000000000011</c:v>
                </c:pt>
                <c:pt idx="18">
                  <c:v>0.60000000000000009</c:v>
                </c:pt>
                <c:pt idx="19" formatCode="0.0%">
                  <c:v>0.6130000000000001</c:v>
                </c:pt>
                <c:pt idx="20">
                  <c:v>0.6100000000000001</c:v>
                </c:pt>
                <c:pt idx="21" formatCode="0.0%">
                  <c:v>0.72900000000000009</c:v>
                </c:pt>
                <c:pt idx="22">
                  <c:v>0.66000000000000014</c:v>
                </c:pt>
                <c:pt idx="23" formatCode="0.0%">
                  <c:v>0.4860000000000001</c:v>
                </c:pt>
                <c:pt idx="24" formatCode="0.0%">
                  <c:v>0.31400000000000006</c:v>
                </c:pt>
                <c:pt idx="25">
                  <c:v>0.2</c:v>
                </c:pt>
                <c:pt idx="26" formatCode="0.0%">
                  <c:v>0.25700000000000001</c:v>
                </c:pt>
                <c:pt idx="27" formatCode="0.0%">
                  <c:v>8.6000000000000021E-2</c:v>
                </c:pt>
                <c:pt idx="28">
                  <c:v>0.54</c:v>
                </c:pt>
                <c:pt idx="29" formatCode="0.0%">
                  <c:v>0.63600000000000012</c:v>
                </c:pt>
                <c:pt idx="30" formatCode="0.0%">
                  <c:v>0.43300000000000005</c:v>
                </c:pt>
                <c:pt idx="31">
                  <c:v>0.65000000000000013</c:v>
                </c:pt>
                <c:pt idx="32" formatCode="0.0%">
                  <c:v>0.77100000000000013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7B8B-49A4-923F-B2BED1FF3AB8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Умеренная конкуренция</c:v>
                </c:pt>
              </c:strCache>
            </c:strRef>
          </c:tx>
          <c:spPr>
            <a:solidFill>
              <a:srgbClr val="78973B">
                <a:lumMod val="60000"/>
                <a:lumOff val="40000"/>
              </a:srgbClr>
            </a:solidFill>
            <a:ln>
              <a:noFill/>
            </a:ln>
          </c:spPr>
          <c:dLbls>
            <c:dLbl>
              <c:idx val="3"/>
              <c:layout>
                <c:manualLayout>
                  <c:x val="-1.5677052714089749E-2"/>
                  <c:y val="0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7B8B-49A4-923F-B2BED1FF3AB8}"/>
                </c:ext>
              </c:extLst>
            </c:dLbl>
            <c:dLbl>
              <c:idx val="4"/>
              <c:layout>
                <c:manualLayout>
                  <c:x val="-4.0107640865879417E-3"/>
                  <c:y val="-7.4627422592706412E-6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7B8B-49A4-923F-B2BED1FF3AB8}"/>
                </c:ext>
              </c:extLst>
            </c:dLbl>
            <c:dLbl>
              <c:idx val="5"/>
              <c:layout>
                <c:manualLayout>
                  <c:x val="-6.2708210856359317E-2"/>
                  <c:y val="1.2866796998742465E-7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7B8B-49A4-923F-B2BED1FF3AB8}"/>
                </c:ext>
              </c:extLst>
            </c:dLbl>
            <c:dLbl>
              <c:idx val="14"/>
              <c:layout>
                <c:manualLayout>
                  <c:x val="-1.5677052714089749E-2"/>
                  <c:y val="0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7B8B-49A4-923F-B2BED1FF3AB8}"/>
                </c:ext>
              </c:extLst>
            </c:dLbl>
            <c:dLbl>
              <c:idx val="16"/>
              <c:layout>
                <c:manualLayout>
                  <c:x val="-1.3717421124828533E-2"/>
                  <c:y val="0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7B8B-49A4-923F-B2BED1FF3AB8}"/>
                </c:ext>
              </c:extLst>
            </c:dLbl>
            <c:dLbl>
              <c:idx val="17"/>
              <c:layout>
                <c:manualLayout>
                  <c:x val="-6.0748579267097785E-2"/>
                  <c:y val="0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7B8B-49A4-923F-B2BED1FF3AB8}"/>
                </c:ext>
              </c:extLst>
            </c:dLbl>
            <c:dLbl>
              <c:idx val="19"/>
              <c:layout>
                <c:manualLayout>
                  <c:x val="-3.7233000195963407E-2"/>
                  <c:y val="1.6342118868102825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7B8B-49A4-923F-B2BED1FF3AB8}"/>
                </c:ext>
              </c:extLst>
            </c:dLbl>
            <c:dLbl>
              <c:idx val="20"/>
              <c:layout>
                <c:manualLayout>
                  <c:x val="-2.3515579071134631E-2"/>
                  <c:y val="0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8-7B8B-49A4-923F-B2BED1FF3AB8}"/>
                </c:ext>
              </c:extLst>
            </c:dLbl>
            <c:dLbl>
              <c:idx val="22"/>
              <c:layout>
                <c:manualLayout>
                  <c:x val="-1.7636684303350969E-2"/>
                  <c:y val="0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9-7B8B-49A4-923F-B2BED1FF3AB8}"/>
                </c:ext>
              </c:extLst>
            </c:dLbl>
            <c:dLbl>
              <c:idx val="29"/>
              <c:layout>
                <c:manualLayout>
                  <c:x val="-2.3515579071134631E-2"/>
                  <c:y val="0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A-7B8B-49A4-923F-B2BED1FF3AB8}"/>
                </c:ext>
              </c:extLst>
            </c:dLbl>
            <c:spPr>
              <a:solidFill>
                <a:sysClr val="window" lastClr="FFFFFF"/>
              </a:solidFill>
              <a:ln>
                <a:solidFill>
                  <a:srgbClr val="78973B">
                    <a:lumMod val="60000"/>
                    <a:lumOff val="40000"/>
                  </a:srgbClr>
                </a:solidFill>
              </a:ln>
              <a:effectLst/>
            </c:spPr>
            <c:txPr>
              <a:bodyPr/>
              <a:lstStyle/>
              <a:p>
                <a:pPr>
                  <a:defRPr sz="800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Лист1!$A$2:$A$34</c:f>
              <c:strCache>
                <c:ptCount val="33"/>
                <c:pt idx="0">
                  <c:v>Рынок дошкольного образования</c:v>
                </c:pt>
                <c:pt idx="1">
                  <c:v>Рынок общего образования</c:v>
                </c:pt>
                <c:pt idx="2">
                  <c:v>Рынок среднего профобразования</c:v>
                </c:pt>
                <c:pt idx="3">
                  <c:v>Рынок дополнительного образования</c:v>
                </c:pt>
                <c:pt idx="4">
                  <c:v>Рынок детского отдыха и оздоровления</c:v>
                </c:pt>
                <c:pt idx="5">
                  <c:v>Рынок розничной торговли лекарственными препаратами</c:v>
                </c:pt>
                <c:pt idx="6">
                  <c:v>Рынок психолого-педагогического сопровождения детей с ОВЗ</c:v>
                </c:pt>
                <c:pt idx="7">
                  <c:v>Рынок социальных услуг</c:v>
                </c:pt>
                <c:pt idx="8">
                  <c:v>Рынок теплоснабжения</c:v>
                </c:pt>
                <c:pt idx="9">
                  <c:v>Рынок по сбору и транспортированию ТКО</c:v>
                </c:pt>
                <c:pt idx="10">
                  <c:v>Рынок по благоустройству</c:v>
                </c:pt>
                <c:pt idx="11">
                  <c:v>Рынок по содержанию и ремонту в многоквартирном доме</c:v>
                </c:pt>
                <c:pt idx="12">
                  <c:v>Рынок поставки сжиженного газа в баллонах</c:v>
                </c:pt>
                <c:pt idx="13">
                  <c:v>Рынок купли-продажи электроэнергии</c:v>
                </c:pt>
                <c:pt idx="14">
                  <c:v>Рынок производства электроэнергии</c:v>
                </c:pt>
                <c:pt idx="15">
                  <c:v>Рынок  по перевозке пассажиров по муниципальным маршрутам</c:v>
                </c:pt>
                <c:pt idx="16">
                  <c:v>Рынок по перевозке пассажиров по межмуниципальным маршрутам</c:v>
                </c:pt>
                <c:pt idx="17">
                  <c:v>Рынок легкового такси</c:v>
                </c:pt>
                <c:pt idx="18">
                  <c:v>Рынок услуг связи</c:v>
                </c:pt>
                <c:pt idx="19">
                  <c:v>Рынок жилищного строительства </c:v>
                </c:pt>
                <c:pt idx="20">
                  <c:v>Рынок капитального строительства</c:v>
                </c:pt>
                <c:pt idx="21">
                  <c:v>Рынок дорожной деятельности</c:v>
                </c:pt>
                <c:pt idx="22">
                  <c:v>Рынок архитектурно-строительного проектирования</c:v>
                </c:pt>
                <c:pt idx="23">
                  <c:v>Рынок племенного животноводства</c:v>
                </c:pt>
                <c:pt idx="24">
                  <c:v>Рынок семеноводства</c:v>
                </c:pt>
                <c:pt idx="25">
                  <c:v>Рынок вылова водных биоресурсов</c:v>
                </c:pt>
                <c:pt idx="26">
                  <c:v>Рынок переработки водных биоресурсов</c:v>
                </c:pt>
                <c:pt idx="27">
                  <c:v>Рынок товарной аквакультуры</c:v>
                </c:pt>
                <c:pt idx="28">
                  <c:v>Рынок добычи полезных ископаемых</c:v>
                </c:pt>
                <c:pt idx="29">
                  <c:v>Рынок легкой промышленности</c:v>
                </c:pt>
                <c:pt idx="30">
                  <c:v>Рынок обработки древесины</c:v>
                </c:pt>
                <c:pt idx="31">
                  <c:v>Рынок производства кирпича</c:v>
                </c:pt>
                <c:pt idx="32">
                  <c:v>Рынок производства бетона</c:v>
                </c:pt>
              </c:strCache>
            </c:strRef>
          </c:cat>
          <c:val>
            <c:numRef>
              <c:f>Лист1!$C$2:$C$34</c:f>
              <c:numCache>
                <c:formatCode>0%</c:formatCode>
                <c:ptCount val="33"/>
                <c:pt idx="0" formatCode="0.0%">
                  <c:v>0.54500000000000004</c:v>
                </c:pt>
                <c:pt idx="1">
                  <c:v>0.46</c:v>
                </c:pt>
                <c:pt idx="2">
                  <c:v>0.52</c:v>
                </c:pt>
                <c:pt idx="3" formatCode="0.0%">
                  <c:v>0.26700000000000002</c:v>
                </c:pt>
                <c:pt idx="4">
                  <c:v>0.4</c:v>
                </c:pt>
                <c:pt idx="5">
                  <c:v>0.1</c:v>
                </c:pt>
                <c:pt idx="6">
                  <c:v>0.2</c:v>
                </c:pt>
                <c:pt idx="7" formatCode="0.0%">
                  <c:v>0.3670000000000001</c:v>
                </c:pt>
                <c:pt idx="8">
                  <c:v>0.2</c:v>
                </c:pt>
                <c:pt idx="9" formatCode="0.0%">
                  <c:v>0.41400000000000003</c:v>
                </c:pt>
                <c:pt idx="10" formatCode="0.0%">
                  <c:v>0.37800000000000006</c:v>
                </c:pt>
                <c:pt idx="11" formatCode="0.0%">
                  <c:v>0.17500000000000002</c:v>
                </c:pt>
                <c:pt idx="12" formatCode="0.0%">
                  <c:v>0.59299999999999997</c:v>
                </c:pt>
                <c:pt idx="13">
                  <c:v>0.28000000000000008</c:v>
                </c:pt>
                <c:pt idx="14">
                  <c:v>0.16</c:v>
                </c:pt>
                <c:pt idx="15">
                  <c:v>0.2</c:v>
                </c:pt>
                <c:pt idx="16">
                  <c:v>0.26</c:v>
                </c:pt>
                <c:pt idx="17" formatCode="0.0%">
                  <c:v>0.17500000000000002</c:v>
                </c:pt>
                <c:pt idx="18" formatCode="0.0%">
                  <c:v>0.26200000000000001</c:v>
                </c:pt>
                <c:pt idx="19" formatCode="0.0%">
                  <c:v>0.35000000000000003</c:v>
                </c:pt>
                <c:pt idx="20">
                  <c:v>0.32000000000000006</c:v>
                </c:pt>
                <c:pt idx="21" formatCode="0.0%">
                  <c:v>0.21200000000000002</c:v>
                </c:pt>
                <c:pt idx="22">
                  <c:v>0.18000000000000002</c:v>
                </c:pt>
                <c:pt idx="23" formatCode="0.0%">
                  <c:v>0.25700000000000001</c:v>
                </c:pt>
                <c:pt idx="24">
                  <c:v>0.60000000000000009</c:v>
                </c:pt>
                <c:pt idx="25">
                  <c:v>0.60000000000000009</c:v>
                </c:pt>
                <c:pt idx="26">
                  <c:v>0.60000000000000009</c:v>
                </c:pt>
                <c:pt idx="27" formatCode="0.0%">
                  <c:v>0.71400000000000008</c:v>
                </c:pt>
                <c:pt idx="28">
                  <c:v>0.34</c:v>
                </c:pt>
                <c:pt idx="29" formatCode="0.0%">
                  <c:v>0.34500000000000003</c:v>
                </c:pt>
                <c:pt idx="30" formatCode="0.0%">
                  <c:v>0.28300000000000003</c:v>
                </c:pt>
                <c:pt idx="31">
                  <c:v>0.35000000000000003</c:v>
                </c:pt>
                <c:pt idx="32" formatCode="0.0%">
                  <c:v>0.22900000000000001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B-7B8B-49A4-923F-B2BED1FF3AB8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Слабая конкуренция</c:v>
                </c:pt>
              </c:strCache>
            </c:strRef>
          </c:tx>
          <c:spPr>
            <a:solidFill>
              <a:srgbClr val="B73B61">
                <a:lumMod val="60000"/>
                <a:lumOff val="40000"/>
              </a:srgbClr>
            </a:solidFill>
            <a:ln>
              <a:noFill/>
            </a:ln>
          </c:spPr>
          <c:dLbls>
            <c:dLbl>
              <c:idx val="0"/>
              <c:layout>
                <c:manualLayout>
                  <c:x val="-1.9596315892612272E-2"/>
                  <c:y val="1.6340832188402917E-3"/>
                </c:manualLayout>
              </c:layout>
              <c:dLblPos val="ctr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C-7B8B-49A4-923F-B2BED1FF3AB8}"/>
                </c:ext>
              </c:extLst>
            </c:dLbl>
            <c:dLbl>
              <c:idx val="2"/>
              <c:layout>
                <c:manualLayout>
                  <c:x val="-2.5475210660396048E-2"/>
                  <c:y val="0"/>
                </c:manualLayout>
              </c:layout>
              <c:dLblPos val="ctr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D-7B8B-49A4-923F-B2BED1FF3AB8}"/>
                </c:ext>
              </c:extLst>
            </c:dLbl>
            <c:dLbl>
              <c:idx val="3"/>
              <c:layout>
                <c:manualLayout>
                  <c:x val="-2.7434842249657216E-2"/>
                  <c:y val="0"/>
                </c:manualLayout>
              </c:layout>
              <c:dLblPos val="ctr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E-7B8B-49A4-923F-B2BED1FF3AB8}"/>
                </c:ext>
              </c:extLst>
            </c:dLbl>
            <c:dLbl>
              <c:idx val="4"/>
              <c:layout>
                <c:manualLayout>
                  <c:x val="-2.9394473838918227E-2"/>
                  <c:y val="1.6340832188402917E-3"/>
                </c:manualLayout>
              </c:layout>
              <c:dLblPos val="ctr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F-7B8B-49A4-923F-B2BED1FF3AB8}"/>
                </c:ext>
              </c:extLst>
            </c:dLbl>
            <c:dLbl>
              <c:idx val="5"/>
              <c:layout>
                <c:manualLayout>
                  <c:x val="-2.3515579071134631E-2"/>
                  <c:y val="0"/>
                </c:manualLayout>
              </c:layout>
              <c:dLblPos val="ctr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0-7B8B-49A4-923F-B2BED1FF3AB8}"/>
                </c:ext>
              </c:extLst>
            </c:dLbl>
            <c:dLbl>
              <c:idx val="9"/>
              <c:layout>
                <c:manualLayout>
                  <c:x val="-2.1555947481873717E-2"/>
                  <c:y val="0"/>
                </c:manualLayout>
              </c:layout>
              <c:dLblPos val="ctr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1-7B8B-49A4-923F-B2BED1FF3AB8}"/>
                </c:ext>
              </c:extLst>
            </c:dLbl>
            <c:dLbl>
              <c:idx val="10"/>
              <c:layout>
                <c:manualLayout>
                  <c:x val="-1.9596315892612272E-2"/>
                  <c:y val="0"/>
                </c:manualLayout>
              </c:layout>
              <c:dLblPos val="ctr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2-7B8B-49A4-923F-B2BED1FF3AB8}"/>
                </c:ext>
              </c:extLst>
            </c:dLbl>
            <c:dLbl>
              <c:idx val="12"/>
              <c:layout>
                <c:manualLayout>
                  <c:x val="-2.5475210660396048E-2"/>
                  <c:y val="0"/>
                </c:manualLayout>
              </c:layout>
              <c:dLblPos val="ctr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4-7B8B-49A4-923F-B2BED1FF3AB8}"/>
                </c:ext>
              </c:extLst>
            </c:dLbl>
            <c:dLbl>
              <c:idx val="16"/>
              <c:layout>
                <c:manualLayout>
                  <c:x val="-2.5475210660396048E-2"/>
                  <c:y val="0"/>
                </c:manualLayout>
              </c:layout>
              <c:dLblPos val="ctr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5-7B8B-49A4-923F-B2BED1FF3AB8}"/>
                </c:ext>
              </c:extLst>
            </c:dLbl>
            <c:dLbl>
              <c:idx val="17"/>
              <c:layout>
                <c:manualLayout>
                  <c:x val="-4.3111894963746934E-2"/>
                  <c:y val="0"/>
                </c:manualLayout>
              </c:layout>
              <c:dLblPos val="ctr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6-7B8B-49A4-923F-B2BED1FF3AB8}"/>
                </c:ext>
              </c:extLst>
            </c:dLbl>
            <c:dLbl>
              <c:idx val="19"/>
              <c:layout>
                <c:manualLayout>
                  <c:x val="-4.8990789731530503E-2"/>
                  <c:y val="0"/>
                </c:manualLayout>
              </c:layout>
              <c:dLblPos val="ctr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7-7B8B-49A4-923F-B2BED1FF3AB8}"/>
                </c:ext>
              </c:extLst>
            </c:dLbl>
            <c:dLbl>
              <c:idx val="20"/>
              <c:layout>
                <c:manualLayout>
                  <c:x val="-3.7233000195963407E-2"/>
                  <c:y val="0"/>
                </c:manualLayout>
              </c:layout>
              <c:dLblPos val="ctr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8-7B8B-49A4-923F-B2BED1FF3AB8}"/>
                </c:ext>
              </c:extLst>
            </c:dLbl>
            <c:dLbl>
              <c:idx val="22"/>
              <c:layout>
                <c:manualLayout>
                  <c:x val="-1.9596315892612272E-2"/>
                  <c:y val="0"/>
                </c:manualLayout>
              </c:layout>
              <c:dLblPos val="ctr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9-7B8B-49A4-923F-B2BED1FF3AB8}"/>
                </c:ext>
              </c:extLst>
            </c:dLbl>
            <c:dLbl>
              <c:idx val="24"/>
              <c:layout>
                <c:manualLayout>
                  <c:x val="-3.7233000195963407E-2"/>
                  <c:y val="0"/>
                </c:manualLayout>
              </c:layout>
              <c:dLblPos val="ctr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A-7B8B-49A4-923F-B2BED1FF3AB8}"/>
                </c:ext>
              </c:extLst>
            </c:dLbl>
            <c:dLbl>
              <c:idx val="26"/>
              <c:layout>
                <c:manualLayout>
                  <c:x val="-2.9394473838918227E-2"/>
                  <c:y val="0"/>
                </c:manualLayout>
              </c:layout>
              <c:dLblPos val="ctr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B-7B8B-49A4-923F-B2BED1FF3AB8}"/>
                </c:ext>
              </c:extLst>
            </c:dLbl>
            <c:dLbl>
              <c:idx val="27"/>
              <c:layout>
                <c:manualLayout>
                  <c:x val="-2.7434842249657216E-2"/>
                  <c:y val="0"/>
                </c:manualLayout>
              </c:layout>
              <c:dLblPos val="ctr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C-7B8B-49A4-923F-B2BED1FF3AB8}"/>
                </c:ext>
              </c:extLst>
            </c:dLbl>
            <c:dLbl>
              <c:idx val="28"/>
              <c:layout>
                <c:manualLayout>
                  <c:x val="-2.7434842249657216E-2"/>
                  <c:y val="1.1983138507923715E-16"/>
                </c:manualLayout>
              </c:layout>
              <c:dLblPos val="ctr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D-7B8B-49A4-923F-B2BED1FF3AB8}"/>
                </c:ext>
              </c:extLst>
            </c:dLbl>
            <c:dLbl>
              <c:idx val="29"/>
              <c:layout>
                <c:manualLayout>
                  <c:x val="-4.1152263374485576E-2"/>
                  <c:y val="0"/>
                </c:manualLayout>
              </c:layout>
              <c:dLblPos val="ctr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E-7B8B-49A4-923F-B2BED1FF3AB8}"/>
                </c:ext>
              </c:extLst>
            </c:dLbl>
            <c:spPr>
              <a:solidFill>
                <a:sysClr val="window" lastClr="FFFFFF"/>
              </a:solidFill>
              <a:ln>
                <a:solidFill>
                  <a:srgbClr val="B73B61">
                    <a:lumMod val="60000"/>
                    <a:lumOff val="40000"/>
                  </a:srgbClr>
                </a:solidFill>
              </a:ln>
              <a:effectLst/>
            </c:spPr>
            <c:txPr>
              <a:bodyPr/>
              <a:lstStyle/>
              <a:p>
                <a:pPr>
                  <a:defRPr sz="800"/>
                </a:pPr>
                <a:endParaRPr lang="ru-RU"/>
              </a:p>
            </c:txPr>
            <c:dLblPos val="ctr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Лист1!$A$2:$A$34</c:f>
              <c:strCache>
                <c:ptCount val="33"/>
                <c:pt idx="0">
                  <c:v>Рынок дошкольного образования</c:v>
                </c:pt>
                <c:pt idx="1">
                  <c:v>Рынок общего образования</c:v>
                </c:pt>
                <c:pt idx="2">
                  <c:v>Рынок среднего профобразования</c:v>
                </c:pt>
                <c:pt idx="3">
                  <c:v>Рынок дополнительного образования</c:v>
                </c:pt>
                <c:pt idx="4">
                  <c:v>Рынок детского отдыха и оздоровления</c:v>
                </c:pt>
                <c:pt idx="5">
                  <c:v>Рынок розничной торговли лекарственными препаратами</c:v>
                </c:pt>
                <c:pt idx="6">
                  <c:v>Рынок психолого-педагогического сопровождения детей с ОВЗ</c:v>
                </c:pt>
                <c:pt idx="7">
                  <c:v>Рынок социальных услуг</c:v>
                </c:pt>
                <c:pt idx="8">
                  <c:v>Рынок теплоснабжения</c:v>
                </c:pt>
                <c:pt idx="9">
                  <c:v>Рынок по сбору и транспортированию ТКО</c:v>
                </c:pt>
                <c:pt idx="10">
                  <c:v>Рынок по благоустройству</c:v>
                </c:pt>
                <c:pt idx="11">
                  <c:v>Рынок по содержанию и ремонту в многоквартирном доме</c:v>
                </c:pt>
                <c:pt idx="12">
                  <c:v>Рынок поставки сжиженного газа в баллонах</c:v>
                </c:pt>
                <c:pt idx="13">
                  <c:v>Рынок купли-продажи электроэнергии</c:v>
                </c:pt>
                <c:pt idx="14">
                  <c:v>Рынок производства электроэнергии</c:v>
                </c:pt>
                <c:pt idx="15">
                  <c:v>Рынок  по перевозке пассажиров по муниципальным маршрутам</c:v>
                </c:pt>
                <c:pt idx="16">
                  <c:v>Рынок по перевозке пассажиров по межмуниципальным маршрутам</c:v>
                </c:pt>
                <c:pt idx="17">
                  <c:v>Рынок легкового такси</c:v>
                </c:pt>
                <c:pt idx="18">
                  <c:v>Рынок услуг связи</c:v>
                </c:pt>
                <c:pt idx="19">
                  <c:v>Рынок жилищного строительства </c:v>
                </c:pt>
                <c:pt idx="20">
                  <c:v>Рынок капитального строительства</c:v>
                </c:pt>
                <c:pt idx="21">
                  <c:v>Рынок дорожной деятельности</c:v>
                </c:pt>
                <c:pt idx="22">
                  <c:v>Рынок архитектурно-строительного проектирования</c:v>
                </c:pt>
                <c:pt idx="23">
                  <c:v>Рынок племенного животноводства</c:v>
                </c:pt>
                <c:pt idx="24">
                  <c:v>Рынок семеноводства</c:v>
                </c:pt>
                <c:pt idx="25">
                  <c:v>Рынок вылова водных биоресурсов</c:v>
                </c:pt>
                <c:pt idx="26">
                  <c:v>Рынок переработки водных биоресурсов</c:v>
                </c:pt>
                <c:pt idx="27">
                  <c:v>Рынок товарной аквакультуры</c:v>
                </c:pt>
                <c:pt idx="28">
                  <c:v>Рынок добычи полезных ископаемых</c:v>
                </c:pt>
                <c:pt idx="29">
                  <c:v>Рынок легкой промышленности</c:v>
                </c:pt>
                <c:pt idx="30">
                  <c:v>Рынок обработки древесины</c:v>
                </c:pt>
                <c:pt idx="31">
                  <c:v>Рынок производства кирпича</c:v>
                </c:pt>
                <c:pt idx="32">
                  <c:v>Рынок производства бетона</c:v>
                </c:pt>
              </c:strCache>
            </c:strRef>
          </c:cat>
          <c:val>
            <c:numRef>
              <c:f>Лист1!$D$2:$D$34</c:f>
              <c:numCache>
                <c:formatCode>0%</c:formatCode>
                <c:ptCount val="33"/>
                <c:pt idx="0" formatCode="0.0%">
                  <c:v>9.1000000000000025E-2</c:v>
                </c:pt>
                <c:pt idx="1">
                  <c:v>0.24000000000000002</c:v>
                </c:pt>
                <c:pt idx="2">
                  <c:v>4.0000000000000008E-2</c:v>
                </c:pt>
                <c:pt idx="3" formatCode="0.0%">
                  <c:v>0.13300000000000001</c:v>
                </c:pt>
                <c:pt idx="4">
                  <c:v>0.05</c:v>
                </c:pt>
                <c:pt idx="5">
                  <c:v>0</c:v>
                </c:pt>
                <c:pt idx="6">
                  <c:v>0.30000000000000004</c:v>
                </c:pt>
                <c:pt idx="7">
                  <c:v>0.1</c:v>
                </c:pt>
                <c:pt idx="8">
                  <c:v>0.15000000000000002</c:v>
                </c:pt>
                <c:pt idx="9" formatCode="0.0%">
                  <c:v>0.14300000000000002</c:v>
                </c:pt>
                <c:pt idx="10" formatCode="0.0%">
                  <c:v>0.111</c:v>
                </c:pt>
                <c:pt idx="11" formatCode="0.0%">
                  <c:v>0.125</c:v>
                </c:pt>
                <c:pt idx="12">
                  <c:v>0.15000000000000002</c:v>
                </c:pt>
                <c:pt idx="13">
                  <c:v>0.1</c:v>
                </c:pt>
                <c:pt idx="14">
                  <c:v>4.0000000000000008E-2</c:v>
                </c:pt>
                <c:pt idx="15">
                  <c:v>0.14000000000000001</c:v>
                </c:pt>
                <c:pt idx="16">
                  <c:v>0.1</c:v>
                </c:pt>
                <c:pt idx="17" formatCode="0.0%">
                  <c:v>1.2999999999999998E-2</c:v>
                </c:pt>
                <c:pt idx="18" formatCode="0.0%">
                  <c:v>3.1000000000000003E-2</c:v>
                </c:pt>
                <c:pt idx="19" formatCode="0.0%">
                  <c:v>2.5000000000000001E-2</c:v>
                </c:pt>
                <c:pt idx="20">
                  <c:v>6.0000000000000005E-2</c:v>
                </c:pt>
                <c:pt idx="21" formatCode="0.0%">
                  <c:v>3.500000000000001E-2</c:v>
                </c:pt>
                <c:pt idx="22">
                  <c:v>0.1</c:v>
                </c:pt>
                <c:pt idx="23">
                  <c:v>0</c:v>
                </c:pt>
                <c:pt idx="24" formatCode="0.0%">
                  <c:v>5.7000000000000009E-2</c:v>
                </c:pt>
                <c:pt idx="25" formatCode="0.0%">
                  <c:v>0.17100000000000001</c:v>
                </c:pt>
                <c:pt idx="26" formatCode="0.0%">
                  <c:v>8.6000000000000021E-2</c:v>
                </c:pt>
                <c:pt idx="27" formatCode="0.0%">
                  <c:v>0.17100000000000001</c:v>
                </c:pt>
                <c:pt idx="28">
                  <c:v>0.1</c:v>
                </c:pt>
                <c:pt idx="29" formatCode="0.0%">
                  <c:v>1.7999999999999999E-2</c:v>
                </c:pt>
                <c:pt idx="30" formatCode="0.0%">
                  <c:v>0.16700000000000001</c:v>
                </c:pt>
                <c:pt idx="31">
                  <c:v>0</c:v>
                </c:pt>
                <c:pt idx="32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F-7B8B-49A4-923F-B2BED1FF3AB8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Нет конкуренции</c:v>
                </c:pt>
              </c:strCache>
            </c:strRef>
          </c:tx>
          <c:spPr>
            <a:solidFill>
              <a:srgbClr val="B73B61"/>
            </a:solidFill>
          </c:spPr>
          <c:dLbls>
            <c:dLbl>
              <c:idx val="5"/>
              <c:layout>
                <c:manualLayout>
                  <c:x val="2.1555947481873717E-2"/>
                  <c:y val="0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20-7B8B-49A4-923F-B2BED1FF3AB8}"/>
                </c:ext>
              </c:extLst>
            </c:dLbl>
            <c:dLbl>
              <c:idx val="14"/>
              <c:layout>
                <c:manualLayout>
                  <c:x val="2.9394473838918227E-2"/>
                  <c:y val="0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21-7B8B-49A4-923F-B2BED1FF3AB8}"/>
                </c:ext>
              </c:extLst>
            </c:dLbl>
            <c:dLbl>
              <c:idx val="16"/>
              <c:layout>
                <c:manualLayout>
                  <c:x val="7.8385263570448834E-3"/>
                  <c:y val="0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22-7B8B-49A4-923F-B2BED1FF3AB8}"/>
                </c:ext>
              </c:extLst>
            </c:dLbl>
            <c:dLbl>
              <c:idx val="18"/>
              <c:layout>
                <c:manualLayout>
                  <c:x val="2.3515579071134631E-2"/>
                  <c:y val="0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23-7B8B-49A4-923F-B2BED1FF3AB8}"/>
                </c:ext>
              </c:extLst>
            </c:dLbl>
            <c:dLbl>
              <c:idx val="25"/>
              <c:layout>
                <c:manualLayout>
                  <c:x val="1.7636684303350969E-2"/>
                  <c:y val="0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24-7B8B-49A4-923F-B2BED1FF3AB8}"/>
                </c:ext>
              </c:extLst>
            </c:dLbl>
            <c:dLbl>
              <c:idx val="29"/>
              <c:layout>
                <c:manualLayout>
                  <c:x val="1.1757789535567397E-2"/>
                  <c:y val="-3.2680377697107258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25-7B8B-49A4-923F-B2BED1FF3AB8}"/>
                </c:ext>
              </c:extLst>
            </c:dLbl>
            <c:spPr>
              <a:solidFill>
                <a:sysClr val="window" lastClr="FFFFFF"/>
              </a:solidFill>
              <a:ln>
                <a:solidFill>
                  <a:srgbClr val="B73B61"/>
                </a:solidFill>
              </a:ln>
            </c:spPr>
            <c:txPr>
              <a:bodyPr/>
              <a:lstStyle/>
              <a:p>
                <a:pPr>
                  <a:defRPr sz="800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Лист1!$A$2:$A$34</c:f>
              <c:strCache>
                <c:ptCount val="33"/>
                <c:pt idx="0">
                  <c:v>Рынок дошкольного образования</c:v>
                </c:pt>
                <c:pt idx="1">
                  <c:v>Рынок общего образования</c:v>
                </c:pt>
                <c:pt idx="2">
                  <c:v>Рынок среднего профобразования</c:v>
                </c:pt>
                <c:pt idx="3">
                  <c:v>Рынок дополнительного образования</c:v>
                </c:pt>
                <c:pt idx="4">
                  <c:v>Рынок детского отдыха и оздоровления</c:v>
                </c:pt>
                <c:pt idx="5">
                  <c:v>Рынок розничной торговли лекарственными препаратами</c:v>
                </c:pt>
                <c:pt idx="6">
                  <c:v>Рынок психолого-педагогического сопровождения детей с ОВЗ</c:v>
                </c:pt>
                <c:pt idx="7">
                  <c:v>Рынок социальных услуг</c:v>
                </c:pt>
                <c:pt idx="8">
                  <c:v>Рынок теплоснабжения</c:v>
                </c:pt>
                <c:pt idx="9">
                  <c:v>Рынок по сбору и транспортированию ТКО</c:v>
                </c:pt>
                <c:pt idx="10">
                  <c:v>Рынок по благоустройству</c:v>
                </c:pt>
                <c:pt idx="11">
                  <c:v>Рынок по содержанию и ремонту в многоквартирном доме</c:v>
                </c:pt>
                <c:pt idx="12">
                  <c:v>Рынок поставки сжиженного газа в баллонах</c:v>
                </c:pt>
                <c:pt idx="13">
                  <c:v>Рынок купли-продажи электроэнергии</c:v>
                </c:pt>
                <c:pt idx="14">
                  <c:v>Рынок производства электроэнергии</c:v>
                </c:pt>
                <c:pt idx="15">
                  <c:v>Рынок  по перевозке пассажиров по муниципальным маршрутам</c:v>
                </c:pt>
                <c:pt idx="16">
                  <c:v>Рынок по перевозке пассажиров по межмуниципальным маршрутам</c:v>
                </c:pt>
                <c:pt idx="17">
                  <c:v>Рынок легкового такси</c:v>
                </c:pt>
                <c:pt idx="18">
                  <c:v>Рынок услуг связи</c:v>
                </c:pt>
                <c:pt idx="19">
                  <c:v>Рынок жилищного строительства </c:v>
                </c:pt>
                <c:pt idx="20">
                  <c:v>Рынок капитального строительства</c:v>
                </c:pt>
                <c:pt idx="21">
                  <c:v>Рынок дорожной деятельности</c:v>
                </c:pt>
                <c:pt idx="22">
                  <c:v>Рынок архитектурно-строительного проектирования</c:v>
                </c:pt>
                <c:pt idx="23">
                  <c:v>Рынок племенного животноводства</c:v>
                </c:pt>
                <c:pt idx="24">
                  <c:v>Рынок семеноводства</c:v>
                </c:pt>
                <c:pt idx="25">
                  <c:v>Рынок вылова водных биоресурсов</c:v>
                </c:pt>
                <c:pt idx="26">
                  <c:v>Рынок переработки водных биоресурсов</c:v>
                </c:pt>
                <c:pt idx="27">
                  <c:v>Рынок товарной аквакультуры</c:v>
                </c:pt>
                <c:pt idx="28">
                  <c:v>Рынок добычи полезных ископаемых</c:v>
                </c:pt>
                <c:pt idx="29">
                  <c:v>Рынок легкой промышленности</c:v>
                </c:pt>
                <c:pt idx="30">
                  <c:v>Рынок обработки древесины</c:v>
                </c:pt>
                <c:pt idx="31">
                  <c:v>Рынок производства кирпича</c:v>
                </c:pt>
                <c:pt idx="32">
                  <c:v>Рынок производства бетона</c:v>
                </c:pt>
              </c:strCache>
            </c:strRef>
          </c:cat>
          <c:val>
            <c:numRef>
              <c:f>Лист1!$E$2:$E$34</c:f>
              <c:numCache>
                <c:formatCode>0%</c:formatCode>
                <c:ptCount val="33"/>
                <c:pt idx="0" formatCode="0.0%">
                  <c:v>0.127</c:v>
                </c:pt>
                <c:pt idx="1">
                  <c:v>0.14000000000000001</c:v>
                </c:pt>
                <c:pt idx="2">
                  <c:v>0.1</c:v>
                </c:pt>
                <c:pt idx="3">
                  <c:v>0</c:v>
                </c:pt>
                <c:pt idx="4">
                  <c:v>0.05</c:v>
                </c:pt>
                <c:pt idx="5" formatCode="0.0%">
                  <c:v>8.2000000000000003E-2</c:v>
                </c:pt>
                <c:pt idx="6" formatCode="0.0%">
                  <c:v>0.33300000000000007</c:v>
                </c:pt>
                <c:pt idx="7" formatCode="0.0%">
                  <c:v>0.33300000000000007</c:v>
                </c:pt>
                <c:pt idx="8">
                  <c:v>0.55000000000000004</c:v>
                </c:pt>
                <c:pt idx="9" formatCode="0.0%">
                  <c:v>7.0999999999999994E-2</c:v>
                </c:pt>
                <c:pt idx="10" formatCode="0.0%">
                  <c:v>0.111</c:v>
                </c:pt>
                <c:pt idx="11" formatCode="0.0%">
                  <c:v>0.4250000000000001</c:v>
                </c:pt>
                <c:pt idx="12">
                  <c:v>0</c:v>
                </c:pt>
                <c:pt idx="13">
                  <c:v>0.26</c:v>
                </c:pt>
                <c:pt idx="14">
                  <c:v>0.14000000000000001</c:v>
                </c:pt>
                <c:pt idx="15">
                  <c:v>0.28000000000000008</c:v>
                </c:pt>
                <c:pt idx="16">
                  <c:v>2.0000000000000004E-2</c:v>
                </c:pt>
                <c:pt idx="17" formatCode="0.0%">
                  <c:v>6.3E-2</c:v>
                </c:pt>
                <c:pt idx="18" formatCode="0.0%">
                  <c:v>0.10800000000000001</c:v>
                </c:pt>
                <c:pt idx="19" formatCode="0.0%">
                  <c:v>1.2999999999999998E-2</c:v>
                </c:pt>
                <c:pt idx="20">
                  <c:v>1.0000000000000002E-2</c:v>
                </c:pt>
                <c:pt idx="21" formatCode="0.0%">
                  <c:v>2.4E-2</c:v>
                </c:pt>
                <c:pt idx="22">
                  <c:v>6.0000000000000005E-2</c:v>
                </c:pt>
                <c:pt idx="23" formatCode="0.0%">
                  <c:v>0.25700000000000001</c:v>
                </c:pt>
                <c:pt idx="24" formatCode="0.0%">
                  <c:v>2.9000000000000001E-2</c:v>
                </c:pt>
                <c:pt idx="25" formatCode="0.0%">
                  <c:v>2.9000000000000001E-2</c:v>
                </c:pt>
                <c:pt idx="26" formatCode="0.0%">
                  <c:v>5.7000000000000009E-2</c:v>
                </c:pt>
                <c:pt idx="27" formatCode="0.0%">
                  <c:v>2.9000000000000001E-2</c:v>
                </c:pt>
                <c:pt idx="28">
                  <c:v>2.0000000000000004E-2</c:v>
                </c:pt>
                <c:pt idx="29">
                  <c:v>0</c:v>
                </c:pt>
                <c:pt idx="30" formatCode="0.0%">
                  <c:v>0.11700000000000002</c:v>
                </c:pt>
                <c:pt idx="31">
                  <c:v>0</c:v>
                </c:pt>
                <c:pt idx="32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26-7B8B-49A4-923F-B2BED1FF3AB8}"/>
            </c:ext>
          </c:extLst>
        </c:ser>
        <c:overlap val="100"/>
        <c:axId val="140941952"/>
        <c:axId val="141001088"/>
      </c:barChart>
      <c:catAx>
        <c:axId val="140941952"/>
        <c:scaling>
          <c:orientation val="maxMin"/>
        </c:scaling>
        <c:axPos val="l"/>
        <c:numFmt formatCode="General" sourceLinked="1"/>
        <c:tickLblPos val="nextTo"/>
        <c:crossAx val="141001088"/>
        <c:crosses val="autoZero"/>
        <c:auto val="1"/>
        <c:lblAlgn val="ctr"/>
        <c:lblOffset val="100"/>
      </c:catAx>
      <c:valAx>
        <c:axId val="141001088"/>
        <c:scaling>
          <c:orientation val="minMax"/>
          <c:max val="1"/>
        </c:scaling>
        <c:delete val="1"/>
        <c:axPos val="t"/>
        <c:majorGridlines/>
        <c:numFmt formatCode="0.0%" sourceLinked="1"/>
        <c:tickLblPos val="none"/>
        <c:crossAx val="140941952"/>
        <c:crosses val="autoZero"/>
        <c:crossBetween val="between"/>
        <c:majorUnit val="0.2"/>
      </c:valAx>
      <c:spPr>
        <a:noFill/>
        <a:ln>
          <a:noFill/>
        </a:ln>
      </c:spPr>
    </c:plotArea>
    <c:legend>
      <c:legendPos val="t"/>
      <c:layout>
        <c:manualLayout>
          <c:xMode val="edge"/>
          <c:yMode val="edge"/>
          <c:x val="2.9405236262197782E-2"/>
          <c:y val="2.7276681099116552E-4"/>
          <c:w val="0.93574411069622065"/>
          <c:h val="3.2355105687333817E-2"/>
        </c:manualLayout>
      </c:layout>
      <c:spPr>
        <a:noFill/>
      </c:spPr>
    </c:legend>
    <c:plotVisOnly val="1"/>
    <c:dispBlanksAs val="gap"/>
  </c:chart>
  <c:spPr>
    <a:ln>
      <a:noFill/>
    </a:ln>
  </c:spPr>
  <c:txPr>
    <a:bodyPr/>
    <a:lstStyle/>
    <a:p>
      <a:pPr>
        <a:defRPr sz="900">
          <a:latin typeface="+mn-lt"/>
          <a:cs typeface="Times New Roman" pitchFamily="18" charset="0"/>
        </a:defRPr>
      </a:pPr>
      <a:endParaRPr lang="ru-RU"/>
    </a:p>
  </c:txPr>
  <c:externalData r:id="rId2"/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6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49031587552431827"/>
          <c:y val="2.334810496903552E-2"/>
          <c:w val="0.50379813776098503"/>
          <c:h val="0.97219026496769667"/>
        </c:manualLayout>
      </c:layout>
      <c:barChart>
        <c:barDir val="bar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% от числа опрошенных</c:v>
                </c:pt>
              </c:strCache>
            </c:strRef>
          </c:tx>
          <c:spPr>
            <a:solidFill>
              <a:srgbClr val="7C3776"/>
            </a:solidFill>
          </c:spPr>
          <c:dPt>
            <c:idx val="3"/>
            <c:spPr>
              <a:solidFill>
                <a:srgbClr val="78973B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ECF4-41F1-8F6E-345ED46467A3}"/>
              </c:ext>
            </c:extLst>
          </c:dPt>
          <c:dLbls>
            <c:dLbl>
              <c:idx val="3"/>
              <c:spPr>
                <a:solidFill>
                  <a:sysClr val="window" lastClr="FFFFFF"/>
                </a:solidFill>
                <a:ln>
                  <a:solidFill>
                    <a:srgbClr val="78973B"/>
                  </a:solidFill>
                </a:ln>
                <a:effectLst/>
              </c:spPr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</c:dLbl>
            <c:dLbl>
              <c:idx val="5"/>
              <c:spPr>
                <a:solidFill>
                  <a:sysClr val="window" lastClr="FFFFFF"/>
                </a:solidFill>
                <a:ln>
                  <a:solidFill>
                    <a:srgbClr val="7C3776"/>
                  </a:solidFill>
                </a:ln>
                <a:effectLst/>
              </c:spPr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</c:dLbl>
            <c:dLbl>
              <c:idx val="6"/>
              <c:spPr>
                <a:solidFill>
                  <a:sysClr val="window" lastClr="FFFFFF"/>
                </a:solidFill>
                <a:ln>
                  <a:solidFill>
                    <a:srgbClr val="7C3776"/>
                  </a:solidFill>
                </a:ln>
                <a:effectLst/>
              </c:spPr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</c:dLbl>
            <c:spPr>
              <a:solidFill>
                <a:sysClr val="window" lastClr="FFFFFF"/>
              </a:solidFill>
              <a:ln>
                <a:solidFill>
                  <a:srgbClr val="7C3776"/>
                </a:solidFill>
              </a:ln>
              <a:effectLst/>
            </c:sp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Лист1!$A$2:$A$9</c:f>
              <c:strCache>
                <c:ptCount val="8"/>
                <c:pt idx="0">
                  <c:v>Высокие налоги</c:v>
                </c:pt>
                <c:pt idx="1">
                  <c:v>Нестабильность российского законодательства, регулирующего предпринимательскую деятельность</c:v>
                </c:pt>
                <c:pt idx="2">
                  <c:v>Доступ к финансированию</c:v>
                </c:pt>
                <c:pt idx="3">
                  <c:v>Не сталкиваются с препятствиями</c:v>
                </c:pt>
                <c:pt idx="4">
                  <c:v>Коррупция (включая взятки, дискриминацию и предоставление преференций отдельным участникам на заведомо неравных условиях)</c:v>
                </c:pt>
                <c:pt idx="5">
                  <c:v>Сложность/затянутость процедуры получения лицензий</c:v>
                </c:pt>
                <c:pt idx="6">
                  <c:v>Сложность получения доступа к земельным участкам</c:v>
                </c:pt>
                <c:pt idx="7">
                  <c:v>Другое</c:v>
                </c:pt>
              </c:strCache>
            </c:strRef>
          </c:cat>
          <c:val>
            <c:numRef>
              <c:f>Лист1!$B$2:$B$9</c:f>
              <c:numCache>
                <c:formatCode>0.0%</c:formatCode>
                <c:ptCount val="8"/>
                <c:pt idx="0" formatCode="0%">
                  <c:v>0.19</c:v>
                </c:pt>
                <c:pt idx="1">
                  <c:v>0.17500000000000002</c:v>
                </c:pt>
                <c:pt idx="2">
                  <c:v>0.17400000000000002</c:v>
                </c:pt>
                <c:pt idx="3">
                  <c:v>0.16600000000000001</c:v>
                </c:pt>
                <c:pt idx="4">
                  <c:v>7.5000000000000011E-2</c:v>
                </c:pt>
                <c:pt idx="5">
                  <c:v>3.7999999999999999E-2</c:v>
                </c:pt>
                <c:pt idx="6">
                  <c:v>3.4000000000000002E-2</c:v>
                </c:pt>
                <c:pt idx="7">
                  <c:v>3.1000000000000003E-2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ECF4-41F1-8F6E-345ED46467A3}"/>
            </c:ext>
          </c:extLst>
        </c:ser>
        <c:axId val="141387264"/>
        <c:axId val="141388800"/>
      </c:barChart>
      <c:catAx>
        <c:axId val="141387264"/>
        <c:scaling>
          <c:orientation val="maxMin"/>
        </c:scaling>
        <c:axPos val="l"/>
        <c:numFmt formatCode="General" sourceLinked="1"/>
        <c:tickLblPos val="nextTo"/>
        <c:crossAx val="141388800"/>
        <c:crosses val="autoZero"/>
        <c:auto val="1"/>
        <c:lblAlgn val="ctr"/>
        <c:lblOffset val="100"/>
      </c:catAx>
      <c:valAx>
        <c:axId val="141388800"/>
        <c:scaling>
          <c:orientation val="minMax"/>
        </c:scaling>
        <c:axPos val="t"/>
        <c:majorGridlines/>
        <c:numFmt formatCode="0%" sourceLinked="1"/>
        <c:tickLblPos val="nextTo"/>
        <c:crossAx val="141387264"/>
        <c:crosses val="autoZero"/>
        <c:crossBetween val="between"/>
        <c:majorUnit val="0.1"/>
      </c:valAx>
      <c:spPr>
        <a:noFill/>
        <a:ln>
          <a:noFill/>
        </a:ln>
      </c:spPr>
    </c:plotArea>
    <c:plotVisOnly val="1"/>
    <c:dispBlanksAs val="gap"/>
  </c:chart>
  <c:spPr>
    <a:ln>
      <a:noFill/>
    </a:ln>
  </c:spPr>
  <c:txPr>
    <a:bodyPr/>
    <a:lstStyle/>
    <a:p>
      <a:pPr>
        <a:defRPr>
          <a:latin typeface="Arial Narrow" panose="020B0606020202030204" pitchFamily="34" charset="0"/>
          <a:cs typeface="Times New Roman" pitchFamily="18" charset="0"/>
        </a:defRPr>
      </a:pPr>
      <a:endParaRPr lang="ru-RU"/>
    </a:p>
  </c:txPr>
  <c:externalData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6359282206942308"/>
          <c:y val="5.1813010295100513E-2"/>
          <c:w val="0.73640717793057764"/>
          <c:h val="0.80988513142331164"/>
        </c:manualLayout>
      </c:layout>
      <c:barChart>
        <c:barDir val="bar"/>
        <c:grouping val="clustered"/>
        <c:ser>
          <c:idx val="0"/>
          <c:order val="0"/>
          <c:tx>
            <c:strRef>
              <c:f>Лист1!$A$2</c:f>
              <c:strCache>
                <c:ptCount val="1"/>
                <c:pt idx="0">
                  <c:v>Коэффициент рождаемости</c:v>
                </c:pt>
              </c:strCache>
            </c:strRef>
          </c:tx>
          <c:spPr>
            <a:solidFill>
              <a:srgbClr val="A2144F"/>
            </a:solidFill>
            <a:ln w="19050">
              <a:noFill/>
            </a:ln>
          </c:spPr>
          <c:dLbls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numRef>
              <c:f>Лист1!$B$1:$I$1</c:f>
              <c:numCache>
                <c:formatCode>General</c:formatCode>
                <c:ptCount val="8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  <c:pt idx="5">
                  <c:v>2018</c:v>
                </c:pt>
                <c:pt idx="6">
                  <c:v>2019</c:v>
                </c:pt>
                <c:pt idx="7" formatCode="m/d/yyyy">
                  <c:v>43709</c:v>
                </c:pt>
              </c:numCache>
            </c:numRef>
          </c:cat>
          <c:val>
            <c:numRef>
              <c:f>Лист1!$B$2:$I$2</c:f>
              <c:numCache>
                <c:formatCode>General</c:formatCode>
                <c:ptCount val="8"/>
                <c:pt idx="0">
                  <c:v>104.2</c:v>
                </c:pt>
                <c:pt idx="1">
                  <c:v>112.7</c:v>
                </c:pt>
                <c:pt idx="2">
                  <c:v>102</c:v>
                </c:pt>
                <c:pt idx="3">
                  <c:v>101.2</c:v>
                </c:pt>
                <c:pt idx="4">
                  <c:v>116.8</c:v>
                </c:pt>
                <c:pt idx="5">
                  <c:v>106.7</c:v>
                </c:pt>
                <c:pt idx="6">
                  <c:v>86.2</c:v>
                </c:pt>
                <c:pt idx="7">
                  <c:v>67.3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E02-4E6E-A067-B8F132455234}"/>
            </c:ext>
          </c:extLst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Коэффициент ликвидации</c:v>
                </c:pt>
              </c:strCache>
            </c:strRef>
          </c:tx>
          <c:spPr>
            <a:solidFill>
              <a:srgbClr val="A6A6A6"/>
            </a:solidFill>
          </c:spPr>
          <c:dLbls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numRef>
              <c:f>Лист1!$B$1:$I$1</c:f>
              <c:numCache>
                <c:formatCode>General</c:formatCode>
                <c:ptCount val="8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  <c:pt idx="5">
                  <c:v>2018</c:v>
                </c:pt>
                <c:pt idx="6">
                  <c:v>2019</c:v>
                </c:pt>
                <c:pt idx="7" formatCode="m/d/yyyy">
                  <c:v>43709</c:v>
                </c:pt>
              </c:numCache>
            </c:numRef>
          </c:cat>
          <c:val>
            <c:numRef>
              <c:f>Лист1!$B$3:$I$3</c:f>
              <c:numCache>
                <c:formatCode>General</c:formatCode>
                <c:ptCount val="8"/>
                <c:pt idx="0">
                  <c:v>221.4</c:v>
                </c:pt>
                <c:pt idx="1">
                  <c:v>126.9</c:v>
                </c:pt>
                <c:pt idx="2">
                  <c:v>109</c:v>
                </c:pt>
                <c:pt idx="3">
                  <c:v>80.900000000000006</c:v>
                </c:pt>
                <c:pt idx="4">
                  <c:v>245.5</c:v>
                </c:pt>
                <c:pt idx="5">
                  <c:v>151.30000000000001</c:v>
                </c:pt>
                <c:pt idx="6">
                  <c:v>147.4</c:v>
                </c:pt>
                <c:pt idx="7">
                  <c:v>143.4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9E02-4E6E-A067-B8F132455234}"/>
            </c:ext>
          </c:extLst>
        </c:ser>
        <c:ser>
          <c:idx val="2"/>
          <c:order val="2"/>
          <c:tx>
            <c:strRef>
              <c:f>Лист1!$A$4</c:f>
              <c:strCache>
                <c:ptCount val="1"/>
                <c:pt idx="0">
                  <c:v>Коэффициент прироста</c:v>
                </c:pt>
              </c:strCache>
            </c:strRef>
          </c:tx>
          <c:spPr>
            <a:solidFill>
              <a:srgbClr val="5E2753"/>
            </a:solidFill>
          </c:spPr>
          <c:dLbls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numRef>
              <c:f>Лист1!$B$1:$I$1</c:f>
              <c:numCache>
                <c:formatCode>General</c:formatCode>
                <c:ptCount val="8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  <c:pt idx="5">
                  <c:v>2018</c:v>
                </c:pt>
                <c:pt idx="6">
                  <c:v>2019</c:v>
                </c:pt>
                <c:pt idx="7" formatCode="m/d/yyyy">
                  <c:v>43709</c:v>
                </c:pt>
              </c:numCache>
            </c:numRef>
          </c:cat>
          <c:val>
            <c:numRef>
              <c:f>Лист1!$B$4:$I$4</c:f>
              <c:numCache>
                <c:formatCode>General</c:formatCode>
                <c:ptCount val="8"/>
                <c:pt idx="0">
                  <c:v>-117.2</c:v>
                </c:pt>
                <c:pt idx="1">
                  <c:v>-14.2</c:v>
                </c:pt>
                <c:pt idx="2">
                  <c:v>-7</c:v>
                </c:pt>
                <c:pt idx="3">
                  <c:v>20.3</c:v>
                </c:pt>
                <c:pt idx="4">
                  <c:v>-128.69999999999999</c:v>
                </c:pt>
                <c:pt idx="5">
                  <c:v>-44.6</c:v>
                </c:pt>
                <c:pt idx="6">
                  <c:v>-61.2</c:v>
                </c:pt>
                <c:pt idx="7">
                  <c:v>-76.100000000000009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9E02-4E6E-A067-B8F132455234}"/>
            </c:ext>
          </c:extLst>
        </c:ser>
        <c:dLbls>
          <c:showVal val="1"/>
        </c:dLbls>
        <c:gapWidth val="75"/>
        <c:axId val="98628352"/>
        <c:axId val="98614272"/>
      </c:barChart>
      <c:valAx>
        <c:axId val="98614272"/>
        <c:scaling>
          <c:orientation val="minMax"/>
        </c:scaling>
        <c:delete val="1"/>
        <c:axPos val="t"/>
        <c:numFmt formatCode="General" sourceLinked="1"/>
        <c:majorTickMark val="none"/>
        <c:tickLblPos val="none"/>
        <c:crossAx val="98628352"/>
        <c:crosses val="autoZero"/>
        <c:crossBetween val="between"/>
      </c:valAx>
      <c:catAx>
        <c:axId val="98628352"/>
        <c:scaling>
          <c:orientation val="maxMin"/>
        </c:scaling>
        <c:axPos val="l"/>
        <c:numFmt formatCode="General" sourceLinked="1"/>
        <c:majorTickMark val="none"/>
        <c:tickLblPos val="nextTo"/>
        <c:txPr>
          <a:bodyPr/>
          <a:lstStyle/>
          <a:p>
            <a:pPr>
              <a:defRPr b="1">
                <a:solidFill>
                  <a:schemeClr val="tx1">
                    <a:lumMod val="65000"/>
                    <a:lumOff val="35000"/>
                  </a:schemeClr>
                </a:solidFill>
              </a:defRPr>
            </a:pPr>
            <a:endParaRPr lang="ru-RU"/>
          </a:p>
        </c:txPr>
        <c:crossAx val="98614272"/>
        <c:crosses val="autoZero"/>
        <c:auto val="1"/>
        <c:lblAlgn val="ctr"/>
        <c:lblOffset val="100"/>
      </c:catAx>
    </c:plotArea>
    <c:legend>
      <c:legendPos val="b"/>
      <c:layout>
        <c:manualLayout>
          <c:xMode val="edge"/>
          <c:yMode val="edge"/>
          <c:x val="8.1022125272670747E-2"/>
          <c:y val="0.89141321508287252"/>
          <c:w val="0.8294660931484531"/>
          <c:h val="6.3348706411698527E-2"/>
        </c:manualLayout>
      </c:layout>
      <c:spPr>
        <a:noFill/>
      </c:spPr>
      <c:txPr>
        <a:bodyPr/>
        <a:lstStyle/>
        <a:p>
          <a:pPr>
            <a:defRPr sz="900"/>
          </a:pPr>
          <a:endParaRPr lang="ru-RU"/>
        </a:p>
      </c:txPr>
    </c:legend>
    <c:plotVisOnly val="1"/>
    <c:dispBlanksAs val="zero"/>
  </c:chart>
  <c:spPr>
    <a:ln>
      <a:noFill/>
    </a:ln>
  </c:spPr>
  <c:txPr>
    <a:bodyPr/>
    <a:lstStyle/>
    <a:p>
      <a:pPr>
        <a:defRPr sz="900">
          <a:solidFill>
            <a:schemeClr val="tx1"/>
          </a:solidFill>
          <a:latin typeface="Arial Narrow" pitchFamily="34" charset="0"/>
        </a:defRPr>
      </a:pPr>
      <a:endParaRPr lang="ru-RU"/>
    </a:p>
  </c:txPr>
  <c:externalData r:id="rId2"/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787865675743695"/>
          <c:y val="6.1141283447138393E-2"/>
          <c:w val="0.6492918915442164"/>
          <c:h val="0.56937904335415879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Столбец2</c:v>
                </c:pt>
              </c:strCache>
            </c:strRef>
          </c:tx>
          <c:spPr>
            <a:ln w="19050">
              <a:solidFill>
                <a:schemeClr val="bg1"/>
              </a:solidFill>
            </a:ln>
          </c:spPr>
          <c:dPt>
            <c:idx val="0"/>
            <c:spPr>
              <a:solidFill>
                <a:srgbClr val="CE6A60"/>
              </a:solidFill>
              <a:ln w="19050"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8448-4C23-B798-E66A554C4A96}"/>
              </c:ext>
            </c:extLst>
          </c:dPt>
          <c:dPt>
            <c:idx val="1"/>
            <c:spPr>
              <a:solidFill>
                <a:srgbClr val="7C9A3E"/>
              </a:solidFill>
              <a:ln w="19050"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8448-4C23-B798-E66A554C4A96}"/>
              </c:ext>
            </c:extLst>
          </c:dPt>
          <c:dPt>
            <c:idx val="2"/>
            <c:spPr>
              <a:solidFill>
                <a:srgbClr val="FCBABA"/>
              </a:solidFill>
              <a:ln w="19050"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8448-4C23-B798-E66A554C4A96}"/>
              </c:ext>
            </c:extLst>
          </c:dPt>
          <c:dPt>
            <c:idx val="3"/>
            <c:spPr>
              <a:solidFill>
                <a:srgbClr val="A0BF61"/>
              </a:solidFill>
              <a:ln w="19050"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8448-4C23-B798-E66A554C4A96}"/>
              </c:ext>
            </c:extLst>
          </c:dPt>
          <c:dLbls>
            <c:spPr>
              <a:solidFill>
                <a:sysClr val="window" lastClr="FFFFFF"/>
              </a:solidFill>
              <a:ln>
                <a:solidFill>
                  <a:sysClr val="window" lastClr="FFFFFF">
                    <a:lumMod val="75000"/>
                  </a:sysClr>
                </a:solidFill>
              </a:ln>
            </c:spPr>
            <c:showVal val="1"/>
            <c:showLeaderLines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Лист1!$A$2:$A$5</c:f>
              <c:strCache>
                <c:ptCount val="4"/>
                <c:pt idx="0">
                  <c:v>Есть непреодолимые административные барьеры</c:v>
                </c:pt>
                <c:pt idx="1">
                  <c:v>Административные барьеры имеют тенденцию к снижению</c:v>
                </c:pt>
                <c:pt idx="2">
                  <c:v>Административные барьеры имеют тенденцию к увеличению</c:v>
                </c:pt>
                <c:pt idx="3">
                  <c:v>Непреодолимые административные барьеры отсутствуют</c:v>
                </c:pt>
              </c:strCache>
            </c:strRef>
          </c:cat>
          <c:val>
            <c:numRef>
              <c:f>Лист1!$B$2:$B$5</c:f>
              <c:numCache>
                <c:formatCode>0.0%</c:formatCode>
                <c:ptCount val="4"/>
                <c:pt idx="0">
                  <c:v>0.113</c:v>
                </c:pt>
                <c:pt idx="1">
                  <c:v>0.15900000000000028</c:v>
                </c:pt>
                <c:pt idx="2">
                  <c:v>0.14900000000000024</c:v>
                </c:pt>
                <c:pt idx="3">
                  <c:v>0.57900000000000063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8448-4C23-B798-E66A554C4A96}"/>
            </c:ext>
          </c:extLst>
        </c:ser>
        <c:dLbls>
          <c:showPercent val="1"/>
        </c:dLbls>
        <c:firstSliceAng val="0"/>
        <c:holeSize val="50"/>
      </c:doughnutChart>
    </c:plotArea>
    <c:legend>
      <c:legendPos val="r"/>
      <c:layout>
        <c:manualLayout>
          <c:xMode val="edge"/>
          <c:yMode val="edge"/>
          <c:x val="8.3666142358451892E-2"/>
          <c:y val="0.67867501901498473"/>
          <c:w val="0.87557401029515414"/>
          <c:h val="0.16926837189030342"/>
        </c:manualLayout>
      </c:layout>
    </c:legend>
    <c:plotVisOnly val="1"/>
    <c:dispBlanksAs val="zero"/>
  </c:chart>
  <c:spPr>
    <a:ln>
      <a:noFill/>
    </a:ln>
  </c:spPr>
  <c:txPr>
    <a:bodyPr/>
    <a:lstStyle/>
    <a:p>
      <a:pPr>
        <a:defRPr sz="1100">
          <a:solidFill>
            <a:sysClr val="windowText" lastClr="000000"/>
          </a:solidFill>
          <a:latin typeface="Arial Narrow" pitchFamily="34" charset="0"/>
        </a:defRPr>
      </a:pPr>
      <a:endParaRPr lang="ru-RU"/>
    </a:p>
  </c:txPr>
  <c:externalData r:id="rId2"/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>
        <c:manualLayout>
          <c:layoutTarget val="inner"/>
          <c:xMode val="edge"/>
          <c:yMode val="edge"/>
          <c:x val="3.2334370255156855E-2"/>
          <c:y val="0"/>
          <c:w val="0.86646622597489154"/>
          <c:h val="0.86430796904919061"/>
        </c:manualLayout>
      </c:layout>
      <c:bar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Высокая</c:v>
                </c:pt>
              </c:strCache>
            </c:strRef>
          </c:tx>
          <c:spPr>
            <a:solidFill>
              <a:srgbClr val="CE6A60"/>
            </a:solidFill>
          </c:spPr>
          <c:dLbls>
            <c:spPr>
              <a:solidFill>
                <a:sysClr val="window" lastClr="FFFFFF"/>
              </a:solidFill>
              <a:ln>
                <a:solidFill>
                  <a:srgbClr val="CE6A60"/>
                </a:solidFill>
              </a:ln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Общественные организации, представляющие интересы бизнес-сообществ</c:v>
                </c:pt>
                <c:pt idx="1">
                  <c:v>УФАС по Новосибирской области</c:v>
                </c:pt>
                <c:pt idx="2">
                  <c:v>Органы местного самоуправления</c:v>
                </c:pt>
                <c:pt idx="3">
                  <c:v>Органы исполнительной власти Новосибирской области</c:v>
                </c:pt>
              </c:strCache>
            </c:strRef>
          </c:cat>
          <c:val>
            <c:numRef>
              <c:f>Лист1!$B$2:$B$5</c:f>
              <c:numCache>
                <c:formatCode>0.0%</c:formatCode>
                <c:ptCount val="4"/>
                <c:pt idx="0">
                  <c:v>5.1999999999999998E-2</c:v>
                </c:pt>
                <c:pt idx="1">
                  <c:v>0.112</c:v>
                </c:pt>
                <c:pt idx="2">
                  <c:v>0.13400000000000001</c:v>
                </c:pt>
                <c:pt idx="3">
                  <c:v>0.17600000000000002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CC82-49AE-9A2B-4298DB7BFBA8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Средняя</c:v>
                </c:pt>
              </c:strCache>
            </c:strRef>
          </c:tx>
          <c:spPr>
            <a:solidFill>
              <a:srgbClr val="7C9A3E"/>
            </a:solidFill>
          </c:spPr>
          <c:dLbls>
            <c:spPr>
              <a:solidFill>
                <a:sysClr val="window" lastClr="FFFFFF"/>
              </a:solidFill>
              <a:ln>
                <a:solidFill>
                  <a:srgbClr val="7C9A3E"/>
                </a:solidFill>
              </a:ln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Общественные организации, представляющие интересы бизнес-сообществ</c:v>
                </c:pt>
                <c:pt idx="1">
                  <c:v>УФАС по Новосибирской области</c:v>
                </c:pt>
                <c:pt idx="2">
                  <c:v>Органы местного самоуправления</c:v>
                </c:pt>
                <c:pt idx="3">
                  <c:v>Органы исполнительной власти Новосибирской области</c:v>
                </c:pt>
              </c:strCache>
            </c:strRef>
          </c:cat>
          <c:val>
            <c:numRef>
              <c:f>Лист1!$C$2:$C$5</c:f>
              <c:numCache>
                <c:formatCode>0.0%</c:formatCode>
                <c:ptCount val="4"/>
                <c:pt idx="0">
                  <c:v>0.39400000000000007</c:v>
                </c:pt>
                <c:pt idx="1">
                  <c:v>0.40800000000000003</c:v>
                </c:pt>
                <c:pt idx="2">
                  <c:v>0.39400000000000007</c:v>
                </c:pt>
                <c:pt idx="3">
                  <c:v>0.4240000000000001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CC82-49AE-9A2B-4298DB7BFBA8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Низкая</c:v>
                </c:pt>
              </c:strCache>
            </c:strRef>
          </c:tx>
          <c:spPr>
            <a:solidFill>
              <a:srgbClr val="A0BF61"/>
            </a:solidFill>
          </c:spPr>
          <c:dLbls>
            <c:spPr>
              <a:solidFill>
                <a:sysClr val="window" lastClr="FFFFFF"/>
              </a:solidFill>
              <a:ln>
                <a:solidFill>
                  <a:srgbClr val="A0BF61"/>
                </a:solidFill>
              </a:ln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Общественные организации, представляющие интересы бизнес-сообществ</c:v>
                </c:pt>
                <c:pt idx="1">
                  <c:v>УФАС по Новосибирской области</c:v>
                </c:pt>
                <c:pt idx="2">
                  <c:v>Органы местного самоуправления</c:v>
                </c:pt>
                <c:pt idx="3">
                  <c:v>Органы исполнительной власти Новосибирской области</c:v>
                </c:pt>
              </c:strCache>
            </c:strRef>
          </c:cat>
          <c:val>
            <c:numRef>
              <c:f>Лист1!$D$2:$D$5</c:f>
              <c:numCache>
                <c:formatCode>0%</c:formatCode>
                <c:ptCount val="4"/>
                <c:pt idx="0" formatCode="0.0%">
                  <c:v>0.55400000000000005</c:v>
                </c:pt>
                <c:pt idx="1">
                  <c:v>0.48000000000000004</c:v>
                </c:pt>
                <c:pt idx="2" formatCode="0.0%">
                  <c:v>0.47300000000000003</c:v>
                </c:pt>
                <c:pt idx="3">
                  <c:v>0.4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CC82-49AE-9A2B-4298DB7BFBA8}"/>
            </c:ext>
          </c:extLst>
        </c:ser>
        <c:overlap val="100"/>
        <c:axId val="141457280"/>
        <c:axId val="141458816"/>
      </c:barChart>
      <c:catAx>
        <c:axId val="141457280"/>
        <c:scaling>
          <c:orientation val="minMax"/>
        </c:scaling>
        <c:axPos val="b"/>
        <c:numFmt formatCode="General" sourceLinked="0"/>
        <c:tickLblPos val="nextTo"/>
        <c:crossAx val="141458816"/>
        <c:crosses val="autoZero"/>
        <c:auto val="1"/>
        <c:lblAlgn val="ctr"/>
        <c:lblOffset val="100"/>
      </c:catAx>
      <c:valAx>
        <c:axId val="141458816"/>
        <c:scaling>
          <c:orientation val="minMax"/>
        </c:scaling>
        <c:delete val="1"/>
        <c:axPos val="l"/>
        <c:numFmt formatCode="0.0%" sourceLinked="1"/>
        <c:tickLblPos val="none"/>
        <c:crossAx val="14145728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11883100951746108"/>
          <c:y val="1.6292307390682097E-2"/>
          <c:w val="0.69598123356664165"/>
          <c:h val="5.7038392792957616E-2"/>
        </c:manualLayout>
      </c:layout>
    </c:legend>
    <c:plotVisOnly val="1"/>
    <c:dispBlanksAs val="gap"/>
  </c:chart>
  <c:txPr>
    <a:bodyPr/>
    <a:lstStyle/>
    <a:p>
      <a:pPr>
        <a:defRPr sz="1100"/>
      </a:pPr>
      <a:endParaRPr lang="ru-RU"/>
    </a:p>
  </c:txPr>
  <c:externalData r:id="rId1"/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6"/>
  <c:clrMapOvr bg1="lt1" tx1="dk1" bg2="lt2" tx2="dk2" accent1="accent1" accent2="accent2" accent3="accent3" accent4="accent4" accent5="accent5" accent6="accent6" hlink="hlink" folHlink="folHlink"/>
  <c:chart>
    <c:plotArea>
      <c:layout>
        <c:manualLayout>
          <c:layoutTarget val="inner"/>
          <c:xMode val="edge"/>
          <c:yMode val="edge"/>
          <c:x val="0.47416881531784116"/>
          <c:y val="0.12759177208927572"/>
          <c:w val="0.489906199996608"/>
          <c:h val="0.8663543757900215"/>
        </c:manualLayout>
      </c:layout>
      <c:barChart>
        <c:barDir val="bar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Есть непреодолимые административные барьеры</c:v>
                </c:pt>
              </c:strCache>
            </c:strRef>
          </c:tx>
          <c:spPr>
            <a:solidFill>
              <a:srgbClr val="7C3776"/>
            </a:solidFill>
          </c:spPr>
          <c:dLbls>
            <c:dLbl>
              <c:idx val="0"/>
              <c:layout>
                <c:manualLayout>
                  <c:x val="1.5677052714089749E-2"/>
                  <c:y val="0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2BD7-4E25-8485-455C13196418}"/>
                </c:ext>
              </c:extLst>
            </c:dLbl>
            <c:dLbl>
              <c:idx val="2"/>
              <c:layout>
                <c:manualLayout>
                  <c:x val="3.3325939574622716E-2"/>
                  <c:y val="3.5741938912022901E-7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2BD7-4E25-8485-455C13196418}"/>
                </c:ext>
              </c:extLst>
            </c:dLbl>
            <c:dLbl>
              <c:idx val="10"/>
              <c:layout>
                <c:manualLayout>
                  <c:x val="3.5286288961365216E-2"/>
                  <c:y val="-5.5478790948824646E-17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2BD7-4E25-8485-455C13196418}"/>
                </c:ext>
              </c:extLst>
            </c:dLbl>
            <c:dLbl>
              <c:idx val="11"/>
              <c:layout>
                <c:manualLayout>
                  <c:x val="1.1762096320455081E-2"/>
                  <c:y val="0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2BD7-4E25-8485-455C13196418}"/>
                </c:ext>
              </c:extLst>
            </c:dLbl>
            <c:dLbl>
              <c:idx val="12"/>
              <c:layout>
                <c:manualLayout>
                  <c:x val="1.5682795093940143E-2"/>
                  <c:y val="1.1913979637340984E-7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2BD7-4E25-8485-455C13196418}"/>
                </c:ext>
              </c:extLst>
            </c:dLbl>
            <c:dLbl>
              <c:idx val="14"/>
              <c:layout>
                <c:manualLayout>
                  <c:x val="1.5682795093940025E-2"/>
                  <c:y val="0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2BD7-4E25-8485-455C13196418}"/>
                </c:ext>
              </c:extLst>
            </c:dLbl>
            <c:dLbl>
              <c:idx val="25"/>
              <c:layout>
                <c:manualLayout>
                  <c:x val="9.8017469337125726E-3"/>
                  <c:y val="0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2BD7-4E25-8485-455C13196418}"/>
                </c:ext>
              </c:extLst>
            </c:dLbl>
            <c:dLbl>
              <c:idx val="27"/>
              <c:layout>
                <c:manualLayout>
                  <c:x val="1.7643144480682611E-2"/>
                  <c:y val="0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2BD7-4E25-8485-455C13196418}"/>
                </c:ext>
              </c:extLst>
            </c:dLbl>
            <c:dLbl>
              <c:idx val="28"/>
              <c:layout>
                <c:manualLayout>
                  <c:x val="2.3524192640910144E-2"/>
                  <c:y val="0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8-2BD7-4E25-8485-455C13196418}"/>
                </c:ext>
              </c:extLst>
            </c:dLbl>
            <c:dLbl>
              <c:idx val="29"/>
              <c:layout>
                <c:manualLayout>
                  <c:x val="7.8413975469700491E-3"/>
                  <c:y val="1.1095758189764879E-16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9-2BD7-4E25-8485-455C13196418}"/>
                </c:ext>
              </c:extLst>
            </c:dLbl>
            <c:dLbl>
              <c:idx val="32"/>
              <c:layout>
                <c:manualLayout>
                  <c:x val="7.8413975469700491E-3"/>
                  <c:y val="0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A-2BD7-4E25-8485-455C13196418}"/>
                </c:ext>
              </c:extLst>
            </c:dLbl>
            <c:spPr>
              <a:solidFill>
                <a:sysClr val="window" lastClr="FFFFFF"/>
              </a:solidFill>
              <a:ln>
                <a:solidFill>
                  <a:srgbClr val="7C3776"/>
                </a:solidFill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Лист1!$A$2:$A$34</c:f>
              <c:strCache>
                <c:ptCount val="33"/>
                <c:pt idx="0">
                  <c:v>Рынок дошкольного образования</c:v>
                </c:pt>
                <c:pt idx="1">
                  <c:v>Рынок общего образования</c:v>
                </c:pt>
                <c:pt idx="2">
                  <c:v>Рынок среднего профобразования</c:v>
                </c:pt>
                <c:pt idx="3">
                  <c:v>Рынок дополнительного образования</c:v>
                </c:pt>
                <c:pt idx="4">
                  <c:v>Рынок детского отдыха и оздоровления</c:v>
                </c:pt>
                <c:pt idx="5">
                  <c:v>Рынок розничной торговли лекарственными препаратами</c:v>
                </c:pt>
                <c:pt idx="6">
                  <c:v>Рынок психолого-педагогического сопровождения детей с ОВЗ</c:v>
                </c:pt>
                <c:pt idx="7">
                  <c:v>Рынок социальных услуг</c:v>
                </c:pt>
                <c:pt idx="8">
                  <c:v>Рынок теплоснабжения</c:v>
                </c:pt>
                <c:pt idx="9">
                  <c:v>Рынок по сбору и транспортированию ТКО</c:v>
                </c:pt>
                <c:pt idx="10">
                  <c:v>Рынок по благоустройству</c:v>
                </c:pt>
                <c:pt idx="11">
                  <c:v>Рынок по содержанию и ремонту в многоквартирном доме</c:v>
                </c:pt>
                <c:pt idx="12">
                  <c:v>Рынок поставки сжиженного газа в баллонах</c:v>
                </c:pt>
                <c:pt idx="13">
                  <c:v>Рынок купли-продажи электроэнергии</c:v>
                </c:pt>
                <c:pt idx="14">
                  <c:v>Рынок производства электроэнергии</c:v>
                </c:pt>
                <c:pt idx="15">
                  <c:v>Рынок  по перевозке пассажиров по муниципальным маршрутам</c:v>
                </c:pt>
                <c:pt idx="16">
                  <c:v>Рынок по перевозке пассажиров по межмуниципальным маршрутам</c:v>
                </c:pt>
                <c:pt idx="17">
                  <c:v>Рынок легкового такси</c:v>
                </c:pt>
                <c:pt idx="18">
                  <c:v>Рынок услуг связи</c:v>
                </c:pt>
                <c:pt idx="19">
                  <c:v>Рынок жилищного строительства </c:v>
                </c:pt>
                <c:pt idx="20">
                  <c:v>Рынок капитального строительства</c:v>
                </c:pt>
                <c:pt idx="21">
                  <c:v>Рынок дорожной деятельности</c:v>
                </c:pt>
                <c:pt idx="22">
                  <c:v>Рынок архитектурно-строительного проектирования</c:v>
                </c:pt>
                <c:pt idx="23">
                  <c:v>Рынок племенного животноводства</c:v>
                </c:pt>
                <c:pt idx="24">
                  <c:v>Рынок семеноводства</c:v>
                </c:pt>
                <c:pt idx="25">
                  <c:v>Рынок вылова водных биоресурсов</c:v>
                </c:pt>
                <c:pt idx="26">
                  <c:v>Рынок переработки водных биоресурсов</c:v>
                </c:pt>
                <c:pt idx="27">
                  <c:v>Рынок товарной аквакультуры</c:v>
                </c:pt>
                <c:pt idx="28">
                  <c:v>Рынок добычи полезных ископаемых</c:v>
                </c:pt>
                <c:pt idx="29">
                  <c:v>Рынок легкой промышленности</c:v>
                </c:pt>
                <c:pt idx="30">
                  <c:v>Рынок обработки древесины</c:v>
                </c:pt>
                <c:pt idx="31">
                  <c:v>Рынок производства кирпича</c:v>
                </c:pt>
                <c:pt idx="32">
                  <c:v>Рынок производства бетона</c:v>
                </c:pt>
              </c:strCache>
            </c:strRef>
          </c:cat>
          <c:val>
            <c:numRef>
              <c:f>Лист1!$B$2:$B$34</c:f>
              <c:numCache>
                <c:formatCode>0%</c:formatCode>
                <c:ptCount val="33"/>
                <c:pt idx="0" formatCode="0.0%">
                  <c:v>3.5999999999999997E-2</c:v>
                </c:pt>
                <c:pt idx="1">
                  <c:v>0.1</c:v>
                </c:pt>
                <c:pt idx="2">
                  <c:v>0</c:v>
                </c:pt>
                <c:pt idx="3">
                  <c:v>0.1</c:v>
                </c:pt>
                <c:pt idx="4" formatCode="0.0%">
                  <c:v>0.17500000000000002</c:v>
                </c:pt>
                <c:pt idx="5" formatCode="0.0%">
                  <c:v>0.18200000000000002</c:v>
                </c:pt>
                <c:pt idx="6" formatCode="0.0%">
                  <c:v>0.23300000000000001</c:v>
                </c:pt>
                <c:pt idx="7">
                  <c:v>0.1</c:v>
                </c:pt>
                <c:pt idx="8" formatCode="0.0%">
                  <c:v>0.37500000000000006</c:v>
                </c:pt>
                <c:pt idx="9" formatCode="0.0%">
                  <c:v>0.129</c:v>
                </c:pt>
                <c:pt idx="10">
                  <c:v>0</c:v>
                </c:pt>
                <c:pt idx="11">
                  <c:v>0.05</c:v>
                </c:pt>
                <c:pt idx="12">
                  <c:v>0</c:v>
                </c:pt>
                <c:pt idx="13">
                  <c:v>0.1</c:v>
                </c:pt>
                <c:pt idx="14">
                  <c:v>0.12000000000000001</c:v>
                </c:pt>
                <c:pt idx="15">
                  <c:v>8.0000000000000016E-2</c:v>
                </c:pt>
                <c:pt idx="16">
                  <c:v>0.2</c:v>
                </c:pt>
                <c:pt idx="17" formatCode="0.0%">
                  <c:v>0.16300000000000001</c:v>
                </c:pt>
                <c:pt idx="18">
                  <c:v>0.2</c:v>
                </c:pt>
                <c:pt idx="19">
                  <c:v>0.1</c:v>
                </c:pt>
                <c:pt idx="20">
                  <c:v>9.0000000000000011E-2</c:v>
                </c:pt>
                <c:pt idx="21" formatCode="0.0%">
                  <c:v>8.2000000000000003E-2</c:v>
                </c:pt>
                <c:pt idx="22">
                  <c:v>0.16</c:v>
                </c:pt>
                <c:pt idx="23" formatCode="0.0%">
                  <c:v>8.6000000000000021E-2</c:v>
                </c:pt>
                <c:pt idx="24" formatCode="0.0%">
                  <c:v>0.114</c:v>
                </c:pt>
                <c:pt idx="25" formatCode="0.0%">
                  <c:v>5.7000000000000009E-2</c:v>
                </c:pt>
                <c:pt idx="26" formatCode="0.0%">
                  <c:v>0.14300000000000002</c:v>
                </c:pt>
                <c:pt idx="27" formatCode="0.0%">
                  <c:v>2.9000000000000001E-2</c:v>
                </c:pt>
                <c:pt idx="28">
                  <c:v>0</c:v>
                </c:pt>
                <c:pt idx="29" formatCode="0.0%">
                  <c:v>7.3000000000000009E-2</c:v>
                </c:pt>
                <c:pt idx="30" formatCode="0.0%">
                  <c:v>0.11700000000000002</c:v>
                </c:pt>
                <c:pt idx="31" formatCode="0.0%">
                  <c:v>0.17500000000000002</c:v>
                </c:pt>
                <c:pt idx="32" formatCode="0.0%">
                  <c:v>8.6000000000000021E-2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B-2BD7-4E25-8485-455C13196418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Административные барьеры имеют тенденцию к снижению</c:v>
                </c:pt>
              </c:strCache>
            </c:strRef>
          </c:tx>
          <c:spPr>
            <a:solidFill>
              <a:srgbClr val="7665AB">
                <a:lumMod val="60000"/>
                <a:lumOff val="40000"/>
              </a:srgbClr>
            </a:solidFill>
            <a:ln>
              <a:noFill/>
            </a:ln>
          </c:spPr>
          <c:dLbls>
            <c:dLbl>
              <c:idx val="0"/>
              <c:layout>
                <c:manualLayout>
                  <c:x val="1.5677052714089749E-2"/>
                  <c:y val="0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C-2BD7-4E25-8485-455C13196418}"/>
                </c:ext>
              </c:extLst>
            </c:dLbl>
            <c:dLbl>
              <c:idx val="2"/>
              <c:layout>
                <c:manualLayout>
                  <c:x val="6.2722536315472532E-2"/>
                  <c:y val="7.1483877824045876E-7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D-2BD7-4E25-8485-455C13196418}"/>
                </c:ext>
              </c:extLst>
            </c:dLbl>
            <c:dLbl>
              <c:idx val="3"/>
              <c:layout>
                <c:manualLayout>
                  <c:x val="1.9603493867425208E-2"/>
                  <c:y val="2.7739395474412416E-17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E-2BD7-4E25-8485-455C13196418}"/>
                </c:ext>
              </c:extLst>
            </c:dLbl>
            <c:dLbl>
              <c:idx val="4"/>
              <c:layout>
                <c:manualLayout>
                  <c:x val="2.3424121165182128E-2"/>
                  <c:y val="-7.6554864086954027E-6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F-2BD7-4E25-8485-455C13196418}"/>
                </c:ext>
              </c:extLst>
            </c:dLbl>
            <c:dLbl>
              <c:idx val="9"/>
              <c:layout>
                <c:manualLayout>
                  <c:x val="1.9603493867425281E-2"/>
                  <c:y val="-5.5478790948824646E-17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0-2BD7-4E25-8485-455C13196418}"/>
                </c:ext>
              </c:extLst>
            </c:dLbl>
            <c:dLbl>
              <c:idx val="10"/>
              <c:layout>
                <c:manualLayout>
                  <c:x val="2.7444891414395309E-2"/>
                  <c:y val="-5.5478790948824646E-17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1-2BD7-4E25-8485-455C13196418}"/>
                </c:ext>
              </c:extLst>
            </c:dLbl>
            <c:dLbl>
              <c:idx val="11"/>
              <c:layout>
                <c:manualLayout>
                  <c:x val="2.3524192640910144E-2"/>
                  <c:y val="0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2-2BD7-4E25-8485-455C13196418}"/>
                </c:ext>
              </c:extLst>
            </c:dLbl>
            <c:dLbl>
              <c:idx val="12"/>
              <c:layout>
                <c:manualLayout>
                  <c:x val="3.5286288961365216E-2"/>
                  <c:y val="2.3827959269133925E-7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3-2BD7-4E25-8485-455C13196418}"/>
                </c:ext>
              </c:extLst>
            </c:dLbl>
            <c:dLbl>
              <c:idx val="13"/>
              <c:layout>
                <c:manualLayout>
                  <c:x val="2.3524192640910144E-2"/>
                  <c:y val="0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4-2BD7-4E25-8485-455C13196418}"/>
                </c:ext>
              </c:extLst>
            </c:dLbl>
            <c:dLbl>
              <c:idx val="14"/>
              <c:layout>
                <c:manualLayout>
                  <c:x val="2.5484542027652612E-2"/>
                  <c:y val="0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5-2BD7-4E25-8485-455C13196418}"/>
                </c:ext>
              </c:extLst>
            </c:dLbl>
            <c:dLbl>
              <c:idx val="15"/>
              <c:layout>
                <c:manualLayout>
                  <c:x val="2.9405240801137794E-2"/>
                  <c:y val="0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6-2BD7-4E25-8485-455C13196418}"/>
                </c:ext>
              </c:extLst>
            </c:dLbl>
            <c:dLbl>
              <c:idx val="17"/>
              <c:layout>
                <c:manualLayout>
                  <c:x val="2.3524192640910144E-2"/>
                  <c:y val="0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7-2BD7-4E25-8485-455C13196418}"/>
                </c:ext>
              </c:extLst>
            </c:dLbl>
            <c:dLbl>
              <c:idx val="22"/>
              <c:layout>
                <c:manualLayout>
                  <c:x val="2.3524192640910144E-2"/>
                  <c:y val="-1.5130754139422921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8-2BD7-4E25-8485-455C13196418}"/>
                </c:ext>
              </c:extLst>
            </c:dLbl>
            <c:dLbl>
              <c:idx val="25"/>
              <c:layout>
                <c:manualLayout>
                  <c:x val="4.9008734668562801E-2"/>
                  <c:y val="0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9-2BD7-4E25-8485-455C13196418}"/>
                </c:ext>
              </c:extLst>
            </c:dLbl>
            <c:dLbl>
              <c:idx val="26"/>
              <c:layout>
                <c:manualLayout>
                  <c:x val="1.1762096320455081E-2"/>
                  <c:y val="0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A-2BD7-4E25-8485-455C13196418}"/>
                </c:ext>
              </c:extLst>
            </c:dLbl>
            <c:dLbl>
              <c:idx val="28"/>
              <c:layout>
                <c:manualLayout>
                  <c:x val="3.7246638348107736E-2"/>
                  <c:y val="0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B-2BD7-4E25-8485-455C13196418}"/>
                </c:ext>
              </c:extLst>
            </c:dLbl>
            <c:dLbl>
              <c:idx val="29"/>
              <c:layout>
                <c:manualLayout>
                  <c:x val="2.3524192640910074E-2"/>
                  <c:y val="1.1095758189764879E-16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C-2BD7-4E25-8485-455C13196418}"/>
                </c:ext>
              </c:extLst>
            </c:dLbl>
            <c:dLbl>
              <c:idx val="31"/>
              <c:layout>
                <c:manualLayout>
                  <c:x val="2.156384325416771E-2"/>
                  <c:y val="0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D-2BD7-4E25-8485-455C13196418}"/>
                </c:ext>
              </c:extLst>
            </c:dLbl>
            <c:dLbl>
              <c:idx val="32"/>
              <c:layout>
                <c:manualLayout>
                  <c:x val="2.156384325416771E-2"/>
                  <c:y val="0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E-2BD7-4E25-8485-455C13196418}"/>
                </c:ext>
              </c:extLst>
            </c:dLbl>
            <c:spPr>
              <a:solidFill>
                <a:sysClr val="window" lastClr="FFFFFF"/>
              </a:solidFill>
              <a:ln>
                <a:solidFill>
                  <a:srgbClr val="7665AB">
                    <a:lumMod val="60000"/>
                    <a:lumOff val="40000"/>
                  </a:srgbClr>
                </a:solidFill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Лист1!$A$2:$A$34</c:f>
              <c:strCache>
                <c:ptCount val="33"/>
                <c:pt idx="0">
                  <c:v>Рынок дошкольного образования</c:v>
                </c:pt>
                <c:pt idx="1">
                  <c:v>Рынок общего образования</c:v>
                </c:pt>
                <c:pt idx="2">
                  <c:v>Рынок среднего профобразования</c:v>
                </c:pt>
                <c:pt idx="3">
                  <c:v>Рынок дополнительного образования</c:v>
                </c:pt>
                <c:pt idx="4">
                  <c:v>Рынок детского отдыха и оздоровления</c:v>
                </c:pt>
                <c:pt idx="5">
                  <c:v>Рынок розничной торговли лекарственными препаратами</c:v>
                </c:pt>
                <c:pt idx="6">
                  <c:v>Рынок психолого-педагогического сопровождения детей с ОВЗ</c:v>
                </c:pt>
                <c:pt idx="7">
                  <c:v>Рынок социальных услуг</c:v>
                </c:pt>
                <c:pt idx="8">
                  <c:v>Рынок теплоснабжения</c:v>
                </c:pt>
                <c:pt idx="9">
                  <c:v>Рынок по сбору и транспортированию ТКО</c:v>
                </c:pt>
                <c:pt idx="10">
                  <c:v>Рынок по благоустройству</c:v>
                </c:pt>
                <c:pt idx="11">
                  <c:v>Рынок по содержанию и ремонту в многоквартирном доме</c:v>
                </c:pt>
                <c:pt idx="12">
                  <c:v>Рынок поставки сжиженного газа в баллонах</c:v>
                </c:pt>
                <c:pt idx="13">
                  <c:v>Рынок купли-продажи электроэнергии</c:v>
                </c:pt>
                <c:pt idx="14">
                  <c:v>Рынок производства электроэнергии</c:v>
                </c:pt>
                <c:pt idx="15">
                  <c:v>Рынок  по перевозке пассажиров по муниципальным маршрутам</c:v>
                </c:pt>
                <c:pt idx="16">
                  <c:v>Рынок по перевозке пассажиров по межмуниципальным маршрутам</c:v>
                </c:pt>
                <c:pt idx="17">
                  <c:v>Рынок легкового такси</c:v>
                </c:pt>
                <c:pt idx="18">
                  <c:v>Рынок услуг связи</c:v>
                </c:pt>
                <c:pt idx="19">
                  <c:v>Рынок жилищного строительства </c:v>
                </c:pt>
                <c:pt idx="20">
                  <c:v>Рынок капитального строительства</c:v>
                </c:pt>
                <c:pt idx="21">
                  <c:v>Рынок дорожной деятельности</c:v>
                </c:pt>
                <c:pt idx="22">
                  <c:v>Рынок архитектурно-строительного проектирования</c:v>
                </c:pt>
                <c:pt idx="23">
                  <c:v>Рынок племенного животноводства</c:v>
                </c:pt>
                <c:pt idx="24">
                  <c:v>Рынок семеноводства</c:v>
                </c:pt>
                <c:pt idx="25">
                  <c:v>Рынок вылова водных биоресурсов</c:v>
                </c:pt>
                <c:pt idx="26">
                  <c:v>Рынок переработки водных биоресурсов</c:v>
                </c:pt>
                <c:pt idx="27">
                  <c:v>Рынок товарной аквакультуры</c:v>
                </c:pt>
                <c:pt idx="28">
                  <c:v>Рынок добычи полезных ископаемых</c:v>
                </c:pt>
                <c:pt idx="29">
                  <c:v>Рынок легкой промышленности</c:v>
                </c:pt>
                <c:pt idx="30">
                  <c:v>Рынок обработки древесины</c:v>
                </c:pt>
                <c:pt idx="31">
                  <c:v>Рынок производства кирпича</c:v>
                </c:pt>
                <c:pt idx="32">
                  <c:v>Рынок производства бетона</c:v>
                </c:pt>
              </c:strCache>
            </c:strRef>
          </c:cat>
          <c:val>
            <c:numRef>
              <c:f>Лист1!$C$2:$C$34</c:f>
              <c:numCache>
                <c:formatCode>0%</c:formatCode>
                <c:ptCount val="33"/>
                <c:pt idx="0" formatCode="0.0%">
                  <c:v>0.21800000000000003</c:v>
                </c:pt>
                <c:pt idx="1">
                  <c:v>0.30000000000000004</c:v>
                </c:pt>
                <c:pt idx="2">
                  <c:v>0.12000000000000001</c:v>
                </c:pt>
                <c:pt idx="3">
                  <c:v>0.1</c:v>
                </c:pt>
                <c:pt idx="4">
                  <c:v>0.2</c:v>
                </c:pt>
                <c:pt idx="5" formatCode="0.0%">
                  <c:v>0.16400000000000001</c:v>
                </c:pt>
                <c:pt idx="6">
                  <c:v>0.2</c:v>
                </c:pt>
                <c:pt idx="7" formatCode="0.0%">
                  <c:v>0.26700000000000002</c:v>
                </c:pt>
                <c:pt idx="8" formatCode="0.0%">
                  <c:v>7.5000000000000011E-2</c:v>
                </c:pt>
                <c:pt idx="9" formatCode="0.0%">
                  <c:v>8.6000000000000021E-2</c:v>
                </c:pt>
                <c:pt idx="10" formatCode="0.0%">
                  <c:v>0.33300000000000007</c:v>
                </c:pt>
                <c:pt idx="11">
                  <c:v>0.15000000000000002</c:v>
                </c:pt>
                <c:pt idx="12" formatCode="0.0%">
                  <c:v>0.17600000000000002</c:v>
                </c:pt>
                <c:pt idx="13">
                  <c:v>0.1</c:v>
                </c:pt>
                <c:pt idx="14">
                  <c:v>0.12000000000000001</c:v>
                </c:pt>
                <c:pt idx="15">
                  <c:v>8.0000000000000016E-2</c:v>
                </c:pt>
                <c:pt idx="16">
                  <c:v>0.18000000000000002</c:v>
                </c:pt>
                <c:pt idx="17" formatCode="0.0%">
                  <c:v>2.5000000000000001E-2</c:v>
                </c:pt>
                <c:pt idx="18" formatCode="0.0%">
                  <c:v>6.2000000000000006E-2</c:v>
                </c:pt>
                <c:pt idx="19" formatCode="0.0%">
                  <c:v>0.27500000000000002</c:v>
                </c:pt>
                <c:pt idx="20">
                  <c:v>0.16</c:v>
                </c:pt>
                <c:pt idx="21" formatCode="0.0%">
                  <c:v>0.27100000000000002</c:v>
                </c:pt>
                <c:pt idx="22">
                  <c:v>6.0000000000000005E-2</c:v>
                </c:pt>
                <c:pt idx="23" formatCode="0.0%">
                  <c:v>0.17100000000000001</c:v>
                </c:pt>
                <c:pt idx="24" formatCode="0.0%">
                  <c:v>0.25700000000000001</c:v>
                </c:pt>
                <c:pt idx="25">
                  <c:v>0</c:v>
                </c:pt>
                <c:pt idx="26" formatCode="0.0%">
                  <c:v>5.7000000000000009E-2</c:v>
                </c:pt>
                <c:pt idx="27" formatCode="0.0%">
                  <c:v>0.4290000000000001</c:v>
                </c:pt>
                <c:pt idx="28">
                  <c:v>0.34</c:v>
                </c:pt>
                <c:pt idx="29" formatCode="0.0%">
                  <c:v>0.127</c:v>
                </c:pt>
                <c:pt idx="30" formatCode="0.0%">
                  <c:v>0.18300000000000002</c:v>
                </c:pt>
                <c:pt idx="31">
                  <c:v>0</c:v>
                </c:pt>
                <c:pt idx="32" formatCode="0.0%">
                  <c:v>8.6000000000000021E-2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F-2BD7-4E25-8485-455C13196418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Административные барьеры имеют тенденцию к увеличению</c:v>
                </c:pt>
              </c:strCache>
            </c:strRef>
          </c:tx>
          <c:spPr>
            <a:solidFill>
              <a:srgbClr val="7C3776">
                <a:lumMod val="60000"/>
                <a:lumOff val="40000"/>
              </a:srgbClr>
            </a:solidFill>
          </c:spPr>
          <c:dLbls>
            <c:dLbl>
              <c:idx val="0"/>
              <c:layout>
                <c:manualLayout>
                  <c:x val="1.1757789535567328E-2"/>
                  <c:y val="0"/>
                </c:manualLayout>
              </c:layout>
              <c:dLblPos val="ctr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20-2BD7-4E25-8485-455C13196418}"/>
                </c:ext>
              </c:extLst>
            </c:dLbl>
            <c:dLbl>
              <c:idx val="2"/>
              <c:layout>
                <c:manualLayout>
                  <c:x val="9.9958369588221074E-2"/>
                  <c:y val="-1.6338831674649241E-3"/>
                </c:manualLayout>
              </c:layout>
              <c:dLblPos val="ctr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21-2BD7-4E25-8485-455C13196418}"/>
                </c:ext>
              </c:extLst>
            </c:dLbl>
            <c:dLbl>
              <c:idx val="3"/>
              <c:layout>
                <c:manualLayout>
                  <c:x val="2.3524192640910144E-2"/>
                  <c:y val="2.7739395474412416E-17"/>
                </c:manualLayout>
              </c:layout>
              <c:dLblPos val="ctr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22-2BD7-4E25-8485-455C13196418}"/>
                </c:ext>
              </c:extLst>
            </c:dLbl>
            <c:dLbl>
              <c:idx val="9"/>
              <c:layout>
                <c:manualLayout>
                  <c:x val="3.9206987734850311E-2"/>
                  <c:y val="-5.5478790948824646E-17"/>
                </c:manualLayout>
              </c:layout>
              <c:dLblPos val="ctr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23-2BD7-4E25-8485-455C13196418}"/>
                </c:ext>
              </c:extLst>
            </c:dLbl>
            <c:dLbl>
              <c:idx val="11"/>
              <c:layout>
                <c:manualLayout>
                  <c:x val="2.3524192640910144E-2"/>
                  <c:y val="0"/>
                </c:manualLayout>
              </c:layout>
              <c:dLblPos val="ctr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24-2BD7-4E25-8485-455C13196418}"/>
                </c:ext>
              </c:extLst>
            </c:dLbl>
            <c:dLbl>
              <c:idx val="12"/>
              <c:layout>
                <c:manualLayout>
                  <c:x val="5.6849977857313695E-2"/>
                  <c:y val="1.1913979637340984E-7"/>
                </c:manualLayout>
              </c:layout>
              <c:dLblPos val="ctr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25-2BD7-4E25-8485-455C13196418}"/>
                </c:ext>
              </c:extLst>
            </c:dLbl>
            <c:dLbl>
              <c:idx val="13"/>
              <c:layout>
                <c:manualLayout>
                  <c:x val="2.7444891414395402E-2"/>
                  <c:y val="1.1913979631793102E-7"/>
                </c:manualLayout>
              </c:layout>
              <c:dLblPos val="ctr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26-2BD7-4E25-8485-455C13196418}"/>
                </c:ext>
              </c:extLst>
            </c:dLbl>
            <c:dLbl>
              <c:idx val="14"/>
              <c:layout>
                <c:manualLayout>
                  <c:x val="4.1167337121592804E-2"/>
                  <c:y val="1.5131945537386604E-3"/>
                </c:manualLayout>
              </c:layout>
              <c:dLblPos val="ctr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27-2BD7-4E25-8485-455C13196418}"/>
                </c:ext>
              </c:extLst>
            </c:dLbl>
            <c:dLbl>
              <c:idx val="15"/>
              <c:layout>
                <c:manualLayout>
                  <c:x val="3.5286288961365292E-2"/>
                  <c:y val="0"/>
                </c:manualLayout>
              </c:layout>
              <c:dLblPos val="ctr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28-2BD7-4E25-8485-455C13196418}"/>
                </c:ext>
              </c:extLst>
            </c:dLbl>
            <c:dLbl>
              <c:idx val="17"/>
              <c:layout>
                <c:manualLayout>
                  <c:x val="3.9206987734850242E-2"/>
                  <c:y val="0"/>
                </c:manualLayout>
              </c:layout>
              <c:dLblPos val="ctr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29-2BD7-4E25-8485-455C13196418}"/>
                </c:ext>
              </c:extLst>
            </c:dLbl>
            <c:dLbl>
              <c:idx val="18"/>
              <c:layout>
                <c:manualLayout>
                  <c:x val="5.4889628470570898E-2"/>
                  <c:y val="1.1913979637340984E-7"/>
                </c:manualLayout>
              </c:layout>
              <c:dLblPos val="ctr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2A-2BD7-4E25-8485-455C13196418}"/>
                </c:ext>
              </c:extLst>
            </c:dLbl>
            <c:dLbl>
              <c:idx val="22"/>
              <c:layout>
                <c:manualLayout>
                  <c:x val="3.5286288961365216E-2"/>
                  <c:y val="-1.5130754139422921E-3"/>
                </c:manualLayout>
              </c:layout>
              <c:dLblPos val="ctr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2B-2BD7-4E25-8485-455C13196418}"/>
                </c:ext>
              </c:extLst>
            </c:dLbl>
            <c:dLbl>
              <c:idx val="25"/>
              <c:layout>
                <c:manualLayout>
                  <c:x val="5.6850132215532916E-2"/>
                  <c:y val="0"/>
                </c:manualLayout>
              </c:layout>
              <c:dLblPos val="ctr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2C-2BD7-4E25-8485-455C13196418}"/>
                </c:ext>
              </c:extLst>
            </c:dLbl>
            <c:dLbl>
              <c:idx val="26"/>
              <c:layout>
                <c:manualLayout>
                  <c:x val="3.1365590187880196E-2"/>
                  <c:y val="0"/>
                </c:manualLayout>
              </c:layout>
              <c:dLblPos val="ctr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2D-2BD7-4E25-8485-455C13196418}"/>
                </c:ext>
              </c:extLst>
            </c:dLbl>
            <c:dLbl>
              <c:idx val="29"/>
              <c:layout>
                <c:manualLayout>
                  <c:x val="3.7246638348107736E-2"/>
                  <c:y val="1.1095758189764879E-16"/>
                </c:manualLayout>
              </c:layout>
              <c:dLblPos val="ctr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2E-2BD7-4E25-8485-455C13196418}"/>
                </c:ext>
              </c:extLst>
            </c:dLbl>
            <c:dLbl>
              <c:idx val="31"/>
              <c:layout>
                <c:manualLayout>
                  <c:x val="4.9008734668562801E-2"/>
                  <c:y val="0"/>
                </c:manualLayout>
              </c:layout>
              <c:dLblPos val="ctr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2F-2BD7-4E25-8485-455C13196418}"/>
                </c:ext>
              </c:extLst>
            </c:dLbl>
            <c:dLbl>
              <c:idx val="32"/>
              <c:layout>
                <c:manualLayout>
                  <c:x val="4.7042674027701972E-2"/>
                  <c:y val="2.3827959263586016E-7"/>
                </c:manualLayout>
              </c:layout>
              <c:dLblPos val="ctr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30-2BD7-4E25-8485-455C13196418}"/>
                </c:ext>
              </c:extLst>
            </c:dLbl>
            <c:spPr>
              <a:solidFill>
                <a:sysClr val="window" lastClr="FFFFFF"/>
              </a:solidFill>
              <a:ln>
                <a:solidFill>
                  <a:srgbClr val="7C3776">
                    <a:lumMod val="60000"/>
                    <a:lumOff val="40000"/>
                  </a:srgbClr>
                </a:solidFill>
              </a:ln>
              <a:effectLst/>
            </c:spPr>
            <c:dLblPos val="ctr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Лист1!$A$2:$A$34</c:f>
              <c:strCache>
                <c:ptCount val="33"/>
                <c:pt idx="0">
                  <c:v>Рынок дошкольного образования</c:v>
                </c:pt>
                <c:pt idx="1">
                  <c:v>Рынок общего образования</c:v>
                </c:pt>
                <c:pt idx="2">
                  <c:v>Рынок среднего профобразования</c:v>
                </c:pt>
                <c:pt idx="3">
                  <c:v>Рынок дополнительного образования</c:v>
                </c:pt>
                <c:pt idx="4">
                  <c:v>Рынок детского отдыха и оздоровления</c:v>
                </c:pt>
                <c:pt idx="5">
                  <c:v>Рынок розничной торговли лекарственными препаратами</c:v>
                </c:pt>
                <c:pt idx="6">
                  <c:v>Рынок психолого-педагогического сопровождения детей с ОВЗ</c:v>
                </c:pt>
                <c:pt idx="7">
                  <c:v>Рынок социальных услуг</c:v>
                </c:pt>
                <c:pt idx="8">
                  <c:v>Рынок теплоснабжения</c:v>
                </c:pt>
                <c:pt idx="9">
                  <c:v>Рынок по сбору и транспортированию ТКО</c:v>
                </c:pt>
                <c:pt idx="10">
                  <c:v>Рынок по благоустройству</c:v>
                </c:pt>
                <c:pt idx="11">
                  <c:v>Рынок по содержанию и ремонту в многоквартирном доме</c:v>
                </c:pt>
                <c:pt idx="12">
                  <c:v>Рынок поставки сжиженного газа в баллонах</c:v>
                </c:pt>
                <c:pt idx="13">
                  <c:v>Рынок купли-продажи электроэнергии</c:v>
                </c:pt>
                <c:pt idx="14">
                  <c:v>Рынок производства электроэнергии</c:v>
                </c:pt>
                <c:pt idx="15">
                  <c:v>Рынок  по перевозке пассажиров по муниципальным маршрутам</c:v>
                </c:pt>
                <c:pt idx="16">
                  <c:v>Рынок по перевозке пассажиров по межмуниципальным маршрутам</c:v>
                </c:pt>
                <c:pt idx="17">
                  <c:v>Рынок легкового такси</c:v>
                </c:pt>
                <c:pt idx="18">
                  <c:v>Рынок услуг связи</c:v>
                </c:pt>
                <c:pt idx="19">
                  <c:v>Рынок жилищного строительства </c:v>
                </c:pt>
                <c:pt idx="20">
                  <c:v>Рынок капитального строительства</c:v>
                </c:pt>
                <c:pt idx="21">
                  <c:v>Рынок дорожной деятельности</c:v>
                </c:pt>
                <c:pt idx="22">
                  <c:v>Рынок архитектурно-строительного проектирования</c:v>
                </c:pt>
                <c:pt idx="23">
                  <c:v>Рынок племенного животноводства</c:v>
                </c:pt>
                <c:pt idx="24">
                  <c:v>Рынок семеноводства</c:v>
                </c:pt>
                <c:pt idx="25">
                  <c:v>Рынок вылова водных биоресурсов</c:v>
                </c:pt>
                <c:pt idx="26">
                  <c:v>Рынок переработки водных биоресурсов</c:v>
                </c:pt>
                <c:pt idx="27">
                  <c:v>Рынок товарной аквакультуры</c:v>
                </c:pt>
                <c:pt idx="28">
                  <c:v>Рынок добычи полезных ископаемых</c:v>
                </c:pt>
                <c:pt idx="29">
                  <c:v>Рынок легкой промышленности</c:v>
                </c:pt>
                <c:pt idx="30">
                  <c:v>Рынок обработки древесины</c:v>
                </c:pt>
                <c:pt idx="31">
                  <c:v>Рынок производства кирпича</c:v>
                </c:pt>
                <c:pt idx="32">
                  <c:v>Рынок производства бетона</c:v>
                </c:pt>
              </c:strCache>
            </c:strRef>
          </c:cat>
          <c:val>
            <c:numRef>
              <c:f>Лист1!$D$2:$D$34</c:f>
              <c:numCache>
                <c:formatCode>0%</c:formatCode>
                <c:ptCount val="33"/>
                <c:pt idx="0" formatCode="0.0%">
                  <c:v>0.14500000000000002</c:v>
                </c:pt>
                <c:pt idx="1">
                  <c:v>0.14000000000000001</c:v>
                </c:pt>
                <c:pt idx="2">
                  <c:v>4.0000000000000008E-2</c:v>
                </c:pt>
                <c:pt idx="3" formatCode="0.0%">
                  <c:v>0.16700000000000001</c:v>
                </c:pt>
                <c:pt idx="4" formatCode="0.0%">
                  <c:v>0.17500000000000002</c:v>
                </c:pt>
                <c:pt idx="5" formatCode="0.0%">
                  <c:v>0.23600000000000002</c:v>
                </c:pt>
                <c:pt idx="6">
                  <c:v>0.1</c:v>
                </c:pt>
                <c:pt idx="7" formatCode="0.0%">
                  <c:v>0.16700000000000001</c:v>
                </c:pt>
                <c:pt idx="8" formatCode="0.0%">
                  <c:v>7.5000000000000011E-2</c:v>
                </c:pt>
                <c:pt idx="9" formatCode="0.0%">
                  <c:v>8.6000000000000021E-2</c:v>
                </c:pt>
                <c:pt idx="10" formatCode="0.0%">
                  <c:v>0.13300000000000001</c:v>
                </c:pt>
                <c:pt idx="11" formatCode="0.0%">
                  <c:v>0.125</c:v>
                </c:pt>
                <c:pt idx="12">
                  <c:v>3.0000000000000002E-2</c:v>
                </c:pt>
                <c:pt idx="13">
                  <c:v>0.2</c:v>
                </c:pt>
                <c:pt idx="14">
                  <c:v>0.14000000000000001</c:v>
                </c:pt>
                <c:pt idx="15">
                  <c:v>0.18000000000000002</c:v>
                </c:pt>
                <c:pt idx="16">
                  <c:v>0.24000000000000002</c:v>
                </c:pt>
                <c:pt idx="17" formatCode="0.0%">
                  <c:v>0.16300000000000001</c:v>
                </c:pt>
                <c:pt idx="18" formatCode="0.0%">
                  <c:v>1.4999999999999998E-2</c:v>
                </c:pt>
                <c:pt idx="19" formatCode="0.0%">
                  <c:v>0.18800000000000003</c:v>
                </c:pt>
                <c:pt idx="20">
                  <c:v>0.15000000000000002</c:v>
                </c:pt>
                <c:pt idx="21" formatCode="0.0%">
                  <c:v>0.17600000000000002</c:v>
                </c:pt>
                <c:pt idx="22">
                  <c:v>0.18000000000000002</c:v>
                </c:pt>
                <c:pt idx="23" formatCode="0.0%">
                  <c:v>8.6000000000000021E-2</c:v>
                </c:pt>
                <c:pt idx="24" formatCode="0.0%">
                  <c:v>0.34300000000000008</c:v>
                </c:pt>
                <c:pt idx="25" formatCode="0.0%">
                  <c:v>0.22900000000000001</c:v>
                </c:pt>
                <c:pt idx="26" formatCode="0.0%">
                  <c:v>8.6000000000000021E-2</c:v>
                </c:pt>
                <c:pt idx="27" formatCode="0.0%">
                  <c:v>0.114</c:v>
                </c:pt>
                <c:pt idx="28">
                  <c:v>0.28000000000000008</c:v>
                </c:pt>
                <c:pt idx="29" formatCode="0.0%">
                  <c:v>7.3000000000000009E-2</c:v>
                </c:pt>
                <c:pt idx="30" formatCode="0.0%">
                  <c:v>0.13300000000000001</c:v>
                </c:pt>
                <c:pt idx="31" formatCode="0.0%">
                  <c:v>0.17500000000000002</c:v>
                </c:pt>
                <c:pt idx="32" formatCode="0.0%">
                  <c:v>5.7000000000000009E-2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31-2BD7-4E25-8485-455C13196418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Непреодолимые административные барьеры отсутствуют</c:v>
                </c:pt>
              </c:strCache>
            </c:strRef>
          </c:tx>
          <c:spPr>
            <a:solidFill>
              <a:srgbClr val="78973B"/>
            </a:solidFill>
          </c:spPr>
          <c:dLbls>
            <c:spPr>
              <a:solidFill>
                <a:sysClr val="window" lastClr="FFFFFF"/>
              </a:solidFill>
              <a:ln>
                <a:solidFill>
                  <a:srgbClr val="78973B"/>
                </a:solidFill>
              </a:ln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Лист1!$A$2:$A$34</c:f>
              <c:strCache>
                <c:ptCount val="33"/>
                <c:pt idx="0">
                  <c:v>Рынок дошкольного образования</c:v>
                </c:pt>
                <c:pt idx="1">
                  <c:v>Рынок общего образования</c:v>
                </c:pt>
                <c:pt idx="2">
                  <c:v>Рынок среднего профобразования</c:v>
                </c:pt>
                <c:pt idx="3">
                  <c:v>Рынок дополнительного образования</c:v>
                </c:pt>
                <c:pt idx="4">
                  <c:v>Рынок детского отдыха и оздоровления</c:v>
                </c:pt>
                <c:pt idx="5">
                  <c:v>Рынок розничной торговли лекарственными препаратами</c:v>
                </c:pt>
                <c:pt idx="6">
                  <c:v>Рынок психолого-педагогического сопровождения детей с ОВЗ</c:v>
                </c:pt>
                <c:pt idx="7">
                  <c:v>Рынок социальных услуг</c:v>
                </c:pt>
                <c:pt idx="8">
                  <c:v>Рынок теплоснабжения</c:v>
                </c:pt>
                <c:pt idx="9">
                  <c:v>Рынок по сбору и транспортированию ТКО</c:v>
                </c:pt>
                <c:pt idx="10">
                  <c:v>Рынок по благоустройству</c:v>
                </c:pt>
                <c:pt idx="11">
                  <c:v>Рынок по содержанию и ремонту в многоквартирном доме</c:v>
                </c:pt>
                <c:pt idx="12">
                  <c:v>Рынок поставки сжиженного газа в баллонах</c:v>
                </c:pt>
                <c:pt idx="13">
                  <c:v>Рынок купли-продажи электроэнергии</c:v>
                </c:pt>
                <c:pt idx="14">
                  <c:v>Рынок производства электроэнергии</c:v>
                </c:pt>
                <c:pt idx="15">
                  <c:v>Рынок  по перевозке пассажиров по муниципальным маршрутам</c:v>
                </c:pt>
                <c:pt idx="16">
                  <c:v>Рынок по перевозке пассажиров по межмуниципальным маршрутам</c:v>
                </c:pt>
                <c:pt idx="17">
                  <c:v>Рынок легкового такси</c:v>
                </c:pt>
                <c:pt idx="18">
                  <c:v>Рынок услуг связи</c:v>
                </c:pt>
                <c:pt idx="19">
                  <c:v>Рынок жилищного строительства </c:v>
                </c:pt>
                <c:pt idx="20">
                  <c:v>Рынок капитального строительства</c:v>
                </c:pt>
                <c:pt idx="21">
                  <c:v>Рынок дорожной деятельности</c:v>
                </c:pt>
                <c:pt idx="22">
                  <c:v>Рынок архитектурно-строительного проектирования</c:v>
                </c:pt>
                <c:pt idx="23">
                  <c:v>Рынок племенного животноводства</c:v>
                </c:pt>
                <c:pt idx="24">
                  <c:v>Рынок семеноводства</c:v>
                </c:pt>
                <c:pt idx="25">
                  <c:v>Рынок вылова водных биоресурсов</c:v>
                </c:pt>
                <c:pt idx="26">
                  <c:v>Рынок переработки водных биоресурсов</c:v>
                </c:pt>
                <c:pt idx="27">
                  <c:v>Рынок товарной аквакультуры</c:v>
                </c:pt>
                <c:pt idx="28">
                  <c:v>Рынок добычи полезных ископаемых</c:v>
                </c:pt>
                <c:pt idx="29">
                  <c:v>Рынок легкой промышленности</c:v>
                </c:pt>
                <c:pt idx="30">
                  <c:v>Рынок обработки древесины</c:v>
                </c:pt>
                <c:pt idx="31">
                  <c:v>Рынок производства кирпича</c:v>
                </c:pt>
                <c:pt idx="32">
                  <c:v>Рынок производства бетона</c:v>
                </c:pt>
              </c:strCache>
            </c:strRef>
          </c:cat>
          <c:val>
            <c:numRef>
              <c:f>Лист1!$E$2:$E$34</c:f>
              <c:numCache>
                <c:formatCode>0%</c:formatCode>
                <c:ptCount val="33"/>
                <c:pt idx="0">
                  <c:v>0.60000000000000009</c:v>
                </c:pt>
                <c:pt idx="1">
                  <c:v>0.46</c:v>
                </c:pt>
                <c:pt idx="2">
                  <c:v>0.84000000000000008</c:v>
                </c:pt>
                <c:pt idx="3" formatCode="0.0%">
                  <c:v>0.63300000000000012</c:v>
                </c:pt>
                <c:pt idx="4">
                  <c:v>0.45</c:v>
                </c:pt>
                <c:pt idx="5" formatCode="0.0%">
                  <c:v>0.41800000000000004</c:v>
                </c:pt>
                <c:pt idx="6" formatCode="0.0%">
                  <c:v>0.46700000000000008</c:v>
                </c:pt>
                <c:pt idx="7" formatCode="0.0%">
                  <c:v>0.46700000000000008</c:v>
                </c:pt>
                <c:pt idx="8" formatCode="0.0%">
                  <c:v>0.47500000000000003</c:v>
                </c:pt>
                <c:pt idx="9">
                  <c:v>0.70000000000000007</c:v>
                </c:pt>
                <c:pt idx="10" formatCode="0.0%">
                  <c:v>0.53300000000000003</c:v>
                </c:pt>
                <c:pt idx="11" formatCode="0.0%">
                  <c:v>0.67500000000000016</c:v>
                </c:pt>
                <c:pt idx="12" formatCode="0.0%">
                  <c:v>0.79400000000000004</c:v>
                </c:pt>
                <c:pt idx="13">
                  <c:v>0.60000000000000009</c:v>
                </c:pt>
                <c:pt idx="14">
                  <c:v>0.62000000000000011</c:v>
                </c:pt>
                <c:pt idx="15">
                  <c:v>0.66000000000000014</c:v>
                </c:pt>
                <c:pt idx="16">
                  <c:v>0.38000000000000006</c:v>
                </c:pt>
                <c:pt idx="17">
                  <c:v>0.65000000000000013</c:v>
                </c:pt>
                <c:pt idx="18" formatCode="0.0%">
                  <c:v>0.72300000000000009</c:v>
                </c:pt>
                <c:pt idx="19" formatCode="0.0%">
                  <c:v>0.43800000000000006</c:v>
                </c:pt>
                <c:pt idx="20">
                  <c:v>0.60000000000000009</c:v>
                </c:pt>
                <c:pt idx="21" formatCode="0.0%">
                  <c:v>0.47100000000000003</c:v>
                </c:pt>
                <c:pt idx="22">
                  <c:v>0.60000000000000009</c:v>
                </c:pt>
                <c:pt idx="23" formatCode="0.0%">
                  <c:v>0.65700000000000014</c:v>
                </c:pt>
                <c:pt idx="24" formatCode="0.0%">
                  <c:v>0.28600000000000003</c:v>
                </c:pt>
                <c:pt idx="25" formatCode="0.0%">
                  <c:v>0.71400000000000008</c:v>
                </c:pt>
                <c:pt idx="26" formatCode="0.0%">
                  <c:v>0.71400000000000008</c:v>
                </c:pt>
                <c:pt idx="27" formatCode="0.0%">
                  <c:v>0.4290000000000001</c:v>
                </c:pt>
                <c:pt idx="28">
                  <c:v>0.38000000000000006</c:v>
                </c:pt>
                <c:pt idx="29" formatCode="0.0%">
                  <c:v>0.72700000000000009</c:v>
                </c:pt>
                <c:pt idx="30" formatCode="0.0%">
                  <c:v>0.56699999999999995</c:v>
                </c:pt>
                <c:pt idx="31">
                  <c:v>0.65000000000000013</c:v>
                </c:pt>
                <c:pt idx="32" formatCode="0.0%">
                  <c:v>0.77100000000000013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32-2BD7-4E25-8485-455C13196418}"/>
            </c:ext>
          </c:extLst>
        </c:ser>
        <c:overlap val="100"/>
        <c:axId val="142041088"/>
        <c:axId val="142042624"/>
      </c:barChart>
      <c:catAx>
        <c:axId val="142041088"/>
        <c:scaling>
          <c:orientation val="maxMin"/>
        </c:scaling>
        <c:axPos val="l"/>
        <c:numFmt formatCode="General" sourceLinked="1"/>
        <c:tickLblPos val="nextTo"/>
        <c:crossAx val="142042624"/>
        <c:crosses val="autoZero"/>
        <c:auto val="1"/>
        <c:lblAlgn val="ctr"/>
        <c:lblOffset val="100"/>
      </c:catAx>
      <c:valAx>
        <c:axId val="142042624"/>
        <c:scaling>
          <c:orientation val="minMax"/>
          <c:max val="1"/>
        </c:scaling>
        <c:axPos val="t"/>
        <c:majorGridlines/>
        <c:numFmt formatCode="0.0%" sourceLinked="1"/>
        <c:tickLblPos val="nextTo"/>
        <c:crossAx val="142041088"/>
        <c:crosses val="autoZero"/>
        <c:crossBetween val="between"/>
        <c:majorUnit val="0.2"/>
      </c:valAx>
      <c:spPr>
        <a:noFill/>
        <a:ln>
          <a:noFill/>
        </a:ln>
      </c:spPr>
    </c:plotArea>
    <c:legend>
      <c:legendPos val="t"/>
      <c:layout>
        <c:manualLayout>
          <c:xMode val="edge"/>
          <c:yMode val="edge"/>
          <c:x val="0.18795955778156195"/>
          <c:y val="2.4734774909175552E-2"/>
          <c:w val="0.81024075556230712"/>
          <c:h val="4.7612225535929011E-2"/>
        </c:manualLayout>
      </c:layout>
      <c:spPr>
        <a:noFill/>
      </c:spPr>
    </c:legend>
    <c:plotVisOnly val="1"/>
    <c:dispBlanksAs val="gap"/>
  </c:chart>
  <c:spPr>
    <a:ln>
      <a:noFill/>
    </a:ln>
  </c:spPr>
  <c:txPr>
    <a:bodyPr/>
    <a:lstStyle/>
    <a:p>
      <a:pPr>
        <a:defRPr sz="900">
          <a:latin typeface="Arial Narrow" panose="020B0606020202030204" pitchFamily="34" charset="0"/>
          <a:cs typeface="Times New Roman" pitchFamily="18" charset="0"/>
        </a:defRPr>
      </a:pPr>
      <a:endParaRPr lang="ru-RU"/>
    </a:p>
  </c:txPr>
  <c:externalData r:id="rId2"/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6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49031587552431805"/>
          <c:y val="2.334810496903552E-2"/>
          <c:w val="0.50379813776098503"/>
          <c:h val="0.97219026496769667"/>
        </c:manualLayout>
      </c:layout>
      <c:barChart>
        <c:barDir val="bar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% от числа опрошенных</c:v>
                </c:pt>
              </c:strCache>
            </c:strRef>
          </c:tx>
          <c:spPr>
            <a:solidFill>
              <a:srgbClr val="7C3776"/>
            </a:solidFill>
          </c:spPr>
          <c:dPt>
            <c:idx val="6"/>
            <c:spPr>
              <a:solidFill>
                <a:srgbClr val="78973B">
                  <a:lumMod val="60000"/>
                  <a:lumOff val="40000"/>
                </a:srgb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EB89-4CA9-9FD0-F47B6B3901DF}"/>
              </c:ext>
            </c:extLst>
          </c:dPt>
          <c:dLbls>
            <c:dLbl>
              <c:idx val="6"/>
              <c:spPr>
                <a:solidFill>
                  <a:sysClr val="window" lastClr="FFFFFF"/>
                </a:solidFill>
                <a:ln>
                  <a:solidFill>
                    <a:srgbClr val="78973B">
                      <a:lumMod val="60000"/>
                      <a:lumOff val="40000"/>
                    </a:srgbClr>
                  </a:solidFill>
                </a:ln>
                <a:effectLst/>
              </c:spPr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</c:dLbl>
            <c:spPr>
              <a:solidFill>
                <a:sysClr val="window" lastClr="FFFFFF"/>
              </a:solidFill>
              <a:ln>
                <a:solidFill>
                  <a:srgbClr val="7C3776"/>
                </a:solidFill>
              </a:ln>
              <a:effectLst/>
            </c:sp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Лист1!$A$2:$A$14</c:f>
              <c:strCache>
                <c:ptCount val="13"/>
                <c:pt idx="0">
                  <c:v>Нестабильность законодательства, регулирующего предпринимательскую деятельность </c:v>
                </c:pt>
                <c:pt idx="1">
                  <c:v>Сложность/затянутость процедуры получения лицензий, средств государственной поддержки, разрешений, согласований и т. д.</c:v>
                </c:pt>
                <c:pt idx="2">
                  <c:v>Сложность получения доступа к земельным участкам</c:v>
                </c:pt>
                <c:pt idx="3">
                  <c:v>Ограничение/сложность доступа к закупкам компаний с госучастием и субъектов естественных монополий</c:v>
                </c:pt>
                <c:pt idx="4">
                  <c:v>Коррупция (взятки, дискриминация и предоставление преференций отдельным лицам)</c:v>
                </c:pt>
                <c:pt idx="5">
                  <c:v>Ограничение/сложность доступа к поставкам товаров, оказанию услуг и выполнению работ в рамках госзакупок</c:v>
                </c:pt>
                <c:pt idx="6">
                  <c:v>Нет ограничений</c:v>
                </c:pt>
                <c:pt idx="7">
                  <c:v>Усиленный контроль регулирующих органов, бюрократия (проверки, отчетность) (из строки «Другое»)</c:v>
                </c:pt>
                <c:pt idx="8">
                  <c:v>Высокие налоги/санкции/штрафы (из строки «Другое»)</c:v>
                </c:pt>
                <c:pt idx="9">
                  <c:v>Отсутствие поддержки со стороны органов власти/Отсутствие гибкости со стороны властей (из строки «Другое»)</c:v>
                </c:pt>
                <c:pt idx="10">
                  <c:v>Недоступность финансов, кредитов (из строки «Другое»)</c:v>
                </c:pt>
                <c:pt idx="11">
                  <c:v>Другое </c:v>
                </c:pt>
                <c:pt idx="12">
                  <c:v>Затрудняюсь ответить (из строки «Другое»)</c:v>
                </c:pt>
              </c:strCache>
            </c:strRef>
          </c:cat>
          <c:val>
            <c:numRef>
              <c:f>Лист1!$B$2:$B$14</c:f>
              <c:numCache>
                <c:formatCode>0.0%</c:formatCode>
                <c:ptCount val="13"/>
                <c:pt idx="0">
                  <c:v>0.29900000000000032</c:v>
                </c:pt>
                <c:pt idx="1">
                  <c:v>0.222</c:v>
                </c:pt>
                <c:pt idx="2">
                  <c:v>0.11899999999999998</c:v>
                </c:pt>
                <c:pt idx="3">
                  <c:v>0.10900000000000012</c:v>
                </c:pt>
                <c:pt idx="4">
                  <c:v>0.10500000000000002</c:v>
                </c:pt>
                <c:pt idx="5">
                  <c:v>9.5000000000000043E-2</c:v>
                </c:pt>
                <c:pt idx="6">
                  <c:v>0.37700000000000089</c:v>
                </c:pt>
                <c:pt idx="7">
                  <c:v>4.0000000000000114E-3</c:v>
                </c:pt>
                <c:pt idx="8">
                  <c:v>3.0000000000000074E-3</c:v>
                </c:pt>
                <c:pt idx="9">
                  <c:v>3.0000000000000074E-3</c:v>
                </c:pt>
                <c:pt idx="10">
                  <c:v>2.0000000000000052E-3</c:v>
                </c:pt>
                <c:pt idx="11">
                  <c:v>5.0000000000000114E-3</c:v>
                </c:pt>
                <c:pt idx="12">
                  <c:v>1.6000000000000021E-2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EB89-4CA9-9FD0-F47B6B3901DF}"/>
            </c:ext>
          </c:extLst>
        </c:ser>
        <c:axId val="142123008"/>
        <c:axId val="142124544"/>
      </c:barChart>
      <c:catAx>
        <c:axId val="142123008"/>
        <c:scaling>
          <c:orientation val="maxMin"/>
        </c:scaling>
        <c:axPos val="l"/>
        <c:numFmt formatCode="General" sourceLinked="1"/>
        <c:tickLblPos val="nextTo"/>
        <c:crossAx val="142124544"/>
        <c:crosses val="autoZero"/>
        <c:auto val="1"/>
        <c:lblAlgn val="ctr"/>
        <c:lblOffset val="100"/>
      </c:catAx>
      <c:valAx>
        <c:axId val="142124544"/>
        <c:scaling>
          <c:orientation val="minMax"/>
        </c:scaling>
        <c:axPos val="t"/>
        <c:majorGridlines/>
        <c:numFmt formatCode="0.0%" sourceLinked="1"/>
        <c:tickLblPos val="nextTo"/>
        <c:crossAx val="142123008"/>
        <c:crosses val="autoZero"/>
        <c:crossBetween val="between"/>
        <c:majorUnit val="0.1"/>
      </c:valAx>
      <c:spPr>
        <a:noFill/>
        <a:ln>
          <a:noFill/>
        </a:ln>
      </c:spPr>
    </c:plotArea>
    <c:plotVisOnly val="1"/>
    <c:dispBlanksAs val="gap"/>
  </c:chart>
  <c:spPr>
    <a:ln>
      <a:noFill/>
    </a:ln>
  </c:spPr>
  <c:txPr>
    <a:bodyPr/>
    <a:lstStyle/>
    <a:p>
      <a:pPr>
        <a:defRPr>
          <a:latin typeface="Arial Narrow" panose="020B0606020202030204" pitchFamily="34" charset="0"/>
          <a:cs typeface="Times New Roman" pitchFamily="18" charset="0"/>
        </a:defRPr>
      </a:pPr>
      <a:endParaRPr lang="ru-RU"/>
    </a:p>
  </c:txPr>
  <c:externalData r:id="rId2"/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6"/>
  <c:clrMapOvr bg1="lt1" tx1="dk1" bg2="lt2" tx2="dk2" accent1="accent1" accent2="accent2" accent3="accent3" accent4="accent4" accent5="accent5" accent6="accent6" hlink="hlink" folHlink="folHlink"/>
  <c:chart>
    <c:plotArea>
      <c:layout>
        <c:manualLayout>
          <c:layoutTarget val="inner"/>
          <c:xMode val="edge"/>
          <c:yMode val="edge"/>
          <c:x val="0.4927484150212818"/>
          <c:y val="3.8445353462780482E-2"/>
          <c:w val="0.47131255721049126"/>
          <c:h val="0.94636678444185229"/>
        </c:manualLayout>
      </c:layout>
      <c:barChart>
        <c:barDir val="bar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Удовлетворен</c:v>
                </c:pt>
              </c:strCache>
            </c:strRef>
          </c:tx>
          <c:spPr>
            <a:solidFill>
              <a:srgbClr val="78973B">
                <a:lumMod val="60000"/>
                <a:lumOff val="40000"/>
              </a:srgbClr>
            </a:solidFill>
          </c:spPr>
          <c:dLbls>
            <c:spPr>
              <a:solidFill>
                <a:sysClr val="window" lastClr="FFFFFF"/>
              </a:solidFill>
              <a:ln>
                <a:solidFill>
                  <a:srgbClr val="78973B">
                    <a:lumMod val="60000"/>
                    <a:lumOff val="40000"/>
                  </a:srgbClr>
                </a:solidFill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Лист1!$A$2:$A$34</c:f>
              <c:strCache>
                <c:ptCount val="33"/>
                <c:pt idx="0">
                  <c:v>Рынок дошкольного образования</c:v>
                </c:pt>
                <c:pt idx="1">
                  <c:v>Рынок общего образования</c:v>
                </c:pt>
                <c:pt idx="2">
                  <c:v>Рынок среднего профобразования</c:v>
                </c:pt>
                <c:pt idx="3">
                  <c:v>Рынок дополнительного образования</c:v>
                </c:pt>
                <c:pt idx="4">
                  <c:v>Рынок детского отдыха и оздоровления</c:v>
                </c:pt>
                <c:pt idx="5">
                  <c:v>Рынок розничной торговли лекарственными препаратами</c:v>
                </c:pt>
                <c:pt idx="6">
                  <c:v>Рынок психолого-педагогического сопровождения детей с ОВЗ</c:v>
                </c:pt>
                <c:pt idx="7">
                  <c:v>Рынок социальных услуг</c:v>
                </c:pt>
                <c:pt idx="8">
                  <c:v>Рынок теплоснабжения</c:v>
                </c:pt>
                <c:pt idx="9">
                  <c:v>Рынок по сбору и транспортированию ТКО</c:v>
                </c:pt>
                <c:pt idx="10">
                  <c:v>Рынок по благоустройству</c:v>
                </c:pt>
                <c:pt idx="11">
                  <c:v>Рынок по содержанию и ремонту в многоквартирном доме</c:v>
                </c:pt>
                <c:pt idx="12">
                  <c:v>Рынок поставки сжиженного газа в баллонах</c:v>
                </c:pt>
                <c:pt idx="13">
                  <c:v>Рынок купли-продажи электроэнергии</c:v>
                </c:pt>
                <c:pt idx="14">
                  <c:v>Рынок производства электроэнергии</c:v>
                </c:pt>
                <c:pt idx="15">
                  <c:v>Рынок  по перевозке пассажиров по муниципальным маршрутам</c:v>
                </c:pt>
                <c:pt idx="16">
                  <c:v>Рынок по перевозке пассажиров по межмуниципальным маршрутам</c:v>
                </c:pt>
                <c:pt idx="17">
                  <c:v>Рынок легкового такси</c:v>
                </c:pt>
                <c:pt idx="18">
                  <c:v>Рынок услуг связи</c:v>
                </c:pt>
                <c:pt idx="19">
                  <c:v>Рынок жилищного строительства </c:v>
                </c:pt>
                <c:pt idx="20">
                  <c:v>Рынок капитального строительства</c:v>
                </c:pt>
                <c:pt idx="21">
                  <c:v>Рынок дорожной деятельности</c:v>
                </c:pt>
                <c:pt idx="22">
                  <c:v>Рынок архитектурно-строительного проектирования</c:v>
                </c:pt>
                <c:pt idx="23">
                  <c:v>Рынок племенного животноводства</c:v>
                </c:pt>
                <c:pt idx="24">
                  <c:v>Рынок семеноводства</c:v>
                </c:pt>
                <c:pt idx="25">
                  <c:v>Рынок вылова водных биоресурсов</c:v>
                </c:pt>
                <c:pt idx="26">
                  <c:v>Рынок переработки водных биоресурсов</c:v>
                </c:pt>
                <c:pt idx="27">
                  <c:v>Рынок товарной аквакультуры</c:v>
                </c:pt>
                <c:pt idx="28">
                  <c:v>Рынок добычи полезных ископаемых</c:v>
                </c:pt>
                <c:pt idx="29">
                  <c:v>Рынок легкой промышленности</c:v>
                </c:pt>
                <c:pt idx="30">
                  <c:v>Рынок обработки древесины</c:v>
                </c:pt>
                <c:pt idx="31">
                  <c:v>Рынок производства кирпича</c:v>
                </c:pt>
                <c:pt idx="32">
                  <c:v>Рынок производства бетона</c:v>
                </c:pt>
              </c:strCache>
            </c:strRef>
          </c:cat>
          <c:val>
            <c:numRef>
              <c:f>Лист1!$B$2:$B$34</c:f>
              <c:numCache>
                <c:formatCode>0.0%</c:formatCode>
                <c:ptCount val="33"/>
                <c:pt idx="0">
                  <c:v>0.62500000000000011</c:v>
                </c:pt>
                <c:pt idx="1">
                  <c:v>0.54100000000000004</c:v>
                </c:pt>
                <c:pt idx="2">
                  <c:v>0.52200000000000002</c:v>
                </c:pt>
                <c:pt idx="3">
                  <c:v>0.60300000000000009</c:v>
                </c:pt>
                <c:pt idx="4">
                  <c:v>0.45900000000000002</c:v>
                </c:pt>
                <c:pt idx="5" formatCode="0%">
                  <c:v>0.76000000000000012</c:v>
                </c:pt>
                <c:pt idx="6">
                  <c:v>0.40500000000000008</c:v>
                </c:pt>
                <c:pt idx="7">
                  <c:v>0.4840000000000001</c:v>
                </c:pt>
                <c:pt idx="8">
                  <c:v>0.58699999999999997</c:v>
                </c:pt>
                <c:pt idx="9">
                  <c:v>0.51100000000000001</c:v>
                </c:pt>
                <c:pt idx="10" formatCode="0%">
                  <c:v>0.4</c:v>
                </c:pt>
                <c:pt idx="11">
                  <c:v>0.41400000000000003</c:v>
                </c:pt>
                <c:pt idx="12">
                  <c:v>0.70100000000000007</c:v>
                </c:pt>
                <c:pt idx="13">
                  <c:v>0.69199999999999995</c:v>
                </c:pt>
                <c:pt idx="14">
                  <c:v>0.65300000000000014</c:v>
                </c:pt>
                <c:pt idx="15">
                  <c:v>0.53600000000000003</c:v>
                </c:pt>
                <c:pt idx="16">
                  <c:v>0.58099999999999996</c:v>
                </c:pt>
                <c:pt idx="17">
                  <c:v>0.71300000000000008</c:v>
                </c:pt>
                <c:pt idx="18">
                  <c:v>0.72300000000000009</c:v>
                </c:pt>
                <c:pt idx="19">
                  <c:v>0.45200000000000001</c:v>
                </c:pt>
                <c:pt idx="20">
                  <c:v>0.38700000000000007</c:v>
                </c:pt>
                <c:pt idx="21">
                  <c:v>0.255</c:v>
                </c:pt>
                <c:pt idx="22">
                  <c:v>0.4230000000000001</c:v>
                </c:pt>
                <c:pt idx="23">
                  <c:v>0.49500000000000005</c:v>
                </c:pt>
                <c:pt idx="24">
                  <c:v>0.52</c:v>
                </c:pt>
                <c:pt idx="25">
                  <c:v>0.39200000000000007</c:v>
                </c:pt>
                <c:pt idx="26">
                  <c:v>0.39700000000000008</c:v>
                </c:pt>
                <c:pt idx="27">
                  <c:v>0.37500000000000006</c:v>
                </c:pt>
                <c:pt idx="28">
                  <c:v>0.59699999999999998</c:v>
                </c:pt>
                <c:pt idx="29">
                  <c:v>0.50600000000000001</c:v>
                </c:pt>
                <c:pt idx="30">
                  <c:v>0.60600000000000009</c:v>
                </c:pt>
                <c:pt idx="31">
                  <c:v>0.59099999999999997</c:v>
                </c:pt>
                <c:pt idx="32">
                  <c:v>0.64700000000000013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EF1-4F2A-B973-C394087EBD37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 удовлетворен</c:v>
                </c:pt>
              </c:strCache>
            </c:strRef>
          </c:tx>
          <c:spPr>
            <a:solidFill>
              <a:srgbClr val="D6A3D2"/>
            </a:solidFill>
            <a:ln>
              <a:noFill/>
            </a:ln>
          </c:spPr>
          <c:dLbls>
            <c:dLbl>
              <c:idx val="4"/>
              <c:layout>
                <c:manualLayout>
                  <c:x val="2.3424121165182128E-2"/>
                  <c:y val="-7.6554864086954027E-6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9EF1-4F2A-B973-C394087EBD37}"/>
                </c:ext>
              </c:extLst>
            </c:dLbl>
            <c:spPr>
              <a:solidFill>
                <a:sysClr val="window" lastClr="FFFFFF"/>
              </a:solidFill>
              <a:ln>
                <a:solidFill>
                  <a:srgbClr val="7C3776"/>
                </a:solidFill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Лист1!$A$2:$A$34</c:f>
              <c:strCache>
                <c:ptCount val="33"/>
                <c:pt idx="0">
                  <c:v>Рынок дошкольного образования</c:v>
                </c:pt>
                <c:pt idx="1">
                  <c:v>Рынок общего образования</c:v>
                </c:pt>
                <c:pt idx="2">
                  <c:v>Рынок среднего профобразования</c:v>
                </c:pt>
                <c:pt idx="3">
                  <c:v>Рынок дополнительного образования</c:v>
                </c:pt>
                <c:pt idx="4">
                  <c:v>Рынок детского отдыха и оздоровления</c:v>
                </c:pt>
                <c:pt idx="5">
                  <c:v>Рынок розничной торговли лекарственными препаратами</c:v>
                </c:pt>
                <c:pt idx="6">
                  <c:v>Рынок психолого-педагогического сопровождения детей с ОВЗ</c:v>
                </c:pt>
                <c:pt idx="7">
                  <c:v>Рынок социальных услуг</c:v>
                </c:pt>
                <c:pt idx="8">
                  <c:v>Рынок теплоснабжения</c:v>
                </c:pt>
                <c:pt idx="9">
                  <c:v>Рынок по сбору и транспортированию ТКО</c:v>
                </c:pt>
                <c:pt idx="10">
                  <c:v>Рынок по благоустройству</c:v>
                </c:pt>
                <c:pt idx="11">
                  <c:v>Рынок по содержанию и ремонту в многоквартирном доме</c:v>
                </c:pt>
                <c:pt idx="12">
                  <c:v>Рынок поставки сжиженного газа в баллонах</c:v>
                </c:pt>
                <c:pt idx="13">
                  <c:v>Рынок купли-продажи электроэнергии</c:v>
                </c:pt>
                <c:pt idx="14">
                  <c:v>Рынок производства электроэнергии</c:v>
                </c:pt>
                <c:pt idx="15">
                  <c:v>Рынок  по перевозке пассажиров по муниципальным маршрутам</c:v>
                </c:pt>
                <c:pt idx="16">
                  <c:v>Рынок по перевозке пассажиров по межмуниципальным маршрутам</c:v>
                </c:pt>
                <c:pt idx="17">
                  <c:v>Рынок легкового такси</c:v>
                </c:pt>
                <c:pt idx="18">
                  <c:v>Рынок услуг связи</c:v>
                </c:pt>
                <c:pt idx="19">
                  <c:v>Рынок жилищного строительства </c:v>
                </c:pt>
                <c:pt idx="20">
                  <c:v>Рынок капитального строительства</c:v>
                </c:pt>
                <c:pt idx="21">
                  <c:v>Рынок дорожной деятельности</c:v>
                </c:pt>
                <c:pt idx="22">
                  <c:v>Рынок архитектурно-строительного проектирования</c:v>
                </c:pt>
                <c:pt idx="23">
                  <c:v>Рынок племенного животноводства</c:v>
                </c:pt>
                <c:pt idx="24">
                  <c:v>Рынок семеноводства</c:v>
                </c:pt>
                <c:pt idx="25">
                  <c:v>Рынок вылова водных биоресурсов</c:v>
                </c:pt>
                <c:pt idx="26">
                  <c:v>Рынок переработки водных биоресурсов</c:v>
                </c:pt>
                <c:pt idx="27">
                  <c:v>Рынок товарной аквакультуры</c:v>
                </c:pt>
                <c:pt idx="28">
                  <c:v>Рынок добычи полезных ископаемых</c:v>
                </c:pt>
                <c:pt idx="29">
                  <c:v>Рынок легкой промышленности</c:v>
                </c:pt>
                <c:pt idx="30">
                  <c:v>Рынок обработки древесины</c:v>
                </c:pt>
                <c:pt idx="31">
                  <c:v>Рынок производства кирпича</c:v>
                </c:pt>
                <c:pt idx="32">
                  <c:v>Рынок производства бетона</c:v>
                </c:pt>
              </c:strCache>
            </c:strRef>
          </c:cat>
          <c:val>
            <c:numRef>
              <c:f>Лист1!$C$2:$C$34</c:f>
              <c:numCache>
                <c:formatCode>0.0%</c:formatCode>
                <c:ptCount val="33"/>
                <c:pt idx="0">
                  <c:v>0.37500000000000006</c:v>
                </c:pt>
                <c:pt idx="1">
                  <c:v>0.45900000000000002</c:v>
                </c:pt>
                <c:pt idx="2">
                  <c:v>0.47800000000000004</c:v>
                </c:pt>
                <c:pt idx="3">
                  <c:v>0.39700000000000008</c:v>
                </c:pt>
                <c:pt idx="4">
                  <c:v>0.54100000000000004</c:v>
                </c:pt>
                <c:pt idx="5" formatCode="0%">
                  <c:v>0.24000000000000002</c:v>
                </c:pt>
                <c:pt idx="6">
                  <c:v>0.59499999999999997</c:v>
                </c:pt>
                <c:pt idx="7">
                  <c:v>0.51600000000000001</c:v>
                </c:pt>
                <c:pt idx="8">
                  <c:v>0.41300000000000003</c:v>
                </c:pt>
                <c:pt idx="9">
                  <c:v>0.4890000000000001</c:v>
                </c:pt>
                <c:pt idx="10" formatCode="0%">
                  <c:v>0.60000000000000009</c:v>
                </c:pt>
                <c:pt idx="11">
                  <c:v>0.58599999999999997</c:v>
                </c:pt>
                <c:pt idx="12">
                  <c:v>0.2990000000000001</c:v>
                </c:pt>
                <c:pt idx="13">
                  <c:v>0.30800000000000005</c:v>
                </c:pt>
                <c:pt idx="14">
                  <c:v>0.34700000000000003</c:v>
                </c:pt>
                <c:pt idx="15">
                  <c:v>0.46400000000000002</c:v>
                </c:pt>
                <c:pt idx="16">
                  <c:v>0.41900000000000004</c:v>
                </c:pt>
                <c:pt idx="17">
                  <c:v>0.28700000000000003</c:v>
                </c:pt>
                <c:pt idx="18">
                  <c:v>0.27700000000000002</c:v>
                </c:pt>
                <c:pt idx="19">
                  <c:v>0.54800000000000004</c:v>
                </c:pt>
                <c:pt idx="20">
                  <c:v>0.6130000000000001</c:v>
                </c:pt>
                <c:pt idx="21">
                  <c:v>0.74500000000000011</c:v>
                </c:pt>
                <c:pt idx="22">
                  <c:v>0.57700000000000007</c:v>
                </c:pt>
                <c:pt idx="23">
                  <c:v>0.505</c:v>
                </c:pt>
                <c:pt idx="24">
                  <c:v>0.48000000000000004</c:v>
                </c:pt>
                <c:pt idx="25">
                  <c:v>0.6080000000000001</c:v>
                </c:pt>
                <c:pt idx="26">
                  <c:v>0.60300000000000009</c:v>
                </c:pt>
                <c:pt idx="27">
                  <c:v>0.62500000000000011</c:v>
                </c:pt>
                <c:pt idx="28">
                  <c:v>0.40300000000000002</c:v>
                </c:pt>
                <c:pt idx="29">
                  <c:v>0.49400000000000011</c:v>
                </c:pt>
                <c:pt idx="30">
                  <c:v>0.39400000000000007</c:v>
                </c:pt>
                <c:pt idx="31">
                  <c:v>0.40900000000000003</c:v>
                </c:pt>
                <c:pt idx="32">
                  <c:v>0.35300000000000004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9EF1-4F2A-B973-C394087EBD37}"/>
            </c:ext>
          </c:extLst>
        </c:ser>
        <c:overlap val="100"/>
        <c:axId val="142874496"/>
        <c:axId val="142876032"/>
      </c:barChart>
      <c:catAx>
        <c:axId val="142874496"/>
        <c:scaling>
          <c:orientation val="maxMin"/>
        </c:scaling>
        <c:axPos val="l"/>
        <c:numFmt formatCode="General" sourceLinked="1"/>
        <c:tickLblPos val="nextTo"/>
        <c:crossAx val="142876032"/>
        <c:crosses val="autoZero"/>
        <c:auto val="1"/>
        <c:lblAlgn val="ctr"/>
        <c:lblOffset val="100"/>
      </c:catAx>
      <c:valAx>
        <c:axId val="142876032"/>
        <c:scaling>
          <c:orientation val="minMax"/>
          <c:max val="1"/>
        </c:scaling>
        <c:delete val="1"/>
        <c:axPos val="t"/>
        <c:majorGridlines/>
        <c:numFmt formatCode="0.0%" sourceLinked="1"/>
        <c:tickLblPos val="none"/>
        <c:crossAx val="142874496"/>
        <c:crosses val="autoZero"/>
        <c:crossBetween val="between"/>
        <c:majorUnit val="0.2"/>
      </c:valAx>
      <c:spPr>
        <a:noFill/>
        <a:ln>
          <a:noFill/>
        </a:ln>
      </c:spPr>
    </c:plotArea>
    <c:legend>
      <c:legendPos val="t"/>
      <c:layout>
        <c:manualLayout>
          <c:xMode val="edge"/>
          <c:yMode val="edge"/>
          <c:x val="0.48301623134770177"/>
          <c:y val="2.7268204429200897E-4"/>
          <c:w val="0.49807762707604497"/>
          <c:h val="3.6368044056974004E-2"/>
        </c:manualLayout>
      </c:layout>
      <c:spPr>
        <a:noFill/>
      </c:spPr>
      <c:txPr>
        <a:bodyPr/>
        <a:lstStyle/>
        <a:p>
          <a:pPr>
            <a:defRPr sz="1000"/>
          </a:pPr>
          <a:endParaRPr lang="ru-RU"/>
        </a:p>
      </c:txPr>
    </c:legend>
    <c:plotVisOnly val="1"/>
    <c:dispBlanksAs val="gap"/>
  </c:chart>
  <c:spPr>
    <a:ln>
      <a:noFill/>
    </a:ln>
  </c:spPr>
  <c:txPr>
    <a:bodyPr/>
    <a:lstStyle/>
    <a:p>
      <a:pPr>
        <a:defRPr>
          <a:latin typeface="Arial Narrow" panose="020B0606020202030204" pitchFamily="34" charset="0"/>
          <a:cs typeface="Times New Roman" pitchFamily="18" charset="0"/>
        </a:defRPr>
      </a:pPr>
      <a:endParaRPr lang="ru-RU"/>
    </a:p>
  </c:txPr>
  <c:externalData r:id="rId2"/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6"/>
  <c:clrMapOvr bg1="lt1" tx1="dk1" bg2="lt2" tx2="dk2" accent1="accent1" accent2="accent2" accent3="accent3" accent4="accent4" accent5="accent5" accent6="accent6" hlink="hlink" folHlink="folHlink"/>
  <c:chart>
    <c:plotArea>
      <c:layout>
        <c:manualLayout>
          <c:layoutTarget val="inner"/>
          <c:xMode val="edge"/>
          <c:yMode val="edge"/>
          <c:x val="0.56435240213182014"/>
          <c:y val="5.1286409224460303E-2"/>
          <c:w val="0.42356186009840546"/>
          <c:h val="0.9217705803177475"/>
        </c:manualLayout>
      </c:layout>
      <c:barChart>
        <c:barDir val="bar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Удовлетворен</c:v>
                </c:pt>
              </c:strCache>
            </c:strRef>
          </c:tx>
          <c:spPr>
            <a:solidFill>
              <a:srgbClr val="78973B">
                <a:lumMod val="60000"/>
                <a:lumOff val="40000"/>
              </a:srgbClr>
            </a:solidFill>
          </c:spPr>
          <c:dLbls>
            <c:spPr>
              <a:solidFill>
                <a:sysClr val="window" lastClr="FFFFFF"/>
              </a:solidFill>
              <a:ln>
                <a:solidFill>
                  <a:srgbClr val="78973B">
                    <a:lumMod val="60000"/>
                    <a:lumOff val="40000"/>
                  </a:srgbClr>
                </a:solidFill>
              </a:ln>
              <a:effectLst/>
            </c:spPr>
            <c:txPr>
              <a:bodyPr/>
              <a:lstStyle/>
              <a:p>
                <a:pPr>
                  <a:defRPr>
                    <a:latin typeface="Arial Narrow" pitchFamily="34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Лист1!$A$2:$A$34</c:f>
              <c:strCache>
                <c:ptCount val="33"/>
                <c:pt idx="0">
                  <c:v>Рынок дошкольного образования</c:v>
                </c:pt>
                <c:pt idx="1">
                  <c:v>Рынок общего образования</c:v>
                </c:pt>
                <c:pt idx="2">
                  <c:v>Рынок среднего профобразования</c:v>
                </c:pt>
                <c:pt idx="3">
                  <c:v>Рынок дополнительного образования</c:v>
                </c:pt>
                <c:pt idx="4">
                  <c:v>Рынок детского отдыха и оздоровления</c:v>
                </c:pt>
                <c:pt idx="5">
                  <c:v>Рынок розничной торговли лекарственными препаратами</c:v>
                </c:pt>
                <c:pt idx="6">
                  <c:v>Рынок психолого-педагогического сопровождения детей с ОВЗ</c:v>
                </c:pt>
                <c:pt idx="7">
                  <c:v>Рынок социальных услуг</c:v>
                </c:pt>
                <c:pt idx="8">
                  <c:v>Рынок теплоснабжения</c:v>
                </c:pt>
                <c:pt idx="9">
                  <c:v>Рынок по сбору и транспортированию ТКО</c:v>
                </c:pt>
                <c:pt idx="10">
                  <c:v>Рынок по благоустройству</c:v>
                </c:pt>
                <c:pt idx="11">
                  <c:v>Рынок по содержанию и ремонту в многоквартирном доме</c:v>
                </c:pt>
                <c:pt idx="12">
                  <c:v>Рынок поставки сжиженного газа в баллонах</c:v>
                </c:pt>
                <c:pt idx="13">
                  <c:v>Рынок купли-продажи электроэнергии</c:v>
                </c:pt>
                <c:pt idx="14">
                  <c:v>Рынок производства электроэнергии</c:v>
                </c:pt>
                <c:pt idx="15">
                  <c:v>Рынок  по перевозке пассажиров по муниципальным маршрутам</c:v>
                </c:pt>
                <c:pt idx="16">
                  <c:v>Рынок по перевозке пассажиров по межмуниципальным маршрутам</c:v>
                </c:pt>
                <c:pt idx="17">
                  <c:v>Рынок легкового такси</c:v>
                </c:pt>
                <c:pt idx="18">
                  <c:v>Рынок услуг связи</c:v>
                </c:pt>
                <c:pt idx="19">
                  <c:v>Рынок жилищного строительства </c:v>
                </c:pt>
                <c:pt idx="20">
                  <c:v>Рынок капитального строительства</c:v>
                </c:pt>
                <c:pt idx="21">
                  <c:v>Рынок дорожной деятельности</c:v>
                </c:pt>
                <c:pt idx="22">
                  <c:v>Рынок архитектурно-строительного проектирования</c:v>
                </c:pt>
                <c:pt idx="23">
                  <c:v>Рынок племенного животноводства</c:v>
                </c:pt>
                <c:pt idx="24">
                  <c:v>Рынок семеноводства</c:v>
                </c:pt>
                <c:pt idx="25">
                  <c:v>Рынок вылова водных биоресурсов</c:v>
                </c:pt>
                <c:pt idx="26">
                  <c:v>Рынок переработки водных биоресурсов</c:v>
                </c:pt>
                <c:pt idx="27">
                  <c:v>Рынок товарной аквакультуры</c:v>
                </c:pt>
                <c:pt idx="28">
                  <c:v>Рынок добычи полезных ископаемых</c:v>
                </c:pt>
                <c:pt idx="29">
                  <c:v>Рынок легкой промышленности</c:v>
                </c:pt>
                <c:pt idx="30">
                  <c:v>Рынок обработки древесины</c:v>
                </c:pt>
                <c:pt idx="31">
                  <c:v>Рынок производства кирпича</c:v>
                </c:pt>
                <c:pt idx="32">
                  <c:v>Рынок производства бетона</c:v>
                </c:pt>
              </c:strCache>
            </c:strRef>
          </c:cat>
          <c:val>
            <c:numRef>
              <c:f>Лист1!$B$2:$B$34</c:f>
              <c:numCache>
                <c:formatCode>0.0%</c:formatCode>
                <c:ptCount val="33"/>
                <c:pt idx="0">
                  <c:v>0.52700000000000002</c:v>
                </c:pt>
                <c:pt idx="1">
                  <c:v>0.55400000000000005</c:v>
                </c:pt>
                <c:pt idx="2">
                  <c:v>0.43600000000000005</c:v>
                </c:pt>
                <c:pt idx="3" formatCode="0%">
                  <c:v>0.44</c:v>
                </c:pt>
                <c:pt idx="4" formatCode="0%">
                  <c:v>0.35000000000000003</c:v>
                </c:pt>
                <c:pt idx="5">
                  <c:v>0.46500000000000002</c:v>
                </c:pt>
                <c:pt idx="6">
                  <c:v>0.38900000000000007</c:v>
                </c:pt>
                <c:pt idx="7">
                  <c:v>0.45100000000000001</c:v>
                </c:pt>
                <c:pt idx="8" formatCode="0%">
                  <c:v>0.4</c:v>
                </c:pt>
                <c:pt idx="9">
                  <c:v>0.4220000000000001</c:v>
                </c:pt>
                <c:pt idx="10">
                  <c:v>0.38300000000000006</c:v>
                </c:pt>
                <c:pt idx="11">
                  <c:v>0.33500000000000008</c:v>
                </c:pt>
                <c:pt idx="12" formatCode="0%">
                  <c:v>0.59</c:v>
                </c:pt>
                <c:pt idx="13">
                  <c:v>0.44900000000000001</c:v>
                </c:pt>
                <c:pt idx="14">
                  <c:v>0.49900000000000005</c:v>
                </c:pt>
                <c:pt idx="15">
                  <c:v>0.60100000000000009</c:v>
                </c:pt>
                <c:pt idx="16">
                  <c:v>0.56299999999999994</c:v>
                </c:pt>
                <c:pt idx="17" formatCode="0%">
                  <c:v>0.68</c:v>
                </c:pt>
                <c:pt idx="18">
                  <c:v>0.63300000000000012</c:v>
                </c:pt>
                <c:pt idx="19">
                  <c:v>0.34900000000000003</c:v>
                </c:pt>
                <c:pt idx="20" formatCode="0%">
                  <c:v>0.33000000000000007</c:v>
                </c:pt>
                <c:pt idx="21">
                  <c:v>0.24600000000000002</c:v>
                </c:pt>
                <c:pt idx="22">
                  <c:v>0.3650000000000001</c:v>
                </c:pt>
                <c:pt idx="23">
                  <c:v>0.39300000000000007</c:v>
                </c:pt>
                <c:pt idx="24">
                  <c:v>0.46800000000000008</c:v>
                </c:pt>
                <c:pt idx="25">
                  <c:v>0.34400000000000003</c:v>
                </c:pt>
                <c:pt idx="26">
                  <c:v>0.33600000000000008</c:v>
                </c:pt>
                <c:pt idx="27">
                  <c:v>0.31400000000000006</c:v>
                </c:pt>
                <c:pt idx="28">
                  <c:v>0.50800000000000001</c:v>
                </c:pt>
                <c:pt idx="29">
                  <c:v>0.43900000000000006</c:v>
                </c:pt>
                <c:pt idx="30">
                  <c:v>0.45500000000000002</c:v>
                </c:pt>
                <c:pt idx="31" formatCode="0%">
                  <c:v>0.51</c:v>
                </c:pt>
                <c:pt idx="32">
                  <c:v>0.52700000000000002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7628-436C-A5BB-F6770FCB5BE8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 удовлетворен</c:v>
                </c:pt>
              </c:strCache>
            </c:strRef>
          </c:tx>
          <c:spPr>
            <a:solidFill>
              <a:srgbClr val="D6A3D2"/>
            </a:solidFill>
            <a:ln>
              <a:noFill/>
            </a:ln>
          </c:spPr>
          <c:dLbls>
            <c:spPr>
              <a:solidFill>
                <a:sysClr val="window" lastClr="FFFFFF"/>
              </a:solidFill>
              <a:ln>
                <a:solidFill>
                  <a:srgbClr val="D6A3D2"/>
                </a:solidFill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ysClr val="windowText" lastClr="000000"/>
                    </a:solidFill>
                    <a:latin typeface="Arial Narrow" pitchFamily="34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Лист1!$A$2:$A$34</c:f>
              <c:strCache>
                <c:ptCount val="33"/>
                <c:pt idx="0">
                  <c:v>Рынок дошкольного образования</c:v>
                </c:pt>
                <c:pt idx="1">
                  <c:v>Рынок общего образования</c:v>
                </c:pt>
                <c:pt idx="2">
                  <c:v>Рынок среднего профобразования</c:v>
                </c:pt>
                <c:pt idx="3">
                  <c:v>Рынок дополнительного образования</c:v>
                </c:pt>
                <c:pt idx="4">
                  <c:v>Рынок детского отдыха и оздоровления</c:v>
                </c:pt>
                <c:pt idx="5">
                  <c:v>Рынок розничной торговли лекарственными препаратами</c:v>
                </c:pt>
                <c:pt idx="6">
                  <c:v>Рынок психолого-педагогического сопровождения детей с ОВЗ</c:v>
                </c:pt>
                <c:pt idx="7">
                  <c:v>Рынок социальных услуг</c:v>
                </c:pt>
                <c:pt idx="8">
                  <c:v>Рынок теплоснабжения</c:v>
                </c:pt>
                <c:pt idx="9">
                  <c:v>Рынок по сбору и транспортированию ТКО</c:v>
                </c:pt>
                <c:pt idx="10">
                  <c:v>Рынок по благоустройству</c:v>
                </c:pt>
                <c:pt idx="11">
                  <c:v>Рынок по содержанию и ремонту в многоквартирном доме</c:v>
                </c:pt>
                <c:pt idx="12">
                  <c:v>Рынок поставки сжиженного газа в баллонах</c:v>
                </c:pt>
                <c:pt idx="13">
                  <c:v>Рынок купли-продажи электроэнергии</c:v>
                </c:pt>
                <c:pt idx="14">
                  <c:v>Рынок производства электроэнергии</c:v>
                </c:pt>
                <c:pt idx="15">
                  <c:v>Рынок  по перевозке пассажиров по муниципальным маршрутам</c:v>
                </c:pt>
                <c:pt idx="16">
                  <c:v>Рынок по перевозке пассажиров по межмуниципальным маршрутам</c:v>
                </c:pt>
                <c:pt idx="17">
                  <c:v>Рынок легкового такси</c:v>
                </c:pt>
                <c:pt idx="18">
                  <c:v>Рынок услуг связи</c:v>
                </c:pt>
                <c:pt idx="19">
                  <c:v>Рынок жилищного строительства </c:v>
                </c:pt>
                <c:pt idx="20">
                  <c:v>Рынок капитального строительства</c:v>
                </c:pt>
                <c:pt idx="21">
                  <c:v>Рынок дорожной деятельности</c:v>
                </c:pt>
                <c:pt idx="22">
                  <c:v>Рынок архитектурно-строительного проектирования</c:v>
                </c:pt>
                <c:pt idx="23">
                  <c:v>Рынок племенного животноводства</c:v>
                </c:pt>
                <c:pt idx="24">
                  <c:v>Рынок семеноводства</c:v>
                </c:pt>
                <c:pt idx="25">
                  <c:v>Рынок вылова водных биоресурсов</c:v>
                </c:pt>
                <c:pt idx="26">
                  <c:v>Рынок переработки водных биоресурсов</c:v>
                </c:pt>
                <c:pt idx="27">
                  <c:v>Рынок товарной аквакультуры</c:v>
                </c:pt>
                <c:pt idx="28">
                  <c:v>Рынок добычи полезных ископаемых</c:v>
                </c:pt>
                <c:pt idx="29">
                  <c:v>Рынок легкой промышленности</c:v>
                </c:pt>
                <c:pt idx="30">
                  <c:v>Рынок обработки древесины</c:v>
                </c:pt>
                <c:pt idx="31">
                  <c:v>Рынок производства кирпича</c:v>
                </c:pt>
                <c:pt idx="32">
                  <c:v>Рынок производства бетона</c:v>
                </c:pt>
              </c:strCache>
            </c:strRef>
          </c:cat>
          <c:val>
            <c:numRef>
              <c:f>Лист1!$C$2:$C$34</c:f>
              <c:numCache>
                <c:formatCode>0.0%</c:formatCode>
                <c:ptCount val="33"/>
                <c:pt idx="0">
                  <c:v>0.47300000000000003</c:v>
                </c:pt>
                <c:pt idx="1">
                  <c:v>0.44600000000000001</c:v>
                </c:pt>
                <c:pt idx="2">
                  <c:v>0.56399999999999995</c:v>
                </c:pt>
                <c:pt idx="3" formatCode="0%">
                  <c:v>0.56000000000000005</c:v>
                </c:pt>
                <c:pt idx="4" formatCode="0%">
                  <c:v>0.65000000000000013</c:v>
                </c:pt>
                <c:pt idx="5">
                  <c:v>0.53500000000000003</c:v>
                </c:pt>
                <c:pt idx="6">
                  <c:v>0.6110000000000001</c:v>
                </c:pt>
                <c:pt idx="7">
                  <c:v>0.54900000000000004</c:v>
                </c:pt>
                <c:pt idx="8" formatCode="0%">
                  <c:v>0.60000000000000009</c:v>
                </c:pt>
                <c:pt idx="9">
                  <c:v>0.57800000000000007</c:v>
                </c:pt>
                <c:pt idx="10">
                  <c:v>0.6170000000000001</c:v>
                </c:pt>
                <c:pt idx="11">
                  <c:v>0.66500000000000015</c:v>
                </c:pt>
                <c:pt idx="12" formatCode="0%">
                  <c:v>0.41000000000000003</c:v>
                </c:pt>
                <c:pt idx="13">
                  <c:v>0.55100000000000005</c:v>
                </c:pt>
                <c:pt idx="14">
                  <c:v>0.501</c:v>
                </c:pt>
                <c:pt idx="15">
                  <c:v>0.39900000000000008</c:v>
                </c:pt>
                <c:pt idx="16">
                  <c:v>0.43700000000000006</c:v>
                </c:pt>
                <c:pt idx="17" formatCode="0%">
                  <c:v>0.32000000000000006</c:v>
                </c:pt>
                <c:pt idx="18">
                  <c:v>0.3670000000000001</c:v>
                </c:pt>
                <c:pt idx="19">
                  <c:v>0.65100000000000013</c:v>
                </c:pt>
                <c:pt idx="20" formatCode="0%">
                  <c:v>0.67000000000000015</c:v>
                </c:pt>
                <c:pt idx="21">
                  <c:v>0.75400000000000011</c:v>
                </c:pt>
                <c:pt idx="22">
                  <c:v>0.63500000000000012</c:v>
                </c:pt>
                <c:pt idx="23">
                  <c:v>0.6070000000000001</c:v>
                </c:pt>
                <c:pt idx="24">
                  <c:v>0.53200000000000003</c:v>
                </c:pt>
                <c:pt idx="25">
                  <c:v>0.65600000000000014</c:v>
                </c:pt>
                <c:pt idx="26">
                  <c:v>0.66400000000000015</c:v>
                </c:pt>
                <c:pt idx="27">
                  <c:v>0.68600000000000005</c:v>
                </c:pt>
                <c:pt idx="28">
                  <c:v>0.4920000000000001</c:v>
                </c:pt>
                <c:pt idx="29">
                  <c:v>0.56100000000000005</c:v>
                </c:pt>
                <c:pt idx="30">
                  <c:v>0.54500000000000004</c:v>
                </c:pt>
                <c:pt idx="31" formatCode="0%">
                  <c:v>0.49000000000000005</c:v>
                </c:pt>
                <c:pt idx="32">
                  <c:v>0.47300000000000003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7628-436C-A5BB-F6770FCB5BE8}"/>
            </c:ext>
          </c:extLst>
        </c:ser>
        <c:dLbls>
          <c:showVal val="1"/>
        </c:dLbls>
        <c:gapWidth val="75"/>
        <c:overlap val="100"/>
        <c:axId val="143629312"/>
        <c:axId val="143635200"/>
      </c:barChart>
      <c:catAx>
        <c:axId val="143629312"/>
        <c:scaling>
          <c:orientation val="maxMin"/>
        </c:scaling>
        <c:axPos val="l"/>
        <c:numFmt formatCode="General" sourceLinked="1"/>
        <c:majorTickMark val="none"/>
        <c:tickLblPos val="nextTo"/>
        <c:txPr>
          <a:bodyPr/>
          <a:lstStyle/>
          <a:p>
            <a:pPr>
              <a:defRPr>
                <a:latin typeface="Arial Narrow" panose="020B0606020202030204" pitchFamily="34" charset="0"/>
              </a:defRPr>
            </a:pPr>
            <a:endParaRPr lang="ru-RU"/>
          </a:p>
        </c:txPr>
        <c:crossAx val="143635200"/>
        <c:crosses val="autoZero"/>
        <c:auto val="1"/>
        <c:lblAlgn val="ctr"/>
        <c:lblOffset val="100"/>
      </c:catAx>
      <c:valAx>
        <c:axId val="143635200"/>
        <c:scaling>
          <c:orientation val="minMax"/>
          <c:max val="1"/>
        </c:scaling>
        <c:delete val="1"/>
        <c:axPos val="t"/>
        <c:numFmt formatCode="0.0%" sourceLinked="1"/>
        <c:majorTickMark val="none"/>
        <c:tickLblPos val="none"/>
        <c:crossAx val="143629312"/>
        <c:crosses val="autoZero"/>
        <c:crossBetween val="between"/>
        <c:majorUnit val="0.2"/>
      </c:valAx>
      <c:spPr>
        <a:noFill/>
        <a:ln>
          <a:noFill/>
        </a:ln>
      </c:spPr>
    </c:plotArea>
    <c:legend>
      <c:legendPos val="b"/>
      <c:layout>
        <c:manualLayout>
          <c:xMode val="edge"/>
          <c:yMode val="edge"/>
          <c:x val="0.66141539818258588"/>
          <c:y val="8.4505815678649837E-4"/>
          <c:w val="0.25847458180981736"/>
          <c:h val="4.0322073733738487E-2"/>
        </c:manualLayout>
      </c:layout>
      <c:spPr>
        <a:noFill/>
      </c:spPr>
      <c:txPr>
        <a:bodyPr/>
        <a:lstStyle/>
        <a:p>
          <a:pPr>
            <a:defRPr>
              <a:latin typeface="Arial Narrow" pitchFamily="34" charset="0"/>
            </a:defRPr>
          </a:pPr>
          <a:endParaRPr lang="ru-RU"/>
        </a:p>
      </c:txPr>
    </c:legend>
    <c:plotVisOnly val="1"/>
    <c:dispBlanksAs val="gap"/>
  </c:chart>
  <c:spPr>
    <a:ln>
      <a:noFill/>
    </a:ln>
  </c:spPr>
  <c:txPr>
    <a:bodyPr/>
    <a:lstStyle/>
    <a:p>
      <a:pPr>
        <a:defRPr>
          <a:latin typeface="Times New Roman" pitchFamily="18" charset="0"/>
          <a:cs typeface="Times New Roman" pitchFamily="18" charset="0"/>
        </a:defRPr>
      </a:pPr>
      <a:endParaRPr lang="ru-RU"/>
    </a:p>
  </c:txPr>
  <c:externalData r:id="rId2"/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6"/>
  <c:clrMapOvr bg1="lt1" tx1="dk1" bg2="lt2" tx2="dk2" accent1="accent1" accent2="accent2" accent3="accent3" accent4="accent4" accent5="accent5" accent6="accent6" hlink="hlink" folHlink="folHlink"/>
  <c:chart>
    <c:plotArea>
      <c:layout>
        <c:manualLayout>
          <c:layoutTarget val="inner"/>
          <c:xMode val="edge"/>
          <c:yMode val="edge"/>
          <c:x val="0.63154133386282563"/>
          <c:y val="6.1775975920572372E-2"/>
          <c:w val="0.35104062511572787"/>
          <c:h val="0.90025003982604657"/>
        </c:manualLayout>
      </c:layout>
      <c:barChart>
        <c:barDir val="bar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Удовлетворен</c:v>
                </c:pt>
              </c:strCache>
            </c:strRef>
          </c:tx>
          <c:spPr>
            <a:solidFill>
              <a:srgbClr val="78973B">
                <a:lumMod val="60000"/>
                <a:lumOff val="40000"/>
              </a:srgbClr>
            </a:solidFill>
          </c:spPr>
          <c:dLbls>
            <c:spPr>
              <a:solidFill>
                <a:sysClr val="window" lastClr="FFFFFF"/>
              </a:solidFill>
              <a:ln>
                <a:solidFill>
                  <a:srgbClr val="78973B">
                    <a:lumMod val="60000"/>
                    <a:lumOff val="40000"/>
                  </a:srgbClr>
                </a:solidFill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Лист1!$A$2:$A$34</c:f>
              <c:strCache>
                <c:ptCount val="33"/>
                <c:pt idx="0">
                  <c:v>Рынок дошкольного образования</c:v>
                </c:pt>
                <c:pt idx="1">
                  <c:v>Рынок общего образования</c:v>
                </c:pt>
                <c:pt idx="2">
                  <c:v>Рынок среднего профобразования</c:v>
                </c:pt>
                <c:pt idx="3">
                  <c:v>Рынок дополнительного образования</c:v>
                </c:pt>
                <c:pt idx="4">
                  <c:v>Рынок детского отдыха и оздоровления</c:v>
                </c:pt>
                <c:pt idx="5">
                  <c:v>Рынок розничной торговли лекарственными препаратами</c:v>
                </c:pt>
                <c:pt idx="6">
                  <c:v>Рынок психолого-педагогического сопровождения детей с ОВЗ</c:v>
                </c:pt>
                <c:pt idx="7">
                  <c:v>Рынок социальных услуг</c:v>
                </c:pt>
                <c:pt idx="8">
                  <c:v>Рынок теплоснабжения</c:v>
                </c:pt>
                <c:pt idx="9">
                  <c:v>Рынок по сбору и транспортированию ТКО</c:v>
                </c:pt>
                <c:pt idx="10">
                  <c:v>Рынок по благоустройству</c:v>
                </c:pt>
                <c:pt idx="11">
                  <c:v>Рынок по содержанию и ремонту в многоквартирном доме</c:v>
                </c:pt>
                <c:pt idx="12">
                  <c:v>Рынок поставки сжиженного газа в баллонах</c:v>
                </c:pt>
                <c:pt idx="13">
                  <c:v>Рынок купли-продажи электроэнергии</c:v>
                </c:pt>
                <c:pt idx="14">
                  <c:v>Рынок производства электроэнергии</c:v>
                </c:pt>
                <c:pt idx="15">
                  <c:v>Рынок  по перевозке пассажиров по муниципальным маршрутам</c:v>
                </c:pt>
                <c:pt idx="16">
                  <c:v>Рынок по перевозке пассажиров по межмуниципальным маршрутам</c:v>
                </c:pt>
                <c:pt idx="17">
                  <c:v>Рынок легкового такси</c:v>
                </c:pt>
                <c:pt idx="18">
                  <c:v>Рынок услуг связи</c:v>
                </c:pt>
                <c:pt idx="19">
                  <c:v>Рынок жилищного строительства </c:v>
                </c:pt>
                <c:pt idx="20">
                  <c:v>Рынок капитального строительства</c:v>
                </c:pt>
                <c:pt idx="21">
                  <c:v>Рынок дорожной деятельности</c:v>
                </c:pt>
                <c:pt idx="22">
                  <c:v>Рынок архитектурно-строительного проектирования</c:v>
                </c:pt>
                <c:pt idx="23">
                  <c:v>Рынок племенного животноводства</c:v>
                </c:pt>
                <c:pt idx="24">
                  <c:v>Рынок семеноводства</c:v>
                </c:pt>
                <c:pt idx="25">
                  <c:v>Рынок вылова водных биоресурсов</c:v>
                </c:pt>
                <c:pt idx="26">
                  <c:v>Рынок переработки водных биоресурсов</c:v>
                </c:pt>
                <c:pt idx="27">
                  <c:v>Рынок товарной аквакультуры</c:v>
                </c:pt>
                <c:pt idx="28">
                  <c:v>Рынок добычи полезных ископаемых</c:v>
                </c:pt>
                <c:pt idx="29">
                  <c:v>Рынок легкой промышленности</c:v>
                </c:pt>
                <c:pt idx="30">
                  <c:v>Рынок обработки древесины</c:v>
                </c:pt>
                <c:pt idx="31">
                  <c:v>Рынок производства кирпича</c:v>
                </c:pt>
                <c:pt idx="32">
                  <c:v>Рынок производства бетона</c:v>
                </c:pt>
              </c:strCache>
            </c:strRef>
          </c:cat>
          <c:val>
            <c:numRef>
              <c:f>Лист1!$B$2:$B$34</c:f>
              <c:numCache>
                <c:formatCode>0.0%</c:formatCode>
                <c:ptCount val="33"/>
                <c:pt idx="0">
                  <c:v>0.60400000000000009</c:v>
                </c:pt>
                <c:pt idx="1">
                  <c:v>0.56599999999999995</c:v>
                </c:pt>
                <c:pt idx="2" formatCode="0%">
                  <c:v>0.54</c:v>
                </c:pt>
                <c:pt idx="3">
                  <c:v>0.56799999999999995</c:v>
                </c:pt>
                <c:pt idx="4">
                  <c:v>0.43700000000000006</c:v>
                </c:pt>
                <c:pt idx="5">
                  <c:v>0.82199999999999995</c:v>
                </c:pt>
                <c:pt idx="6">
                  <c:v>0.43200000000000005</c:v>
                </c:pt>
                <c:pt idx="7" formatCode="0%">
                  <c:v>0.47000000000000003</c:v>
                </c:pt>
                <c:pt idx="8">
                  <c:v>0.45500000000000002</c:v>
                </c:pt>
                <c:pt idx="9">
                  <c:v>0.40500000000000008</c:v>
                </c:pt>
                <c:pt idx="10">
                  <c:v>0.38600000000000007</c:v>
                </c:pt>
                <c:pt idx="11">
                  <c:v>0.37600000000000006</c:v>
                </c:pt>
                <c:pt idx="12">
                  <c:v>0.66700000000000015</c:v>
                </c:pt>
                <c:pt idx="13">
                  <c:v>0.51600000000000001</c:v>
                </c:pt>
                <c:pt idx="14">
                  <c:v>0.53100000000000003</c:v>
                </c:pt>
                <c:pt idx="15">
                  <c:v>0.59699999999999998</c:v>
                </c:pt>
                <c:pt idx="16">
                  <c:v>0.58099999999999996</c:v>
                </c:pt>
                <c:pt idx="17">
                  <c:v>0.79700000000000004</c:v>
                </c:pt>
                <c:pt idx="18">
                  <c:v>0.76600000000000013</c:v>
                </c:pt>
                <c:pt idx="19" formatCode="0%">
                  <c:v>0.60000000000000009</c:v>
                </c:pt>
                <c:pt idx="20">
                  <c:v>0.41100000000000003</c:v>
                </c:pt>
                <c:pt idx="21">
                  <c:v>0.26900000000000002</c:v>
                </c:pt>
                <c:pt idx="22" formatCode="0%">
                  <c:v>0.42000000000000004</c:v>
                </c:pt>
                <c:pt idx="23">
                  <c:v>0.43900000000000006</c:v>
                </c:pt>
                <c:pt idx="24">
                  <c:v>0.49000000000000005</c:v>
                </c:pt>
                <c:pt idx="25">
                  <c:v>0.39300000000000007</c:v>
                </c:pt>
                <c:pt idx="26">
                  <c:v>0.38300000000000006</c:v>
                </c:pt>
                <c:pt idx="27">
                  <c:v>0.35500000000000004</c:v>
                </c:pt>
                <c:pt idx="28">
                  <c:v>0.57099999999999995</c:v>
                </c:pt>
                <c:pt idx="29">
                  <c:v>0.53900000000000003</c:v>
                </c:pt>
                <c:pt idx="30">
                  <c:v>0.59299999999999997</c:v>
                </c:pt>
                <c:pt idx="31">
                  <c:v>0.59599999999999997</c:v>
                </c:pt>
                <c:pt idx="32">
                  <c:v>0.62900000000000011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49C9-446E-9D96-7AE4F42401B5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 удовлетворен</c:v>
                </c:pt>
              </c:strCache>
            </c:strRef>
          </c:tx>
          <c:spPr>
            <a:solidFill>
              <a:srgbClr val="D6A3D2"/>
            </a:solidFill>
            <a:ln>
              <a:noFill/>
            </a:ln>
          </c:spPr>
          <c:dLbls>
            <c:spPr>
              <a:solidFill>
                <a:sysClr val="window" lastClr="FFFFFF"/>
              </a:solidFill>
              <a:ln>
                <a:solidFill>
                  <a:srgbClr val="D6A3D2"/>
                </a:solidFill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Лист1!$A$2:$A$34</c:f>
              <c:strCache>
                <c:ptCount val="33"/>
                <c:pt idx="0">
                  <c:v>Рынок дошкольного образования</c:v>
                </c:pt>
                <c:pt idx="1">
                  <c:v>Рынок общего образования</c:v>
                </c:pt>
                <c:pt idx="2">
                  <c:v>Рынок среднего профобразования</c:v>
                </c:pt>
                <c:pt idx="3">
                  <c:v>Рынок дополнительного образования</c:v>
                </c:pt>
                <c:pt idx="4">
                  <c:v>Рынок детского отдыха и оздоровления</c:v>
                </c:pt>
                <c:pt idx="5">
                  <c:v>Рынок розничной торговли лекарственными препаратами</c:v>
                </c:pt>
                <c:pt idx="6">
                  <c:v>Рынок психолого-педагогического сопровождения детей с ОВЗ</c:v>
                </c:pt>
                <c:pt idx="7">
                  <c:v>Рынок социальных услуг</c:v>
                </c:pt>
                <c:pt idx="8">
                  <c:v>Рынок теплоснабжения</c:v>
                </c:pt>
                <c:pt idx="9">
                  <c:v>Рынок по сбору и транспортированию ТКО</c:v>
                </c:pt>
                <c:pt idx="10">
                  <c:v>Рынок по благоустройству</c:v>
                </c:pt>
                <c:pt idx="11">
                  <c:v>Рынок по содержанию и ремонту в многоквартирном доме</c:v>
                </c:pt>
                <c:pt idx="12">
                  <c:v>Рынок поставки сжиженного газа в баллонах</c:v>
                </c:pt>
                <c:pt idx="13">
                  <c:v>Рынок купли-продажи электроэнергии</c:v>
                </c:pt>
                <c:pt idx="14">
                  <c:v>Рынок производства электроэнергии</c:v>
                </c:pt>
                <c:pt idx="15">
                  <c:v>Рынок  по перевозке пассажиров по муниципальным маршрутам</c:v>
                </c:pt>
                <c:pt idx="16">
                  <c:v>Рынок по перевозке пассажиров по межмуниципальным маршрутам</c:v>
                </c:pt>
                <c:pt idx="17">
                  <c:v>Рынок легкового такси</c:v>
                </c:pt>
                <c:pt idx="18">
                  <c:v>Рынок услуг связи</c:v>
                </c:pt>
                <c:pt idx="19">
                  <c:v>Рынок жилищного строительства </c:v>
                </c:pt>
                <c:pt idx="20">
                  <c:v>Рынок капитального строительства</c:v>
                </c:pt>
                <c:pt idx="21">
                  <c:v>Рынок дорожной деятельности</c:v>
                </c:pt>
                <c:pt idx="22">
                  <c:v>Рынок архитектурно-строительного проектирования</c:v>
                </c:pt>
                <c:pt idx="23">
                  <c:v>Рынок племенного животноводства</c:v>
                </c:pt>
                <c:pt idx="24">
                  <c:v>Рынок семеноводства</c:v>
                </c:pt>
                <c:pt idx="25">
                  <c:v>Рынок вылова водных биоресурсов</c:v>
                </c:pt>
                <c:pt idx="26">
                  <c:v>Рынок переработки водных биоресурсов</c:v>
                </c:pt>
                <c:pt idx="27">
                  <c:v>Рынок товарной аквакультуры</c:v>
                </c:pt>
                <c:pt idx="28">
                  <c:v>Рынок добычи полезных ископаемых</c:v>
                </c:pt>
                <c:pt idx="29">
                  <c:v>Рынок легкой промышленности</c:v>
                </c:pt>
                <c:pt idx="30">
                  <c:v>Рынок обработки древесины</c:v>
                </c:pt>
                <c:pt idx="31">
                  <c:v>Рынок производства кирпича</c:v>
                </c:pt>
                <c:pt idx="32">
                  <c:v>Рынок производства бетона</c:v>
                </c:pt>
              </c:strCache>
            </c:strRef>
          </c:cat>
          <c:val>
            <c:numRef>
              <c:f>Лист1!$C$2:$C$34</c:f>
              <c:numCache>
                <c:formatCode>0.0%</c:formatCode>
                <c:ptCount val="33"/>
                <c:pt idx="0">
                  <c:v>0.39600000000000007</c:v>
                </c:pt>
                <c:pt idx="1">
                  <c:v>0.43400000000000005</c:v>
                </c:pt>
                <c:pt idx="2" formatCode="0%">
                  <c:v>0.46</c:v>
                </c:pt>
                <c:pt idx="3">
                  <c:v>0.43200000000000005</c:v>
                </c:pt>
                <c:pt idx="4">
                  <c:v>0.56299999999999994</c:v>
                </c:pt>
                <c:pt idx="5">
                  <c:v>0.17800000000000002</c:v>
                </c:pt>
                <c:pt idx="6">
                  <c:v>0.56799999999999995</c:v>
                </c:pt>
                <c:pt idx="7" formatCode="0%">
                  <c:v>0.53</c:v>
                </c:pt>
                <c:pt idx="8">
                  <c:v>0.54500000000000004</c:v>
                </c:pt>
                <c:pt idx="9">
                  <c:v>0.59499999999999997</c:v>
                </c:pt>
                <c:pt idx="10">
                  <c:v>0.6140000000000001</c:v>
                </c:pt>
                <c:pt idx="11">
                  <c:v>0.62400000000000011</c:v>
                </c:pt>
                <c:pt idx="12">
                  <c:v>0.33300000000000007</c:v>
                </c:pt>
                <c:pt idx="13">
                  <c:v>0.4840000000000001</c:v>
                </c:pt>
                <c:pt idx="14">
                  <c:v>0.46900000000000003</c:v>
                </c:pt>
                <c:pt idx="15">
                  <c:v>0.40300000000000002</c:v>
                </c:pt>
                <c:pt idx="16">
                  <c:v>0.41900000000000004</c:v>
                </c:pt>
                <c:pt idx="17">
                  <c:v>0.20300000000000001</c:v>
                </c:pt>
                <c:pt idx="18">
                  <c:v>0.23400000000000001</c:v>
                </c:pt>
                <c:pt idx="19" formatCode="0%">
                  <c:v>0.4</c:v>
                </c:pt>
                <c:pt idx="20">
                  <c:v>0.58899999999999997</c:v>
                </c:pt>
                <c:pt idx="21">
                  <c:v>0.73100000000000009</c:v>
                </c:pt>
                <c:pt idx="22" formatCode="0%">
                  <c:v>0.58000000000000007</c:v>
                </c:pt>
                <c:pt idx="23">
                  <c:v>0.56100000000000005</c:v>
                </c:pt>
                <c:pt idx="24">
                  <c:v>0.51</c:v>
                </c:pt>
                <c:pt idx="25">
                  <c:v>0.6070000000000001</c:v>
                </c:pt>
                <c:pt idx="26">
                  <c:v>0.6170000000000001</c:v>
                </c:pt>
                <c:pt idx="27">
                  <c:v>0.64500000000000013</c:v>
                </c:pt>
                <c:pt idx="28">
                  <c:v>0.4290000000000001</c:v>
                </c:pt>
                <c:pt idx="29">
                  <c:v>0.46100000000000002</c:v>
                </c:pt>
                <c:pt idx="30">
                  <c:v>0.40700000000000003</c:v>
                </c:pt>
                <c:pt idx="31">
                  <c:v>0.40400000000000008</c:v>
                </c:pt>
                <c:pt idx="32">
                  <c:v>0.37100000000000005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49C9-446E-9D96-7AE4F42401B5}"/>
            </c:ext>
          </c:extLst>
        </c:ser>
        <c:dLbls>
          <c:showVal val="1"/>
        </c:dLbls>
        <c:gapWidth val="75"/>
        <c:overlap val="100"/>
        <c:axId val="143690752"/>
        <c:axId val="143713024"/>
      </c:barChart>
      <c:catAx>
        <c:axId val="143690752"/>
        <c:scaling>
          <c:orientation val="maxMin"/>
        </c:scaling>
        <c:axPos val="l"/>
        <c:numFmt formatCode="General" sourceLinked="1"/>
        <c:majorTickMark val="none"/>
        <c:tickLblPos val="nextTo"/>
        <c:crossAx val="143713024"/>
        <c:crosses val="autoZero"/>
        <c:auto val="1"/>
        <c:lblAlgn val="ctr"/>
        <c:lblOffset val="100"/>
      </c:catAx>
      <c:valAx>
        <c:axId val="143713024"/>
        <c:scaling>
          <c:orientation val="minMax"/>
          <c:max val="1"/>
        </c:scaling>
        <c:delete val="1"/>
        <c:axPos val="t"/>
        <c:numFmt formatCode="0.0%" sourceLinked="1"/>
        <c:majorTickMark val="none"/>
        <c:tickLblPos val="none"/>
        <c:crossAx val="143690752"/>
        <c:crosses val="autoZero"/>
        <c:crossBetween val="between"/>
        <c:majorUnit val="0.2"/>
      </c:valAx>
      <c:spPr>
        <a:noFill/>
        <a:ln>
          <a:noFill/>
        </a:ln>
      </c:spPr>
    </c:plotArea>
    <c:legend>
      <c:legendPos val="b"/>
      <c:layout>
        <c:manualLayout>
          <c:xMode val="edge"/>
          <c:yMode val="edge"/>
          <c:x val="0.71553318346818862"/>
          <c:y val="2.2921041234421845E-3"/>
          <c:w val="0.21186840154088507"/>
          <c:h val="3.7973984253380194E-2"/>
        </c:manualLayout>
      </c:layout>
      <c:spPr>
        <a:noFill/>
      </c:spPr>
    </c:legend>
    <c:plotVisOnly val="1"/>
    <c:dispBlanksAs val="gap"/>
  </c:chart>
  <c:spPr>
    <a:ln>
      <a:noFill/>
    </a:ln>
  </c:spPr>
  <c:txPr>
    <a:bodyPr/>
    <a:lstStyle/>
    <a:p>
      <a:pPr>
        <a:defRPr>
          <a:latin typeface="Arial Narrow" panose="020B0606020202030204" pitchFamily="34" charset="0"/>
          <a:cs typeface="Times New Roman" pitchFamily="18" charset="0"/>
        </a:defRPr>
      </a:pPr>
      <a:endParaRPr lang="ru-RU"/>
    </a:p>
  </c:txPr>
  <c:externalData r:id="rId2"/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6"/>
  <c:clrMapOvr bg1="lt1" tx1="dk1" bg2="lt2" tx2="dk2" accent1="accent1" accent2="accent2" accent3="accent3" accent4="accent4" accent5="accent5" accent6="accent6" hlink="hlink" folHlink="folHlink"/>
  <c:chart>
    <c:plotArea>
      <c:layout>
        <c:manualLayout>
          <c:layoutTarget val="inner"/>
          <c:xMode val="edge"/>
          <c:yMode val="edge"/>
          <c:x val="0.46650085747478287"/>
          <c:y val="4.9674857293858961E-2"/>
          <c:w val="0.64117755683919531"/>
          <c:h val="0.93969466053223361"/>
        </c:manualLayout>
      </c:layout>
      <c:barChart>
        <c:barDir val="bar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Избыточно много</c:v>
                </c:pt>
              </c:strCache>
            </c:strRef>
          </c:tx>
          <c:spPr>
            <a:solidFill>
              <a:srgbClr val="7665AB">
                <a:lumMod val="60000"/>
                <a:lumOff val="40000"/>
              </a:srgbClr>
            </a:solidFill>
          </c:spPr>
          <c:dLbls>
            <c:spPr>
              <a:solidFill>
                <a:srgbClr val="7665AB">
                  <a:lumMod val="60000"/>
                  <a:lumOff val="40000"/>
                </a:srgbClr>
              </a:solidFill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Лист1!$A$2:$A$34</c:f>
              <c:strCache>
                <c:ptCount val="33"/>
                <c:pt idx="0">
                  <c:v>Рынок дошкольного образования</c:v>
                </c:pt>
                <c:pt idx="1">
                  <c:v>Рынок общего образования</c:v>
                </c:pt>
                <c:pt idx="2">
                  <c:v>Рынок среднего профобразования</c:v>
                </c:pt>
                <c:pt idx="3">
                  <c:v>Рынок дополнительного образования</c:v>
                </c:pt>
                <c:pt idx="4">
                  <c:v>Рынок детского отдыха и оздоровления</c:v>
                </c:pt>
                <c:pt idx="5">
                  <c:v>Рынок розничной торговли лекарственными препаратами</c:v>
                </c:pt>
                <c:pt idx="6">
                  <c:v>Рынок психолого-педагогического сопровождения детей с ОВЗ</c:v>
                </c:pt>
                <c:pt idx="7">
                  <c:v>Рынок социальных услуг</c:v>
                </c:pt>
                <c:pt idx="8">
                  <c:v>Рынок теплоснабжения</c:v>
                </c:pt>
                <c:pt idx="9">
                  <c:v>Рынок по сбору и транспортированию ТКО</c:v>
                </c:pt>
                <c:pt idx="10">
                  <c:v>Рынок по благоустройству</c:v>
                </c:pt>
                <c:pt idx="11">
                  <c:v>Рынок по содержанию и ремонту в многоквартирном доме</c:v>
                </c:pt>
                <c:pt idx="12">
                  <c:v>Рынок поставки сжиженного газа в баллонах</c:v>
                </c:pt>
                <c:pt idx="13">
                  <c:v>Рынок купли-продажи электроэнергии</c:v>
                </c:pt>
                <c:pt idx="14">
                  <c:v>Рынок производства электроэнергии</c:v>
                </c:pt>
                <c:pt idx="15">
                  <c:v>Рынок  по перевозке пассажиров по муниципальным маршрутам</c:v>
                </c:pt>
                <c:pt idx="16">
                  <c:v>Рынок по перевозке пассажиров по межмуниципальным маршрутам</c:v>
                </c:pt>
                <c:pt idx="17">
                  <c:v>Рынок легкового такси</c:v>
                </c:pt>
                <c:pt idx="18">
                  <c:v>Рынок услуг связи</c:v>
                </c:pt>
                <c:pt idx="19">
                  <c:v>Рынок жилищного строительства </c:v>
                </c:pt>
                <c:pt idx="20">
                  <c:v>Рынок капитального строительства</c:v>
                </c:pt>
                <c:pt idx="21">
                  <c:v>Рынок дорожной деятельности</c:v>
                </c:pt>
                <c:pt idx="22">
                  <c:v>Рынок архитектурно-строительного проектирования</c:v>
                </c:pt>
                <c:pt idx="23">
                  <c:v>Рынок племенного животноводства</c:v>
                </c:pt>
                <c:pt idx="24">
                  <c:v>Рынок семеноводства</c:v>
                </c:pt>
                <c:pt idx="25">
                  <c:v>Рынок вылова водных биоресурсов</c:v>
                </c:pt>
                <c:pt idx="26">
                  <c:v>Рынок переработки водных биоресурсов</c:v>
                </c:pt>
                <c:pt idx="27">
                  <c:v>Рынок товарной аквакультуры</c:v>
                </c:pt>
                <c:pt idx="28">
                  <c:v>Рынок добычи полезных ископаемых</c:v>
                </c:pt>
                <c:pt idx="29">
                  <c:v>Рынок легкой промышленности</c:v>
                </c:pt>
                <c:pt idx="30">
                  <c:v>Рынок обработки древесины</c:v>
                </c:pt>
                <c:pt idx="31">
                  <c:v>Рынок производства кирпича</c:v>
                </c:pt>
                <c:pt idx="32">
                  <c:v>Рынок производства бетона</c:v>
                </c:pt>
              </c:strCache>
            </c:strRef>
          </c:cat>
          <c:val>
            <c:numRef>
              <c:f>Лист1!$B$2:$B$34</c:f>
              <c:numCache>
                <c:formatCode>0%</c:formatCode>
                <c:ptCount val="33"/>
                <c:pt idx="0" formatCode="0.0%">
                  <c:v>3.6999999999999998E-2</c:v>
                </c:pt>
                <c:pt idx="1">
                  <c:v>2.0000000000000004E-2</c:v>
                </c:pt>
                <c:pt idx="2" formatCode="0.0%">
                  <c:v>1.7000000000000001E-2</c:v>
                </c:pt>
                <c:pt idx="3" formatCode="0.0%">
                  <c:v>5.8000000000000003E-2</c:v>
                </c:pt>
                <c:pt idx="4" formatCode="0.0%">
                  <c:v>2.1999999999999999E-2</c:v>
                </c:pt>
                <c:pt idx="5" formatCode="0.0%">
                  <c:v>0.41600000000000004</c:v>
                </c:pt>
                <c:pt idx="6" formatCode="0.0%">
                  <c:v>1.7000000000000001E-2</c:v>
                </c:pt>
                <c:pt idx="7" formatCode="0.0%">
                  <c:v>2.1000000000000005E-2</c:v>
                </c:pt>
                <c:pt idx="8" formatCode="0.0%">
                  <c:v>2.5999999999999999E-2</c:v>
                </c:pt>
                <c:pt idx="9" formatCode="0.0%">
                  <c:v>3.3000000000000002E-2</c:v>
                </c:pt>
                <c:pt idx="10">
                  <c:v>2.0000000000000004E-2</c:v>
                </c:pt>
                <c:pt idx="11" formatCode="0.0%">
                  <c:v>0.10100000000000002</c:v>
                </c:pt>
                <c:pt idx="12" formatCode="0.0%">
                  <c:v>2.1999999999999999E-2</c:v>
                </c:pt>
                <c:pt idx="13" formatCode="0.0%">
                  <c:v>2.7000000000000003E-2</c:v>
                </c:pt>
                <c:pt idx="14" formatCode="0.0%">
                  <c:v>2.1000000000000005E-2</c:v>
                </c:pt>
                <c:pt idx="15" formatCode="0.0%">
                  <c:v>3.5999999999999997E-2</c:v>
                </c:pt>
                <c:pt idx="16" formatCode="0.0%">
                  <c:v>3.1000000000000003E-2</c:v>
                </c:pt>
                <c:pt idx="17" formatCode="0.0%">
                  <c:v>0.23500000000000001</c:v>
                </c:pt>
                <c:pt idx="18" formatCode="0.0%">
                  <c:v>0.115</c:v>
                </c:pt>
                <c:pt idx="19" formatCode="0.0%">
                  <c:v>0.13200000000000001</c:v>
                </c:pt>
                <c:pt idx="20" formatCode="0.0%">
                  <c:v>3.5999999999999997E-2</c:v>
                </c:pt>
                <c:pt idx="21" formatCode="0.0%">
                  <c:v>2.8000000000000001E-2</c:v>
                </c:pt>
                <c:pt idx="22" formatCode="0.0%">
                  <c:v>4.200000000000001E-2</c:v>
                </c:pt>
                <c:pt idx="23" formatCode="0.0%">
                  <c:v>2.1000000000000005E-2</c:v>
                </c:pt>
                <c:pt idx="24" formatCode="0.0%">
                  <c:v>2.5999999999999999E-2</c:v>
                </c:pt>
                <c:pt idx="25">
                  <c:v>2.0000000000000004E-2</c:v>
                </c:pt>
                <c:pt idx="26" formatCode="0.0%">
                  <c:v>1.7000000000000001E-2</c:v>
                </c:pt>
                <c:pt idx="27" formatCode="0.0%">
                  <c:v>2.1000000000000005E-2</c:v>
                </c:pt>
                <c:pt idx="28" formatCode="0.0%">
                  <c:v>3.3000000000000002E-2</c:v>
                </c:pt>
                <c:pt idx="29" formatCode="0.0%">
                  <c:v>3.2000000000000008E-2</c:v>
                </c:pt>
                <c:pt idx="30" formatCode="0.0%">
                  <c:v>3.4000000000000002E-2</c:v>
                </c:pt>
                <c:pt idx="31" formatCode="0.0%">
                  <c:v>3.1000000000000003E-2</c:v>
                </c:pt>
                <c:pt idx="32" formatCode="0.0%">
                  <c:v>3.7999999999999999E-2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497-44B5-9535-6CE6A051F439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Достаточно</c:v>
                </c:pt>
              </c:strCache>
            </c:strRef>
          </c:tx>
          <c:spPr>
            <a:solidFill>
              <a:srgbClr val="78973B">
                <a:lumMod val="60000"/>
                <a:lumOff val="40000"/>
              </a:srgbClr>
            </a:solidFill>
            <a:ln>
              <a:noFill/>
            </a:ln>
          </c:spPr>
          <c:dLbls>
            <c:dLbl>
              <c:idx val="4"/>
              <c:layout>
                <c:manualLayout>
                  <c:x val="2.3424121165182128E-2"/>
                  <c:y val="-7.6554864086954027E-6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0497-44B5-9535-6CE6A051F439}"/>
                </c:ext>
              </c:extLst>
            </c:dLbl>
            <c:spPr>
              <a:solidFill>
                <a:sysClr val="window" lastClr="FFFFFF"/>
              </a:solidFill>
              <a:ln>
                <a:solidFill>
                  <a:srgbClr val="78973B">
                    <a:lumMod val="60000"/>
                    <a:lumOff val="40000"/>
                  </a:srgbClr>
                </a:solidFill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Лист1!$A$2:$A$34</c:f>
              <c:strCache>
                <c:ptCount val="33"/>
                <c:pt idx="0">
                  <c:v>Рынок дошкольного образования</c:v>
                </c:pt>
                <c:pt idx="1">
                  <c:v>Рынок общего образования</c:v>
                </c:pt>
                <c:pt idx="2">
                  <c:v>Рынок среднего профобразования</c:v>
                </c:pt>
                <c:pt idx="3">
                  <c:v>Рынок дополнительного образования</c:v>
                </c:pt>
                <c:pt idx="4">
                  <c:v>Рынок детского отдыха и оздоровления</c:v>
                </c:pt>
                <c:pt idx="5">
                  <c:v>Рынок розничной торговли лекарственными препаратами</c:v>
                </c:pt>
                <c:pt idx="6">
                  <c:v>Рынок психолого-педагогического сопровождения детей с ОВЗ</c:v>
                </c:pt>
                <c:pt idx="7">
                  <c:v>Рынок социальных услуг</c:v>
                </c:pt>
                <c:pt idx="8">
                  <c:v>Рынок теплоснабжения</c:v>
                </c:pt>
                <c:pt idx="9">
                  <c:v>Рынок по сбору и транспортированию ТКО</c:v>
                </c:pt>
                <c:pt idx="10">
                  <c:v>Рынок по благоустройству</c:v>
                </c:pt>
                <c:pt idx="11">
                  <c:v>Рынок по содержанию и ремонту в многоквартирном доме</c:v>
                </c:pt>
                <c:pt idx="12">
                  <c:v>Рынок поставки сжиженного газа в баллонах</c:v>
                </c:pt>
                <c:pt idx="13">
                  <c:v>Рынок купли-продажи электроэнергии</c:v>
                </c:pt>
                <c:pt idx="14">
                  <c:v>Рынок производства электроэнергии</c:v>
                </c:pt>
                <c:pt idx="15">
                  <c:v>Рынок  по перевозке пассажиров по муниципальным маршрутам</c:v>
                </c:pt>
                <c:pt idx="16">
                  <c:v>Рынок по перевозке пассажиров по межмуниципальным маршрутам</c:v>
                </c:pt>
                <c:pt idx="17">
                  <c:v>Рынок легкового такси</c:v>
                </c:pt>
                <c:pt idx="18">
                  <c:v>Рынок услуг связи</c:v>
                </c:pt>
                <c:pt idx="19">
                  <c:v>Рынок жилищного строительства </c:v>
                </c:pt>
                <c:pt idx="20">
                  <c:v>Рынок капитального строительства</c:v>
                </c:pt>
                <c:pt idx="21">
                  <c:v>Рынок дорожной деятельности</c:v>
                </c:pt>
                <c:pt idx="22">
                  <c:v>Рынок архитектурно-строительного проектирования</c:v>
                </c:pt>
                <c:pt idx="23">
                  <c:v>Рынок племенного животноводства</c:v>
                </c:pt>
                <c:pt idx="24">
                  <c:v>Рынок семеноводства</c:v>
                </c:pt>
                <c:pt idx="25">
                  <c:v>Рынок вылова водных биоресурсов</c:v>
                </c:pt>
                <c:pt idx="26">
                  <c:v>Рынок переработки водных биоресурсов</c:v>
                </c:pt>
                <c:pt idx="27">
                  <c:v>Рынок товарной аквакультуры</c:v>
                </c:pt>
                <c:pt idx="28">
                  <c:v>Рынок добычи полезных ископаемых</c:v>
                </c:pt>
                <c:pt idx="29">
                  <c:v>Рынок легкой промышленности</c:v>
                </c:pt>
                <c:pt idx="30">
                  <c:v>Рынок обработки древесины</c:v>
                </c:pt>
                <c:pt idx="31">
                  <c:v>Рынок производства кирпича</c:v>
                </c:pt>
                <c:pt idx="32">
                  <c:v>Рынок производства бетона</c:v>
                </c:pt>
              </c:strCache>
            </c:strRef>
          </c:cat>
          <c:val>
            <c:numRef>
              <c:f>Лист1!$C$2:$C$34</c:f>
              <c:numCache>
                <c:formatCode>0%</c:formatCode>
                <c:ptCount val="33"/>
                <c:pt idx="0" formatCode="0.0%">
                  <c:v>0.57900000000000007</c:v>
                </c:pt>
                <c:pt idx="1">
                  <c:v>0.66000000000000014</c:v>
                </c:pt>
                <c:pt idx="2" formatCode="0.0%">
                  <c:v>0.44400000000000001</c:v>
                </c:pt>
                <c:pt idx="3" formatCode="0.0%">
                  <c:v>0.503</c:v>
                </c:pt>
                <c:pt idx="4" formatCode="0.0%">
                  <c:v>0.32400000000000007</c:v>
                </c:pt>
                <c:pt idx="5" formatCode="0.0%">
                  <c:v>0.46800000000000008</c:v>
                </c:pt>
                <c:pt idx="6" formatCode="0.0%">
                  <c:v>0.22800000000000001</c:v>
                </c:pt>
                <c:pt idx="7" formatCode="0.0%">
                  <c:v>0.40700000000000003</c:v>
                </c:pt>
                <c:pt idx="8" formatCode="0.0%">
                  <c:v>0.6070000000000001</c:v>
                </c:pt>
                <c:pt idx="9" formatCode="0.0%">
                  <c:v>0.46800000000000008</c:v>
                </c:pt>
                <c:pt idx="10" formatCode="0.0%">
                  <c:v>0.3610000000000001</c:v>
                </c:pt>
                <c:pt idx="11" formatCode="0.0%">
                  <c:v>0.51500000000000001</c:v>
                </c:pt>
                <c:pt idx="12" formatCode="0.0%">
                  <c:v>0.55600000000000005</c:v>
                </c:pt>
                <c:pt idx="13" formatCode="0.0%">
                  <c:v>0.67600000000000016</c:v>
                </c:pt>
                <c:pt idx="14" formatCode="0.0%">
                  <c:v>0.51700000000000002</c:v>
                </c:pt>
                <c:pt idx="15" formatCode="0.0%">
                  <c:v>0.56399999999999995</c:v>
                </c:pt>
                <c:pt idx="16" formatCode="0.0%">
                  <c:v>0.55500000000000005</c:v>
                </c:pt>
                <c:pt idx="17" formatCode="0.0%">
                  <c:v>0.6140000000000001</c:v>
                </c:pt>
                <c:pt idx="18" formatCode="0.0%">
                  <c:v>0.71000000000000008</c:v>
                </c:pt>
                <c:pt idx="19" formatCode="0.0%">
                  <c:v>0.49400000000000011</c:v>
                </c:pt>
                <c:pt idx="20" formatCode="0.0%">
                  <c:v>0.38900000000000007</c:v>
                </c:pt>
                <c:pt idx="21" formatCode="0.0%">
                  <c:v>0.28600000000000003</c:v>
                </c:pt>
                <c:pt idx="22" formatCode="0.0%">
                  <c:v>0.3020000000000001</c:v>
                </c:pt>
                <c:pt idx="23" formatCode="0.0%">
                  <c:v>0.20600000000000002</c:v>
                </c:pt>
                <c:pt idx="24">
                  <c:v>0.23</c:v>
                </c:pt>
                <c:pt idx="25" formatCode="0.0%">
                  <c:v>0.21100000000000002</c:v>
                </c:pt>
                <c:pt idx="26" formatCode="0.0%">
                  <c:v>0.15600000000000003</c:v>
                </c:pt>
                <c:pt idx="27" formatCode="0.0%">
                  <c:v>0.128</c:v>
                </c:pt>
                <c:pt idx="28" formatCode="0.0%">
                  <c:v>0.2970000000000001</c:v>
                </c:pt>
                <c:pt idx="29" formatCode="0.0%">
                  <c:v>0.28400000000000003</c:v>
                </c:pt>
                <c:pt idx="30" formatCode="0.0%">
                  <c:v>0.37200000000000005</c:v>
                </c:pt>
                <c:pt idx="31" formatCode="0.0%">
                  <c:v>0.39400000000000007</c:v>
                </c:pt>
                <c:pt idx="32" formatCode="0.0%">
                  <c:v>0.44500000000000001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0497-44B5-9535-6CE6A051F439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Мало</c:v>
                </c:pt>
              </c:strCache>
            </c:strRef>
          </c:tx>
          <c:spPr>
            <a:solidFill>
              <a:srgbClr val="B73B61">
                <a:lumMod val="60000"/>
                <a:lumOff val="40000"/>
              </a:srgbClr>
            </a:solidFill>
          </c:spPr>
          <c:dLbls>
            <c:spPr>
              <a:solidFill>
                <a:sysClr val="window" lastClr="FFFFFF"/>
              </a:solidFill>
              <a:ln>
                <a:solidFill>
                  <a:srgbClr val="B73B61">
                    <a:lumMod val="60000"/>
                    <a:lumOff val="40000"/>
                  </a:srgbClr>
                </a:solidFill>
              </a:ln>
              <a:effectLst/>
            </c:spPr>
            <c:dLblPos val="ctr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Лист1!$A$2:$A$34</c:f>
              <c:strCache>
                <c:ptCount val="33"/>
                <c:pt idx="0">
                  <c:v>Рынок дошкольного образования</c:v>
                </c:pt>
                <c:pt idx="1">
                  <c:v>Рынок общего образования</c:v>
                </c:pt>
                <c:pt idx="2">
                  <c:v>Рынок среднего профобразования</c:v>
                </c:pt>
                <c:pt idx="3">
                  <c:v>Рынок дополнительного образования</c:v>
                </c:pt>
                <c:pt idx="4">
                  <c:v>Рынок детского отдыха и оздоровления</c:v>
                </c:pt>
                <c:pt idx="5">
                  <c:v>Рынок розничной торговли лекарственными препаратами</c:v>
                </c:pt>
                <c:pt idx="6">
                  <c:v>Рынок психолого-педагогического сопровождения детей с ОВЗ</c:v>
                </c:pt>
                <c:pt idx="7">
                  <c:v>Рынок социальных услуг</c:v>
                </c:pt>
                <c:pt idx="8">
                  <c:v>Рынок теплоснабжения</c:v>
                </c:pt>
                <c:pt idx="9">
                  <c:v>Рынок по сбору и транспортированию ТКО</c:v>
                </c:pt>
                <c:pt idx="10">
                  <c:v>Рынок по благоустройству</c:v>
                </c:pt>
                <c:pt idx="11">
                  <c:v>Рынок по содержанию и ремонту в многоквартирном доме</c:v>
                </c:pt>
                <c:pt idx="12">
                  <c:v>Рынок поставки сжиженного газа в баллонах</c:v>
                </c:pt>
                <c:pt idx="13">
                  <c:v>Рынок купли-продажи электроэнергии</c:v>
                </c:pt>
                <c:pt idx="14">
                  <c:v>Рынок производства электроэнергии</c:v>
                </c:pt>
                <c:pt idx="15">
                  <c:v>Рынок  по перевозке пассажиров по муниципальным маршрутам</c:v>
                </c:pt>
                <c:pt idx="16">
                  <c:v>Рынок по перевозке пассажиров по межмуниципальным маршрутам</c:v>
                </c:pt>
                <c:pt idx="17">
                  <c:v>Рынок легкового такси</c:v>
                </c:pt>
                <c:pt idx="18">
                  <c:v>Рынок услуг связи</c:v>
                </c:pt>
                <c:pt idx="19">
                  <c:v>Рынок жилищного строительства </c:v>
                </c:pt>
                <c:pt idx="20">
                  <c:v>Рынок капитального строительства</c:v>
                </c:pt>
                <c:pt idx="21">
                  <c:v>Рынок дорожной деятельности</c:v>
                </c:pt>
                <c:pt idx="22">
                  <c:v>Рынок архитектурно-строительного проектирования</c:v>
                </c:pt>
                <c:pt idx="23">
                  <c:v>Рынок племенного животноводства</c:v>
                </c:pt>
                <c:pt idx="24">
                  <c:v>Рынок семеноводства</c:v>
                </c:pt>
                <c:pt idx="25">
                  <c:v>Рынок вылова водных биоресурсов</c:v>
                </c:pt>
                <c:pt idx="26">
                  <c:v>Рынок переработки водных биоресурсов</c:v>
                </c:pt>
                <c:pt idx="27">
                  <c:v>Рынок товарной аквакультуры</c:v>
                </c:pt>
                <c:pt idx="28">
                  <c:v>Рынок добычи полезных ископаемых</c:v>
                </c:pt>
                <c:pt idx="29">
                  <c:v>Рынок легкой промышленности</c:v>
                </c:pt>
                <c:pt idx="30">
                  <c:v>Рынок обработки древесины</c:v>
                </c:pt>
                <c:pt idx="31">
                  <c:v>Рынок производства кирпича</c:v>
                </c:pt>
                <c:pt idx="32">
                  <c:v>Рынок производства бетона</c:v>
                </c:pt>
              </c:strCache>
            </c:strRef>
          </c:cat>
          <c:val>
            <c:numRef>
              <c:f>Лист1!$D$2:$D$34</c:f>
              <c:numCache>
                <c:formatCode>0.0%</c:formatCode>
                <c:ptCount val="33"/>
                <c:pt idx="0">
                  <c:v>0.34700000000000003</c:v>
                </c:pt>
                <c:pt idx="1">
                  <c:v>0.2980000000000001</c:v>
                </c:pt>
                <c:pt idx="2">
                  <c:v>0.33100000000000007</c:v>
                </c:pt>
                <c:pt idx="3">
                  <c:v>0.3670000000000001</c:v>
                </c:pt>
                <c:pt idx="4">
                  <c:v>0.46500000000000002</c:v>
                </c:pt>
                <c:pt idx="5">
                  <c:v>6.5000000000000002E-2</c:v>
                </c:pt>
                <c:pt idx="6">
                  <c:v>0.51700000000000002</c:v>
                </c:pt>
                <c:pt idx="7">
                  <c:v>0.4850000000000001</c:v>
                </c:pt>
                <c:pt idx="8">
                  <c:v>0.28300000000000003</c:v>
                </c:pt>
                <c:pt idx="9">
                  <c:v>0.40100000000000002</c:v>
                </c:pt>
                <c:pt idx="10">
                  <c:v>0.47100000000000003</c:v>
                </c:pt>
                <c:pt idx="11">
                  <c:v>0.26600000000000001</c:v>
                </c:pt>
                <c:pt idx="12">
                  <c:v>0.27900000000000008</c:v>
                </c:pt>
                <c:pt idx="13">
                  <c:v>0.22600000000000001</c:v>
                </c:pt>
                <c:pt idx="14">
                  <c:v>0.23900000000000002</c:v>
                </c:pt>
                <c:pt idx="15">
                  <c:v>0.31800000000000006</c:v>
                </c:pt>
                <c:pt idx="16">
                  <c:v>0.3590000000000001</c:v>
                </c:pt>
                <c:pt idx="17" formatCode="0%">
                  <c:v>9.0000000000000011E-2</c:v>
                </c:pt>
                <c:pt idx="18">
                  <c:v>0.15100000000000002</c:v>
                </c:pt>
                <c:pt idx="19">
                  <c:v>0.23600000000000002</c:v>
                </c:pt>
                <c:pt idx="20">
                  <c:v>0.34200000000000008</c:v>
                </c:pt>
                <c:pt idx="21">
                  <c:v>0.52800000000000002</c:v>
                </c:pt>
                <c:pt idx="22">
                  <c:v>0.3680000000000001</c:v>
                </c:pt>
                <c:pt idx="23">
                  <c:v>0.35800000000000004</c:v>
                </c:pt>
                <c:pt idx="24" formatCode="0%">
                  <c:v>0.35000000000000003</c:v>
                </c:pt>
                <c:pt idx="25">
                  <c:v>0.32700000000000007</c:v>
                </c:pt>
                <c:pt idx="26">
                  <c:v>0.31100000000000005</c:v>
                </c:pt>
                <c:pt idx="27">
                  <c:v>0.3010000000000001</c:v>
                </c:pt>
                <c:pt idx="28">
                  <c:v>0.26100000000000001</c:v>
                </c:pt>
                <c:pt idx="29">
                  <c:v>0.34600000000000003</c:v>
                </c:pt>
                <c:pt idx="30" formatCode="0%">
                  <c:v>0.36000000000000004</c:v>
                </c:pt>
                <c:pt idx="31">
                  <c:v>0.20400000000000001</c:v>
                </c:pt>
                <c:pt idx="32">
                  <c:v>0.18400000000000002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0497-44B5-9535-6CE6A051F439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Нет совсем</c:v>
                </c:pt>
              </c:strCache>
            </c:strRef>
          </c:tx>
          <c:spPr>
            <a:solidFill>
              <a:srgbClr val="B73B61"/>
            </a:solidFill>
          </c:spPr>
          <c:dLbls>
            <c:spPr>
              <a:solidFill>
                <a:sysClr val="window" lastClr="FFFFFF"/>
              </a:solidFill>
              <a:ln>
                <a:solidFill>
                  <a:srgbClr val="B73B61"/>
                </a:solidFill>
              </a:ln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Лист1!$A$2:$A$34</c:f>
              <c:strCache>
                <c:ptCount val="33"/>
                <c:pt idx="0">
                  <c:v>Рынок дошкольного образования</c:v>
                </c:pt>
                <c:pt idx="1">
                  <c:v>Рынок общего образования</c:v>
                </c:pt>
                <c:pt idx="2">
                  <c:v>Рынок среднего профобразования</c:v>
                </c:pt>
                <c:pt idx="3">
                  <c:v>Рынок дополнительного образования</c:v>
                </c:pt>
                <c:pt idx="4">
                  <c:v>Рынок детского отдыха и оздоровления</c:v>
                </c:pt>
                <c:pt idx="5">
                  <c:v>Рынок розничной торговли лекарственными препаратами</c:v>
                </c:pt>
                <c:pt idx="6">
                  <c:v>Рынок психолого-педагогического сопровождения детей с ОВЗ</c:v>
                </c:pt>
                <c:pt idx="7">
                  <c:v>Рынок социальных услуг</c:v>
                </c:pt>
                <c:pt idx="8">
                  <c:v>Рынок теплоснабжения</c:v>
                </c:pt>
                <c:pt idx="9">
                  <c:v>Рынок по сбору и транспортированию ТКО</c:v>
                </c:pt>
                <c:pt idx="10">
                  <c:v>Рынок по благоустройству</c:v>
                </c:pt>
                <c:pt idx="11">
                  <c:v>Рынок по содержанию и ремонту в многоквартирном доме</c:v>
                </c:pt>
                <c:pt idx="12">
                  <c:v>Рынок поставки сжиженного газа в баллонах</c:v>
                </c:pt>
                <c:pt idx="13">
                  <c:v>Рынок купли-продажи электроэнергии</c:v>
                </c:pt>
                <c:pt idx="14">
                  <c:v>Рынок производства электроэнергии</c:v>
                </c:pt>
                <c:pt idx="15">
                  <c:v>Рынок  по перевозке пассажиров по муниципальным маршрутам</c:v>
                </c:pt>
                <c:pt idx="16">
                  <c:v>Рынок по перевозке пассажиров по межмуниципальным маршрутам</c:v>
                </c:pt>
                <c:pt idx="17">
                  <c:v>Рынок легкового такси</c:v>
                </c:pt>
                <c:pt idx="18">
                  <c:v>Рынок услуг связи</c:v>
                </c:pt>
                <c:pt idx="19">
                  <c:v>Рынок жилищного строительства </c:v>
                </c:pt>
                <c:pt idx="20">
                  <c:v>Рынок капитального строительства</c:v>
                </c:pt>
                <c:pt idx="21">
                  <c:v>Рынок дорожной деятельности</c:v>
                </c:pt>
                <c:pt idx="22">
                  <c:v>Рынок архитектурно-строительного проектирования</c:v>
                </c:pt>
                <c:pt idx="23">
                  <c:v>Рынок племенного животноводства</c:v>
                </c:pt>
                <c:pt idx="24">
                  <c:v>Рынок семеноводства</c:v>
                </c:pt>
                <c:pt idx="25">
                  <c:v>Рынок вылова водных биоресурсов</c:v>
                </c:pt>
                <c:pt idx="26">
                  <c:v>Рынок переработки водных биоресурсов</c:v>
                </c:pt>
                <c:pt idx="27">
                  <c:v>Рынок товарной аквакультуры</c:v>
                </c:pt>
                <c:pt idx="28">
                  <c:v>Рынок добычи полезных ископаемых</c:v>
                </c:pt>
                <c:pt idx="29">
                  <c:v>Рынок легкой промышленности</c:v>
                </c:pt>
                <c:pt idx="30">
                  <c:v>Рынок обработки древесины</c:v>
                </c:pt>
                <c:pt idx="31">
                  <c:v>Рынок производства кирпича</c:v>
                </c:pt>
                <c:pt idx="32">
                  <c:v>Рынок производства бетона</c:v>
                </c:pt>
              </c:strCache>
            </c:strRef>
          </c:cat>
          <c:val>
            <c:numRef>
              <c:f>Лист1!$E$2:$E$34</c:f>
              <c:numCache>
                <c:formatCode>0.0%</c:formatCode>
                <c:ptCount val="33"/>
                <c:pt idx="0">
                  <c:v>3.5999999999999997E-2</c:v>
                </c:pt>
                <c:pt idx="1">
                  <c:v>2.1999999999999999E-2</c:v>
                </c:pt>
                <c:pt idx="2">
                  <c:v>0.20800000000000002</c:v>
                </c:pt>
                <c:pt idx="3">
                  <c:v>7.1999999999999995E-2</c:v>
                </c:pt>
                <c:pt idx="4">
                  <c:v>0.18900000000000003</c:v>
                </c:pt>
                <c:pt idx="5">
                  <c:v>5.1000000000000004E-2</c:v>
                </c:pt>
                <c:pt idx="6">
                  <c:v>0.23900000000000002</c:v>
                </c:pt>
                <c:pt idx="7">
                  <c:v>8.7000000000000022E-2</c:v>
                </c:pt>
                <c:pt idx="8">
                  <c:v>8.3000000000000018E-2</c:v>
                </c:pt>
                <c:pt idx="9">
                  <c:v>9.8000000000000018E-2</c:v>
                </c:pt>
                <c:pt idx="10">
                  <c:v>0.14800000000000002</c:v>
                </c:pt>
                <c:pt idx="11">
                  <c:v>0.11799999999999998</c:v>
                </c:pt>
                <c:pt idx="12">
                  <c:v>0.14200000000000002</c:v>
                </c:pt>
                <c:pt idx="13">
                  <c:v>7.0999999999999994E-2</c:v>
                </c:pt>
                <c:pt idx="14">
                  <c:v>0.223</c:v>
                </c:pt>
                <c:pt idx="15">
                  <c:v>8.3000000000000018E-2</c:v>
                </c:pt>
                <c:pt idx="16">
                  <c:v>5.5000000000000007E-2</c:v>
                </c:pt>
                <c:pt idx="17" formatCode="0%">
                  <c:v>6.0000000000000005E-2</c:v>
                </c:pt>
                <c:pt idx="18">
                  <c:v>2.4E-2</c:v>
                </c:pt>
                <c:pt idx="19">
                  <c:v>0.13800000000000001</c:v>
                </c:pt>
                <c:pt idx="20">
                  <c:v>0.23300000000000001</c:v>
                </c:pt>
                <c:pt idx="21">
                  <c:v>0.15800000000000003</c:v>
                </c:pt>
                <c:pt idx="22">
                  <c:v>0.28800000000000003</c:v>
                </c:pt>
                <c:pt idx="23">
                  <c:v>0.41500000000000004</c:v>
                </c:pt>
                <c:pt idx="24">
                  <c:v>0.39400000000000007</c:v>
                </c:pt>
                <c:pt idx="25">
                  <c:v>0.442</c:v>
                </c:pt>
                <c:pt idx="26">
                  <c:v>0.51600000000000001</c:v>
                </c:pt>
                <c:pt idx="27" formatCode="0%">
                  <c:v>0.55000000000000004</c:v>
                </c:pt>
                <c:pt idx="28">
                  <c:v>0.40900000000000003</c:v>
                </c:pt>
                <c:pt idx="29">
                  <c:v>0.33800000000000008</c:v>
                </c:pt>
                <c:pt idx="30">
                  <c:v>0.23400000000000001</c:v>
                </c:pt>
                <c:pt idx="31">
                  <c:v>0.37100000000000005</c:v>
                </c:pt>
                <c:pt idx="32">
                  <c:v>0.33300000000000007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0497-44B5-9535-6CE6A051F439}"/>
            </c:ext>
          </c:extLst>
        </c:ser>
        <c:overlap val="100"/>
        <c:axId val="143499648"/>
        <c:axId val="143501184"/>
      </c:barChart>
      <c:catAx>
        <c:axId val="143499648"/>
        <c:scaling>
          <c:orientation val="maxMin"/>
        </c:scaling>
        <c:axPos val="l"/>
        <c:numFmt formatCode="General" sourceLinked="1"/>
        <c:tickLblPos val="nextTo"/>
        <c:crossAx val="143501184"/>
        <c:crosses val="autoZero"/>
        <c:auto val="1"/>
        <c:lblAlgn val="ctr"/>
        <c:lblOffset val="100"/>
      </c:catAx>
      <c:valAx>
        <c:axId val="143501184"/>
        <c:scaling>
          <c:orientation val="minMax"/>
          <c:max val="1"/>
        </c:scaling>
        <c:delete val="1"/>
        <c:axPos val="t"/>
        <c:majorGridlines/>
        <c:numFmt formatCode="0.0%" sourceLinked="1"/>
        <c:tickLblPos val="none"/>
        <c:crossAx val="143499648"/>
        <c:crosses val="autoZero"/>
        <c:crossBetween val="between"/>
        <c:majorUnit val="0.2"/>
      </c:valAx>
      <c:spPr>
        <a:noFill/>
        <a:ln>
          <a:noFill/>
        </a:ln>
      </c:spPr>
    </c:plotArea>
    <c:legend>
      <c:legendPos val="t"/>
      <c:layout>
        <c:manualLayout>
          <c:xMode val="edge"/>
          <c:yMode val="edge"/>
          <c:x val="0.25716812222659624"/>
          <c:y val="2.7276681099116552E-4"/>
          <c:w val="0.74283187777340542"/>
          <c:h val="2.0728474797732523E-2"/>
        </c:manualLayout>
      </c:layout>
      <c:spPr>
        <a:noFill/>
      </c:spPr>
    </c:legend>
    <c:plotVisOnly val="1"/>
    <c:dispBlanksAs val="gap"/>
  </c:chart>
  <c:spPr>
    <a:ln>
      <a:noFill/>
    </a:ln>
  </c:spPr>
  <c:txPr>
    <a:bodyPr/>
    <a:lstStyle/>
    <a:p>
      <a:pPr>
        <a:defRPr>
          <a:latin typeface="Arial Narrow" panose="020B0606020202030204" pitchFamily="34" charset="0"/>
          <a:cs typeface="Times New Roman" pitchFamily="18" charset="0"/>
        </a:defRPr>
      </a:pPr>
      <a:endParaRPr lang="ru-RU"/>
    </a:p>
  </c:txPr>
  <c:externalData r:id="rId2"/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6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31744060323242329"/>
          <c:y val="0.16746044244470212"/>
          <c:w val="0.6593103973829133"/>
          <c:h val="0.8020896137982988"/>
        </c:manualLayout>
      </c:layout>
      <c:barChart>
        <c:barDir val="bar"/>
        <c:grouping val="percent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Полностью удовлетворен</c:v>
                </c:pt>
              </c:strCache>
            </c:strRef>
          </c:tx>
          <c:spPr>
            <a:solidFill>
              <a:srgbClr val="78973B"/>
            </a:solidFill>
            <a:ln>
              <a:noFill/>
            </a:ln>
            <a:effectLst/>
          </c:spPr>
          <c:dLbls>
            <c:spPr>
              <a:solidFill>
                <a:sysClr val="window" lastClr="FFFFFF"/>
              </a:solidFill>
              <a:ln>
                <a:solidFill>
                  <a:srgbClr val="78973B"/>
                </a:solidFill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УДОВЛЕТВОРЕННОСТЬ УРОВНЕМ ДОСТУПНОСТИ ИНФОРМАЦИИ</c:v>
                </c:pt>
                <c:pt idx="1">
                  <c:v>УДОВЛЕТВОРЕННОСТЬ УРОВНЕМ ПОНЯТНОСТИ ИНФОРМАЦИИ</c:v>
                </c:pt>
                <c:pt idx="2">
                  <c:v>УДОВЛЕТВОРЕННОСТЬ УРОВНЕМ УДОБСТВА ПОЛУЧЕНИЯ ИНФОРМАЦИИ</c:v>
                </c:pt>
              </c:strCache>
            </c:strRef>
          </c:cat>
          <c:val>
            <c:numRef>
              <c:f>Лист1!$B$2:$B$4</c:f>
              <c:numCache>
                <c:formatCode>0.0%</c:formatCode>
                <c:ptCount val="3"/>
                <c:pt idx="0">
                  <c:v>0.55600000000000005</c:v>
                </c:pt>
                <c:pt idx="1">
                  <c:v>0.57399999999999995</c:v>
                </c:pt>
                <c:pt idx="2">
                  <c:v>0.58300000000000041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CCD4-436E-91BD-F6AA46C395AB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 удовлетворен</c:v>
                </c:pt>
              </c:strCache>
            </c:strRef>
          </c:tx>
          <c:spPr>
            <a:solidFill>
              <a:srgbClr val="B73B61"/>
            </a:solidFill>
            <a:ln>
              <a:noFill/>
            </a:ln>
            <a:effectLst/>
          </c:spPr>
          <c:dLbls>
            <c:spPr>
              <a:solidFill>
                <a:sysClr val="window" lastClr="FFFFFF"/>
              </a:solidFill>
              <a:ln>
                <a:solidFill>
                  <a:srgbClr val="B73B61"/>
                </a:solidFill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УДОВЛЕТВОРЕННОСТЬ УРОВНЕМ ДОСТУПНОСТИ ИНФОРМАЦИИ</c:v>
                </c:pt>
                <c:pt idx="1">
                  <c:v>УДОВЛЕТВОРЕННОСТЬ УРОВНЕМ ПОНЯТНОСТИ ИНФОРМАЦИИ</c:v>
                </c:pt>
                <c:pt idx="2">
                  <c:v>УДОВЛЕТВОРЕННОСТЬ УРОВНЕМ УДОБСТВА ПОЛУЧЕНИЯ ИНФОРМАЦИИ</c:v>
                </c:pt>
              </c:strCache>
            </c:strRef>
          </c:cat>
          <c:val>
            <c:numRef>
              <c:f>Лист1!$C$2:$C$4</c:f>
              <c:numCache>
                <c:formatCode>0.0%</c:formatCode>
                <c:ptCount val="3"/>
                <c:pt idx="0">
                  <c:v>0.20600000000000004</c:v>
                </c:pt>
                <c:pt idx="1">
                  <c:v>0.17900000000000021</c:v>
                </c:pt>
                <c:pt idx="2">
                  <c:v>0.17900000000000021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CCD4-436E-91BD-F6AA46C395AB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Затрудняюсь ответить/мне ничего не известно о такой информации</c:v>
                </c:pt>
              </c:strCache>
            </c:strRef>
          </c:tx>
          <c:spPr>
            <a:solidFill>
              <a:srgbClr val="A6A6A6"/>
            </a:solidFill>
          </c:spPr>
          <c:dLbls>
            <c:spPr>
              <a:solidFill>
                <a:sysClr val="window" lastClr="FFFFFF"/>
              </a:solidFill>
              <a:ln>
                <a:solidFill>
                  <a:srgbClr val="A6A6A6"/>
                </a:solidFill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Лист1!$A$2:$A$4</c:f>
              <c:strCache>
                <c:ptCount val="3"/>
                <c:pt idx="0">
                  <c:v>УДОВЛЕТВОРЕННОСТЬ УРОВНЕМ ДОСТУПНОСТИ ИНФОРМАЦИИ</c:v>
                </c:pt>
                <c:pt idx="1">
                  <c:v>УДОВЛЕТВОРЕННОСТЬ УРОВНЕМ ПОНЯТНОСТИ ИНФОРМАЦИИ</c:v>
                </c:pt>
                <c:pt idx="2">
                  <c:v>УДОВЛЕТВОРЕННОСТЬ УРОВНЕМ УДОБСТВА ПОЛУЧЕНИЯ ИНФОРМАЦИИ</c:v>
                </c:pt>
              </c:strCache>
            </c:strRef>
          </c:cat>
          <c:val>
            <c:numRef>
              <c:f>Лист1!$D$2:$D$4</c:f>
              <c:numCache>
                <c:formatCode>0.0%</c:formatCode>
                <c:ptCount val="3"/>
                <c:pt idx="0">
                  <c:v>0.23800000000000004</c:v>
                </c:pt>
                <c:pt idx="1">
                  <c:v>0.24600000000000041</c:v>
                </c:pt>
                <c:pt idx="2">
                  <c:v>0.23800000000000004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CCD4-436E-91BD-F6AA46C395AB}"/>
            </c:ext>
          </c:extLst>
        </c:ser>
        <c:overlap val="100"/>
        <c:axId val="144657024"/>
        <c:axId val="144671104"/>
      </c:barChart>
      <c:catAx>
        <c:axId val="144657024"/>
        <c:scaling>
          <c:orientation val="maxMin"/>
        </c:scaling>
        <c:axPos val="l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ru-RU"/>
          </a:p>
        </c:txPr>
        <c:crossAx val="144671104"/>
        <c:crosses val="autoZero"/>
        <c:auto val="1"/>
        <c:lblAlgn val="ctr"/>
        <c:lblOffset val="100"/>
      </c:catAx>
      <c:valAx>
        <c:axId val="144671104"/>
        <c:scaling>
          <c:orientation val="minMax"/>
        </c:scaling>
        <c:delete val="1"/>
        <c:axPos val="t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tickLblPos val="none"/>
        <c:crossAx val="1446570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5.9752785404795002E-4"/>
          <c:y val="4.2337711199070564E-3"/>
          <c:w val="0.99940247214595157"/>
          <c:h val="0.17618082616468367"/>
        </c:manualLayout>
      </c:layout>
      <c:spPr>
        <a:noFill/>
        <a:ln>
          <a:noFill/>
        </a:ln>
        <a:effectLst/>
      </c:spPr>
      <c:txPr>
        <a:bodyPr rot="0" vert="horz"/>
        <a:lstStyle/>
        <a:p>
          <a:pPr>
            <a:defRPr/>
          </a:pPr>
          <a:endParaRPr lang="ru-RU"/>
        </a:p>
      </c:txPr>
    </c:legend>
    <c:plotVisOnly val="1"/>
    <c:dispBlanksAs val="gap"/>
  </c:chart>
  <c:spPr>
    <a:noFill/>
    <a:ln w="28575" cap="flat" cmpd="sng" algn="ctr">
      <a:noFill/>
      <a:prstDash val="sysDash"/>
      <a:round/>
    </a:ln>
    <a:effectLst/>
  </c:spPr>
  <c:txPr>
    <a:bodyPr/>
    <a:lstStyle/>
    <a:p>
      <a:pPr>
        <a:defRPr sz="1000">
          <a:solidFill>
            <a:sysClr val="windowText" lastClr="000000"/>
          </a:solidFill>
          <a:latin typeface="Arial Narrow" panose="020B0606020202030204" pitchFamily="34" charset="0"/>
          <a:cs typeface="Times New Roman" pitchFamily="18" charset="0"/>
        </a:defRPr>
      </a:pPr>
      <a:endParaRPr lang="ru-RU"/>
    </a:p>
  </c:txPr>
  <c:externalData r:id="rId2"/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6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4026409919595018"/>
          <c:y val="7.4829931972789129E-2"/>
          <c:w val="0.64255510091806223"/>
          <c:h val="0.86049776672652767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2015</c:v>
                </c:pt>
              </c:strCache>
            </c:strRef>
          </c:tx>
          <c:spPr>
            <a:solidFill>
              <a:srgbClr val="FA9696"/>
            </a:solidFill>
            <a:ln>
              <a:solidFill>
                <a:sysClr val="window" lastClr="FFFFFF"/>
              </a:solidFill>
            </a:ln>
          </c:spPr>
          <c:dPt>
            <c:idx val="0"/>
            <c:spPr>
              <a:solidFill>
                <a:srgbClr val="78973B"/>
              </a:solidFill>
              <a:ln>
                <a:solidFill>
                  <a:sysClr val="window" lastClr="FFFFFF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5E18-448F-8434-08990BE3CB06}"/>
              </c:ext>
            </c:extLst>
          </c:dPt>
          <c:dPt>
            <c:idx val="1"/>
            <c:spPr>
              <a:solidFill>
                <a:srgbClr val="B73B61"/>
              </a:solidFill>
              <a:ln>
                <a:solidFill>
                  <a:sysClr val="window" lastClr="FFFFFF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5E18-448F-8434-08990BE3CB06}"/>
              </c:ext>
            </c:extLst>
          </c:dPt>
          <c:dLbls>
            <c:dLbl>
              <c:idx val="0"/>
              <c:layout>
                <c:manualLayout>
                  <c:x val="-0.19576986555720427"/>
                  <c:y val="-0.17054427407100781"/>
                </c:manualLayout>
              </c:layout>
              <c:tx>
                <c:rich>
                  <a:bodyPr/>
                  <a:lstStyle/>
                  <a:p>
                    <a:pPr>
                      <a:defRPr>
                        <a:solidFill>
                          <a:schemeClr val="bg1"/>
                        </a:solidFill>
                      </a:defRPr>
                    </a:pPr>
                    <a:r>
                      <a:rPr lang="en-US" dirty="0">
                        <a:solidFill>
                          <a:schemeClr val="bg1"/>
                        </a:solidFill>
                      </a:rPr>
                      <a:t>71,8%</a:t>
                    </a:r>
                  </a:p>
                </c:rich>
              </c:tx>
              <c:numFmt formatCode="#,##0.0" sourceLinked="0"/>
              <c:spPr>
                <a:noFill/>
                <a:ln>
                  <a:solidFill>
                    <a:srgbClr val="78973B"/>
                  </a:solidFill>
                </a:ln>
                <a:effectLst/>
              </c:spPr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5E18-448F-8434-08990BE3CB06}"/>
                </c:ext>
              </c:extLst>
            </c:dLbl>
            <c:dLbl>
              <c:idx val="1"/>
              <c:layout>
                <c:manualLayout>
                  <c:x val="0.13201062476360717"/>
                  <c:y val="0.12493069945204217"/>
                </c:manualLayout>
              </c:layout>
              <c:tx>
                <c:rich>
                  <a:bodyPr/>
                  <a:lstStyle/>
                  <a:p>
                    <a:pPr>
                      <a:defRPr>
                        <a:solidFill>
                          <a:schemeClr val="bg1"/>
                        </a:solidFill>
                      </a:defRPr>
                    </a:pPr>
                    <a:r>
                      <a:rPr lang="en-US" dirty="0">
                        <a:solidFill>
                          <a:schemeClr val="bg1"/>
                        </a:solidFill>
                      </a:rPr>
                      <a:t>69,1%</a:t>
                    </a:r>
                  </a:p>
                </c:rich>
              </c:tx>
              <c:numFmt formatCode="#,##0.0" sourceLinked="0"/>
              <c:spPr>
                <a:noFill/>
                <a:ln>
                  <a:solidFill>
                    <a:srgbClr val="B73B61"/>
                  </a:solidFill>
                </a:ln>
                <a:effectLst/>
              </c:spPr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5E18-448F-8434-08990BE3CB06}"/>
                </c:ext>
              </c:extLst>
            </c:dLbl>
            <c:numFmt formatCode="#,##0.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Информация общедоступна</c:v>
                </c:pt>
                <c:pt idx="1">
                  <c:v>Информация недоступна</c:v>
                </c:pt>
              </c:strCache>
            </c:strRef>
          </c:cat>
          <c:val>
            <c:numRef>
              <c:f>Лист1!$B$2:$B$3</c:f>
              <c:numCache>
                <c:formatCode>General\%</c:formatCode>
                <c:ptCount val="2"/>
                <c:pt idx="0">
                  <c:v>71.8</c:v>
                </c:pt>
                <c:pt idx="1">
                  <c:v>69.099999999999994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5E18-448F-8434-08990BE3CB06}"/>
            </c:ext>
          </c:extLst>
        </c:ser>
        <c:firstSliceAng val="0"/>
      </c:pieChart>
    </c:plotArea>
    <c:legend>
      <c:legendPos val="t"/>
      <c:layout>
        <c:manualLayout>
          <c:xMode val="edge"/>
          <c:yMode val="edge"/>
          <c:x val="0.67610481476700846"/>
          <c:y val="0.27989501312335968"/>
          <c:w val="0.32389518523299493"/>
          <c:h val="0.47910439766457863"/>
        </c:manualLayout>
      </c:layout>
    </c:legend>
    <c:plotVisOnly val="1"/>
    <c:dispBlanksAs val="zero"/>
  </c:chart>
  <c:spPr>
    <a:ln>
      <a:noFill/>
    </a:ln>
  </c:spPr>
  <c:txPr>
    <a:bodyPr/>
    <a:lstStyle/>
    <a:p>
      <a:pPr>
        <a:defRPr>
          <a:ln>
            <a:noFill/>
          </a:ln>
          <a:latin typeface="Arial Narrow" panose="020B0606020202030204" pitchFamily="34" charset="0"/>
          <a:cs typeface="Times New Roman" pitchFamily="18" charset="0"/>
        </a:defRPr>
      </a:pPr>
      <a:endParaRPr lang="ru-RU"/>
    </a:p>
  </c:txPr>
  <c:externalData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47807411700018282"/>
          <c:y val="1.9289247946262425E-2"/>
          <c:w val="0.48657913758285243"/>
          <c:h val="0.95980369069038085"/>
        </c:manualLayout>
      </c:layout>
      <c:barChart>
        <c:barDir val="bar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на 01.01.2018</c:v>
                </c:pt>
              </c:strCache>
            </c:strRef>
          </c:tx>
          <c:spPr>
            <a:solidFill>
              <a:srgbClr val="A5A5A5"/>
            </a:solidFill>
          </c:spPr>
          <c:dLbls>
            <c:dLbl>
              <c:idx val="1"/>
              <c:layout>
                <c:manualLayout>
                  <c:x val="0"/>
                  <c:y val="4.3502499252836132E-3"/>
                </c:manualLayout>
              </c:layout>
              <c:showVal val="1"/>
            </c:dLbl>
            <c:dLbl>
              <c:idx val="2"/>
              <c:layout>
                <c:manualLayout>
                  <c:x val="-3.4343319893016537E-3"/>
                  <c:y val="4.3502499252836132E-3"/>
                </c:manualLayout>
              </c:layout>
              <c:showVal val="1"/>
            </c:dLbl>
            <c:dLbl>
              <c:idx val="3"/>
              <c:layout>
                <c:manualLayout>
                  <c:x val="-1.7171659946508264E-3"/>
                  <c:y val="6.5270875847463824E-3"/>
                </c:manualLayout>
              </c:layout>
              <c:showVal val="1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800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Лист1!$A$2:$A$20</c:f>
              <c:strCache>
                <c:ptCount val="19"/>
                <c:pt idx="0">
                  <c:v>Торговля оптовая и розничная; ремонт автотранспортных средств и мотоциклов</c:v>
                </c:pt>
                <c:pt idx="1">
                  <c:v>Строительство</c:v>
                </c:pt>
                <c:pt idx="2">
                  <c:v>Деятельность по операциям с недвижимым имуществом</c:v>
                </c:pt>
                <c:pt idx="3">
                  <c:v>Обрабатывающие производства</c:v>
                </c:pt>
                <c:pt idx="4">
                  <c:v>Деятельность профессиональная, научная и техническая</c:v>
                </c:pt>
                <c:pt idx="5">
                  <c:v>Транспортировка и хранение</c:v>
                </c:pt>
                <c:pt idx="6">
                  <c:v>Деятельность административная и сопутствующие дополнительные услуги</c:v>
                </c:pt>
                <c:pt idx="7">
                  <c:v>Предоставление прочих видов услуг</c:v>
                </c:pt>
                <c:pt idx="8">
                  <c:v>Деятельность в области информации и связи</c:v>
                </c:pt>
                <c:pt idx="9">
                  <c:v>Образование</c:v>
                </c:pt>
                <c:pt idx="10">
                  <c:v>Деятельность гостиниц и предприятий общественного питания</c:v>
                </c:pt>
                <c:pt idx="11">
                  <c:v>Деятельность в области здравоохранения и социальных услуг</c:v>
                </c:pt>
                <c:pt idx="12">
                  <c:v>Сельское, лесное хозяйство, охота, рыболовство и рыбоводство</c:v>
                </c:pt>
                <c:pt idx="13">
                  <c:v>Деятельность финансовая и страховая</c:v>
                </c:pt>
                <c:pt idx="14">
                  <c:v>Деятельность в области культуры, спорта, организации досуга и развлечений</c:v>
                </c:pt>
                <c:pt idx="15">
                  <c:v>Государственное управление и обеспечение военной безопасности; социальное обеспечение</c:v>
                </c:pt>
                <c:pt idx="16">
                  <c:v>Обеспечение электрической энергией, газом и паром; кондиционирование воздуха</c:v>
                </c:pt>
                <c:pt idx="17">
                  <c:v>Водоснабжение; водоотведение, организация сбора и утилизации отходов, деятельность по ликвидации загрязнений</c:v>
                </c:pt>
                <c:pt idx="18">
                  <c:v>Добыча полезных ископаемых</c:v>
                </c:pt>
              </c:strCache>
            </c:strRef>
          </c:cat>
          <c:val>
            <c:numRef>
              <c:f>Лист1!$B$2:$B$20</c:f>
              <c:numCache>
                <c:formatCode>0.0%</c:formatCode>
                <c:ptCount val="19"/>
                <c:pt idx="0">
                  <c:v>0.36600000000000038</c:v>
                </c:pt>
                <c:pt idx="1">
                  <c:v>9.9000000000000046E-2</c:v>
                </c:pt>
                <c:pt idx="2">
                  <c:v>8.6000000000000021E-2</c:v>
                </c:pt>
                <c:pt idx="3">
                  <c:v>7.5999999999999998E-2</c:v>
                </c:pt>
                <c:pt idx="4">
                  <c:v>7.5000000000000011E-2</c:v>
                </c:pt>
                <c:pt idx="5">
                  <c:v>6.8000000000000019E-2</c:v>
                </c:pt>
                <c:pt idx="6">
                  <c:v>3.6999999999999998E-2</c:v>
                </c:pt>
                <c:pt idx="7">
                  <c:v>3.500000000000001E-2</c:v>
                </c:pt>
                <c:pt idx="8">
                  <c:v>2.5000000000000001E-2</c:v>
                </c:pt>
                <c:pt idx="9">
                  <c:v>2.1999999999999999E-2</c:v>
                </c:pt>
                <c:pt idx="10">
                  <c:v>1.7999999999999999E-2</c:v>
                </c:pt>
                <c:pt idx="11">
                  <c:v>1.4999999999999998E-2</c:v>
                </c:pt>
                <c:pt idx="12">
                  <c:v>2.4E-2</c:v>
                </c:pt>
                <c:pt idx="13">
                  <c:v>1.7000000000000001E-2</c:v>
                </c:pt>
                <c:pt idx="14">
                  <c:v>1.4999999999999998E-2</c:v>
                </c:pt>
                <c:pt idx="15">
                  <c:v>1.0999999999999998E-2</c:v>
                </c:pt>
                <c:pt idx="16">
                  <c:v>5.0000000000000079E-3</c:v>
                </c:pt>
                <c:pt idx="17">
                  <c:v>5.0000000000000079E-3</c:v>
                </c:pt>
                <c:pt idx="18">
                  <c:v>1.0000000000000022E-3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371-4C6B-8799-5BDE377C7AC0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на 01.01.2019</c:v>
                </c:pt>
              </c:strCache>
            </c:strRef>
          </c:tx>
          <c:spPr>
            <a:solidFill>
              <a:srgbClr val="990033"/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800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Лист1!$A$2:$A$20</c:f>
              <c:strCache>
                <c:ptCount val="19"/>
                <c:pt idx="0">
                  <c:v>Торговля оптовая и розничная; ремонт автотранспортных средств и мотоциклов</c:v>
                </c:pt>
                <c:pt idx="1">
                  <c:v>Строительство</c:v>
                </c:pt>
                <c:pt idx="2">
                  <c:v>Деятельность по операциям с недвижимым имуществом</c:v>
                </c:pt>
                <c:pt idx="3">
                  <c:v>Обрабатывающие производства</c:v>
                </c:pt>
                <c:pt idx="4">
                  <c:v>Деятельность профессиональная, научная и техническая</c:v>
                </c:pt>
                <c:pt idx="5">
                  <c:v>Транспортировка и хранение</c:v>
                </c:pt>
                <c:pt idx="6">
                  <c:v>Деятельность административная и сопутствующие дополнительные услуги</c:v>
                </c:pt>
                <c:pt idx="7">
                  <c:v>Предоставление прочих видов услуг</c:v>
                </c:pt>
                <c:pt idx="8">
                  <c:v>Деятельность в области информации и связи</c:v>
                </c:pt>
                <c:pt idx="9">
                  <c:v>Образование</c:v>
                </c:pt>
                <c:pt idx="10">
                  <c:v>Деятельность гостиниц и предприятий общественного питания</c:v>
                </c:pt>
                <c:pt idx="11">
                  <c:v>Деятельность в области здравоохранения и социальных услуг</c:v>
                </c:pt>
                <c:pt idx="12">
                  <c:v>Сельское, лесное хозяйство, охота, рыболовство и рыбоводство</c:v>
                </c:pt>
                <c:pt idx="13">
                  <c:v>Деятельность финансовая и страховая</c:v>
                </c:pt>
                <c:pt idx="14">
                  <c:v>Деятельность в области культуры, спорта, организации досуга и развлечений</c:v>
                </c:pt>
                <c:pt idx="15">
                  <c:v>Государственное управление и обеспечение военной безопасности; социальное обеспечение</c:v>
                </c:pt>
                <c:pt idx="16">
                  <c:v>Обеспечение электрической энергией, газом и паром; кондиционирование воздуха</c:v>
                </c:pt>
                <c:pt idx="17">
                  <c:v>Водоснабжение; водоотведение, организация сбора и утилизации отходов, деятельность по ликвидации загрязнений</c:v>
                </c:pt>
                <c:pt idx="18">
                  <c:v>Добыча полезных ископаемых</c:v>
                </c:pt>
              </c:strCache>
            </c:strRef>
          </c:cat>
          <c:val>
            <c:numRef>
              <c:f>Лист1!$C$2:$C$20</c:f>
              <c:numCache>
                <c:formatCode>0.0%</c:formatCode>
                <c:ptCount val="19"/>
                <c:pt idx="0">
                  <c:v>0.35100000000000031</c:v>
                </c:pt>
                <c:pt idx="1">
                  <c:v>0.10400000000000002</c:v>
                </c:pt>
                <c:pt idx="2">
                  <c:v>9.1000000000000025E-2</c:v>
                </c:pt>
                <c:pt idx="3">
                  <c:v>7.8000000000000014E-2</c:v>
                </c:pt>
                <c:pt idx="4">
                  <c:v>7.8000000000000014E-2</c:v>
                </c:pt>
                <c:pt idx="5">
                  <c:v>6.9000000000000034E-2</c:v>
                </c:pt>
                <c:pt idx="6">
                  <c:v>3.6999999999999998E-2</c:v>
                </c:pt>
                <c:pt idx="7">
                  <c:v>3.6999999999999998E-2</c:v>
                </c:pt>
                <c:pt idx="8">
                  <c:v>2.5999999999999999E-2</c:v>
                </c:pt>
                <c:pt idx="9">
                  <c:v>2.3E-2</c:v>
                </c:pt>
                <c:pt idx="10">
                  <c:v>1.9000000000000031E-2</c:v>
                </c:pt>
                <c:pt idx="11">
                  <c:v>1.7000000000000001E-2</c:v>
                </c:pt>
                <c:pt idx="12">
                  <c:v>1.6000000000000021E-2</c:v>
                </c:pt>
                <c:pt idx="13">
                  <c:v>1.6000000000000021E-2</c:v>
                </c:pt>
                <c:pt idx="14">
                  <c:v>1.6000000000000021E-2</c:v>
                </c:pt>
                <c:pt idx="15">
                  <c:v>1.2E-2</c:v>
                </c:pt>
                <c:pt idx="16">
                  <c:v>6.0000000000000088E-3</c:v>
                </c:pt>
                <c:pt idx="17">
                  <c:v>5.0000000000000079E-3</c:v>
                </c:pt>
                <c:pt idx="18">
                  <c:v>1.0000000000000022E-3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B371-4C6B-8799-5BDE377C7AC0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на 01.11.2019</c:v>
                </c:pt>
              </c:strCache>
            </c:strRef>
          </c:tx>
          <c:dLbls>
            <c:dLbl>
              <c:idx val="1"/>
              <c:layout>
                <c:manualLayout>
                  <c:x val="0"/>
                  <c:y val="-2.1751249626418031E-3"/>
                </c:manualLayout>
              </c:layout>
              <c:showVal val="1"/>
            </c:dLbl>
            <c:dLbl>
              <c:idx val="2"/>
              <c:layout>
                <c:manualLayout>
                  <c:x val="-6.8686639786033074E-3"/>
                  <c:y val="-2.1751249626418031E-3"/>
                </c:manualLayout>
              </c:layout>
              <c:showVal val="1"/>
            </c:dLbl>
            <c:dLbl>
              <c:idx val="13"/>
              <c:layout>
                <c:manualLayout>
                  <c:x val="-3.4343319893016537E-3"/>
                  <c:y val="7.9753660642439738E-17"/>
                </c:manualLayout>
              </c:layout>
              <c:showVal val="1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800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Лист1!$A$2:$A$20</c:f>
              <c:strCache>
                <c:ptCount val="19"/>
                <c:pt idx="0">
                  <c:v>Торговля оптовая и розничная; ремонт автотранспортных средств и мотоциклов</c:v>
                </c:pt>
                <c:pt idx="1">
                  <c:v>Строительство</c:v>
                </c:pt>
                <c:pt idx="2">
                  <c:v>Деятельность по операциям с недвижимым имуществом</c:v>
                </c:pt>
                <c:pt idx="3">
                  <c:v>Обрабатывающие производства</c:v>
                </c:pt>
                <c:pt idx="4">
                  <c:v>Деятельность профессиональная, научная и техническая</c:v>
                </c:pt>
                <c:pt idx="5">
                  <c:v>Транспортировка и хранение</c:v>
                </c:pt>
                <c:pt idx="6">
                  <c:v>Деятельность административная и сопутствующие дополнительные услуги</c:v>
                </c:pt>
                <c:pt idx="7">
                  <c:v>Предоставление прочих видов услуг</c:v>
                </c:pt>
                <c:pt idx="8">
                  <c:v>Деятельность в области информации и связи</c:v>
                </c:pt>
                <c:pt idx="9">
                  <c:v>Образование</c:v>
                </c:pt>
                <c:pt idx="10">
                  <c:v>Деятельность гостиниц и предприятий общественного питания</c:v>
                </c:pt>
                <c:pt idx="11">
                  <c:v>Деятельность в области здравоохранения и социальных услуг</c:v>
                </c:pt>
                <c:pt idx="12">
                  <c:v>Сельское, лесное хозяйство, охота, рыболовство и рыбоводство</c:v>
                </c:pt>
                <c:pt idx="13">
                  <c:v>Деятельность финансовая и страховая</c:v>
                </c:pt>
                <c:pt idx="14">
                  <c:v>Деятельность в области культуры, спорта, организации досуга и развлечений</c:v>
                </c:pt>
                <c:pt idx="15">
                  <c:v>Государственное управление и обеспечение военной безопасности; социальное обеспечение</c:v>
                </c:pt>
                <c:pt idx="16">
                  <c:v>Обеспечение электрической энергией, газом и паром; кондиционирование воздуха</c:v>
                </c:pt>
                <c:pt idx="17">
                  <c:v>Водоснабжение; водоотведение, организация сбора и утилизации отходов, деятельность по ликвидации загрязнений</c:v>
                </c:pt>
                <c:pt idx="18">
                  <c:v>Добыча полезных ископаемых</c:v>
                </c:pt>
              </c:strCache>
            </c:strRef>
          </c:cat>
          <c:val>
            <c:numRef>
              <c:f>Лист1!$D$2:$D$20</c:f>
              <c:numCache>
                <c:formatCode>0.0%</c:formatCode>
                <c:ptCount val="19"/>
                <c:pt idx="0">
                  <c:v>0.30800000000000038</c:v>
                </c:pt>
                <c:pt idx="1">
                  <c:v>9.8000000000000212E-2</c:v>
                </c:pt>
                <c:pt idx="2">
                  <c:v>8.9000000000000065E-2</c:v>
                </c:pt>
                <c:pt idx="3">
                  <c:v>7.3999999999999996E-2</c:v>
                </c:pt>
                <c:pt idx="4">
                  <c:v>7.3999999999999996E-2</c:v>
                </c:pt>
                <c:pt idx="5">
                  <c:v>6.4000000000000112E-2</c:v>
                </c:pt>
                <c:pt idx="6">
                  <c:v>3.5999999999999997E-2</c:v>
                </c:pt>
                <c:pt idx="7">
                  <c:v>3.500000000000001E-2</c:v>
                </c:pt>
                <c:pt idx="8">
                  <c:v>2.4E-2</c:v>
                </c:pt>
                <c:pt idx="9">
                  <c:v>2.3E-2</c:v>
                </c:pt>
                <c:pt idx="10">
                  <c:v>1.7999999999999999E-2</c:v>
                </c:pt>
                <c:pt idx="11">
                  <c:v>1.7000000000000001E-2</c:v>
                </c:pt>
                <c:pt idx="12">
                  <c:v>1.4999999999999998E-2</c:v>
                </c:pt>
                <c:pt idx="13">
                  <c:v>1.4999999999999998E-2</c:v>
                </c:pt>
                <c:pt idx="14">
                  <c:v>1.4999999999999998E-2</c:v>
                </c:pt>
                <c:pt idx="15">
                  <c:v>1.0999999999999998E-2</c:v>
                </c:pt>
                <c:pt idx="16">
                  <c:v>5.0000000000000079E-3</c:v>
                </c:pt>
                <c:pt idx="17">
                  <c:v>4.0000000000000079E-3</c:v>
                </c:pt>
                <c:pt idx="18">
                  <c:v>1.0000000000000022E-3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B371-4C6B-8799-5BDE377C7AC0}"/>
            </c:ext>
          </c:extLst>
        </c:ser>
        <c:dLbls>
          <c:showVal val="1"/>
        </c:dLbls>
        <c:gapWidth val="55"/>
        <c:axId val="127265408"/>
        <c:axId val="127275392"/>
      </c:barChart>
      <c:catAx>
        <c:axId val="127265408"/>
        <c:scaling>
          <c:orientation val="maxMin"/>
        </c:scaling>
        <c:axPos val="l"/>
        <c:numFmt formatCode="General" sourceLinked="1"/>
        <c:majorTickMark val="none"/>
        <c:tickLblPos val="nextTo"/>
        <c:txPr>
          <a:bodyPr rot="-60000000" vert="horz"/>
          <a:lstStyle/>
          <a:p>
            <a:pPr>
              <a:defRPr/>
            </a:pPr>
            <a:endParaRPr lang="ru-RU"/>
          </a:p>
        </c:txPr>
        <c:crossAx val="127275392"/>
        <c:crosses val="autoZero"/>
        <c:auto val="1"/>
        <c:lblAlgn val="ctr"/>
        <c:lblOffset val="100"/>
        <c:tickLblSkip val="1"/>
      </c:catAx>
      <c:valAx>
        <c:axId val="127275392"/>
        <c:scaling>
          <c:orientation val="minMax"/>
          <c:min val="0"/>
        </c:scaling>
        <c:delete val="1"/>
        <c:axPos val="t"/>
        <c:numFmt formatCode="0%" sourceLinked="0"/>
        <c:majorTickMark val="none"/>
        <c:tickLblPos val="none"/>
        <c:crossAx val="127265408"/>
        <c:crosses val="autoZero"/>
        <c:crossBetween val="between"/>
      </c:valAx>
      <c:spPr>
        <a:ln>
          <a:noFill/>
        </a:ln>
      </c:spPr>
    </c:plotArea>
    <c:legend>
      <c:legendPos val="b"/>
      <c:layout>
        <c:manualLayout>
          <c:xMode val="edge"/>
          <c:yMode val="edge"/>
          <c:x val="0.69927726702319104"/>
          <c:y val="0.78012750766871863"/>
          <c:w val="0.23418775013036044"/>
          <c:h val="0.13448349645623903"/>
        </c:manualLayout>
      </c:layout>
    </c:legend>
    <c:plotVisOnly val="1"/>
    <c:dispBlanksAs val="gap"/>
  </c:chart>
  <c:spPr>
    <a:ln>
      <a:noFill/>
    </a:ln>
  </c:spPr>
  <c:txPr>
    <a:bodyPr/>
    <a:lstStyle/>
    <a:p>
      <a:pPr>
        <a:defRPr sz="900">
          <a:solidFill>
            <a:schemeClr val="tx1"/>
          </a:solidFill>
        </a:defRPr>
      </a:pPr>
      <a:endParaRPr lang="ru-RU"/>
    </a:p>
  </c:txPr>
  <c:externalData r:id="rId2"/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6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7.0768727679531934E-2"/>
          <c:y val="5.4421768707482956E-2"/>
          <c:w val="0.64255510091806223"/>
          <c:h val="0.86049776672652767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2015</c:v>
                </c:pt>
              </c:strCache>
            </c:strRef>
          </c:tx>
          <c:spPr>
            <a:solidFill>
              <a:srgbClr val="78973B"/>
            </a:solidFill>
            <a:ln>
              <a:solidFill>
                <a:sysClr val="window" lastClr="FFFFFF"/>
              </a:solidFill>
            </a:ln>
          </c:spPr>
          <c:dPt>
            <c:idx val="1"/>
            <c:spPr>
              <a:solidFill>
                <a:srgbClr val="B73B61"/>
              </a:solidFill>
              <a:ln>
                <a:solidFill>
                  <a:sysClr val="window" lastClr="FFFFFF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6BCF-4FC9-851C-EF42B45D4849}"/>
              </c:ext>
            </c:extLst>
          </c:dPt>
          <c:dLbls>
            <c:dLbl>
              <c:idx val="0"/>
              <c:layout>
                <c:manualLayout>
                  <c:x val="-0.19747928343018648"/>
                  <c:y val="-0.14135608048993994"/>
                </c:manualLayout>
              </c:layout>
              <c:tx>
                <c:rich>
                  <a:bodyPr/>
                  <a:lstStyle/>
                  <a:p>
                    <a:pPr>
                      <a:defRPr>
                        <a:solidFill>
                          <a:schemeClr val="bg1"/>
                        </a:solidFill>
                      </a:defRPr>
                    </a:pPr>
                    <a:r>
                      <a:rPr lang="en-US" dirty="0">
                        <a:solidFill>
                          <a:schemeClr val="bg1"/>
                        </a:solidFill>
                      </a:rPr>
                      <a:t>69,1%</a:t>
                    </a:r>
                  </a:p>
                </c:rich>
              </c:tx>
              <c:numFmt formatCode="#,##0.0" sourceLinked="0"/>
              <c:spPr>
                <a:noFill/>
                <a:ln>
                  <a:solidFill>
                    <a:srgbClr val="78973B"/>
                  </a:solidFill>
                </a:ln>
                <a:effectLst/>
              </c:spPr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6BCF-4FC9-851C-EF42B45D4849}"/>
                </c:ext>
              </c:extLst>
            </c:dLbl>
            <c:dLbl>
              <c:idx val="1"/>
              <c:layout>
                <c:manualLayout>
                  <c:x val="0.18612196128322386"/>
                  <c:y val="0.13083022516922241"/>
                </c:manualLayout>
              </c:layout>
              <c:tx>
                <c:rich>
                  <a:bodyPr/>
                  <a:lstStyle/>
                  <a:p>
                    <a:pPr>
                      <a:defRPr>
                        <a:solidFill>
                          <a:schemeClr val="bg1"/>
                        </a:solidFill>
                      </a:defRPr>
                    </a:pPr>
                    <a:r>
                      <a:rPr lang="en-US" dirty="0">
                        <a:solidFill>
                          <a:schemeClr val="bg1"/>
                        </a:solidFill>
                      </a:rPr>
                      <a:t>30,9%</a:t>
                    </a:r>
                  </a:p>
                </c:rich>
              </c:tx>
              <c:numFmt formatCode="#,##0.0" sourceLinked="0"/>
              <c:spPr>
                <a:noFill/>
                <a:ln>
                  <a:solidFill>
                    <a:srgbClr val="B73B61"/>
                  </a:solidFill>
                </a:ln>
                <a:effectLst/>
              </c:spPr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6BCF-4FC9-851C-EF42B45D4849}"/>
                </c:ext>
              </c:extLst>
            </c:dLbl>
            <c:numFmt formatCode="#,##0.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Информация общедоступна</c:v>
                </c:pt>
                <c:pt idx="1">
                  <c:v>Информация недоступна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69.099999999999994</c:v>
                </c:pt>
                <c:pt idx="1">
                  <c:v>30.9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6BCF-4FC9-851C-EF42B45D4849}"/>
            </c:ext>
          </c:extLst>
        </c:ser>
        <c:firstSliceAng val="0"/>
      </c:pieChart>
    </c:plotArea>
    <c:legend>
      <c:legendPos val="t"/>
      <c:layout>
        <c:manualLayout>
          <c:xMode val="edge"/>
          <c:yMode val="edge"/>
          <c:x val="0.68046219447793965"/>
          <c:y val="0.28860731694252506"/>
          <c:w val="0.31710270642399208"/>
          <c:h val="0.52251807809738049"/>
        </c:manualLayout>
      </c:layout>
    </c:legend>
    <c:plotVisOnly val="1"/>
    <c:dispBlanksAs val="zero"/>
  </c:chart>
  <c:spPr>
    <a:ln>
      <a:noFill/>
    </a:ln>
  </c:spPr>
  <c:txPr>
    <a:bodyPr/>
    <a:lstStyle/>
    <a:p>
      <a:pPr>
        <a:defRPr>
          <a:ln>
            <a:noFill/>
          </a:ln>
          <a:latin typeface="Arial Narrow" panose="020B0606020202030204" pitchFamily="34" charset="0"/>
          <a:cs typeface="Times New Roman" pitchFamily="18" charset="0"/>
        </a:defRPr>
      </a:pPr>
      <a:endParaRPr lang="ru-RU"/>
    </a:p>
  </c:txPr>
  <c:externalData r:id="rId2"/>
</c:chartSpace>
</file>

<file path=ppt/charts/chart3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6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73702156916651462"/>
          <c:y val="2.5953989328254982E-2"/>
          <c:w val="0.25013032032496757"/>
          <c:h val="0.95120067830001065"/>
        </c:manualLayout>
      </c:layout>
      <c:barChart>
        <c:barDir val="bar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Удовлетворены доступностью информации</c:v>
                </c:pt>
              </c:strCache>
            </c:strRef>
          </c:tx>
          <c:spPr>
            <a:solidFill>
              <a:srgbClr val="78973B"/>
            </a:solidFill>
          </c:spPr>
          <c:dPt>
            <c:idx val="33"/>
            <c:spPr>
              <a:solidFill>
                <a:srgbClr val="E64242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768-439D-8F93-FC6980CFB71D}"/>
              </c:ext>
            </c:extLst>
          </c:dPt>
          <c:dLbls>
            <c:dLbl>
              <c:idx val="1"/>
              <c:layout>
                <c:manualLayout>
                  <c:x val="0"/>
                  <c:y val="4.8899755501222485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3768-439D-8F93-FC6980CFB71D}"/>
                </c:ext>
              </c:extLst>
            </c:dLbl>
            <c:dLbl>
              <c:idx val="2"/>
              <c:layout>
                <c:manualLayout>
                  <c:x val="-1.9758185964459701E-3"/>
                  <c:y val="4.8903605875671814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3768-439D-8F93-FC6980CFB71D}"/>
                </c:ext>
              </c:extLst>
            </c:dLbl>
            <c:dLbl>
              <c:idx val="3"/>
              <c:layout>
                <c:manualLayout>
                  <c:x val="1.4120020171457387E-2"/>
                  <c:y val="0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3768-439D-8F93-FC6980CFB71D}"/>
                </c:ext>
              </c:extLst>
            </c:dLbl>
            <c:spPr>
              <a:solidFill>
                <a:sysClr val="window" lastClr="FFFFFF"/>
              </a:solidFill>
              <a:ln>
                <a:solidFill>
                  <a:srgbClr val="78973B"/>
                </a:solidFill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Лист1!$A$2:$A$35</c:f>
              <c:strCache>
                <c:ptCount val="34"/>
                <c:pt idx="0">
                  <c:v>Рынок купли-продажи электрической энергии (мощности) на розничном рынке электрической энергии (мощности)</c:v>
                </c:pt>
                <c:pt idx="1">
                  <c:v>Рынок услуг среднего профессионального образования</c:v>
                </c:pt>
                <c:pt idx="2">
                  <c:v>Рынок племенного животноводства</c:v>
                </c:pt>
                <c:pt idx="3">
                  <c:v>Рынок оказания услуг по перевозке пассажиров автомобильным транспортом по муниципальным маршрутам регулярных перевозок</c:v>
                </c:pt>
                <c:pt idx="4">
                  <c:v>Рынок обработки древесины и производства изделий из дерева</c:v>
                </c:pt>
                <c:pt idx="5">
                  <c:v>Рынок семеноводства</c:v>
                </c:pt>
                <c:pt idx="6">
                  <c:v>Рынок производства бетона</c:v>
                </c:pt>
                <c:pt idx="7">
                  <c:v>Рынок услуг детского отдыха и оздоровления</c:v>
                </c:pt>
                <c:pt idx="8">
                  <c:v>Рынок теплоснабжения (производство тепловой энергии)</c:v>
                </c:pt>
                <c:pt idx="9">
                  <c:v>Рынок услуг розничной торговли лекарственными препаратами, медицинскими изделиями и сопутствующими товарами</c:v>
                </c:pt>
                <c:pt idx="10">
                  <c:v>Рынок услуг дошкольного образования</c:v>
                </c:pt>
                <c:pt idx="11">
                  <c:v>Рынок оказания услуг по перевозке пассажиров автомобильным транспортом по межмуниципальным маршрутам регулярных перевозок</c:v>
                </c:pt>
                <c:pt idx="12">
                  <c:v>Рынок вылова водных биоресурсов</c:v>
                </c:pt>
                <c:pt idx="13">
                  <c:v>Рынок товарной аквакультуры</c:v>
                </c:pt>
                <c:pt idx="14">
                  <c:v>Рынок оказания услуг по перевозке пассажиров и багажа легковым такси на территории субъекта РФ</c:v>
                </c:pt>
                <c:pt idx="15">
                  <c:v>Рынок добычи общераспространенных полезных ископаемых на участках недр местного значения</c:v>
                </c:pt>
                <c:pt idx="16">
                  <c:v>Рынок психолого-педагогического сопровождения детей с ограниченными возможностями здоровья</c:v>
                </c:pt>
                <c:pt idx="17">
                  <c:v>Рынок строительства объектов капитального строительства, за исключением жилищного и дорожного строительства</c:v>
                </c:pt>
                <c:pt idx="18">
                  <c:v>Рынок выполнения работ по содержанию и текущему ремонту общего имущества собственников помещений в многоквартирном доме</c:v>
                </c:pt>
                <c:pt idx="19">
                  <c:v>Рынок производства электрической энергии (мощности) на розничном рынке электрической энергии (мощности), включая производство электрической энергии (мощности) в режиме когенерации</c:v>
                </c:pt>
                <c:pt idx="20">
                  <c:v>Рынок дорожной деятельности (за исключением проектирования)</c:v>
                </c:pt>
                <c:pt idx="21">
                  <c:v>Рынок услуг дополнительного образования детей</c:v>
                </c:pt>
                <c:pt idx="22">
                  <c:v>Рынок производства кирпича</c:v>
                </c:pt>
                <c:pt idx="23">
                  <c:v>Рынок поставки сжиженного газа в баллонах</c:v>
                </c:pt>
                <c:pt idx="24">
                  <c:v>Рынок услуг общего образования</c:v>
                </c:pt>
                <c:pt idx="25">
                  <c:v>Рынок социальных услуг</c:v>
                </c:pt>
                <c:pt idx="26">
                  <c:v>Рынок услуг по сбору и транспортированию твердых коммунальных отходов</c:v>
                </c:pt>
                <c:pt idx="27">
                  <c:v>Рынок переработки водных биоресурсов</c:v>
                </c:pt>
                <c:pt idx="28">
                  <c:v>Рынок жилищного строительства</c:v>
                </c:pt>
                <c:pt idx="29">
                  <c:v>Рынок легкой промышленности</c:v>
                </c:pt>
                <c:pt idx="30">
                  <c:v>Рынок услуг связи, в том числе услуг по предоставлению широкополосного доступа к сети Интернет</c:v>
                </c:pt>
                <c:pt idx="31">
                  <c:v>Рынок выполнения работ по благоустройству городской среды</c:v>
                </c:pt>
                <c:pt idx="32">
                  <c:v>Рынок архитектурно-строительного проектирования</c:v>
                </c:pt>
                <c:pt idx="33">
                  <c:v>В среднем по Новосибирской области</c:v>
                </c:pt>
              </c:strCache>
            </c:strRef>
          </c:cat>
          <c:val>
            <c:numRef>
              <c:f>Лист1!$B$2:$B$35</c:f>
              <c:numCache>
                <c:formatCode>0%</c:formatCode>
                <c:ptCount val="34"/>
                <c:pt idx="0">
                  <c:v>0.92</c:v>
                </c:pt>
                <c:pt idx="1">
                  <c:v>0.8600000000000001</c:v>
                </c:pt>
                <c:pt idx="2" formatCode="0.0%">
                  <c:v>0.82900000000000007</c:v>
                </c:pt>
                <c:pt idx="3">
                  <c:v>0.72000000000000008</c:v>
                </c:pt>
                <c:pt idx="4" formatCode="0.0%">
                  <c:v>0.71700000000000008</c:v>
                </c:pt>
                <c:pt idx="5" formatCode="0.0%">
                  <c:v>0.68600000000000005</c:v>
                </c:pt>
                <c:pt idx="6" formatCode="0.0%">
                  <c:v>0.68600000000000005</c:v>
                </c:pt>
                <c:pt idx="7">
                  <c:v>0.65000000000000013</c:v>
                </c:pt>
                <c:pt idx="8">
                  <c:v>0.65000000000000013</c:v>
                </c:pt>
                <c:pt idx="9" formatCode="0.0%">
                  <c:v>0.64500000000000013</c:v>
                </c:pt>
                <c:pt idx="10" formatCode="0.0%">
                  <c:v>0.6180000000000001</c:v>
                </c:pt>
                <c:pt idx="11">
                  <c:v>0.58000000000000007</c:v>
                </c:pt>
                <c:pt idx="12" formatCode="0.0%">
                  <c:v>0.57099999999999995</c:v>
                </c:pt>
                <c:pt idx="13" formatCode="0.0%">
                  <c:v>0.57099999999999995</c:v>
                </c:pt>
                <c:pt idx="14">
                  <c:v>0.55000000000000004</c:v>
                </c:pt>
                <c:pt idx="15">
                  <c:v>0.54</c:v>
                </c:pt>
                <c:pt idx="16" formatCode="0.0%">
                  <c:v>0.53300000000000003</c:v>
                </c:pt>
                <c:pt idx="17">
                  <c:v>0.53</c:v>
                </c:pt>
                <c:pt idx="18" formatCode="0.0%">
                  <c:v>0.52500000000000002</c:v>
                </c:pt>
                <c:pt idx="19">
                  <c:v>0.52</c:v>
                </c:pt>
                <c:pt idx="20" formatCode="0.0%">
                  <c:v>0.51800000000000002</c:v>
                </c:pt>
                <c:pt idx="21">
                  <c:v>0.5</c:v>
                </c:pt>
                <c:pt idx="22">
                  <c:v>0.5</c:v>
                </c:pt>
                <c:pt idx="23" formatCode="0.0%">
                  <c:v>0.4860000000000001</c:v>
                </c:pt>
                <c:pt idx="24">
                  <c:v>0.48000000000000004</c:v>
                </c:pt>
                <c:pt idx="25" formatCode="0.0%">
                  <c:v>0.43300000000000005</c:v>
                </c:pt>
                <c:pt idx="26" formatCode="0.0%">
                  <c:v>0.4290000000000001</c:v>
                </c:pt>
                <c:pt idx="27" formatCode="0.0%">
                  <c:v>0.4290000000000001</c:v>
                </c:pt>
                <c:pt idx="28" formatCode="0.0%">
                  <c:v>0.41300000000000003</c:v>
                </c:pt>
                <c:pt idx="29">
                  <c:v>0.4</c:v>
                </c:pt>
                <c:pt idx="30" formatCode="0.0%">
                  <c:v>0.36900000000000011</c:v>
                </c:pt>
                <c:pt idx="31" formatCode="0.0%">
                  <c:v>0.35600000000000004</c:v>
                </c:pt>
                <c:pt idx="32">
                  <c:v>0.28000000000000008</c:v>
                </c:pt>
                <c:pt idx="33" formatCode="0.0%">
                  <c:v>0.55600000000000005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3768-439D-8F93-FC6980CFB71D}"/>
            </c:ext>
          </c:extLst>
        </c:ser>
        <c:axId val="144815232"/>
        <c:axId val="144816768"/>
      </c:barChart>
      <c:catAx>
        <c:axId val="144815232"/>
        <c:scaling>
          <c:orientation val="maxMin"/>
        </c:scaling>
        <c:axPos val="l"/>
        <c:numFmt formatCode="General" sourceLinked="1"/>
        <c:tickLblPos val="nextTo"/>
        <c:txPr>
          <a:bodyPr/>
          <a:lstStyle/>
          <a:p>
            <a:pPr>
              <a:defRPr sz="900"/>
            </a:pPr>
            <a:endParaRPr lang="ru-RU"/>
          </a:p>
        </c:txPr>
        <c:crossAx val="144816768"/>
        <c:crosses val="autoZero"/>
        <c:auto val="1"/>
        <c:lblAlgn val="ctr"/>
        <c:lblOffset val="100"/>
      </c:catAx>
      <c:valAx>
        <c:axId val="144816768"/>
        <c:scaling>
          <c:orientation val="minMax"/>
          <c:max val="1"/>
          <c:min val="0"/>
        </c:scaling>
        <c:delete val="1"/>
        <c:axPos val="t"/>
        <c:numFmt formatCode="0%" sourceLinked="1"/>
        <c:tickLblPos val="none"/>
        <c:crossAx val="144815232"/>
        <c:crosses val="autoZero"/>
        <c:crossBetween val="between"/>
        <c:majorUnit val="0.2"/>
      </c:valAx>
      <c:spPr>
        <a:noFill/>
        <a:ln w="25400">
          <a:noFill/>
        </a:ln>
      </c:spPr>
    </c:plotArea>
    <c:plotVisOnly val="1"/>
    <c:dispBlanksAs val="gap"/>
  </c:chart>
  <c:spPr>
    <a:ln>
      <a:noFill/>
    </a:ln>
  </c:spPr>
  <c:txPr>
    <a:bodyPr/>
    <a:lstStyle/>
    <a:p>
      <a:pPr>
        <a:defRPr sz="1000">
          <a:latin typeface="Arial Narrow" panose="020B0606020202030204" pitchFamily="34" charset="0"/>
          <a:cs typeface="Times New Roman" pitchFamily="18" charset="0"/>
        </a:defRPr>
      </a:pPr>
      <a:endParaRPr lang="ru-RU"/>
    </a:p>
  </c:txPr>
  <c:externalData r:id="rId2"/>
</c:chartSpace>
</file>

<file path=ppt/charts/chart3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6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62916704178462857"/>
          <c:y val="2.4662231584180311E-2"/>
          <c:w val="0.35410828394546306"/>
          <c:h val="0.95067553683163963"/>
        </c:manualLayout>
      </c:layout>
      <c:barChart>
        <c:barDir val="bar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Удовлетворены понятностью информации</c:v>
                </c:pt>
              </c:strCache>
            </c:strRef>
          </c:tx>
          <c:spPr>
            <a:solidFill>
              <a:srgbClr val="78973B"/>
            </a:solidFill>
          </c:spPr>
          <c:dPt>
            <c:idx val="33"/>
            <c:spPr>
              <a:solidFill>
                <a:srgbClr val="E64242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83C2-4EB1-BE91-CF9B52708640}"/>
              </c:ext>
            </c:extLst>
          </c:dPt>
          <c:dLbls>
            <c:spPr>
              <a:solidFill>
                <a:sysClr val="window" lastClr="FFFFFF"/>
              </a:solidFill>
              <a:ln>
                <a:solidFill>
                  <a:srgbClr val="78973B"/>
                </a:solidFill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Лист1!$A$2:$A$35</c:f>
              <c:strCache>
                <c:ptCount val="34"/>
                <c:pt idx="0">
                  <c:v>Рынок услуг среднего профессионального образования</c:v>
                </c:pt>
                <c:pt idx="1">
                  <c:v>Рынок купли-продажи электрической энергии (мощности) на розничном рынке электрической энергии (мощности)</c:v>
                </c:pt>
                <c:pt idx="2">
                  <c:v>Рынок племенного животноводства</c:v>
                </c:pt>
                <c:pt idx="3">
                  <c:v>Рынок обработки древесины и производства изделий из дерева</c:v>
                </c:pt>
                <c:pt idx="4">
                  <c:v>Рынок семеноводства</c:v>
                </c:pt>
                <c:pt idx="5">
                  <c:v>Рынок услуг розничной торговли лекарственными препаратами, медицинскими изделиями и сопутствующими товарами</c:v>
                </c:pt>
                <c:pt idx="6">
                  <c:v>Рынок оказания услуг по перевозке пассажиров автомобильным транспортом по муниципальным маршрутам регулярных перевозок</c:v>
                </c:pt>
                <c:pt idx="7">
                  <c:v>Рынок услуг детского отдыха и оздоровления</c:v>
                </c:pt>
                <c:pt idx="8">
                  <c:v>Рынок услуг дошкольного образования</c:v>
                </c:pt>
                <c:pt idx="9">
                  <c:v>Рынок оказания услуг по перевозке пассажиров и багажа легковым такси на территории субъекта РФ</c:v>
                </c:pt>
                <c:pt idx="10">
                  <c:v>Рынок оказания услуг по перевозке пассажиров автомобильным транспортом по межмуниципальным маршрутам регулярных перевозок</c:v>
                </c:pt>
                <c:pt idx="11">
                  <c:v>Рынок производства бетона</c:v>
                </c:pt>
                <c:pt idx="12">
                  <c:v>Рынок выполнения работ по содержанию и текущему ремонту общего имущества собственников помещений в многоквартирном доме</c:v>
                </c:pt>
                <c:pt idx="13">
                  <c:v>Рынок вылова водных биоресурсов</c:v>
                </c:pt>
                <c:pt idx="14">
                  <c:v>Рынок товарной аквакультуры</c:v>
                </c:pt>
                <c:pt idx="15">
                  <c:v>Рынок психолого-педагогического сопровождения детей с ограниченными возможностями здоровья</c:v>
                </c:pt>
                <c:pt idx="16">
                  <c:v>Рынок дорожной деятельности (за исключением проектирования)</c:v>
                </c:pt>
                <c:pt idx="17">
                  <c:v>Рынок строительства объектов капитального строительства, за исключением жилищного и дорожного строительства</c:v>
                </c:pt>
                <c:pt idx="18">
                  <c:v>Рынок производства электрической энергии (мощности) на розничном рынке электрической энергии (мощности), включая производство электрической энергии (мощности) в режиме когенерации</c:v>
                </c:pt>
                <c:pt idx="19">
                  <c:v>Рынок добычи общераспространенных полезных ископаемых на участках недр местного значения</c:v>
                </c:pt>
                <c:pt idx="20">
                  <c:v>Рынок производства кирпича</c:v>
                </c:pt>
                <c:pt idx="21">
                  <c:v>Рынок поставки сжиженного газа в баллонах</c:v>
                </c:pt>
                <c:pt idx="22">
                  <c:v>Рынок теплоснабжения (производство тепловой энергии)</c:v>
                </c:pt>
                <c:pt idx="23">
                  <c:v>Рынок легкой промышленности</c:v>
                </c:pt>
                <c:pt idx="24">
                  <c:v>Рынок услуг по сбору и транспортированию твердых коммунальных отходов</c:v>
                </c:pt>
                <c:pt idx="25">
                  <c:v>Рынок услуг дополнительного образования детей</c:v>
                </c:pt>
                <c:pt idx="26">
                  <c:v>Рынок выполнения работ по благоустройству городской среды</c:v>
                </c:pt>
                <c:pt idx="27">
                  <c:v>Рынок услуг общего образования</c:v>
                </c:pt>
                <c:pt idx="28">
                  <c:v>Рынок социальных услуг</c:v>
                </c:pt>
                <c:pt idx="29">
                  <c:v>Рынок услуг связи, в том числе услуг по предоставлению широкополосного доступа к сети Интернет</c:v>
                </c:pt>
                <c:pt idx="30">
                  <c:v>Рынок переработки водных биоресурсов</c:v>
                </c:pt>
                <c:pt idx="31">
                  <c:v>Рынок архитектурно-строительного проектирования</c:v>
                </c:pt>
                <c:pt idx="32">
                  <c:v>Рынок жилищного строительства</c:v>
                </c:pt>
                <c:pt idx="33">
                  <c:v>В среднем по Новосибирской области</c:v>
                </c:pt>
              </c:strCache>
            </c:strRef>
          </c:cat>
          <c:val>
            <c:numRef>
              <c:f>Лист1!$B$2:$B$35</c:f>
              <c:numCache>
                <c:formatCode>0%</c:formatCode>
                <c:ptCount val="34"/>
                <c:pt idx="0">
                  <c:v>0.9</c:v>
                </c:pt>
                <c:pt idx="1">
                  <c:v>0.88</c:v>
                </c:pt>
                <c:pt idx="2" formatCode="0.0%">
                  <c:v>0.82900000000000007</c:v>
                </c:pt>
                <c:pt idx="3" formatCode="0.0%">
                  <c:v>0.71700000000000008</c:v>
                </c:pt>
                <c:pt idx="4" formatCode="0.0%">
                  <c:v>0.71400000000000008</c:v>
                </c:pt>
                <c:pt idx="5" formatCode="0.0%">
                  <c:v>0.70900000000000007</c:v>
                </c:pt>
                <c:pt idx="6">
                  <c:v>0.68</c:v>
                </c:pt>
                <c:pt idx="7" formatCode="0.0%">
                  <c:v>0.67500000000000016</c:v>
                </c:pt>
                <c:pt idx="8" formatCode="0.0%">
                  <c:v>0.63600000000000012</c:v>
                </c:pt>
                <c:pt idx="9" formatCode="0.0%">
                  <c:v>0.6130000000000001</c:v>
                </c:pt>
                <c:pt idx="10">
                  <c:v>0.60000000000000009</c:v>
                </c:pt>
                <c:pt idx="11">
                  <c:v>0.60000000000000009</c:v>
                </c:pt>
                <c:pt idx="12" formatCode="0.0%">
                  <c:v>0.57500000000000007</c:v>
                </c:pt>
                <c:pt idx="13" formatCode="0.0%">
                  <c:v>0.57099999999999995</c:v>
                </c:pt>
                <c:pt idx="14" formatCode="0.0%">
                  <c:v>0.57099999999999995</c:v>
                </c:pt>
                <c:pt idx="15" formatCode="0.0%">
                  <c:v>0.56699999999999995</c:v>
                </c:pt>
                <c:pt idx="16" formatCode="0.0%">
                  <c:v>0.55300000000000005</c:v>
                </c:pt>
                <c:pt idx="17">
                  <c:v>0.55000000000000004</c:v>
                </c:pt>
                <c:pt idx="18">
                  <c:v>0.52</c:v>
                </c:pt>
                <c:pt idx="19">
                  <c:v>0.52</c:v>
                </c:pt>
                <c:pt idx="20">
                  <c:v>0.5</c:v>
                </c:pt>
                <c:pt idx="21">
                  <c:v>0.49000000000000005</c:v>
                </c:pt>
                <c:pt idx="22" formatCode="0.0%">
                  <c:v>0.47500000000000003</c:v>
                </c:pt>
                <c:pt idx="23" formatCode="0.0%">
                  <c:v>0.47300000000000003</c:v>
                </c:pt>
                <c:pt idx="24" formatCode="0.0%">
                  <c:v>0.47100000000000003</c:v>
                </c:pt>
                <c:pt idx="25" formatCode="0.0%">
                  <c:v>0.46700000000000008</c:v>
                </c:pt>
                <c:pt idx="26" formatCode="0.0%">
                  <c:v>0.46700000000000008</c:v>
                </c:pt>
                <c:pt idx="27" formatCode="0.0%">
                  <c:v>0.46</c:v>
                </c:pt>
                <c:pt idx="28" formatCode="0.0%">
                  <c:v>0.43300000000000005</c:v>
                </c:pt>
                <c:pt idx="29" formatCode="0.0%">
                  <c:v>0.43100000000000011</c:v>
                </c:pt>
                <c:pt idx="30" formatCode="0.0%">
                  <c:v>0.4290000000000001</c:v>
                </c:pt>
                <c:pt idx="31">
                  <c:v>0.4</c:v>
                </c:pt>
                <c:pt idx="32" formatCode="0.0%">
                  <c:v>0.38800000000000007</c:v>
                </c:pt>
                <c:pt idx="33" formatCode="0.0%">
                  <c:v>0.57399999999999995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83C2-4EB1-BE91-CF9B52708640}"/>
            </c:ext>
          </c:extLst>
        </c:ser>
        <c:dLbls>
          <c:showVal val="1"/>
        </c:dLbls>
        <c:gapWidth val="75"/>
        <c:axId val="144921344"/>
        <c:axId val="144922880"/>
      </c:barChart>
      <c:catAx>
        <c:axId val="144921344"/>
        <c:scaling>
          <c:orientation val="maxMin"/>
        </c:scaling>
        <c:axPos val="l"/>
        <c:numFmt formatCode="General" sourceLinked="1"/>
        <c:majorTickMark val="none"/>
        <c:tickLblPos val="nextTo"/>
        <c:txPr>
          <a:bodyPr/>
          <a:lstStyle/>
          <a:p>
            <a:pPr>
              <a:defRPr sz="900"/>
            </a:pPr>
            <a:endParaRPr lang="ru-RU"/>
          </a:p>
        </c:txPr>
        <c:crossAx val="144922880"/>
        <c:crosses val="autoZero"/>
        <c:auto val="1"/>
        <c:lblAlgn val="ctr"/>
        <c:lblOffset val="100"/>
      </c:catAx>
      <c:valAx>
        <c:axId val="144922880"/>
        <c:scaling>
          <c:orientation val="minMax"/>
          <c:max val="1"/>
          <c:min val="0"/>
        </c:scaling>
        <c:axPos val="t"/>
        <c:numFmt formatCode="0%" sourceLinked="1"/>
        <c:majorTickMark val="none"/>
        <c:tickLblPos val="none"/>
        <c:crossAx val="144921344"/>
        <c:crosses val="autoZero"/>
        <c:crossBetween val="between"/>
        <c:majorUnit val="0.2"/>
      </c:valAx>
      <c:spPr>
        <a:noFill/>
        <a:ln w="25400">
          <a:noFill/>
        </a:ln>
      </c:spPr>
    </c:plotArea>
    <c:plotVisOnly val="1"/>
    <c:dispBlanksAs val="gap"/>
  </c:chart>
  <c:spPr>
    <a:ln>
      <a:noFill/>
    </a:ln>
  </c:spPr>
  <c:txPr>
    <a:bodyPr/>
    <a:lstStyle/>
    <a:p>
      <a:pPr>
        <a:defRPr sz="1000">
          <a:latin typeface="Arial Narrow" panose="020B0606020202030204" pitchFamily="34" charset="0"/>
          <a:cs typeface="Times New Roman" pitchFamily="18" charset="0"/>
        </a:defRPr>
      </a:pPr>
      <a:endParaRPr lang="ru-RU"/>
    </a:p>
  </c:txPr>
  <c:externalData r:id="rId2"/>
  <c:userShapes r:id="rId3"/>
</c:chartSpace>
</file>

<file path=ppt/charts/chart3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6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60302077967885981"/>
          <c:y val="2.4164683790323188E-2"/>
          <c:w val="0.38094957247196581"/>
          <c:h val="0.95167063241935557"/>
        </c:manualLayout>
      </c:layout>
      <c:barChart>
        <c:barDir val="bar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Удовлетворены удобством получения информации</c:v>
                </c:pt>
              </c:strCache>
            </c:strRef>
          </c:tx>
          <c:spPr>
            <a:solidFill>
              <a:srgbClr val="78973B"/>
            </a:solidFill>
          </c:spPr>
          <c:dPt>
            <c:idx val="33"/>
            <c:spPr>
              <a:solidFill>
                <a:srgbClr val="E64242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FE34-404A-9CF8-0FEEE75BB4A3}"/>
              </c:ext>
            </c:extLst>
          </c:dPt>
          <c:dLbls>
            <c:spPr>
              <a:solidFill>
                <a:sysClr val="window" lastClr="FFFFFF"/>
              </a:solidFill>
              <a:ln>
                <a:solidFill>
                  <a:srgbClr val="78973B"/>
                </a:solidFill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Лист1!$A$2:$A$35</c:f>
              <c:strCache>
                <c:ptCount val="34"/>
                <c:pt idx="0">
                  <c:v>Рынок купли-продажи электрической энергии (мощности) на розничном рынке электрической энергии (мощности)</c:v>
                </c:pt>
                <c:pt idx="1">
                  <c:v>Рынок услуг среднего профессионального образования</c:v>
                </c:pt>
                <c:pt idx="2">
                  <c:v>Рынок оказания услуг по перевозке пассажиров автомобильным транспортом по муниципальным маршрутам регулярных перевозок</c:v>
                </c:pt>
                <c:pt idx="3">
                  <c:v>Рынок племенного животноводства</c:v>
                </c:pt>
                <c:pt idx="4">
                  <c:v>Рынок услуг розничной торговли лекарственными препаратами, медицинскими изделиями и сопутствующими товарами</c:v>
                </c:pt>
                <c:pt idx="5">
                  <c:v>Рынок обработки древесины и производства изделий из дерева</c:v>
                </c:pt>
                <c:pt idx="6">
                  <c:v>Рынок услуг детского отдыха и оздоровления</c:v>
                </c:pt>
                <c:pt idx="7">
                  <c:v>Рынок производства кирпича</c:v>
                </c:pt>
                <c:pt idx="8">
                  <c:v>Рынок товарной аквакультуры</c:v>
                </c:pt>
                <c:pt idx="9">
                  <c:v>Рынок оказания услуг по перевозке пассажиров автомобильным транспортом по межмуниципальным маршрутам регулярных перевозок</c:v>
                </c:pt>
                <c:pt idx="10">
                  <c:v>Рынок семеноводства</c:v>
                </c:pt>
                <c:pt idx="11">
                  <c:v>Рынок теплоснабжения (производство тепловой энергии)</c:v>
                </c:pt>
                <c:pt idx="12">
                  <c:v>Рынок услуг дошкольного образования</c:v>
                </c:pt>
                <c:pt idx="13">
                  <c:v>Рынок производства бетона</c:v>
                </c:pt>
                <c:pt idx="14">
                  <c:v>Рынок добычи общераспространенных полезных ископаемых на участках недр местного значения</c:v>
                </c:pt>
                <c:pt idx="15">
                  <c:v>Рынок выполнения работ по содержанию и текущему ремонту общего имущества собственников помещений в многоквартирном доме</c:v>
                </c:pt>
                <c:pt idx="16">
                  <c:v>Рынок оказания услуг по перевозке пассажиров и багажа легковым такси на территории субъекта РФ</c:v>
                </c:pt>
                <c:pt idx="17">
                  <c:v>Рынок вылова водных биоресурсов</c:v>
                </c:pt>
                <c:pt idx="18">
                  <c:v>Рынок строительства объектов капитального строительства, за исключением жилищного и дорожного строительства</c:v>
                </c:pt>
                <c:pt idx="19">
                  <c:v>Рынок психолого-педагогического сопровождения детей с ограниченными возможностями здоровья</c:v>
                </c:pt>
                <c:pt idx="20">
                  <c:v>Рынок дорожной деятельности (за исключением проектирования)</c:v>
                </c:pt>
                <c:pt idx="21">
                  <c:v>Рынок производства электрической энергии (мощности) на розничном рынке электрической энергии (мощности), включая производство электрической энергии (мощности) в режиме когенерации</c:v>
                </c:pt>
                <c:pt idx="22">
                  <c:v>Рынок услуг общего образования</c:v>
                </c:pt>
                <c:pt idx="23">
                  <c:v>Рынок социальных услуг</c:v>
                </c:pt>
                <c:pt idx="24">
                  <c:v>Рынок услуг по сбору и транспортированию твердых коммунальных отходов</c:v>
                </c:pt>
                <c:pt idx="25">
                  <c:v>Рынок жилищного строительства</c:v>
                </c:pt>
                <c:pt idx="26">
                  <c:v>Рынок услуг связи, в том числе услуг по предоставлению широкополосного доступа к сети Интернет</c:v>
                </c:pt>
                <c:pt idx="27">
                  <c:v>Рынок поставки сжиженного газа в баллонах</c:v>
                </c:pt>
                <c:pt idx="28">
                  <c:v>Рынок услуг дополнительного образования детей</c:v>
                </c:pt>
                <c:pt idx="29">
                  <c:v>Рынок переработки водных биоресурсов</c:v>
                </c:pt>
                <c:pt idx="30">
                  <c:v>Рынок легкой промышленности</c:v>
                </c:pt>
                <c:pt idx="31">
                  <c:v>Рынок выполнения работ по благоустройству городской среды</c:v>
                </c:pt>
                <c:pt idx="32">
                  <c:v>Рынок архитектурно-строительного проектирования</c:v>
                </c:pt>
                <c:pt idx="33">
                  <c:v>В среднем по Новосибирской области</c:v>
                </c:pt>
              </c:strCache>
            </c:strRef>
          </c:cat>
          <c:val>
            <c:numRef>
              <c:f>Лист1!$B$2:$B$35</c:f>
              <c:numCache>
                <c:formatCode>0%</c:formatCode>
                <c:ptCount val="34"/>
                <c:pt idx="0" formatCode="0.0%">
                  <c:v>0.87500000000000011</c:v>
                </c:pt>
                <c:pt idx="1">
                  <c:v>0.8600000000000001</c:v>
                </c:pt>
                <c:pt idx="2">
                  <c:v>0.76000000000000012</c:v>
                </c:pt>
                <c:pt idx="3" formatCode="0.0%">
                  <c:v>0.7430000000000001</c:v>
                </c:pt>
                <c:pt idx="4" formatCode="0.0%">
                  <c:v>0.7360000000000001</c:v>
                </c:pt>
                <c:pt idx="5" formatCode="0.0%">
                  <c:v>0.68300000000000005</c:v>
                </c:pt>
                <c:pt idx="6" formatCode="0.0%">
                  <c:v>0.67500000000000016</c:v>
                </c:pt>
                <c:pt idx="7" formatCode="0.0%">
                  <c:v>0.67500000000000016</c:v>
                </c:pt>
                <c:pt idx="8" formatCode="0.0%">
                  <c:v>0.65700000000000014</c:v>
                </c:pt>
                <c:pt idx="9">
                  <c:v>0.64000000000000012</c:v>
                </c:pt>
                <c:pt idx="10" formatCode="0.0%">
                  <c:v>0.62900000000000011</c:v>
                </c:pt>
                <c:pt idx="11" formatCode="0.0%">
                  <c:v>0.62500000000000011</c:v>
                </c:pt>
                <c:pt idx="12">
                  <c:v>0.60000000000000009</c:v>
                </c:pt>
                <c:pt idx="13">
                  <c:v>0.60000000000000009</c:v>
                </c:pt>
                <c:pt idx="14">
                  <c:v>0.58000000000000007</c:v>
                </c:pt>
                <c:pt idx="15" formatCode="0.0%">
                  <c:v>0.57500000000000007</c:v>
                </c:pt>
                <c:pt idx="16" formatCode="0.0%">
                  <c:v>0.57500000000000007</c:v>
                </c:pt>
                <c:pt idx="17" formatCode="0.0%">
                  <c:v>0.57099999999999995</c:v>
                </c:pt>
                <c:pt idx="18">
                  <c:v>0.56999999999999995</c:v>
                </c:pt>
                <c:pt idx="19" formatCode="0.0%">
                  <c:v>0.56699999999999995</c:v>
                </c:pt>
                <c:pt idx="20" formatCode="0.0%">
                  <c:v>0.56499999999999995</c:v>
                </c:pt>
                <c:pt idx="21">
                  <c:v>0.54</c:v>
                </c:pt>
                <c:pt idx="22">
                  <c:v>0.5</c:v>
                </c:pt>
                <c:pt idx="23">
                  <c:v>0.5</c:v>
                </c:pt>
                <c:pt idx="24" formatCode="0.0%">
                  <c:v>0.47100000000000003</c:v>
                </c:pt>
                <c:pt idx="25" formatCode="0.0%">
                  <c:v>0.46300000000000002</c:v>
                </c:pt>
                <c:pt idx="26" formatCode="0.0%">
                  <c:v>0.44600000000000001</c:v>
                </c:pt>
                <c:pt idx="27" formatCode="0.0%">
                  <c:v>0.443</c:v>
                </c:pt>
                <c:pt idx="28" formatCode="0.0%">
                  <c:v>0.43300000000000005</c:v>
                </c:pt>
                <c:pt idx="29" formatCode="0.0%">
                  <c:v>0.4290000000000001</c:v>
                </c:pt>
                <c:pt idx="30">
                  <c:v>0.4</c:v>
                </c:pt>
                <c:pt idx="31" formatCode="0.0%">
                  <c:v>0.35600000000000004</c:v>
                </c:pt>
                <c:pt idx="32">
                  <c:v>0.34</c:v>
                </c:pt>
                <c:pt idx="33" formatCode="0.0%">
                  <c:v>0.58299999999999996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FE34-404A-9CF8-0FEEE75BB4A3}"/>
            </c:ext>
          </c:extLst>
        </c:ser>
        <c:dLbls>
          <c:showVal val="1"/>
        </c:dLbls>
        <c:gapWidth val="75"/>
        <c:axId val="144965632"/>
        <c:axId val="144967168"/>
      </c:barChart>
      <c:catAx>
        <c:axId val="144965632"/>
        <c:scaling>
          <c:orientation val="maxMin"/>
        </c:scaling>
        <c:axPos val="l"/>
        <c:numFmt formatCode="General" sourceLinked="1"/>
        <c:majorTickMark val="none"/>
        <c:tickLblPos val="nextTo"/>
        <c:txPr>
          <a:bodyPr/>
          <a:lstStyle/>
          <a:p>
            <a:pPr>
              <a:defRPr sz="900"/>
            </a:pPr>
            <a:endParaRPr lang="ru-RU"/>
          </a:p>
        </c:txPr>
        <c:crossAx val="144967168"/>
        <c:crosses val="autoZero"/>
        <c:auto val="1"/>
        <c:lblAlgn val="ctr"/>
        <c:lblOffset val="100"/>
      </c:catAx>
      <c:valAx>
        <c:axId val="144967168"/>
        <c:scaling>
          <c:orientation val="minMax"/>
          <c:max val="1"/>
          <c:min val="0"/>
        </c:scaling>
        <c:delete val="1"/>
        <c:axPos val="t"/>
        <c:numFmt formatCode="0.0%" sourceLinked="1"/>
        <c:majorTickMark val="none"/>
        <c:tickLblPos val="none"/>
        <c:crossAx val="144965632"/>
        <c:crosses val="autoZero"/>
        <c:crossBetween val="between"/>
        <c:majorUnit val="0.2"/>
      </c:valAx>
      <c:spPr>
        <a:noFill/>
        <a:ln w="25400">
          <a:noFill/>
        </a:ln>
      </c:spPr>
    </c:plotArea>
    <c:plotVisOnly val="1"/>
    <c:dispBlanksAs val="gap"/>
  </c:chart>
  <c:spPr>
    <a:ln>
      <a:noFill/>
    </a:ln>
  </c:spPr>
  <c:txPr>
    <a:bodyPr/>
    <a:lstStyle/>
    <a:p>
      <a:pPr>
        <a:defRPr sz="1000">
          <a:latin typeface="Arial Narrow" panose="020B0606020202030204" pitchFamily="34" charset="0"/>
          <a:cs typeface="Times New Roman" pitchFamily="18" charset="0"/>
        </a:defRPr>
      </a:pPr>
      <a:endParaRPr lang="ru-RU"/>
    </a:p>
  </c:txPr>
  <c:externalData r:id="rId2"/>
  <c:userShapes r:id="rId3"/>
</c:chartSpace>
</file>

<file path=ppt/charts/chart3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6"/>
  <c:clrMapOvr bg1="lt1" tx1="dk1" bg2="lt2" tx2="dk2" accent1="accent1" accent2="accent2" accent3="accent3" accent4="accent4" accent5="accent5" accent6="accent6" hlink="hlink" folHlink="folHlink"/>
  <c:chart>
    <c:plotArea>
      <c:layout>
        <c:manualLayout>
          <c:layoutTarget val="inner"/>
          <c:xMode val="edge"/>
          <c:yMode val="edge"/>
          <c:x val="0.39496538546072874"/>
          <c:y val="0.19848368057578494"/>
          <c:w val="0.56112377777551825"/>
          <c:h val="0.79073492307485471"/>
        </c:manualLayout>
      </c:layout>
      <c:barChart>
        <c:barDir val="bar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Удовлетворены доступностью информации</c:v>
                </c:pt>
              </c:strCache>
            </c:strRef>
          </c:tx>
          <c:spPr>
            <a:solidFill>
              <a:srgbClr val="7C3776"/>
            </a:solidFill>
          </c:spPr>
          <c:dLbls>
            <c:dLbl>
              <c:idx val="2"/>
              <c:layout>
                <c:manualLayout>
                  <c:x val="-1.9758953593601502E-3"/>
                  <c:y val="1.2550232307722141E-7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A097-4DF3-B29D-17970C861635}"/>
                </c:ext>
              </c:extLst>
            </c:dLbl>
            <c:spPr>
              <a:solidFill>
                <a:sysClr val="window" lastClr="FFFFFF"/>
              </a:solidFill>
              <a:ln>
                <a:solidFill>
                  <a:srgbClr val="7C3776"/>
                </a:solidFill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Лист1!$A$2:$A$6</c:f>
              <c:strCache>
                <c:ptCount val="5"/>
                <c:pt idx="0">
                  <c:v>Микропредприятие (до 15 человек)</c:v>
                </c:pt>
                <c:pt idx="1">
                  <c:v>Малое предприятие (от 15 до 100 человек)</c:v>
                </c:pt>
                <c:pt idx="2">
                  <c:v>Среднее предприятие (от 101 до 250 человек)</c:v>
                </c:pt>
                <c:pt idx="3">
                  <c:v>Крупное предприятие (свыше 250 человек )</c:v>
                </c:pt>
                <c:pt idx="4">
                  <c:v>В среднем по Новосибирской области</c:v>
                </c:pt>
              </c:strCache>
            </c:strRef>
          </c:cat>
          <c:val>
            <c:numRef>
              <c:f>Лист1!$B$2:$B$6</c:f>
              <c:numCache>
                <c:formatCode>0.0%</c:formatCode>
                <c:ptCount val="5"/>
                <c:pt idx="0">
                  <c:v>0.49100000000000038</c:v>
                </c:pt>
                <c:pt idx="1">
                  <c:v>0.6380000000000019</c:v>
                </c:pt>
                <c:pt idx="2">
                  <c:v>0.56000000000000005</c:v>
                </c:pt>
                <c:pt idx="3">
                  <c:v>0.79100000000000004</c:v>
                </c:pt>
                <c:pt idx="4">
                  <c:v>0.55600000000000005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A097-4DF3-B29D-17970C861635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Удовлетворены понятностью информации</c:v>
                </c:pt>
              </c:strCache>
            </c:strRef>
          </c:tx>
          <c:spPr>
            <a:solidFill>
              <a:srgbClr val="C9A7D1"/>
            </a:solidFill>
            <a:ln>
              <a:noFill/>
            </a:ln>
          </c:spPr>
          <c:dLbls>
            <c:dLbl>
              <c:idx val="2"/>
              <c:layout>
                <c:manualLayout>
                  <c:x val="1.3924657550318261E-2"/>
                  <c:y val="6.0404268083002392E-4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A097-4DF3-B29D-17970C861635}"/>
                </c:ext>
              </c:extLst>
            </c:dLbl>
            <c:spPr>
              <a:solidFill>
                <a:sysClr val="window" lastClr="FFFFFF"/>
              </a:solidFill>
              <a:ln>
                <a:solidFill>
                  <a:srgbClr val="C9A7D1"/>
                </a:solidFill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Лист1!$A$2:$A$6</c:f>
              <c:strCache>
                <c:ptCount val="5"/>
                <c:pt idx="0">
                  <c:v>Микропредприятие (до 15 человек)</c:v>
                </c:pt>
                <c:pt idx="1">
                  <c:v>Малое предприятие (от 15 до 100 человек)</c:v>
                </c:pt>
                <c:pt idx="2">
                  <c:v>Среднее предприятие (от 101 до 250 человек)</c:v>
                </c:pt>
                <c:pt idx="3">
                  <c:v>Крупное предприятие (свыше 250 человек )</c:v>
                </c:pt>
                <c:pt idx="4">
                  <c:v>В среднем по Новосибирской области</c:v>
                </c:pt>
              </c:strCache>
            </c:strRef>
          </c:cat>
          <c:val>
            <c:numRef>
              <c:f>Лист1!$C$2:$C$6</c:f>
              <c:numCache>
                <c:formatCode>0.0%</c:formatCode>
                <c:ptCount val="5"/>
                <c:pt idx="0">
                  <c:v>0.52100000000000002</c:v>
                </c:pt>
                <c:pt idx="1">
                  <c:v>0.6430000000000019</c:v>
                </c:pt>
                <c:pt idx="2">
                  <c:v>0.53800000000000003</c:v>
                </c:pt>
                <c:pt idx="3">
                  <c:v>0.80600000000000005</c:v>
                </c:pt>
                <c:pt idx="4">
                  <c:v>0.57399999999999995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A097-4DF3-B29D-17970C861635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Удовлетворены удобством получения информации</c:v>
                </c:pt>
              </c:strCache>
            </c:strRef>
          </c:tx>
          <c:spPr>
            <a:solidFill>
              <a:srgbClr val="7665AB"/>
            </a:solidFill>
          </c:spPr>
          <c:dLbls>
            <c:spPr>
              <a:solidFill>
                <a:sysClr val="window" lastClr="FFFFFF"/>
              </a:solidFill>
              <a:ln>
                <a:solidFill>
                  <a:srgbClr val="7665AB"/>
                </a:solidFill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Микропредприятие (до 15 человек)</c:v>
                </c:pt>
                <c:pt idx="1">
                  <c:v>Малое предприятие (от 15 до 100 человек)</c:v>
                </c:pt>
                <c:pt idx="2">
                  <c:v>Среднее предприятие (от 101 до 250 человек)</c:v>
                </c:pt>
                <c:pt idx="3">
                  <c:v>Крупное предприятие (свыше 250 человек )</c:v>
                </c:pt>
                <c:pt idx="4">
                  <c:v>В среднем по Новосибирской области</c:v>
                </c:pt>
              </c:strCache>
            </c:strRef>
          </c:cat>
          <c:val>
            <c:numRef>
              <c:f>Лист1!$D$2:$D$6</c:f>
              <c:numCache>
                <c:formatCode>0.0%</c:formatCode>
                <c:ptCount val="5"/>
                <c:pt idx="0">
                  <c:v>0.52700000000000002</c:v>
                </c:pt>
                <c:pt idx="1">
                  <c:v>0.66100000000000214</c:v>
                </c:pt>
                <c:pt idx="2">
                  <c:v>0.54900000000000004</c:v>
                </c:pt>
                <c:pt idx="3">
                  <c:v>0.77600000000000213</c:v>
                </c:pt>
                <c:pt idx="4">
                  <c:v>0.58299999999999996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A097-4DF3-B29D-17970C861635}"/>
            </c:ext>
          </c:extLst>
        </c:ser>
        <c:axId val="144562432"/>
        <c:axId val="145117184"/>
      </c:barChart>
      <c:catAx>
        <c:axId val="144562432"/>
        <c:scaling>
          <c:orientation val="maxMin"/>
        </c:scaling>
        <c:axPos val="l"/>
        <c:numFmt formatCode="General" sourceLinked="1"/>
        <c:tickLblPos val="nextTo"/>
        <c:crossAx val="145117184"/>
        <c:crosses val="autoZero"/>
        <c:auto val="1"/>
        <c:lblAlgn val="ctr"/>
        <c:lblOffset val="100"/>
      </c:catAx>
      <c:valAx>
        <c:axId val="145117184"/>
        <c:scaling>
          <c:orientation val="minMax"/>
          <c:max val="1"/>
          <c:min val="0"/>
        </c:scaling>
        <c:delete val="1"/>
        <c:axPos val="t"/>
        <c:numFmt formatCode="0.0%" sourceLinked="1"/>
        <c:tickLblPos val="none"/>
        <c:crossAx val="144562432"/>
        <c:crosses val="autoZero"/>
        <c:crossBetween val="between"/>
        <c:majorUnit val="0.2"/>
      </c:valAx>
      <c:spPr>
        <a:noFill/>
        <a:ln>
          <a:noFill/>
        </a:ln>
      </c:spPr>
    </c:plotArea>
    <c:legend>
      <c:legendPos val="t"/>
      <c:layout>
        <c:manualLayout>
          <c:xMode val="edge"/>
          <c:yMode val="edge"/>
          <c:x val="1.9595346260387825E-2"/>
          <c:y val="0"/>
          <c:w val="0.94354260387811661"/>
          <c:h val="0.13120172105060218"/>
        </c:manualLayout>
      </c:layout>
    </c:legend>
    <c:plotVisOnly val="1"/>
    <c:dispBlanksAs val="gap"/>
  </c:chart>
  <c:spPr>
    <a:ln>
      <a:noFill/>
    </a:ln>
  </c:spPr>
  <c:txPr>
    <a:bodyPr/>
    <a:lstStyle/>
    <a:p>
      <a:pPr>
        <a:defRPr>
          <a:latin typeface="Arial Narrow" panose="020B0606020202030204" pitchFamily="34" charset="0"/>
          <a:cs typeface="Times New Roman" pitchFamily="18" charset="0"/>
        </a:defRPr>
      </a:pPr>
      <a:endParaRPr lang="ru-RU"/>
    </a:p>
  </c:txPr>
  <c:externalData r:id="rId2"/>
  <c:userShapes r:id="rId3"/>
</c:chartSpace>
</file>

<file path=ppt/charts/chart3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6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48579303478064728"/>
          <c:y val="0.16746044244470151"/>
          <c:w val="0.49095786495103289"/>
          <c:h val="0.80208961379829824"/>
        </c:manualLayout>
      </c:layout>
      <c:barChart>
        <c:barDir val="bar"/>
        <c:grouping val="percent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Удовлетворительно</c:v>
                </c:pt>
              </c:strCache>
            </c:strRef>
          </c:tx>
          <c:spPr>
            <a:solidFill>
              <a:srgbClr val="78973B"/>
            </a:solidFill>
            <a:ln>
              <a:noFill/>
            </a:ln>
            <a:effectLst/>
          </c:spPr>
          <c:dLbls>
            <c:spPr>
              <a:solidFill>
                <a:sysClr val="window" lastClr="FFFFFF">
                  <a:lumMod val="95000"/>
                </a:sysClr>
              </a:solidFill>
              <a:ln>
                <a:solidFill>
                  <a:srgbClr val="78973B"/>
                </a:solidFill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УДОВЛЕТВОРЕННОСТЬ УРОВНЕМ ДОСТУПНОСТИ ИНФОРМАЦИИ</c:v>
                </c:pt>
                <c:pt idx="1">
                  <c:v>УДОВЛЕТВОРЕННОСТЬ УРОВНЕМ ПОНЯТНОСТИ ИНФОРМАЦИИ</c:v>
                </c:pt>
                <c:pt idx="2">
                  <c:v>УДОВЛЕТВОРЕННОСТЬ УРОВНЕМ УДОБСТВА ПОЛУЧЕНИЯ ИНФОРМАЦИИ</c:v>
                </c:pt>
              </c:strCache>
            </c:strRef>
          </c:cat>
          <c:val>
            <c:numRef>
              <c:f>Лист1!$B$2:$B$4</c:f>
              <c:numCache>
                <c:formatCode>0%</c:formatCode>
                <c:ptCount val="3"/>
                <c:pt idx="0" formatCode="0.0%">
                  <c:v>0.66300000000000014</c:v>
                </c:pt>
                <c:pt idx="1">
                  <c:v>0.68</c:v>
                </c:pt>
                <c:pt idx="2" formatCode="0.0%">
                  <c:v>0.67200000000000015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EEA-44F2-A98E-A5A8737B20F6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Неудовлетворительно</c:v>
                </c:pt>
              </c:strCache>
            </c:strRef>
          </c:tx>
          <c:spPr>
            <a:solidFill>
              <a:srgbClr val="B73B61"/>
            </a:solidFill>
            <a:ln>
              <a:noFill/>
            </a:ln>
            <a:effectLst/>
          </c:spPr>
          <c:dLbls>
            <c:spPr>
              <a:solidFill>
                <a:sysClr val="window" lastClr="FFFFFF">
                  <a:lumMod val="95000"/>
                </a:sysClr>
              </a:solidFill>
              <a:ln>
                <a:solidFill>
                  <a:srgbClr val="B73B61"/>
                </a:solidFill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УДОВЛЕТВОРЕННОСТЬ УРОВНЕМ ДОСТУПНОСТИ ИНФОРМАЦИИ</c:v>
                </c:pt>
                <c:pt idx="1">
                  <c:v>УДОВЛЕТВОРЕННОСТЬ УРОВНЕМ ПОНЯТНОСТИ ИНФОРМАЦИИ</c:v>
                </c:pt>
                <c:pt idx="2">
                  <c:v>УДОВЛЕТВОРЕННОСТЬ УРОВНЕМ УДОБСТВА ПОЛУЧЕНИЯ ИНФОРМАЦИИ</c:v>
                </c:pt>
              </c:strCache>
            </c:strRef>
          </c:cat>
          <c:val>
            <c:numRef>
              <c:f>Лист1!$C$2:$C$4</c:f>
              <c:numCache>
                <c:formatCode>0%</c:formatCode>
                <c:ptCount val="3"/>
                <c:pt idx="0" formatCode="0.0%">
                  <c:v>0.20900000000000002</c:v>
                </c:pt>
                <c:pt idx="1">
                  <c:v>0.18000000000000002</c:v>
                </c:pt>
                <c:pt idx="2" formatCode="0.0%">
                  <c:v>0.222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9EEA-44F2-A98E-A5A8737B20F6}"/>
            </c:ext>
          </c:extLst>
        </c:ser>
        <c:overlap val="100"/>
        <c:axId val="145917824"/>
        <c:axId val="145919360"/>
      </c:barChart>
      <c:catAx>
        <c:axId val="145917824"/>
        <c:scaling>
          <c:orientation val="maxMin"/>
        </c:scaling>
        <c:axPos val="l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ru-RU"/>
          </a:p>
        </c:txPr>
        <c:crossAx val="145919360"/>
        <c:crosses val="autoZero"/>
        <c:auto val="1"/>
        <c:lblAlgn val="ctr"/>
        <c:lblOffset val="100"/>
      </c:catAx>
      <c:valAx>
        <c:axId val="145919360"/>
        <c:scaling>
          <c:orientation val="minMax"/>
        </c:scaling>
        <c:delete val="1"/>
        <c:axPos val="t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tickLblPos val="none"/>
        <c:crossAx val="1459178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"/>
          <c:y val="9.1852022146867163E-3"/>
          <c:w val="0.69663317574517991"/>
          <c:h val="0.18111143056231113"/>
        </c:manualLayout>
      </c:layout>
      <c:spPr>
        <a:noFill/>
        <a:ln>
          <a:noFill/>
        </a:ln>
        <a:effectLst/>
      </c:spPr>
      <c:txPr>
        <a:bodyPr rot="0" vert="horz"/>
        <a:lstStyle/>
        <a:p>
          <a:pPr>
            <a:defRPr/>
          </a:pPr>
          <a:endParaRPr lang="ru-RU"/>
        </a:p>
      </c:txPr>
    </c:legend>
    <c:plotVisOnly val="1"/>
    <c:dispBlanksAs val="gap"/>
  </c:chart>
  <c:spPr>
    <a:solidFill>
      <a:schemeClr val="bg1"/>
    </a:solidFill>
    <a:ln w="28575" cap="flat" cmpd="sng" algn="ctr">
      <a:noFill/>
      <a:prstDash val="sysDash"/>
      <a:round/>
    </a:ln>
    <a:effectLst/>
  </c:spPr>
  <c:txPr>
    <a:bodyPr/>
    <a:lstStyle/>
    <a:p>
      <a:pPr>
        <a:defRPr sz="1000">
          <a:solidFill>
            <a:sysClr val="windowText" lastClr="000000"/>
          </a:solidFill>
          <a:latin typeface="Arial Narrow" panose="020B0606020202030204" pitchFamily="34" charset="0"/>
          <a:cs typeface="Times New Roman" pitchFamily="18" charset="0"/>
        </a:defRPr>
      </a:pPr>
      <a:endParaRPr lang="ru-RU"/>
    </a:p>
  </c:txPr>
  <c:externalData r:id="rId2"/>
</c:chartSpace>
</file>

<file path=ppt/charts/chart3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6"/>
  <c:clrMapOvr bg1="lt1" tx1="dk1" bg2="lt2" tx2="dk2" accent1="accent1" accent2="accent2" accent3="accent3" accent4="accent4" accent5="accent5" accent6="accent6" hlink="hlink" folHlink="folHlink"/>
  <c:chart>
    <c:plotArea>
      <c:layout>
        <c:manualLayout>
          <c:layoutTarget val="inner"/>
          <c:xMode val="edge"/>
          <c:yMode val="edge"/>
          <c:x val="0.5524687267753905"/>
          <c:y val="1.0656966229451056E-2"/>
          <c:w val="0.40814877192915638"/>
          <c:h val="0.95107903621980217"/>
        </c:manualLayout>
      </c:layout>
      <c:barChart>
        <c:barDir val="bar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Удовлетворительно</c:v>
                </c:pt>
              </c:strCache>
            </c:strRef>
          </c:tx>
          <c:spPr>
            <a:solidFill>
              <a:srgbClr val="78973B"/>
            </a:solidFill>
          </c:spPr>
          <c:dLbls>
            <c:dLbl>
              <c:idx val="11"/>
              <c:layout>
                <c:manualLayout>
                  <c:x val="2.1864440469091612E-2"/>
                  <c:y val="0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181A-40BA-9864-C3C58A52E099}"/>
                </c:ext>
              </c:extLst>
            </c:dLbl>
            <c:spPr>
              <a:solidFill>
                <a:sysClr val="window" lastClr="FFFFFF"/>
              </a:solidFill>
              <a:ln>
                <a:solidFill>
                  <a:srgbClr val="78973B"/>
                </a:solidFill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Лист1!$A$2:$A$35</c:f>
              <c:strCache>
                <c:ptCount val="34"/>
                <c:pt idx="0">
                  <c:v>Рынок услуг розничной торговли лекарственными препаратами, медицинскими изделиями и сопутствующими товарами</c:v>
                </c:pt>
                <c:pt idx="1">
                  <c:v>Рынок оказания услуг по перевозке пассажиров и багажа легковым такси на территории субъекта Российской Федерации</c:v>
                </c:pt>
                <c:pt idx="2">
                  <c:v>Рынок услуг связи, в том числе услуг по предоставлению широкополосного доступа к информационно-телекоммуникационной сети «Интернет»</c:v>
                </c:pt>
                <c:pt idx="3">
                  <c:v>Рынок услуг общего образования</c:v>
                </c:pt>
                <c:pt idx="4">
                  <c:v>Рынок купли-продажи электрической энергии (мощности) на розничном рынке электрической энергии (мощности)</c:v>
                </c:pt>
                <c:pt idx="5">
                  <c:v>Рынок услуг  среднего профессионального образования</c:v>
                </c:pt>
                <c:pt idx="6">
                  <c:v>Рынок производство бетона</c:v>
                </c:pt>
                <c:pt idx="7">
                  <c:v>Рынок услуг дополнительного образования детей</c:v>
                </c:pt>
                <c:pt idx="8">
                  <c:v>Рынок производства электрической энергии (мощности) на розничном рынке электрической энергии (мощности), включая производство электрической энергии (мощности) в режиме когенерации</c:v>
                </c:pt>
                <c:pt idx="9">
                  <c:v>Рынок оказания услуг по перевозке пассажиров автомобильным транспортом по межмуниципальным маршрутам регулярных перевозок</c:v>
                </c:pt>
                <c:pt idx="10">
                  <c:v>Рынок услуг  дошкольного образования</c:v>
                </c:pt>
                <c:pt idx="11">
                  <c:v>Рынок оказания услуг по перевозке пассажиров автомобильным транспортом по муниципальным маршрутам регулярных перевозок</c:v>
                </c:pt>
                <c:pt idx="12">
                  <c:v>Рынок поставка сжиженного газа в баллонах</c:v>
                </c:pt>
                <c:pt idx="13">
                  <c:v>Рынок производство кирпича</c:v>
                </c:pt>
                <c:pt idx="14">
                  <c:v>Рынок теплоснабжения (производство тепловой энергии)</c:v>
                </c:pt>
                <c:pt idx="15">
                  <c:v>Рынок обработки древесины и производство изделий из дерева</c:v>
                </c:pt>
                <c:pt idx="16">
                  <c:v>Рынок жилищного строительства (за исключением Московского фонда реновации жилой застройки и индивидуального жилищного строительства)</c:v>
                </c:pt>
                <c:pt idx="17">
                  <c:v>Рынок легкой промышленности</c:v>
                </c:pt>
                <c:pt idx="18">
                  <c:v>Рынок добычи общераспространенных полезных ископаемых на участках недр местного значения</c:v>
                </c:pt>
                <c:pt idx="19">
                  <c:v>Рынок семеноводства</c:v>
                </c:pt>
                <c:pt idx="20">
                  <c:v>Рынок архитектурно-строительного проектирования</c:v>
                </c:pt>
                <c:pt idx="21">
                  <c:v>Рынок услуг по сбору и транспортированию твердых коммунальных отходов </c:v>
                </c:pt>
                <c:pt idx="22">
                  <c:v>Рынок социальных услуг</c:v>
                </c:pt>
                <c:pt idx="23">
                  <c:v>Рынок племенного животноводства</c:v>
                </c:pt>
                <c:pt idx="24">
                  <c:v>Рынок услуг  детского отдыха и оздоровления</c:v>
                </c:pt>
                <c:pt idx="25">
                  <c:v>Рынок услуг психолого-педагогического сопровождения детей с ограниченными возможностями здоровья</c:v>
                </c:pt>
                <c:pt idx="26">
                  <c:v>Рынок вылова водных биоресурсов</c:v>
                </c:pt>
                <c:pt idx="27">
                  <c:v>Рынок выполнения работ по содержанию и текущему ремонту общего имущества собственников помещений в многоквартирном доме</c:v>
                </c:pt>
                <c:pt idx="28">
                  <c:v>Рынок переработки водных биоресурсов</c:v>
                </c:pt>
                <c:pt idx="29">
                  <c:v>Рынок выполнения работ по благоустройству городской среды</c:v>
                </c:pt>
                <c:pt idx="30">
                  <c:v>Рынок товарной аквакультуры</c:v>
                </c:pt>
                <c:pt idx="31">
                  <c:v>Рынок строительства объектов капитального строительства, за исключением жилищного и дорожного строительства</c:v>
                </c:pt>
                <c:pt idx="32">
                  <c:v>Рынок дорожной деятельности (за исключением проектирования)</c:v>
                </c:pt>
                <c:pt idx="33">
                  <c:v>В среднем по Новосибирской области</c:v>
                </c:pt>
              </c:strCache>
            </c:strRef>
          </c:cat>
          <c:val>
            <c:numRef>
              <c:f>Лист1!$B$2:$B$35</c:f>
              <c:numCache>
                <c:formatCode>0.0%</c:formatCode>
                <c:ptCount val="34"/>
                <c:pt idx="0" formatCode="0%">
                  <c:v>0.88</c:v>
                </c:pt>
                <c:pt idx="1">
                  <c:v>0.85300000000000009</c:v>
                </c:pt>
                <c:pt idx="2">
                  <c:v>0.83800000000000008</c:v>
                </c:pt>
                <c:pt idx="3">
                  <c:v>0.76800000000000013</c:v>
                </c:pt>
                <c:pt idx="4">
                  <c:v>0.76300000000000012</c:v>
                </c:pt>
                <c:pt idx="5">
                  <c:v>0.75500000000000012</c:v>
                </c:pt>
                <c:pt idx="6">
                  <c:v>0.7390000000000001</c:v>
                </c:pt>
                <c:pt idx="7">
                  <c:v>0.7370000000000001</c:v>
                </c:pt>
                <c:pt idx="8">
                  <c:v>0.7370000000000001</c:v>
                </c:pt>
                <c:pt idx="9">
                  <c:v>0.7370000000000001</c:v>
                </c:pt>
                <c:pt idx="10">
                  <c:v>0.72800000000000009</c:v>
                </c:pt>
                <c:pt idx="11">
                  <c:v>0.72600000000000009</c:v>
                </c:pt>
                <c:pt idx="12">
                  <c:v>0.72200000000000009</c:v>
                </c:pt>
                <c:pt idx="13" formatCode="0%">
                  <c:v>0.71000000000000008</c:v>
                </c:pt>
                <c:pt idx="14">
                  <c:v>0.70800000000000007</c:v>
                </c:pt>
                <c:pt idx="15" formatCode="0%">
                  <c:v>0.70000000000000007</c:v>
                </c:pt>
                <c:pt idx="16">
                  <c:v>0.68799999999999994</c:v>
                </c:pt>
                <c:pt idx="17">
                  <c:v>0.66100000000000014</c:v>
                </c:pt>
                <c:pt idx="18" formatCode="0%">
                  <c:v>0.65000000000000013</c:v>
                </c:pt>
                <c:pt idx="19">
                  <c:v>0.63200000000000012</c:v>
                </c:pt>
                <c:pt idx="20" formatCode="0%">
                  <c:v>0.62000000000000011</c:v>
                </c:pt>
                <c:pt idx="21">
                  <c:v>0.60500000000000009</c:v>
                </c:pt>
                <c:pt idx="22">
                  <c:v>0.58899999999999997</c:v>
                </c:pt>
                <c:pt idx="23">
                  <c:v>0.58399999999999996</c:v>
                </c:pt>
                <c:pt idx="24">
                  <c:v>0.56899999999999995</c:v>
                </c:pt>
                <c:pt idx="25">
                  <c:v>0.56899999999999995</c:v>
                </c:pt>
                <c:pt idx="26">
                  <c:v>0.55200000000000005</c:v>
                </c:pt>
                <c:pt idx="27">
                  <c:v>0.54100000000000004</c:v>
                </c:pt>
                <c:pt idx="28" formatCode="0%">
                  <c:v>0.53</c:v>
                </c:pt>
                <c:pt idx="29">
                  <c:v>0.52700000000000002</c:v>
                </c:pt>
                <c:pt idx="30">
                  <c:v>0.51300000000000001</c:v>
                </c:pt>
                <c:pt idx="31">
                  <c:v>0.50800000000000001</c:v>
                </c:pt>
                <c:pt idx="32">
                  <c:v>0.4250000000000001</c:v>
                </c:pt>
                <c:pt idx="33">
                  <c:v>0.66254545454545466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181A-40BA-9864-C3C58A52E099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Неудовлетворительно</c:v>
                </c:pt>
              </c:strCache>
            </c:strRef>
          </c:tx>
          <c:spPr>
            <a:solidFill>
              <a:srgbClr val="B73B61"/>
            </a:solidFill>
            <a:ln>
              <a:noFill/>
            </a:ln>
          </c:spPr>
          <c:dLbls>
            <c:dLbl>
              <c:idx val="5"/>
              <c:layout>
                <c:manualLayout>
                  <c:x val="1.3913734843968201E-2"/>
                  <c:y val="0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181A-40BA-9864-C3C58A52E099}"/>
                </c:ext>
              </c:extLst>
            </c:dLbl>
            <c:dLbl>
              <c:idx val="10"/>
              <c:layout>
                <c:manualLayout>
                  <c:x val="2.3852116875372777E-2"/>
                  <c:y val="0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181A-40BA-9864-C3C58A52E099}"/>
                </c:ext>
              </c:extLst>
            </c:dLbl>
            <c:dLbl>
              <c:idx val="11"/>
              <c:layout>
                <c:manualLayout>
                  <c:x val="3.5778175313059421E-2"/>
                  <c:y val="-2.5839793281655535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181A-40BA-9864-C3C58A52E099}"/>
                </c:ext>
              </c:extLst>
            </c:dLbl>
            <c:spPr>
              <a:solidFill>
                <a:sysClr val="window" lastClr="FFFFFF"/>
              </a:solidFill>
              <a:ln>
                <a:solidFill>
                  <a:srgbClr val="B73B61"/>
                </a:solidFill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Лист1!$A$2:$A$35</c:f>
              <c:strCache>
                <c:ptCount val="34"/>
                <c:pt idx="0">
                  <c:v>Рынок услуг розничной торговли лекарственными препаратами, медицинскими изделиями и сопутствующими товарами</c:v>
                </c:pt>
                <c:pt idx="1">
                  <c:v>Рынок оказания услуг по перевозке пассажиров и багажа легковым такси на территории субъекта Российской Федерации</c:v>
                </c:pt>
                <c:pt idx="2">
                  <c:v>Рынок услуг связи, в том числе услуг по предоставлению широкополосного доступа к информационно-телекоммуникационной сети «Интернет»</c:v>
                </c:pt>
                <c:pt idx="3">
                  <c:v>Рынок услуг общего образования</c:v>
                </c:pt>
                <c:pt idx="4">
                  <c:v>Рынок купли-продажи электрической энергии (мощности) на розничном рынке электрической энергии (мощности)</c:v>
                </c:pt>
                <c:pt idx="5">
                  <c:v>Рынок услуг  среднего профессионального образования</c:v>
                </c:pt>
                <c:pt idx="6">
                  <c:v>Рынок производство бетона</c:v>
                </c:pt>
                <c:pt idx="7">
                  <c:v>Рынок услуг дополнительного образования детей</c:v>
                </c:pt>
                <c:pt idx="8">
                  <c:v>Рынок производства электрической энергии (мощности) на розничном рынке электрической энергии (мощности), включая производство электрической энергии (мощности) в режиме когенерации</c:v>
                </c:pt>
                <c:pt idx="9">
                  <c:v>Рынок оказания услуг по перевозке пассажиров автомобильным транспортом по межмуниципальным маршрутам регулярных перевозок</c:v>
                </c:pt>
                <c:pt idx="10">
                  <c:v>Рынок услуг  дошкольного образования</c:v>
                </c:pt>
                <c:pt idx="11">
                  <c:v>Рынок оказания услуг по перевозке пассажиров автомобильным транспортом по муниципальным маршрутам регулярных перевозок</c:v>
                </c:pt>
                <c:pt idx="12">
                  <c:v>Рынок поставка сжиженного газа в баллонах</c:v>
                </c:pt>
                <c:pt idx="13">
                  <c:v>Рынок производство кирпича</c:v>
                </c:pt>
                <c:pt idx="14">
                  <c:v>Рынок теплоснабжения (производство тепловой энергии)</c:v>
                </c:pt>
                <c:pt idx="15">
                  <c:v>Рынок обработки древесины и производство изделий из дерева</c:v>
                </c:pt>
                <c:pt idx="16">
                  <c:v>Рынок жилищного строительства (за исключением Московского фонда реновации жилой застройки и индивидуального жилищного строительства)</c:v>
                </c:pt>
                <c:pt idx="17">
                  <c:v>Рынок легкой промышленности</c:v>
                </c:pt>
                <c:pt idx="18">
                  <c:v>Рынок добычи общераспространенных полезных ископаемых на участках недр местного значения</c:v>
                </c:pt>
                <c:pt idx="19">
                  <c:v>Рынок семеноводства</c:v>
                </c:pt>
                <c:pt idx="20">
                  <c:v>Рынок архитектурно-строительного проектирования</c:v>
                </c:pt>
                <c:pt idx="21">
                  <c:v>Рынок услуг по сбору и транспортированию твердых коммунальных отходов </c:v>
                </c:pt>
                <c:pt idx="22">
                  <c:v>Рынок социальных услуг</c:v>
                </c:pt>
                <c:pt idx="23">
                  <c:v>Рынок племенного животноводства</c:v>
                </c:pt>
                <c:pt idx="24">
                  <c:v>Рынок услуг  детского отдыха и оздоровления</c:v>
                </c:pt>
                <c:pt idx="25">
                  <c:v>Рынок услуг психолого-педагогического сопровождения детей с ограниченными возможностями здоровья</c:v>
                </c:pt>
                <c:pt idx="26">
                  <c:v>Рынок вылова водных биоресурсов</c:v>
                </c:pt>
                <c:pt idx="27">
                  <c:v>Рынок выполнения работ по содержанию и текущему ремонту общего имущества собственников помещений в многоквартирном доме</c:v>
                </c:pt>
                <c:pt idx="28">
                  <c:v>Рынок переработки водных биоресурсов</c:v>
                </c:pt>
                <c:pt idx="29">
                  <c:v>Рынок выполнения работ по благоустройству городской среды</c:v>
                </c:pt>
                <c:pt idx="30">
                  <c:v>Рынок товарной аквакультуры</c:v>
                </c:pt>
                <c:pt idx="31">
                  <c:v>Рынок строительства объектов капитального строительства, за исключением жилищного и дорожного строительства</c:v>
                </c:pt>
                <c:pt idx="32">
                  <c:v>Рынок дорожной деятельности (за исключением проектирования)</c:v>
                </c:pt>
                <c:pt idx="33">
                  <c:v>В среднем по Новосибирской области</c:v>
                </c:pt>
              </c:strCache>
            </c:strRef>
          </c:cat>
          <c:val>
            <c:numRef>
              <c:f>Лист1!$C$2:$C$35</c:f>
              <c:numCache>
                <c:formatCode>0.0%</c:formatCode>
                <c:ptCount val="34"/>
                <c:pt idx="0" formatCode="0%">
                  <c:v>0.12000000000000001</c:v>
                </c:pt>
                <c:pt idx="1">
                  <c:v>0.14700000000000002</c:v>
                </c:pt>
                <c:pt idx="2">
                  <c:v>0.16200000000000001</c:v>
                </c:pt>
                <c:pt idx="3">
                  <c:v>0.23200000000000001</c:v>
                </c:pt>
                <c:pt idx="4">
                  <c:v>0.23700000000000002</c:v>
                </c:pt>
                <c:pt idx="5">
                  <c:v>0.24500000000000002</c:v>
                </c:pt>
                <c:pt idx="6">
                  <c:v>0.26100000000000001</c:v>
                </c:pt>
                <c:pt idx="7">
                  <c:v>0.26300000000000001</c:v>
                </c:pt>
                <c:pt idx="8">
                  <c:v>0.26300000000000001</c:v>
                </c:pt>
                <c:pt idx="9">
                  <c:v>0.26300000000000001</c:v>
                </c:pt>
                <c:pt idx="10">
                  <c:v>0.27200000000000002</c:v>
                </c:pt>
                <c:pt idx="11">
                  <c:v>0.27400000000000002</c:v>
                </c:pt>
                <c:pt idx="12">
                  <c:v>0.27800000000000002</c:v>
                </c:pt>
                <c:pt idx="13" formatCode="0%">
                  <c:v>0.29000000000000004</c:v>
                </c:pt>
                <c:pt idx="14">
                  <c:v>0.29200000000000004</c:v>
                </c:pt>
                <c:pt idx="15" formatCode="0%">
                  <c:v>0.30000000000000004</c:v>
                </c:pt>
                <c:pt idx="16">
                  <c:v>0.31200000000000006</c:v>
                </c:pt>
                <c:pt idx="17">
                  <c:v>0.33900000000000008</c:v>
                </c:pt>
                <c:pt idx="18">
                  <c:v>0.35000000000000003</c:v>
                </c:pt>
                <c:pt idx="19">
                  <c:v>0.3680000000000001</c:v>
                </c:pt>
                <c:pt idx="20" formatCode="0%">
                  <c:v>0.38000000000000006</c:v>
                </c:pt>
                <c:pt idx="21">
                  <c:v>0.39500000000000007</c:v>
                </c:pt>
                <c:pt idx="22">
                  <c:v>0.41100000000000003</c:v>
                </c:pt>
                <c:pt idx="23">
                  <c:v>0.41600000000000004</c:v>
                </c:pt>
                <c:pt idx="24">
                  <c:v>0.43100000000000011</c:v>
                </c:pt>
                <c:pt idx="25">
                  <c:v>0.43100000000000011</c:v>
                </c:pt>
                <c:pt idx="26">
                  <c:v>0.44800000000000001</c:v>
                </c:pt>
                <c:pt idx="27">
                  <c:v>0.45900000000000002</c:v>
                </c:pt>
                <c:pt idx="28" formatCode="0%">
                  <c:v>0.47000000000000003</c:v>
                </c:pt>
                <c:pt idx="29">
                  <c:v>0.47300000000000003</c:v>
                </c:pt>
                <c:pt idx="30">
                  <c:v>0.4870000000000001</c:v>
                </c:pt>
                <c:pt idx="31">
                  <c:v>0.4920000000000001</c:v>
                </c:pt>
                <c:pt idx="32">
                  <c:v>0.57500000000000007</c:v>
                </c:pt>
                <c:pt idx="33">
                  <c:v>0.33745454545454556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181A-40BA-9864-C3C58A52E099}"/>
            </c:ext>
          </c:extLst>
        </c:ser>
        <c:overlap val="100"/>
        <c:axId val="145981824"/>
        <c:axId val="145983360"/>
      </c:barChart>
      <c:catAx>
        <c:axId val="145981824"/>
        <c:scaling>
          <c:orientation val="maxMin"/>
        </c:scaling>
        <c:axPos val="l"/>
        <c:numFmt formatCode="General" sourceLinked="1"/>
        <c:tickLblPos val="nextTo"/>
        <c:txPr>
          <a:bodyPr/>
          <a:lstStyle/>
          <a:p>
            <a:pPr>
              <a:defRPr sz="900"/>
            </a:pPr>
            <a:endParaRPr lang="ru-RU"/>
          </a:p>
        </c:txPr>
        <c:crossAx val="145983360"/>
        <c:crosses val="autoZero"/>
        <c:auto val="1"/>
        <c:lblAlgn val="ctr"/>
        <c:lblOffset val="100"/>
      </c:catAx>
      <c:valAx>
        <c:axId val="145983360"/>
        <c:scaling>
          <c:orientation val="minMax"/>
          <c:max val="1"/>
          <c:min val="0"/>
        </c:scaling>
        <c:delete val="1"/>
        <c:axPos val="t"/>
        <c:majorGridlines/>
        <c:numFmt formatCode="0%" sourceLinked="1"/>
        <c:tickLblPos val="none"/>
        <c:crossAx val="145981824"/>
        <c:crosses val="autoZero"/>
        <c:crossBetween val="between"/>
        <c:majorUnit val="0.2"/>
      </c:valAx>
      <c:spPr>
        <a:noFill/>
        <a:ln w="25400">
          <a:noFill/>
        </a:ln>
      </c:spPr>
    </c:plotArea>
    <c:plotVisOnly val="1"/>
    <c:dispBlanksAs val="gap"/>
  </c:chart>
  <c:spPr>
    <a:ln>
      <a:noFill/>
    </a:ln>
  </c:spPr>
  <c:txPr>
    <a:bodyPr/>
    <a:lstStyle/>
    <a:p>
      <a:pPr>
        <a:defRPr>
          <a:latin typeface="Arial Narrow" panose="020B0606020202030204" pitchFamily="34" charset="0"/>
          <a:cs typeface="Times New Roman" pitchFamily="18" charset="0"/>
        </a:defRPr>
      </a:pPr>
      <a:endParaRPr lang="ru-RU"/>
    </a:p>
  </c:txPr>
  <c:externalData r:id="rId2"/>
  <c:userShapes r:id="rId3"/>
</c:chartSpace>
</file>

<file path=ppt/charts/chart3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6"/>
  <c:clrMapOvr bg1="lt1" tx1="dk1" bg2="lt2" tx2="dk2" accent1="accent1" accent2="accent2" accent3="accent3" accent4="accent4" accent5="accent5" accent6="accent6" hlink="hlink" folHlink="folHlink"/>
  <c:chart>
    <c:plotArea>
      <c:layout>
        <c:manualLayout>
          <c:layoutTarget val="inner"/>
          <c:xMode val="edge"/>
          <c:yMode val="edge"/>
          <c:x val="0.55848854489454358"/>
          <c:y val="2.6229991667965715E-2"/>
          <c:w val="0.38811371659220623"/>
          <c:h val="0.95755349948438095"/>
        </c:manualLayout>
      </c:layout>
      <c:barChart>
        <c:barDir val="bar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Удовлетворительно</c:v>
                </c:pt>
              </c:strCache>
            </c:strRef>
          </c:tx>
          <c:spPr>
            <a:solidFill>
              <a:srgbClr val="78973B"/>
            </a:solidFill>
          </c:spPr>
          <c:dLbls>
            <c:dLbl>
              <c:idx val="11"/>
              <c:layout>
                <c:manualLayout>
                  <c:x val="2.1864440469091601E-2"/>
                  <c:y val="0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9B6D-4175-B099-8139D6428D95}"/>
                </c:ext>
              </c:extLst>
            </c:dLbl>
            <c:spPr>
              <a:solidFill>
                <a:sysClr val="window" lastClr="FFFFFF"/>
              </a:solidFill>
              <a:ln>
                <a:solidFill>
                  <a:srgbClr val="78973B"/>
                </a:solidFill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Лист1!$A$2:$A$35</c:f>
              <c:strCache>
                <c:ptCount val="34"/>
                <c:pt idx="0">
                  <c:v>Рынок услуг розничной торговли лекарственными препаратами, медицинскими изделиями и сопутствующими товарами</c:v>
                </c:pt>
                <c:pt idx="1">
                  <c:v>Рынок оказания услуг по перевозке пассажиров и багажа легковым такси на территории субъекта Российской Федерации</c:v>
                </c:pt>
                <c:pt idx="2">
                  <c:v>Рынок услуг связи, в том числе услуг по предоставлению широкополосного доступа к информационно-телекоммуникационной сети «Интернет»</c:v>
                </c:pt>
                <c:pt idx="3">
                  <c:v>Рынок услуг дошкольного образования</c:v>
                </c:pt>
                <c:pt idx="4">
                  <c:v>Рынок услуг дополнительного образования детей</c:v>
                </c:pt>
                <c:pt idx="5">
                  <c:v>Рынок услуг общего образования</c:v>
                </c:pt>
                <c:pt idx="6">
                  <c:v>Рынок оказания услуг по перевозке пассажиров автомобильным транспортом по межмуниципальным маршрутам регулярных перевозок</c:v>
                </c:pt>
                <c:pt idx="7">
                  <c:v>Рынок купли-продажи электрической энергии (мощности) на розничном рынке электрической энергии (мощности)</c:v>
                </c:pt>
                <c:pt idx="8">
                  <c:v>Рынок услуг среднего профессионального образования</c:v>
                </c:pt>
                <c:pt idx="9">
                  <c:v>Рынок поставки сжиженного газа в баллонах</c:v>
                </c:pt>
                <c:pt idx="10">
                  <c:v>Рынок производства бетона</c:v>
                </c:pt>
                <c:pt idx="11">
                  <c:v>Рынок оказания услуг по перевозке пассажиров автомобильным транспортом по муниципальным маршрутам регулярных перевозок</c:v>
                </c:pt>
                <c:pt idx="12">
                  <c:v>Рынок производства кирпича</c:v>
                </c:pt>
                <c:pt idx="13">
                  <c:v>Рынок производства электрической энергии (мощности) на розничном рынке электрической энергии (мощности), включая производство электрической энергии (мощности) в режиме когенерации</c:v>
                </c:pt>
                <c:pt idx="14">
                  <c:v>Рынок обработки древесины и производства изделий из дерева</c:v>
                </c:pt>
                <c:pt idx="15">
                  <c:v>Рынок теплоснабжения (производство тепловой энергии)</c:v>
                </c:pt>
                <c:pt idx="16">
                  <c:v>Рынок жилищного строительства (за исключением Московского фонда реновации жилой застройки и индивидуального жилищного строительства)</c:v>
                </c:pt>
                <c:pt idx="17">
                  <c:v>Рынок легкой промышленности</c:v>
                </c:pt>
                <c:pt idx="18">
                  <c:v>Рынок добычи общераспространенных полезных ископаемых на участках недр местного значения </c:v>
                </c:pt>
                <c:pt idx="19">
                  <c:v>Рынок услуг детского отдыха и оздоровления</c:v>
                </c:pt>
                <c:pt idx="20">
                  <c:v>Рынок семеноводства</c:v>
                </c:pt>
                <c:pt idx="21">
                  <c:v>Рынок психолого-педагогического сопровождения детей с ограниченными возможностями здоровья</c:v>
                </c:pt>
                <c:pt idx="22">
                  <c:v>Рынок архитектурно-строительного проектирования</c:v>
                </c:pt>
                <c:pt idx="23">
                  <c:v>Рынок вылова водных биоресурсов</c:v>
                </c:pt>
                <c:pt idx="24">
                  <c:v>Рынок социальных услуг</c:v>
                </c:pt>
                <c:pt idx="25">
                  <c:v>Рынок племенного животноводства</c:v>
                </c:pt>
                <c:pt idx="26">
                  <c:v>Рынок услуг по сбору и транспортированию твердых коммунальных отходов </c:v>
                </c:pt>
                <c:pt idx="27">
                  <c:v>Рынок переработки водных биоресурсов</c:v>
                </c:pt>
                <c:pt idx="28">
                  <c:v>Рынок строительства объектов капитального строительства, за исключением жилищного и дорожного строительства</c:v>
                </c:pt>
                <c:pt idx="29">
                  <c:v>Рынок выполнения работ по содержанию и текущему ремонту общего имущества собственников помещений в многоквартирном доме</c:v>
                </c:pt>
                <c:pt idx="30">
                  <c:v>Рынок выполнения работ по благоустройству городской среды</c:v>
                </c:pt>
                <c:pt idx="31">
                  <c:v>Рынок товарной аквакультуры</c:v>
                </c:pt>
                <c:pt idx="32">
                  <c:v>Рынок дорожной деятельности (за исключением проектирования)</c:v>
                </c:pt>
                <c:pt idx="33">
                  <c:v>В среднем по Новосибирской области</c:v>
                </c:pt>
              </c:strCache>
            </c:strRef>
          </c:cat>
          <c:val>
            <c:numRef>
              <c:f>Лист1!$B$2:$B$35</c:f>
              <c:numCache>
                <c:formatCode>0.0%</c:formatCode>
                <c:ptCount val="34"/>
                <c:pt idx="0">
                  <c:v>0.87100000000000011</c:v>
                </c:pt>
                <c:pt idx="1">
                  <c:v>0.8570000000000001</c:v>
                </c:pt>
                <c:pt idx="2">
                  <c:v>0.83800000000000008</c:v>
                </c:pt>
                <c:pt idx="3" formatCode="0%">
                  <c:v>0.79</c:v>
                </c:pt>
                <c:pt idx="4">
                  <c:v>0.78500000000000003</c:v>
                </c:pt>
                <c:pt idx="5">
                  <c:v>0.77400000000000013</c:v>
                </c:pt>
                <c:pt idx="6" formatCode="0%">
                  <c:v>0.77000000000000013</c:v>
                </c:pt>
                <c:pt idx="7">
                  <c:v>0.76800000000000013</c:v>
                </c:pt>
                <c:pt idx="8">
                  <c:v>0.76600000000000013</c:v>
                </c:pt>
                <c:pt idx="9">
                  <c:v>0.75600000000000012</c:v>
                </c:pt>
                <c:pt idx="10">
                  <c:v>0.74800000000000011</c:v>
                </c:pt>
                <c:pt idx="11">
                  <c:v>0.74700000000000011</c:v>
                </c:pt>
                <c:pt idx="12">
                  <c:v>0.72600000000000009</c:v>
                </c:pt>
                <c:pt idx="13">
                  <c:v>0.72300000000000009</c:v>
                </c:pt>
                <c:pt idx="14">
                  <c:v>0.72100000000000009</c:v>
                </c:pt>
                <c:pt idx="15">
                  <c:v>0.70200000000000007</c:v>
                </c:pt>
                <c:pt idx="16">
                  <c:v>0.70200000000000007</c:v>
                </c:pt>
                <c:pt idx="17">
                  <c:v>0.70100000000000007</c:v>
                </c:pt>
                <c:pt idx="18">
                  <c:v>0.66500000000000015</c:v>
                </c:pt>
                <c:pt idx="19">
                  <c:v>0.65300000000000014</c:v>
                </c:pt>
                <c:pt idx="20">
                  <c:v>0.61900000000000011</c:v>
                </c:pt>
                <c:pt idx="21">
                  <c:v>0.6070000000000001</c:v>
                </c:pt>
                <c:pt idx="22">
                  <c:v>0.60300000000000009</c:v>
                </c:pt>
                <c:pt idx="23">
                  <c:v>0.59799999999999998</c:v>
                </c:pt>
                <c:pt idx="24">
                  <c:v>0.59099999999999997</c:v>
                </c:pt>
                <c:pt idx="25">
                  <c:v>0.59099999999999997</c:v>
                </c:pt>
                <c:pt idx="26">
                  <c:v>0.57700000000000007</c:v>
                </c:pt>
                <c:pt idx="27">
                  <c:v>0.56799999999999995</c:v>
                </c:pt>
                <c:pt idx="28">
                  <c:v>0.55600000000000005</c:v>
                </c:pt>
                <c:pt idx="29" formatCode="0%">
                  <c:v>0.55000000000000004</c:v>
                </c:pt>
                <c:pt idx="30">
                  <c:v>0.54300000000000004</c:v>
                </c:pt>
                <c:pt idx="31">
                  <c:v>0.53200000000000003</c:v>
                </c:pt>
                <c:pt idx="32">
                  <c:v>0.443</c:v>
                </c:pt>
                <c:pt idx="33" formatCode="0%">
                  <c:v>0.68003030303030298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9B6D-4175-B099-8139D6428D95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Неудовлетворительно</c:v>
                </c:pt>
              </c:strCache>
            </c:strRef>
          </c:tx>
          <c:spPr>
            <a:solidFill>
              <a:srgbClr val="B73B61"/>
            </a:solidFill>
            <a:ln>
              <a:noFill/>
            </a:ln>
          </c:spPr>
          <c:dLbls>
            <c:dLbl>
              <c:idx val="5"/>
              <c:layout>
                <c:manualLayout>
                  <c:x val="1.3913734843968188E-2"/>
                  <c:y val="0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9B6D-4175-B099-8139D6428D95}"/>
                </c:ext>
              </c:extLst>
            </c:dLbl>
            <c:dLbl>
              <c:idx val="10"/>
              <c:layout>
                <c:manualLayout>
                  <c:x val="2.3852116875372691E-2"/>
                  <c:y val="0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9B6D-4175-B099-8139D6428D95}"/>
                </c:ext>
              </c:extLst>
            </c:dLbl>
            <c:dLbl>
              <c:idx val="11"/>
              <c:layout>
                <c:manualLayout>
                  <c:x val="3.5778175313059282E-2"/>
                  <c:y val="-2.5839793281655517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9B6D-4175-B099-8139D6428D95}"/>
                </c:ext>
              </c:extLst>
            </c:dLbl>
            <c:spPr>
              <a:solidFill>
                <a:sysClr val="window" lastClr="FFFFFF"/>
              </a:solidFill>
              <a:ln>
                <a:solidFill>
                  <a:srgbClr val="B73B61"/>
                </a:solidFill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Лист1!$A$2:$A$35</c:f>
              <c:strCache>
                <c:ptCount val="34"/>
                <c:pt idx="0">
                  <c:v>Рынок услуг розничной торговли лекарственными препаратами, медицинскими изделиями и сопутствующими товарами</c:v>
                </c:pt>
                <c:pt idx="1">
                  <c:v>Рынок оказания услуг по перевозке пассажиров и багажа легковым такси на территории субъекта Российской Федерации</c:v>
                </c:pt>
                <c:pt idx="2">
                  <c:v>Рынок услуг связи, в том числе услуг по предоставлению широкополосного доступа к информационно-телекоммуникационной сети «Интернет»</c:v>
                </c:pt>
                <c:pt idx="3">
                  <c:v>Рынок услуг дошкольного образования</c:v>
                </c:pt>
                <c:pt idx="4">
                  <c:v>Рынок услуг дополнительного образования детей</c:v>
                </c:pt>
                <c:pt idx="5">
                  <c:v>Рынок услуг общего образования</c:v>
                </c:pt>
                <c:pt idx="6">
                  <c:v>Рынок оказания услуг по перевозке пассажиров автомобильным транспортом по межмуниципальным маршрутам регулярных перевозок</c:v>
                </c:pt>
                <c:pt idx="7">
                  <c:v>Рынок купли-продажи электрической энергии (мощности) на розничном рынке электрической энергии (мощности)</c:v>
                </c:pt>
                <c:pt idx="8">
                  <c:v>Рынок услуг среднего профессионального образования</c:v>
                </c:pt>
                <c:pt idx="9">
                  <c:v>Рынок поставки сжиженного газа в баллонах</c:v>
                </c:pt>
                <c:pt idx="10">
                  <c:v>Рынок производства бетона</c:v>
                </c:pt>
                <c:pt idx="11">
                  <c:v>Рынок оказания услуг по перевозке пассажиров автомобильным транспортом по муниципальным маршрутам регулярных перевозок</c:v>
                </c:pt>
                <c:pt idx="12">
                  <c:v>Рынок производства кирпича</c:v>
                </c:pt>
                <c:pt idx="13">
                  <c:v>Рынок производства электрической энергии (мощности) на розничном рынке электрической энергии (мощности), включая производство электрической энергии (мощности) в режиме когенерации</c:v>
                </c:pt>
                <c:pt idx="14">
                  <c:v>Рынок обработки древесины и производства изделий из дерева</c:v>
                </c:pt>
                <c:pt idx="15">
                  <c:v>Рынок теплоснабжения (производство тепловой энергии)</c:v>
                </c:pt>
                <c:pt idx="16">
                  <c:v>Рынок жилищного строительства (за исключением Московского фонда реновации жилой застройки и индивидуального жилищного строительства)</c:v>
                </c:pt>
                <c:pt idx="17">
                  <c:v>Рынок легкой промышленности</c:v>
                </c:pt>
                <c:pt idx="18">
                  <c:v>Рынок добычи общераспространенных полезных ископаемых на участках недр местного значения </c:v>
                </c:pt>
                <c:pt idx="19">
                  <c:v>Рынок услуг детского отдыха и оздоровления</c:v>
                </c:pt>
                <c:pt idx="20">
                  <c:v>Рынок семеноводства</c:v>
                </c:pt>
                <c:pt idx="21">
                  <c:v>Рынок психолого-педагогического сопровождения детей с ограниченными возможностями здоровья</c:v>
                </c:pt>
                <c:pt idx="22">
                  <c:v>Рынок архитектурно-строительного проектирования</c:v>
                </c:pt>
                <c:pt idx="23">
                  <c:v>Рынок вылова водных биоресурсов</c:v>
                </c:pt>
                <c:pt idx="24">
                  <c:v>Рынок социальных услуг</c:v>
                </c:pt>
                <c:pt idx="25">
                  <c:v>Рынок племенного животноводства</c:v>
                </c:pt>
                <c:pt idx="26">
                  <c:v>Рынок услуг по сбору и транспортированию твердых коммунальных отходов </c:v>
                </c:pt>
                <c:pt idx="27">
                  <c:v>Рынок переработки водных биоресурсов</c:v>
                </c:pt>
                <c:pt idx="28">
                  <c:v>Рынок строительства объектов капитального строительства, за исключением жилищного и дорожного строительства</c:v>
                </c:pt>
                <c:pt idx="29">
                  <c:v>Рынок выполнения работ по содержанию и текущему ремонту общего имущества собственников помещений в многоквартирном доме</c:v>
                </c:pt>
                <c:pt idx="30">
                  <c:v>Рынок выполнения работ по благоустройству городской среды</c:v>
                </c:pt>
                <c:pt idx="31">
                  <c:v>Рынок товарной аквакультуры</c:v>
                </c:pt>
                <c:pt idx="32">
                  <c:v>Рынок дорожной деятельности (за исключением проектирования)</c:v>
                </c:pt>
                <c:pt idx="33">
                  <c:v>В среднем по Новосибирской области</c:v>
                </c:pt>
              </c:strCache>
            </c:strRef>
          </c:cat>
          <c:val>
            <c:numRef>
              <c:f>Лист1!$C$2:$C$35</c:f>
              <c:numCache>
                <c:formatCode>0.0%</c:formatCode>
                <c:ptCount val="34"/>
                <c:pt idx="0">
                  <c:v>0.129</c:v>
                </c:pt>
                <c:pt idx="1">
                  <c:v>0.14300000000000002</c:v>
                </c:pt>
                <c:pt idx="2">
                  <c:v>0.16200000000000001</c:v>
                </c:pt>
                <c:pt idx="3" formatCode="0%">
                  <c:v>0.21000000000000002</c:v>
                </c:pt>
                <c:pt idx="4">
                  <c:v>0.21500000000000002</c:v>
                </c:pt>
                <c:pt idx="5">
                  <c:v>0.22600000000000001</c:v>
                </c:pt>
                <c:pt idx="6" formatCode="0%">
                  <c:v>0.23</c:v>
                </c:pt>
                <c:pt idx="7">
                  <c:v>0.23200000000000001</c:v>
                </c:pt>
                <c:pt idx="8">
                  <c:v>0.23400000000000001</c:v>
                </c:pt>
                <c:pt idx="9">
                  <c:v>0.24400000000000002</c:v>
                </c:pt>
                <c:pt idx="10">
                  <c:v>0.252</c:v>
                </c:pt>
                <c:pt idx="11">
                  <c:v>0.253</c:v>
                </c:pt>
                <c:pt idx="12">
                  <c:v>0.27400000000000002</c:v>
                </c:pt>
                <c:pt idx="13">
                  <c:v>0.27700000000000002</c:v>
                </c:pt>
                <c:pt idx="14">
                  <c:v>0.27900000000000008</c:v>
                </c:pt>
                <c:pt idx="15">
                  <c:v>0.2980000000000001</c:v>
                </c:pt>
                <c:pt idx="16">
                  <c:v>0.2980000000000001</c:v>
                </c:pt>
                <c:pt idx="17">
                  <c:v>0.2990000000000001</c:v>
                </c:pt>
                <c:pt idx="18">
                  <c:v>0.33500000000000008</c:v>
                </c:pt>
                <c:pt idx="19">
                  <c:v>0.34700000000000003</c:v>
                </c:pt>
                <c:pt idx="20">
                  <c:v>0.38100000000000006</c:v>
                </c:pt>
                <c:pt idx="21">
                  <c:v>0.39300000000000007</c:v>
                </c:pt>
                <c:pt idx="22">
                  <c:v>0.39700000000000008</c:v>
                </c:pt>
                <c:pt idx="23">
                  <c:v>0.40200000000000002</c:v>
                </c:pt>
                <c:pt idx="24">
                  <c:v>0.40900000000000003</c:v>
                </c:pt>
                <c:pt idx="25">
                  <c:v>0.40900000000000003</c:v>
                </c:pt>
                <c:pt idx="26">
                  <c:v>0.4230000000000001</c:v>
                </c:pt>
                <c:pt idx="27">
                  <c:v>0.43200000000000005</c:v>
                </c:pt>
                <c:pt idx="28">
                  <c:v>0.44400000000000001</c:v>
                </c:pt>
                <c:pt idx="29" formatCode="0%">
                  <c:v>0.45</c:v>
                </c:pt>
                <c:pt idx="30">
                  <c:v>0.45700000000000002</c:v>
                </c:pt>
                <c:pt idx="31">
                  <c:v>0.46800000000000008</c:v>
                </c:pt>
                <c:pt idx="32">
                  <c:v>0.55700000000000005</c:v>
                </c:pt>
                <c:pt idx="33" formatCode="0%">
                  <c:v>0.31996969696969713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9B6D-4175-B099-8139D6428D95}"/>
            </c:ext>
          </c:extLst>
        </c:ser>
        <c:overlap val="100"/>
        <c:axId val="146287616"/>
        <c:axId val="146309888"/>
      </c:barChart>
      <c:catAx>
        <c:axId val="146287616"/>
        <c:scaling>
          <c:orientation val="maxMin"/>
        </c:scaling>
        <c:axPos val="l"/>
        <c:numFmt formatCode="General" sourceLinked="1"/>
        <c:tickLblPos val="nextTo"/>
        <c:txPr>
          <a:bodyPr/>
          <a:lstStyle/>
          <a:p>
            <a:pPr>
              <a:defRPr sz="900"/>
            </a:pPr>
            <a:endParaRPr lang="ru-RU"/>
          </a:p>
        </c:txPr>
        <c:crossAx val="146309888"/>
        <c:crosses val="autoZero"/>
        <c:auto val="1"/>
        <c:lblAlgn val="ctr"/>
        <c:lblOffset val="100"/>
      </c:catAx>
      <c:valAx>
        <c:axId val="146309888"/>
        <c:scaling>
          <c:orientation val="minMax"/>
          <c:max val="1"/>
          <c:min val="0"/>
        </c:scaling>
        <c:delete val="1"/>
        <c:axPos val="t"/>
        <c:majorGridlines/>
        <c:numFmt formatCode="0.0%" sourceLinked="1"/>
        <c:tickLblPos val="none"/>
        <c:crossAx val="146287616"/>
        <c:crosses val="autoZero"/>
        <c:crossBetween val="between"/>
        <c:majorUnit val="0.2"/>
      </c:valAx>
      <c:spPr>
        <a:noFill/>
        <a:ln w="25400">
          <a:noFill/>
        </a:ln>
      </c:spPr>
    </c:plotArea>
    <c:plotVisOnly val="1"/>
    <c:dispBlanksAs val="gap"/>
  </c:chart>
  <c:spPr>
    <a:ln>
      <a:noFill/>
    </a:ln>
  </c:spPr>
  <c:txPr>
    <a:bodyPr/>
    <a:lstStyle/>
    <a:p>
      <a:pPr>
        <a:defRPr>
          <a:latin typeface="Arial Narrow" panose="020B0606020202030204" pitchFamily="34" charset="0"/>
          <a:cs typeface="Times New Roman" pitchFamily="18" charset="0"/>
        </a:defRPr>
      </a:pPr>
      <a:endParaRPr lang="ru-RU"/>
    </a:p>
  </c:txPr>
  <c:externalData r:id="rId2"/>
  <c:userShapes r:id="rId3"/>
</c:chartSpace>
</file>

<file path=ppt/charts/chart3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6"/>
  <c:clrMapOvr bg1="lt1" tx1="dk1" bg2="lt2" tx2="dk2" accent1="accent1" accent2="accent2" accent3="accent3" accent4="accent4" accent5="accent5" accent6="accent6" hlink="hlink" folHlink="folHlink"/>
  <c:chart>
    <c:plotArea>
      <c:layout>
        <c:manualLayout>
          <c:layoutTarget val="inner"/>
          <c:xMode val="edge"/>
          <c:yMode val="edge"/>
          <c:x val="0.56305777622202435"/>
          <c:y val="2.2495320780938802E-2"/>
          <c:w val="0.41917456840710882"/>
          <c:h val="0.95500948777132832"/>
        </c:manualLayout>
      </c:layout>
      <c:barChart>
        <c:barDir val="bar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Удовлетворительно</c:v>
                </c:pt>
              </c:strCache>
            </c:strRef>
          </c:tx>
          <c:spPr>
            <a:solidFill>
              <a:srgbClr val="78973B"/>
            </a:solidFill>
          </c:spPr>
          <c:dLbls>
            <c:dLbl>
              <c:idx val="11"/>
              <c:layout>
                <c:manualLayout>
                  <c:x val="2.1864440469091601E-2"/>
                  <c:y val="0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C836-45DB-A074-62BD79A1B421}"/>
                </c:ext>
              </c:extLst>
            </c:dLbl>
            <c:spPr>
              <a:solidFill>
                <a:sysClr val="window" lastClr="FFFFFF"/>
              </a:solidFill>
              <a:ln>
                <a:solidFill>
                  <a:srgbClr val="78973B"/>
                </a:solidFill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000">
                    <a:latin typeface="Arial Narrow" pitchFamily="34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Лист1!$A$2:$A$35</c:f>
              <c:strCache>
                <c:ptCount val="34"/>
                <c:pt idx="0">
                  <c:v>Рынок услуг розничной торговли лекарственными препаратами, медицинскими изделиями и сопутствующими товарами</c:v>
                </c:pt>
                <c:pt idx="1">
                  <c:v>Рынок услуг связи, в том числе услуг по предоставлению широкополосного доступа к информационно-телекоммуникационной сети «Интернет»</c:v>
                </c:pt>
                <c:pt idx="2">
                  <c:v>Рынок оказания услуг по перевозке пассажиров и багажа легковым такси на территории субъекта Российской Федерации</c:v>
                </c:pt>
                <c:pt idx="3">
                  <c:v>Рынок купли-продажи электрической энергии (мощности) на розничном рынке электрической энергии (мощности)</c:v>
                </c:pt>
                <c:pt idx="4">
                  <c:v>Рынок услуг общего образования</c:v>
                </c:pt>
                <c:pt idx="5">
                  <c:v>Рынок производства бетона</c:v>
                </c:pt>
                <c:pt idx="6">
                  <c:v>Рынок оказания услуг по перевозке пассажиров автомобильным транспортом по межмуниципальным маршрутам регулярных перевозок</c:v>
                </c:pt>
                <c:pt idx="7">
                  <c:v>Рынок услуг дополнительного образования детей</c:v>
                </c:pt>
                <c:pt idx="8">
                  <c:v>Рынок услуг среднего профессионального образования</c:v>
                </c:pt>
                <c:pt idx="9">
                  <c:v>Рынок поставки сжиженного газа в баллонах</c:v>
                </c:pt>
                <c:pt idx="10">
                  <c:v>Рынок услуг дошкольного образования</c:v>
                </c:pt>
                <c:pt idx="11">
                  <c:v>Рынок производства кирпича</c:v>
                </c:pt>
                <c:pt idx="12">
                  <c:v>Рынок производства электрической энергии (мощности) на розничном рынке электрической энергии (мощности), включая производство электрической энергии (мощности) в режиме когенерации</c:v>
                </c:pt>
                <c:pt idx="13">
                  <c:v>Рынок обработки древесины и производства изделий из дерева</c:v>
                </c:pt>
                <c:pt idx="14">
                  <c:v>Рынок жилищного строительства (за исключением Московского фонда реновации жилой застройки и индивидуального жилищного строительства)</c:v>
                </c:pt>
                <c:pt idx="15">
                  <c:v>Рынок теплоснабжения (производство тепловой энергии)</c:v>
                </c:pt>
                <c:pt idx="16">
                  <c:v>Рынок оказания услуг по перевозке пассажиров автомобильным транспортом по муниципальным маршрутам регулярных перевозок</c:v>
                </c:pt>
                <c:pt idx="17">
                  <c:v>Рынок легкой промышленности</c:v>
                </c:pt>
                <c:pt idx="18">
                  <c:v>Рынок добычи общераспространенных полезных ископаемых на участках недр местного значения </c:v>
                </c:pt>
                <c:pt idx="19">
                  <c:v>Рынок семеноводства</c:v>
                </c:pt>
                <c:pt idx="20">
                  <c:v>Рынок архитектурно-строительного проектирования</c:v>
                </c:pt>
                <c:pt idx="21">
                  <c:v>Рынок услуг детского отдыха и оздоровления</c:v>
                </c:pt>
                <c:pt idx="22">
                  <c:v>Рынок психолого-педагогического сопровождения детей с ограниченными возможностями здоровья</c:v>
                </c:pt>
                <c:pt idx="23">
                  <c:v>Рынок социальных услуг</c:v>
                </c:pt>
                <c:pt idx="24">
                  <c:v>Рынок услуг по сбору и транспортированию твердых коммунальных отходов </c:v>
                </c:pt>
                <c:pt idx="25">
                  <c:v>Рынок племенного животноводства</c:v>
                </c:pt>
                <c:pt idx="26">
                  <c:v>Рынок вылова водных биоресурсов</c:v>
                </c:pt>
                <c:pt idx="27">
                  <c:v>Рынок строительства объектов капитального строительства, за исключением жилищного и дорожного строительства</c:v>
                </c:pt>
                <c:pt idx="28">
                  <c:v>Рынок переработки водных биоресурсов</c:v>
                </c:pt>
                <c:pt idx="29">
                  <c:v>Рынок выполнения работ по благоустройству городской среды</c:v>
                </c:pt>
                <c:pt idx="30">
                  <c:v>Рынок товарной аквакультуры</c:v>
                </c:pt>
                <c:pt idx="31">
                  <c:v>Рынок выполнения работ по содержанию и текущему ремонту общего имущества собственников помещений в многоквартирном доме</c:v>
                </c:pt>
                <c:pt idx="32">
                  <c:v>Рынок дорожной деятельности (за исключением проектирования)</c:v>
                </c:pt>
                <c:pt idx="33">
                  <c:v>В среднем по Новосибирской области</c:v>
                </c:pt>
              </c:strCache>
            </c:strRef>
          </c:cat>
          <c:val>
            <c:numRef>
              <c:f>Лист1!$B$2:$B$35</c:f>
              <c:numCache>
                <c:formatCode>0.0%</c:formatCode>
                <c:ptCount val="34"/>
                <c:pt idx="0">
                  <c:v>0.87700000000000011</c:v>
                </c:pt>
                <c:pt idx="1">
                  <c:v>0.84400000000000008</c:v>
                </c:pt>
                <c:pt idx="2">
                  <c:v>0.84300000000000008</c:v>
                </c:pt>
                <c:pt idx="3" formatCode="0%">
                  <c:v>0.77000000000000013</c:v>
                </c:pt>
                <c:pt idx="4">
                  <c:v>0.75900000000000012</c:v>
                </c:pt>
                <c:pt idx="5">
                  <c:v>0.75400000000000011</c:v>
                </c:pt>
                <c:pt idx="6">
                  <c:v>0.74900000000000011</c:v>
                </c:pt>
                <c:pt idx="7">
                  <c:v>0.7420000000000001</c:v>
                </c:pt>
                <c:pt idx="8">
                  <c:v>0.7380000000000001</c:v>
                </c:pt>
                <c:pt idx="9">
                  <c:v>0.7320000000000001</c:v>
                </c:pt>
                <c:pt idx="10">
                  <c:v>0.73100000000000009</c:v>
                </c:pt>
                <c:pt idx="11">
                  <c:v>0.73100000000000009</c:v>
                </c:pt>
                <c:pt idx="12" formatCode="0%">
                  <c:v>0.73000000000000009</c:v>
                </c:pt>
                <c:pt idx="13">
                  <c:v>0.72100000000000009</c:v>
                </c:pt>
                <c:pt idx="14" formatCode="0%">
                  <c:v>0.71000000000000008</c:v>
                </c:pt>
                <c:pt idx="15">
                  <c:v>0.70700000000000007</c:v>
                </c:pt>
                <c:pt idx="16">
                  <c:v>0.70600000000000007</c:v>
                </c:pt>
                <c:pt idx="17" formatCode="0%">
                  <c:v>0.68</c:v>
                </c:pt>
                <c:pt idx="18">
                  <c:v>0.66600000000000015</c:v>
                </c:pt>
                <c:pt idx="19">
                  <c:v>0.65300000000000014</c:v>
                </c:pt>
                <c:pt idx="20">
                  <c:v>0.64600000000000013</c:v>
                </c:pt>
                <c:pt idx="21">
                  <c:v>0.6170000000000001</c:v>
                </c:pt>
                <c:pt idx="22">
                  <c:v>0.60100000000000009</c:v>
                </c:pt>
                <c:pt idx="23" formatCode="0%">
                  <c:v>0.60000000000000009</c:v>
                </c:pt>
                <c:pt idx="24">
                  <c:v>0.59399999999999997</c:v>
                </c:pt>
                <c:pt idx="25">
                  <c:v>0.59299999999999997</c:v>
                </c:pt>
                <c:pt idx="26">
                  <c:v>0.58199999999999996</c:v>
                </c:pt>
                <c:pt idx="27">
                  <c:v>0.53500000000000003</c:v>
                </c:pt>
                <c:pt idx="28">
                  <c:v>0.53300000000000003</c:v>
                </c:pt>
                <c:pt idx="29">
                  <c:v>0.52900000000000003</c:v>
                </c:pt>
                <c:pt idx="30">
                  <c:v>0.52900000000000003</c:v>
                </c:pt>
                <c:pt idx="31">
                  <c:v>0.51900000000000002</c:v>
                </c:pt>
                <c:pt idx="32">
                  <c:v>0.44700000000000001</c:v>
                </c:pt>
                <c:pt idx="33">
                  <c:v>0.671757575757576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C836-45DB-A074-62BD79A1B421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Неудовлетворительно</c:v>
                </c:pt>
              </c:strCache>
            </c:strRef>
          </c:tx>
          <c:spPr>
            <a:solidFill>
              <a:srgbClr val="B73B61"/>
            </a:solidFill>
          </c:spPr>
          <c:dLbls>
            <c:spPr>
              <a:solidFill>
                <a:sysClr val="window" lastClr="FFFFFF"/>
              </a:solidFill>
              <a:ln>
                <a:solidFill>
                  <a:srgbClr val="B73B61"/>
                </a:solidFill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000">
                    <a:latin typeface="Arial Narrow" pitchFamily="34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Лист1!$A$2:$A$35</c:f>
              <c:strCache>
                <c:ptCount val="34"/>
                <c:pt idx="0">
                  <c:v>Рынок услуг розничной торговли лекарственными препаратами, медицинскими изделиями и сопутствующими товарами</c:v>
                </c:pt>
                <c:pt idx="1">
                  <c:v>Рынок услуг связи, в том числе услуг по предоставлению широкополосного доступа к информационно-телекоммуникационной сети «Интернет»</c:v>
                </c:pt>
                <c:pt idx="2">
                  <c:v>Рынок оказания услуг по перевозке пассажиров и багажа легковым такси на территории субъекта Российской Федерации</c:v>
                </c:pt>
                <c:pt idx="3">
                  <c:v>Рынок купли-продажи электрической энергии (мощности) на розничном рынке электрической энергии (мощности)</c:v>
                </c:pt>
                <c:pt idx="4">
                  <c:v>Рынок услуг общего образования</c:v>
                </c:pt>
                <c:pt idx="5">
                  <c:v>Рынок производства бетона</c:v>
                </c:pt>
                <c:pt idx="6">
                  <c:v>Рынок оказания услуг по перевозке пассажиров автомобильным транспортом по межмуниципальным маршрутам регулярных перевозок</c:v>
                </c:pt>
                <c:pt idx="7">
                  <c:v>Рынок услуг дополнительного образования детей</c:v>
                </c:pt>
                <c:pt idx="8">
                  <c:v>Рынок услуг среднего профессионального образования</c:v>
                </c:pt>
                <c:pt idx="9">
                  <c:v>Рынок поставки сжиженного газа в баллонах</c:v>
                </c:pt>
                <c:pt idx="10">
                  <c:v>Рынок услуг дошкольного образования</c:v>
                </c:pt>
                <c:pt idx="11">
                  <c:v>Рынок производства кирпича</c:v>
                </c:pt>
                <c:pt idx="12">
                  <c:v>Рынок производства электрической энергии (мощности) на розничном рынке электрической энергии (мощности), включая производство электрической энергии (мощности) в режиме когенерации</c:v>
                </c:pt>
                <c:pt idx="13">
                  <c:v>Рынок обработки древесины и производства изделий из дерева</c:v>
                </c:pt>
                <c:pt idx="14">
                  <c:v>Рынок жилищного строительства (за исключением Московского фонда реновации жилой застройки и индивидуального жилищного строительства)</c:v>
                </c:pt>
                <c:pt idx="15">
                  <c:v>Рынок теплоснабжения (производство тепловой энергии)</c:v>
                </c:pt>
                <c:pt idx="16">
                  <c:v>Рынок оказания услуг по перевозке пассажиров автомобильным транспортом по муниципальным маршрутам регулярных перевозок</c:v>
                </c:pt>
                <c:pt idx="17">
                  <c:v>Рынок легкой промышленности</c:v>
                </c:pt>
                <c:pt idx="18">
                  <c:v>Рынок добычи общераспространенных полезных ископаемых на участках недр местного значения </c:v>
                </c:pt>
                <c:pt idx="19">
                  <c:v>Рынок семеноводства</c:v>
                </c:pt>
                <c:pt idx="20">
                  <c:v>Рынок архитектурно-строительного проектирования</c:v>
                </c:pt>
                <c:pt idx="21">
                  <c:v>Рынок услуг детского отдыха и оздоровления</c:v>
                </c:pt>
                <c:pt idx="22">
                  <c:v>Рынок психолого-педагогического сопровождения детей с ограниченными возможностями здоровья</c:v>
                </c:pt>
                <c:pt idx="23">
                  <c:v>Рынок социальных услуг</c:v>
                </c:pt>
                <c:pt idx="24">
                  <c:v>Рынок услуг по сбору и транспортированию твердых коммунальных отходов </c:v>
                </c:pt>
                <c:pt idx="25">
                  <c:v>Рынок племенного животноводства</c:v>
                </c:pt>
                <c:pt idx="26">
                  <c:v>Рынок вылова водных биоресурсов</c:v>
                </c:pt>
                <c:pt idx="27">
                  <c:v>Рынок строительства объектов капитального строительства, за исключением жилищного и дорожного строительства</c:v>
                </c:pt>
                <c:pt idx="28">
                  <c:v>Рынок переработки водных биоресурсов</c:v>
                </c:pt>
                <c:pt idx="29">
                  <c:v>Рынок выполнения работ по благоустройству городской среды</c:v>
                </c:pt>
                <c:pt idx="30">
                  <c:v>Рынок товарной аквакультуры</c:v>
                </c:pt>
                <c:pt idx="31">
                  <c:v>Рынок выполнения работ по содержанию и текущему ремонту общего имущества собственников помещений в многоквартирном доме</c:v>
                </c:pt>
                <c:pt idx="32">
                  <c:v>Рынок дорожной деятельности (за исключением проектирования)</c:v>
                </c:pt>
                <c:pt idx="33">
                  <c:v>В среднем по Новосибирской области</c:v>
                </c:pt>
              </c:strCache>
            </c:strRef>
          </c:cat>
          <c:val>
            <c:numRef>
              <c:f>Лист1!$C$2:$C$35</c:f>
              <c:numCache>
                <c:formatCode>0.0%</c:formatCode>
                <c:ptCount val="34"/>
                <c:pt idx="0">
                  <c:v>0.12300000000000001</c:v>
                </c:pt>
                <c:pt idx="1">
                  <c:v>0.15600000000000003</c:v>
                </c:pt>
                <c:pt idx="2">
                  <c:v>0.15700000000000003</c:v>
                </c:pt>
                <c:pt idx="3" formatCode="0%">
                  <c:v>0.23</c:v>
                </c:pt>
                <c:pt idx="4">
                  <c:v>0.24100000000000002</c:v>
                </c:pt>
                <c:pt idx="5">
                  <c:v>0.24600000000000002</c:v>
                </c:pt>
                <c:pt idx="6">
                  <c:v>0.251</c:v>
                </c:pt>
                <c:pt idx="7">
                  <c:v>0.25800000000000001</c:v>
                </c:pt>
                <c:pt idx="8">
                  <c:v>0.26200000000000001</c:v>
                </c:pt>
                <c:pt idx="9">
                  <c:v>0.26800000000000002</c:v>
                </c:pt>
                <c:pt idx="10">
                  <c:v>0.26900000000000002</c:v>
                </c:pt>
                <c:pt idx="11">
                  <c:v>0.26900000000000002</c:v>
                </c:pt>
                <c:pt idx="12" formatCode="0%">
                  <c:v>0.27</c:v>
                </c:pt>
                <c:pt idx="13">
                  <c:v>0.27900000000000008</c:v>
                </c:pt>
                <c:pt idx="14" formatCode="0%">
                  <c:v>0.29000000000000004</c:v>
                </c:pt>
                <c:pt idx="15">
                  <c:v>0.29300000000000004</c:v>
                </c:pt>
                <c:pt idx="16">
                  <c:v>0.29400000000000004</c:v>
                </c:pt>
                <c:pt idx="17" formatCode="0%">
                  <c:v>0.32000000000000006</c:v>
                </c:pt>
                <c:pt idx="18">
                  <c:v>0.33400000000000007</c:v>
                </c:pt>
                <c:pt idx="19">
                  <c:v>0.34700000000000003</c:v>
                </c:pt>
                <c:pt idx="20">
                  <c:v>0.35400000000000004</c:v>
                </c:pt>
                <c:pt idx="21">
                  <c:v>0.38300000000000006</c:v>
                </c:pt>
                <c:pt idx="22">
                  <c:v>0.39900000000000008</c:v>
                </c:pt>
                <c:pt idx="23" formatCode="0%">
                  <c:v>0.4</c:v>
                </c:pt>
                <c:pt idx="24">
                  <c:v>0.40600000000000008</c:v>
                </c:pt>
                <c:pt idx="25">
                  <c:v>0.40700000000000003</c:v>
                </c:pt>
                <c:pt idx="26">
                  <c:v>0.41800000000000004</c:v>
                </c:pt>
                <c:pt idx="27">
                  <c:v>0.46500000000000002</c:v>
                </c:pt>
                <c:pt idx="28">
                  <c:v>0.46700000000000008</c:v>
                </c:pt>
                <c:pt idx="29">
                  <c:v>0.47100000000000003</c:v>
                </c:pt>
                <c:pt idx="30">
                  <c:v>0.47100000000000003</c:v>
                </c:pt>
                <c:pt idx="31">
                  <c:v>0.48100000000000004</c:v>
                </c:pt>
                <c:pt idx="32">
                  <c:v>0.55300000000000005</c:v>
                </c:pt>
                <c:pt idx="33">
                  <c:v>0.32824242424242439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C836-45DB-A074-62BD79A1B421}"/>
            </c:ext>
          </c:extLst>
        </c:ser>
        <c:overlap val="100"/>
        <c:axId val="146378752"/>
        <c:axId val="146380288"/>
      </c:barChart>
      <c:catAx>
        <c:axId val="146378752"/>
        <c:scaling>
          <c:orientation val="maxMin"/>
        </c:scaling>
        <c:axPos val="l"/>
        <c:numFmt formatCode="General" sourceLinked="1"/>
        <c:tickLblPos val="nextTo"/>
        <c:txPr>
          <a:bodyPr/>
          <a:lstStyle/>
          <a:p>
            <a:pPr>
              <a:defRPr sz="900">
                <a:latin typeface="Arial Narrow" panose="020B0606020202030204" pitchFamily="34" charset="0"/>
              </a:defRPr>
            </a:pPr>
            <a:endParaRPr lang="ru-RU"/>
          </a:p>
        </c:txPr>
        <c:crossAx val="146380288"/>
        <c:crosses val="autoZero"/>
        <c:auto val="1"/>
        <c:lblAlgn val="ctr"/>
        <c:lblOffset val="100"/>
      </c:catAx>
      <c:valAx>
        <c:axId val="146380288"/>
        <c:scaling>
          <c:orientation val="minMax"/>
          <c:max val="1"/>
          <c:min val="0"/>
        </c:scaling>
        <c:delete val="1"/>
        <c:axPos val="t"/>
        <c:majorGridlines/>
        <c:numFmt formatCode="0.0%" sourceLinked="1"/>
        <c:tickLblPos val="none"/>
        <c:crossAx val="146378752"/>
        <c:crosses val="autoZero"/>
        <c:crossBetween val="between"/>
        <c:majorUnit val="0.2"/>
      </c:valAx>
      <c:spPr>
        <a:noFill/>
        <a:ln w="25400">
          <a:noFill/>
        </a:ln>
      </c:spPr>
    </c:plotArea>
    <c:plotVisOnly val="1"/>
    <c:dispBlanksAs val="gap"/>
  </c:chart>
  <c:spPr>
    <a:ln>
      <a:noFill/>
    </a:ln>
  </c:spPr>
  <c:txPr>
    <a:bodyPr/>
    <a:lstStyle/>
    <a:p>
      <a:pPr>
        <a:defRPr>
          <a:latin typeface="Times New Roman" pitchFamily="18" charset="0"/>
          <a:cs typeface="Times New Roman" pitchFamily="18" charset="0"/>
        </a:defRPr>
      </a:pPr>
      <a:endParaRPr lang="ru-RU"/>
    </a:p>
  </c:txPr>
  <c:externalData r:id="rId2"/>
  <c:userShapes r:id="rId3"/>
</c:chartSpace>
</file>

<file path=ppt/charts/chart3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2724776456338549E-2"/>
          <c:y val="6.9771487695373904E-2"/>
          <c:w val="0.95727522359469863"/>
          <c:h val="0.5001022460558967"/>
        </c:manualLayout>
      </c:layout>
      <c:barChart>
        <c:barDir val="col"/>
        <c:grouping val="clustered"/>
        <c:ser>
          <c:idx val="0"/>
          <c:order val="0"/>
          <c:tx>
            <c:strRef>
              <c:f>Лист1!$A$2</c:f>
              <c:strCache>
                <c:ptCount val="1"/>
                <c:pt idx="0">
                  <c:v>Качество услуг</c:v>
                </c:pt>
              </c:strCache>
            </c:strRef>
          </c:tx>
          <c:spPr>
            <a:solidFill>
              <a:srgbClr val="8368A4"/>
            </a:solidFill>
            <a:ln>
              <a:solidFill>
                <a:srgbClr val="813F7C"/>
              </a:solidFill>
            </a:ln>
          </c:spPr>
          <c:dLbls>
            <c:spPr>
              <a:noFill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Лист1!$B$1:$F$1</c:f>
              <c:strCache>
                <c:ptCount val="5"/>
                <c:pt idx="0">
                  <c:v>Водоснабжение/водоотведение</c:v>
                </c:pt>
                <c:pt idx="1">
                  <c:v>Газоснабжение</c:v>
                </c:pt>
                <c:pt idx="2">
                  <c:v>Электроснабжение</c:v>
                </c:pt>
                <c:pt idx="3">
                  <c:v>Теплоснабжение</c:v>
                </c:pt>
                <c:pt idx="4">
                  <c:v>Среднее значение</c:v>
                </c:pt>
              </c:strCache>
            </c:strRef>
          </c:cat>
          <c:val>
            <c:numRef>
              <c:f>Лист1!$B$2:$F$2</c:f>
              <c:numCache>
                <c:formatCode>0.0</c:formatCode>
                <c:ptCount val="5"/>
                <c:pt idx="0">
                  <c:v>3.4</c:v>
                </c:pt>
                <c:pt idx="1">
                  <c:v>3.5</c:v>
                </c:pt>
                <c:pt idx="2">
                  <c:v>4.8</c:v>
                </c:pt>
                <c:pt idx="3" formatCode="General">
                  <c:v>4.0999999999999996</c:v>
                </c:pt>
                <c:pt idx="4" formatCode="0">
                  <c:v>3.9499999999999997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689-4C10-B720-E10B4BF45D13}"/>
            </c:ext>
          </c:extLst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Сроки получения доступа к услугам</c:v>
                </c:pt>
              </c:strCache>
            </c:strRef>
          </c:tx>
          <c:spPr>
            <a:solidFill>
              <a:srgbClr val="8064A2">
                <a:lumMod val="60000"/>
                <a:lumOff val="40000"/>
              </a:srgbClr>
            </a:solidFill>
          </c:spPr>
          <c:dLbls>
            <c:spPr>
              <a:noFill/>
            </c:sp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Лист1!$B$1:$F$1</c:f>
              <c:strCache>
                <c:ptCount val="5"/>
                <c:pt idx="0">
                  <c:v>Водоснабжение/водоотведение</c:v>
                </c:pt>
                <c:pt idx="1">
                  <c:v>Газоснабжение</c:v>
                </c:pt>
                <c:pt idx="2">
                  <c:v>Электроснабжение</c:v>
                </c:pt>
                <c:pt idx="3">
                  <c:v>Теплоснабжение</c:v>
                </c:pt>
                <c:pt idx="4">
                  <c:v>Среднее значение</c:v>
                </c:pt>
              </c:strCache>
            </c:strRef>
          </c:cat>
          <c:val>
            <c:numRef>
              <c:f>Лист1!$B$3:$F$3</c:f>
              <c:numCache>
                <c:formatCode>0.0</c:formatCode>
                <c:ptCount val="5"/>
                <c:pt idx="0">
                  <c:v>3.2881355932203395</c:v>
                </c:pt>
                <c:pt idx="1">
                  <c:v>1.3</c:v>
                </c:pt>
                <c:pt idx="2">
                  <c:v>2.6</c:v>
                </c:pt>
                <c:pt idx="3" formatCode="General">
                  <c:v>2.6</c:v>
                </c:pt>
                <c:pt idx="4">
                  <c:v>2.4470338983050852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E689-4C10-B720-E10B4BF45D13}"/>
            </c:ext>
          </c:extLst>
        </c:ser>
        <c:ser>
          <c:idx val="2"/>
          <c:order val="2"/>
          <c:tx>
            <c:strRef>
              <c:f>Лист1!$A$4</c:f>
              <c:strCache>
                <c:ptCount val="1"/>
                <c:pt idx="0">
                  <c:v>Сложность (количество) процедур подключения услуг</c:v>
                </c:pt>
              </c:strCache>
            </c:strRef>
          </c:tx>
          <c:spPr>
            <a:solidFill>
              <a:srgbClr val="4F81BD">
                <a:lumMod val="40000"/>
                <a:lumOff val="60000"/>
              </a:srgbClr>
            </a:solidFill>
            <a:ln>
              <a:noFill/>
            </a:ln>
          </c:spPr>
          <c:dLbls>
            <c:spPr>
              <a:noFill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Лист1!$B$1:$F$1</c:f>
              <c:strCache>
                <c:ptCount val="5"/>
                <c:pt idx="0">
                  <c:v>Водоснабжение/водоотведение</c:v>
                </c:pt>
                <c:pt idx="1">
                  <c:v>Газоснабжение</c:v>
                </c:pt>
                <c:pt idx="2">
                  <c:v>Электроснабжение</c:v>
                </c:pt>
                <c:pt idx="3">
                  <c:v>Теплоснабжение</c:v>
                </c:pt>
                <c:pt idx="4">
                  <c:v>Среднее значение</c:v>
                </c:pt>
              </c:strCache>
            </c:strRef>
          </c:cat>
          <c:val>
            <c:numRef>
              <c:f>Лист1!$B$4:$F$4</c:f>
              <c:numCache>
                <c:formatCode>0.0</c:formatCode>
                <c:ptCount val="5"/>
                <c:pt idx="0">
                  <c:v>2.6</c:v>
                </c:pt>
                <c:pt idx="1">
                  <c:v>1.1000000000000001</c:v>
                </c:pt>
                <c:pt idx="2">
                  <c:v>1.9000000000000001</c:v>
                </c:pt>
                <c:pt idx="3" formatCode="General">
                  <c:v>2.1</c:v>
                </c:pt>
                <c:pt idx="4">
                  <c:v>1.9249999999999998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E689-4C10-B720-E10B4BF45D13}"/>
            </c:ext>
          </c:extLst>
        </c:ser>
        <c:ser>
          <c:idx val="3"/>
          <c:order val="3"/>
          <c:tx>
            <c:strRef>
              <c:f>Лист1!$A$5</c:f>
              <c:strCache>
                <c:ptCount val="1"/>
                <c:pt idx="0">
                  <c:v>Стоимость услуг</c:v>
                </c:pt>
              </c:strCache>
            </c:strRef>
          </c:tx>
          <c:spPr>
            <a:solidFill>
              <a:srgbClr val="F79646">
                <a:lumMod val="40000"/>
                <a:lumOff val="60000"/>
              </a:srgbClr>
            </a:solidFill>
          </c:spPr>
          <c:dLbls>
            <c:spPr>
              <a:noFill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Лист1!$B$1:$F$1</c:f>
              <c:strCache>
                <c:ptCount val="5"/>
                <c:pt idx="0">
                  <c:v>Водоснабжение/водоотведение</c:v>
                </c:pt>
                <c:pt idx="1">
                  <c:v>Газоснабжение</c:v>
                </c:pt>
                <c:pt idx="2">
                  <c:v>Электроснабжение</c:v>
                </c:pt>
                <c:pt idx="3">
                  <c:v>Теплоснабжение</c:v>
                </c:pt>
                <c:pt idx="4">
                  <c:v>Среднее значение</c:v>
                </c:pt>
              </c:strCache>
            </c:strRef>
          </c:cat>
          <c:val>
            <c:numRef>
              <c:f>Лист1!$B$5:$F$5</c:f>
              <c:numCache>
                <c:formatCode>0</c:formatCode>
                <c:ptCount val="5"/>
                <c:pt idx="0" formatCode="0.0">
                  <c:v>1.8</c:v>
                </c:pt>
                <c:pt idx="1">
                  <c:v>1</c:v>
                </c:pt>
                <c:pt idx="2" formatCode="0.0">
                  <c:v>1.2</c:v>
                </c:pt>
                <c:pt idx="3" formatCode="General">
                  <c:v>1.3</c:v>
                </c:pt>
                <c:pt idx="4" formatCode="0.0">
                  <c:v>1.325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E689-4C10-B720-E10B4BF45D13}"/>
            </c:ext>
          </c:extLst>
        </c:ser>
        <c:ser>
          <c:idx val="4"/>
          <c:order val="4"/>
          <c:tx>
            <c:strRef>
              <c:f>Лист1!$A$6</c:f>
              <c:strCache>
                <c:ptCount val="1"/>
                <c:pt idx="0">
                  <c:v>Стоимость подключения услуг</c:v>
                </c:pt>
              </c:strCache>
            </c:strRef>
          </c:tx>
          <c:spPr>
            <a:solidFill>
              <a:srgbClr val="F79646"/>
            </a:solidFill>
          </c:spPr>
          <c:dLbls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Лист1!$B$1:$F$1</c:f>
              <c:strCache>
                <c:ptCount val="5"/>
                <c:pt idx="0">
                  <c:v>Водоснабжение/водоотведение</c:v>
                </c:pt>
                <c:pt idx="1">
                  <c:v>Газоснабжение</c:v>
                </c:pt>
                <c:pt idx="2">
                  <c:v>Электроснабжение</c:v>
                </c:pt>
                <c:pt idx="3">
                  <c:v>Теплоснабжение</c:v>
                </c:pt>
                <c:pt idx="4">
                  <c:v>Среднее значение</c:v>
                </c:pt>
              </c:strCache>
            </c:strRef>
          </c:cat>
          <c:val>
            <c:numRef>
              <c:f>Лист1!$B$6:$F$6</c:f>
              <c:numCache>
                <c:formatCode>0.0</c:formatCode>
                <c:ptCount val="5"/>
                <c:pt idx="0">
                  <c:v>1.6</c:v>
                </c:pt>
                <c:pt idx="1">
                  <c:v>0.70000000000000007</c:v>
                </c:pt>
                <c:pt idx="2">
                  <c:v>1.3</c:v>
                </c:pt>
                <c:pt idx="3" formatCode="General">
                  <c:v>1.2</c:v>
                </c:pt>
                <c:pt idx="4">
                  <c:v>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E689-4C10-B720-E10B4BF45D13}"/>
            </c:ext>
          </c:extLst>
        </c:ser>
        <c:ser>
          <c:idx val="5"/>
          <c:order val="5"/>
          <c:tx>
            <c:strRef>
              <c:f>Лист1!$A$7</c:f>
              <c:strCache>
                <c:ptCount val="1"/>
                <c:pt idx="0">
                  <c:v>Среднее значение</c:v>
                </c:pt>
              </c:strCache>
            </c:strRef>
          </c:tx>
          <c:spPr>
            <a:solidFill>
              <a:srgbClr val="C0504D"/>
            </a:solidFill>
          </c:spPr>
          <c:dLbls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Лист1!$B$1:$F$1</c:f>
              <c:strCache>
                <c:ptCount val="5"/>
                <c:pt idx="0">
                  <c:v>Водоснабжение/водоотведение</c:v>
                </c:pt>
                <c:pt idx="1">
                  <c:v>Газоснабжение</c:v>
                </c:pt>
                <c:pt idx="2">
                  <c:v>Электроснабжение</c:v>
                </c:pt>
                <c:pt idx="3">
                  <c:v>Теплоснабжение</c:v>
                </c:pt>
                <c:pt idx="4">
                  <c:v>Среднее значение</c:v>
                </c:pt>
              </c:strCache>
            </c:strRef>
          </c:cat>
          <c:val>
            <c:numRef>
              <c:f>Лист1!$B$7:$F$7</c:f>
              <c:numCache>
                <c:formatCode>0.0</c:formatCode>
                <c:ptCount val="5"/>
                <c:pt idx="0">
                  <c:v>2.537627118644068</c:v>
                </c:pt>
                <c:pt idx="1">
                  <c:v>1.52</c:v>
                </c:pt>
                <c:pt idx="2">
                  <c:v>2.3600000000000003</c:v>
                </c:pt>
                <c:pt idx="3">
                  <c:v>2.2600000000000002</c:v>
                </c:pt>
                <c:pt idx="4">
                  <c:v>2.1694067796610175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E689-4C10-B720-E10B4BF45D13}"/>
            </c:ext>
          </c:extLst>
        </c:ser>
        <c:dLbls>
          <c:showVal val="1"/>
        </c:dLbls>
        <c:axId val="3533440"/>
        <c:axId val="148828544"/>
      </c:barChart>
      <c:catAx>
        <c:axId val="3533440"/>
        <c:scaling>
          <c:orientation val="minMax"/>
        </c:scaling>
        <c:axPos val="b"/>
        <c:numFmt formatCode="General" sourceLinked="0"/>
        <c:majorTickMark val="none"/>
        <c:tickLblPos val="nextTo"/>
        <c:crossAx val="148828544"/>
        <c:crosses val="autoZero"/>
        <c:auto val="1"/>
        <c:lblAlgn val="ctr"/>
        <c:lblOffset val="100"/>
      </c:catAx>
      <c:valAx>
        <c:axId val="148828544"/>
        <c:scaling>
          <c:orientation val="minMax"/>
          <c:min val="0"/>
        </c:scaling>
        <c:delete val="1"/>
        <c:axPos val="l"/>
        <c:numFmt formatCode="0.0" sourceLinked="1"/>
        <c:majorTickMark val="none"/>
        <c:tickLblPos val="none"/>
        <c:crossAx val="3533440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1.9492571356786795E-2"/>
          <c:y val="0.7112339420280126"/>
          <c:w val="0.9790191687869475"/>
          <c:h val="0.21124218275490603"/>
        </c:manualLayout>
      </c:layout>
    </c:legend>
    <c:plotVisOnly val="1"/>
    <c:dispBlanksAs val="gap"/>
  </c:chart>
  <c:spPr>
    <a:ln>
      <a:noFill/>
    </a:ln>
  </c:spPr>
  <c:txPr>
    <a:bodyPr/>
    <a:lstStyle/>
    <a:p>
      <a:pPr>
        <a:defRPr>
          <a:latin typeface="Arial Narrow" panose="020B0606020202030204" pitchFamily="34" charset="0"/>
          <a:cs typeface="Times New Roman" pitchFamily="18" charset="0"/>
        </a:defRPr>
      </a:pPr>
      <a:endParaRPr lang="ru-RU"/>
    </a:p>
  </c:txPr>
  <c:externalData r:id="rId2"/>
  <c:userShapes r:id="rId3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670592980749814"/>
          <c:y val="3.5331306075540711E-3"/>
          <c:w val="0.79838965980100551"/>
          <c:h val="0.85489401640559171"/>
        </c:manualLayout>
      </c:layout>
      <c:barChart>
        <c:barDir val="bar"/>
        <c:grouping val="clustered"/>
        <c:ser>
          <c:idx val="0"/>
          <c:order val="0"/>
          <c:tx>
            <c:strRef>
              <c:f>Лист1!$A$2</c:f>
              <c:strCache>
                <c:ptCount val="1"/>
                <c:pt idx="0">
                  <c:v>Частная     </c:v>
                </c:pt>
              </c:strCache>
            </c:strRef>
          </c:tx>
          <c:spPr>
            <a:solidFill>
              <a:srgbClr val="A2144F"/>
            </a:solidFill>
            <a:ln w="19050">
              <a:noFill/>
            </a:ln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Лист1!$B$1:$I$1</c:f>
              <c:strCache>
                <c:ptCount val="8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  <c:pt idx="5">
                  <c:v>2018</c:v>
                </c:pt>
                <c:pt idx="6">
                  <c:v>2019</c:v>
                </c:pt>
                <c:pt idx="7">
                  <c:v>на 01.09.2019</c:v>
                </c:pt>
              </c:strCache>
            </c:strRef>
          </c:cat>
          <c:val>
            <c:numRef>
              <c:f>Лист1!$B$2:$I$2</c:f>
              <c:numCache>
                <c:formatCode>General</c:formatCode>
                <c:ptCount val="8"/>
                <c:pt idx="0">
                  <c:v>132717</c:v>
                </c:pt>
                <c:pt idx="1">
                  <c:v>131711</c:v>
                </c:pt>
                <c:pt idx="2">
                  <c:v>130804</c:v>
                </c:pt>
                <c:pt idx="3">
                  <c:v>133666</c:v>
                </c:pt>
                <c:pt idx="4">
                  <c:v>117164</c:v>
                </c:pt>
                <c:pt idx="5">
                  <c:v>113961</c:v>
                </c:pt>
                <c:pt idx="6">
                  <c:v>102961</c:v>
                </c:pt>
                <c:pt idx="7">
                  <c:v>95135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1E5-40FC-BFBD-C3977EAC0224}"/>
            </c:ext>
          </c:extLst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Государственная и муниципальная     </c:v>
                </c:pt>
              </c:strCache>
            </c:strRef>
          </c:tx>
          <c:spPr>
            <a:solidFill>
              <a:srgbClr val="A6A6A6"/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Лист1!$B$1:$I$1</c:f>
              <c:strCache>
                <c:ptCount val="8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  <c:pt idx="5">
                  <c:v>2018</c:v>
                </c:pt>
                <c:pt idx="6">
                  <c:v>2019</c:v>
                </c:pt>
                <c:pt idx="7">
                  <c:v>на 01.09.2019</c:v>
                </c:pt>
              </c:strCache>
            </c:strRef>
          </c:cat>
          <c:val>
            <c:numRef>
              <c:f>Лист1!$B$3:$I$3</c:f>
              <c:numCache>
                <c:formatCode>General</c:formatCode>
                <c:ptCount val="8"/>
                <c:pt idx="0">
                  <c:v>5967</c:v>
                </c:pt>
                <c:pt idx="1">
                  <c:v>5967</c:v>
                </c:pt>
                <c:pt idx="2">
                  <c:v>5895</c:v>
                </c:pt>
                <c:pt idx="3">
                  <c:v>5753</c:v>
                </c:pt>
                <c:pt idx="4">
                  <c:v>5675</c:v>
                </c:pt>
                <c:pt idx="5">
                  <c:v>5587</c:v>
                </c:pt>
                <c:pt idx="6">
                  <c:v>5528</c:v>
                </c:pt>
                <c:pt idx="7">
                  <c:v>5456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91E5-40FC-BFBD-C3977EAC0224}"/>
            </c:ext>
          </c:extLst>
        </c:ser>
        <c:ser>
          <c:idx val="2"/>
          <c:order val="2"/>
          <c:tx>
            <c:strRef>
              <c:f>Лист1!$A$4</c:f>
              <c:strCache>
                <c:ptCount val="1"/>
                <c:pt idx="0">
                  <c:v>Смешанная российская    </c:v>
                </c:pt>
              </c:strCache>
            </c:strRef>
          </c:tx>
          <c:spPr>
            <a:solidFill>
              <a:srgbClr val="5E2753"/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Лист1!$B$1:$I$1</c:f>
              <c:strCache>
                <c:ptCount val="8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  <c:pt idx="5">
                  <c:v>2018</c:v>
                </c:pt>
                <c:pt idx="6">
                  <c:v>2019</c:v>
                </c:pt>
                <c:pt idx="7">
                  <c:v>на 01.09.2019</c:v>
                </c:pt>
              </c:strCache>
            </c:strRef>
          </c:cat>
          <c:val>
            <c:numRef>
              <c:f>Лист1!$B$4:$I$4</c:f>
              <c:numCache>
                <c:formatCode>General</c:formatCode>
                <c:ptCount val="8"/>
                <c:pt idx="0">
                  <c:v>599</c:v>
                </c:pt>
                <c:pt idx="1">
                  <c:v>545</c:v>
                </c:pt>
                <c:pt idx="2">
                  <c:v>479</c:v>
                </c:pt>
                <c:pt idx="3">
                  <c:v>467</c:v>
                </c:pt>
                <c:pt idx="4">
                  <c:v>443</c:v>
                </c:pt>
                <c:pt idx="5">
                  <c:v>407</c:v>
                </c:pt>
                <c:pt idx="6">
                  <c:v>365</c:v>
                </c:pt>
                <c:pt idx="7">
                  <c:v>348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91E5-40FC-BFBD-C3977EAC0224}"/>
            </c:ext>
          </c:extLst>
        </c:ser>
        <c:ser>
          <c:idx val="3"/>
          <c:order val="3"/>
          <c:tx>
            <c:strRef>
              <c:f>Лист1!$A$5</c:f>
              <c:strCache>
                <c:ptCount val="1"/>
                <c:pt idx="0">
                  <c:v>Прочие формы собственности</c:v>
                </c:pt>
              </c:strCache>
            </c:strRef>
          </c:tx>
          <c:spPr>
            <a:solidFill>
              <a:srgbClr val="CD81A1"/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Лист1!$B$1:$I$1</c:f>
              <c:strCache>
                <c:ptCount val="8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  <c:pt idx="5">
                  <c:v>2018</c:v>
                </c:pt>
                <c:pt idx="6">
                  <c:v>2019</c:v>
                </c:pt>
                <c:pt idx="7">
                  <c:v>на 01.09.2019</c:v>
                </c:pt>
              </c:strCache>
            </c:strRef>
          </c:cat>
          <c:val>
            <c:numRef>
              <c:f>Лист1!$B$5:$I$5</c:f>
              <c:numCache>
                <c:formatCode>General</c:formatCode>
                <c:ptCount val="8"/>
                <c:pt idx="0">
                  <c:v>4797</c:v>
                </c:pt>
                <c:pt idx="1">
                  <c:v>4747</c:v>
                </c:pt>
                <c:pt idx="2">
                  <c:v>4767</c:v>
                </c:pt>
                <c:pt idx="3">
                  <c:v>4880</c:v>
                </c:pt>
                <c:pt idx="4">
                  <c:v>4755</c:v>
                </c:pt>
                <c:pt idx="5">
                  <c:v>2315</c:v>
                </c:pt>
                <c:pt idx="6">
                  <c:v>5114</c:v>
                </c:pt>
                <c:pt idx="7">
                  <c:v>4895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91E5-40FC-BFBD-C3977EAC0224}"/>
            </c:ext>
          </c:extLst>
        </c:ser>
        <c:dLbls>
          <c:showVal val="1"/>
        </c:dLbls>
        <c:gapWidth val="43"/>
        <c:axId val="129565824"/>
        <c:axId val="129486208"/>
      </c:barChart>
      <c:valAx>
        <c:axId val="129486208"/>
        <c:scaling>
          <c:orientation val="minMax"/>
        </c:scaling>
        <c:delete val="1"/>
        <c:axPos val="t"/>
        <c:numFmt formatCode="General" sourceLinked="1"/>
        <c:majorTickMark val="none"/>
        <c:tickLblPos val="none"/>
        <c:crossAx val="129565824"/>
        <c:crosses val="autoZero"/>
        <c:crossBetween val="between"/>
      </c:valAx>
      <c:catAx>
        <c:axId val="129565824"/>
        <c:scaling>
          <c:orientation val="maxMin"/>
        </c:scaling>
        <c:axPos val="l"/>
        <c:numFmt formatCode="General" sourceLinked="1"/>
        <c:majorTickMark val="none"/>
        <c:tickLblPos val="nextTo"/>
        <c:txPr>
          <a:bodyPr/>
          <a:lstStyle/>
          <a:p>
            <a:pPr>
              <a:defRPr sz="900" b="1">
                <a:solidFill>
                  <a:schemeClr val="tx1">
                    <a:lumMod val="65000"/>
                    <a:lumOff val="35000"/>
                  </a:schemeClr>
                </a:solidFill>
              </a:defRPr>
            </a:pPr>
            <a:endParaRPr lang="ru-RU"/>
          </a:p>
        </c:txPr>
        <c:crossAx val="129486208"/>
        <c:crosses val="autoZero"/>
        <c:auto val="1"/>
        <c:lblAlgn val="ctr"/>
        <c:lblOffset val="100"/>
      </c:catAx>
    </c:plotArea>
    <c:legend>
      <c:legendPos val="b"/>
      <c:layout>
        <c:manualLayout>
          <c:xMode val="edge"/>
          <c:yMode val="edge"/>
          <c:x val="0.10474634585632812"/>
          <c:y val="0.91424158889752949"/>
          <c:w val="0.8311506223012447"/>
          <c:h val="8.4184222586379767E-2"/>
        </c:manualLayout>
      </c:layout>
      <c:txPr>
        <a:bodyPr/>
        <a:lstStyle/>
        <a:p>
          <a:pPr>
            <a:defRPr sz="900"/>
          </a:pPr>
          <a:endParaRPr lang="ru-RU"/>
        </a:p>
      </c:txPr>
    </c:legend>
    <c:plotVisOnly val="1"/>
    <c:dispBlanksAs val="zero"/>
  </c:chart>
  <c:spPr>
    <a:ln>
      <a:noFill/>
    </a:ln>
  </c:spPr>
  <c:txPr>
    <a:bodyPr/>
    <a:lstStyle/>
    <a:p>
      <a:pPr>
        <a:defRPr sz="1000">
          <a:solidFill>
            <a:schemeClr val="tx1"/>
          </a:solidFill>
          <a:latin typeface="Arial Narrow" pitchFamily="34" charset="0"/>
        </a:defRPr>
      </a:pPr>
      <a:endParaRPr lang="ru-RU"/>
    </a:p>
  </c:txPr>
  <c:externalData r:id="rId2"/>
</c:chartSpace>
</file>

<file path=ppt/charts/chart4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428325538285936"/>
          <c:y val="6.902951518254033E-2"/>
          <c:w val="0.8294828727422473"/>
          <c:h val="0.82079256348192819"/>
        </c:manualLayout>
      </c:layout>
      <c:barChart>
        <c:barDir val="bar"/>
        <c:grouping val="stacked"/>
        <c:ser>
          <c:idx val="0"/>
          <c:order val="0"/>
          <c:tx>
            <c:strRef>
              <c:f>Лист3!$B$3</c:f>
              <c:strCache>
                <c:ptCount val="1"/>
                <c:pt idx="0">
                  <c:v>Удовлетворительно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/>
          </c:spPr>
          <c:dLbls>
            <c:dLbl>
              <c:idx val="0"/>
              <c:spPr>
                <a:solidFill>
                  <a:schemeClr val="accent6">
                    <a:lumMod val="60000"/>
                    <a:lumOff val="40000"/>
                  </a:schemeClr>
                </a:solidFill>
                <a:ln>
                  <a:solidFill>
                    <a:schemeClr val="dk1">
                      <a:lumMod val="25000"/>
                      <a:lumOff val="75000"/>
                    </a:schemeClr>
                  </a:solidFill>
                </a:ln>
                <a:effectLst>
                  <a:softEdge rad="0"/>
                </a:effectLst>
              </c:spPr>
              <c:txPr>
                <a:bodyPr rot="0" vert="horz"/>
                <a:lstStyle/>
                <a:p>
                  <a:pPr>
                    <a:defRPr/>
                  </a:pPr>
                  <a:endParaRPr lang="ru-RU"/>
                </a:p>
              </c:txPr>
            </c:dLbl>
            <c:dLbl>
              <c:idx val="1"/>
              <c:spPr>
                <a:solidFill>
                  <a:schemeClr val="accent6">
                    <a:lumMod val="60000"/>
                    <a:lumOff val="40000"/>
                  </a:schemeClr>
                </a:solidFill>
                <a:ln>
                  <a:solidFill>
                    <a:schemeClr val="dk1">
                      <a:lumMod val="25000"/>
                      <a:lumOff val="75000"/>
                    </a:schemeClr>
                  </a:solidFill>
                </a:ln>
                <a:effectLst>
                  <a:softEdge rad="0"/>
                </a:effectLst>
              </c:spPr>
              <c:txPr>
                <a:bodyPr rot="0" vert="horz"/>
                <a:lstStyle/>
                <a:p>
                  <a:pPr>
                    <a:defRPr/>
                  </a:pPr>
                  <a:endParaRPr lang="ru-RU"/>
                </a:p>
              </c:txPr>
            </c:dLbl>
            <c:dLbl>
              <c:idx val="2"/>
              <c:spPr>
                <a:solidFill>
                  <a:schemeClr val="accent6">
                    <a:lumMod val="60000"/>
                    <a:lumOff val="40000"/>
                  </a:schemeClr>
                </a:solidFill>
                <a:ln>
                  <a:solidFill>
                    <a:schemeClr val="dk1">
                      <a:lumMod val="25000"/>
                      <a:lumOff val="75000"/>
                    </a:schemeClr>
                  </a:solidFill>
                </a:ln>
                <a:effectLst>
                  <a:softEdge rad="0"/>
                </a:effectLst>
              </c:spPr>
              <c:txPr>
                <a:bodyPr rot="0" vert="horz"/>
                <a:lstStyle/>
                <a:p>
                  <a:pPr>
                    <a:defRPr/>
                  </a:pPr>
                  <a:endParaRPr lang="ru-RU"/>
                </a:p>
              </c:txPr>
            </c:dLbl>
            <c:dLbl>
              <c:idx val="3"/>
              <c:spPr>
                <a:solidFill>
                  <a:schemeClr val="accent6">
                    <a:lumMod val="60000"/>
                    <a:lumOff val="40000"/>
                  </a:schemeClr>
                </a:solidFill>
                <a:ln>
                  <a:solidFill>
                    <a:schemeClr val="dk1">
                      <a:lumMod val="25000"/>
                      <a:lumOff val="75000"/>
                    </a:schemeClr>
                  </a:solidFill>
                </a:ln>
                <a:effectLst>
                  <a:softEdge rad="0"/>
                </a:effectLst>
              </c:spPr>
              <c:txPr>
                <a:bodyPr rot="0" vert="horz"/>
                <a:lstStyle/>
                <a:p>
                  <a:pPr>
                    <a:defRPr/>
                  </a:pPr>
                  <a:endParaRPr lang="ru-RU"/>
                </a:p>
              </c:txPr>
            </c:dLbl>
            <c:dLbl>
              <c:idx val="4"/>
              <c:spPr>
                <a:solidFill>
                  <a:schemeClr val="accent6">
                    <a:lumMod val="60000"/>
                    <a:lumOff val="40000"/>
                  </a:schemeClr>
                </a:solidFill>
                <a:ln>
                  <a:solidFill>
                    <a:schemeClr val="dk1">
                      <a:lumMod val="25000"/>
                      <a:lumOff val="75000"/>
                    </a:schemeClr>
                  </a:solidFill>
                </a:ln>
                <a:effectLst>
                  <a:softEdge rad="0"/>
                </a:effectLst>
              </c:spPr>
              <c:txPr>
                <a:bodyPr rot="0" vert="horz"/>
                <a:lstStyle/>
                <a:p>
                  <a:pPr>
                    <a:defRPr/>
                  </a:pPr>
                  <a:endParaRPr lang="ru-RU"/>
                </a:p>
              </c:txPr>
            </c:dLbl>
            <c:dLbl>
              <c:idx val="5"/>
              <c:spPr>
                <a:solidFill>
                  <a:schemeClr val="accent6">
                    <a:lumMod val="60000"/>
                    <a:lumOff val="40000"/>
                  </a:schemeClr>
                </a:solidFill>
                <a:ln>
                  <a:solidFill>
                    <a:schemeClr val="dk1">
                      <a:lumMod val="25000"/>
                      <a:lumOff val="75000"/>
                    </a:schemeClr>
                  </a:solidFill>
                </a:ln>
                <a:effectLst>
                  <a:softEdge rad="0"/>
                </a:effectLst>
              </c:spPr>
              <c:txPr>
                <a:bodyPr rot="0" vert="horz"/>
                <a:lstStyle/>
                <a:p>
                  <a:pPr>
                    <a:defRPr/>
                  </a:pPr>
                  <a:endParaRPr lang="ru-RU"/>
                </a:p>
              </c:txPr>
            </c:dLbl>
            <c:dLbl>
              <c:idx val="6"/>
              <c:spPr>
                <a:solidFill>
                  <a:schemeClr val="accent6">
                    <a:lumMod val="60000"/>
                    <a:lumOff val="40000"/>
                  </a:schemeClr>
                </a:solidFill>
                <a:ln>
                  <a:solidFill>
                    <a:schemeClr val="dk1">
                      <a:lumMod val="25000"/>
                      <a:lumOff val="75000"/>
                    </a:schemeClr>
                  </a:solidFill>
                </a:ln>
                <a:effectLst>
                  <a:softEdge rad="0"/>
                </a:effectLst>
              </c:spPr>
              <c:txPr>
                <a:bodyPr rot="0" vert="horz"/>
                <a:lstStyle/>
                <a:p>
                  <a:pPr>
                    <a:defRPr/>
                  </a:pPr>
                  <a:endParaRPr lang="ru-RU"/>
                </a:p>
              </c:txPr>
            </c:dLbl>
            <c:dLbl>
              <c:idx val="7"/>
              <c:spPr>
                <a:solidFill>
                  <a:schemeClr val="accent6">
                    <a:lumMod val="60000"/>
                    <a:lumOff val="40000"/>
                  </a:schemeClr>
                </a:solidFill>
                <a:ln>
                  <a:solidFill>
                    <a:schemeClr val="dk1">
                      <a:lumMod val="25000"/>
                      <a:lumOff val="75000"/>
                    </a:schemeClr>
                  </a:solidFill>
                </a:ln>
                <a:effectLst>
                  <a:softEdge rad="0"/>
                </a:effectLst>
              </c:spPr>
              <c:txPr>
                <a:bodyPr rot="0" vert="horz"/>
                <a:lstStyle/>
                <a:p>
                  <a:pPr>
                    <a:defRPr/>
                  </a:pPr>
                  <a:endParaRPr lang="ru-RU"/>
                </a:p>
              </c:txPr>
            </c:dLbl>
            <c:spPr>
              <a:solidFill>
                <a:schemeClr val="lt1"/>
              </a:solidFill>
              <a:ln>
                <a:solidFill>
                  <a:schemeClr val="dk1">
                    <a:lumMod val="25000"/>
                    <a:lumOff val="75000"/>
                  </a:schemeClr>
                </a:solidFill>
              </a:ln>
              <a:effectLst>
                <a:softEdge rad="0"/>
              </a:effectLst>
            </c:spPr>
            <c:txPr>
              <a:bodyPr rot="0" vert="horz"/>
              <a:lstStyle/>
              <a:p>
                <a:pPr>
                  <a:defRPr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0"/>
              </c:ext>
            </c:extLst>
          </c:dLbls>
          <c:cat>
            <c:multiLvlStrRef>
              <c:f>Лист3!$C$1:$J$2</c:f>
              <c:multiLvlStrCache>
                <c:ptCount val="8"/>
                <c:lvl>
                  <c:pt idx="0">
                    <c:v>Стоимость</c:v>
                  </c:pt>
                  <c:pt idx="1">
                    <c:v>Качество</c:v>
                  </c:pt>
                  <c:pt idx="2">
                    <c:v>Стоимость</c:v>
                  </c:pt>
                  <c:pt idx="3">
                    <c:v>Качество</c:v>
                  </c:pt>
                  <c:pt idx="4">
                    <c:v>Стоимость</c:v>
                  </c:pt>
                  <c:pt idx="5">
                    <c:v>Качество</c:v>
                  </c:pt>
                  <c:pt idx="6">
                    <c:v>Стоимость</c:v>
                  </c:pt>
                  <c:pt idx="7">
                    <c:v>Качество</c:v>
                  </c:pt>
                </c:lvl>
                <c:lvl>
                  <c:pt idx="0">
                    <c:v>Электро-снабжение</c:v>
                  </c:pt>
                  <c:pt idx="2">
                    <c:v>Газо-снабжение</c:v>
                  </c:pt>
                  <c:pt idx="4">
                    <c:v>Тепло-снабжение</c:v>
                  </c:pt>
                  <c:pt idx="6">
                    <c:v>Водо-снабжение</c:v>
                  </c:pt>
                </c:lvl>
              </c:multiLvlStrCache>
            </c:multiLvlStrRef>
          </c:cat>
          <c:val>
            <c:numRef>
              <c:f>Лист3!$C$3:$J$3</c:f>
              <c:numCache>
                <c:formatCode>0.0</c:formatCode>
                <c:ptCount val="8"/>
                <c:pt idx="0">
                  <c:v>56.3</c:v>
                </c:pt>
                <c:pt idx="1">
                  <c:v>82.6</c:v>
                </c:pt>
                <c:pt idx="2">
                  <c:v>55.9</c:v>
                </c:pt>
                <c:pt idx="3">
                  <c:v>74.400000000000006</c:v>
                </c:pt>
                <c:pt idx="4">
                  <c:v>43.5</c:v>
                </c:pt>
                <c:pt idx="5">
                  <c:v>71.900000000000006</c:v>
                </c:pt>
                <c:pt idx="6">
                  <c:v>54.1</c:v>
                </c:pt>
                <c:pt idx="7">
                  <c:v>68.599999999999994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9EEF-4DCF-B390-97B5A5A0BE44}"/>
            </c:ext>
          </c:extLst>
        </c:ser>
        <c:ser>
          <c:idx val="1"/>
          <c:order val="1"/>
          <c:tx>
            <c:strRef>
              <c:f>Лист3!$B$4</c:f>
              <c:strCache>
                <c:ptCount val="1"/>
                <c:pt idx="0">
                  <c:v>Неудовлетворительно</c:v>
                </c:pt>
              </c:strCache>
            </c:strRef>
          </c:tx>
          <c:spPr>
            <a:solidFill>
              <a:srgbClr val="F4949B"/>
            </a:solidFill>
            <a:ln>
              <a:noFill/>
            </a:ln>
            <a:effectLst/>
          </c:spPr>
          <c:dLbls>
            <c:spPr>
              <a:solidFill>
                <a:srgbClr val="F4949B"/>
              </a:solidFill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Лист3!$C$1:$J$2</c:f>
              <c:multiLvlStrCache>
                <c:ptCount val="8"/>
                <c:lvl>
                  <c:pt idx="0">
                    <c:v>Стоимость</c:v>
                  </c:pt>
                  <c:pt idx="1">
                    <c:v>Качество</c:v>
                  </c:pt>
                  <c:pt idx="2">
                    <c:v>Стоимость</c:v>
                  </c:pt>
                  <c:pt idx="3">
                    <c:v>Качество</c:v>
                  </c:pt>
                  <c:pt idx="4">
                    <c:v>Стоимость</c:v>
                  </c:pt>
                  <c:pt idx="5">
                    <c:v>Качество</c:v>
                  </c:pt>
                  <c:pt idx="6">
                    <c:v>Стоимость</c:v>
                  </c:pt>
                  <c:pt idx="7">
                    <c:v>Качество</c:v>
                  </c:pt>
                </c:lvl>
                <c:lvl>
                  <c:pt idx="0">
                    <c:v>Электро-снабжение</c:v>
                  </c:pt>
                  <c:pt idx="2">
                    <c:v>Газо-снабжение</c:v>
                  </c:pt>
                  <c:pt idx="4">
                    <c:v>Тепло-снабжение</c:v>
                  </c:pt>
                  <c:pt idx="6">
                    <c:v>Водо-снабжение</c:v>
                  </c:pt>
                </c:lvl>
              </c:multiLvlStrCache>
            </c:multiLvlStrRef>
          </c:cat>
          <c:val>
            <c:numRef>
              <c:f>Лист3!$C$4:$J$4</c:f>
              <c:numCache>
                <c:formatCode>0.0</c:formatCode>
                <c:ptCount val="8"/>
                <c:pt idx="0">
                  <c:v>43.7</c:v>
                </c:pt>
                <c:pt idx="1">
                  <c:v>17.399999999999999</c:v>
                </c:pt>
                <c:pt idx="2">
                  <c:v>44.1</c:v>
                </c:pt>
                <c:pt idx="3">
                  <c:v>25.6</c:v>
                </c:pt>
                <c:pt idx="4">
                  <c:v>56.5</c:v>
                </c:pt>
                <c:pt idx="5">
                  <c:v>28.1</c:v>
                </c:pt>
                <c:pt idx="6">
                  <c:v>45.9</c:v>
                </c:pt>
                <c:pt idx="7">
                  <c:v>31.4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1-9EEF-4DCF-B390-97B5A5A0BE44}"/>
            </c:ext>
          </c:extLst>
        </c:ser>
        <c:overlap val="100"/>
        <c:axId val="146183296"/>
        <c:axId val="146184832"/>
      </c:barChart>
      <c:catAx>
        <c:axId val="146183296"/>
        <c:scaling>
          <c:orientation val="minMax"/>
        </c:scaling>
        <c:axPos val="l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 sz="900"/>
            </a:pPr>
            <a:endParaRPr lang="ru-RU"/>
          </a:p>
        </c:txPr>
        <c:crossAx val="146184832"/>
        <c:crosses val="autoZero"/>
        <c:auto val="1"/>
        <c:lblAlgn val="ctr"/>
        <c:lblOffset val="100"/>
      </c:catAx>
      <c:valAx>
        <c:axId val="146184832"/>
        <c:scaling>
          <c:orientation val="minMax"/>
          <c:max val="100"/>
        </c:scaling>
        <c:delete val="1"/>
        <c:axPos val="b"/>
        <c:numFmt formatCode="0.0" sourceLinked="1"/>
        <c:majorTickMark val="none"/>
        <c:tickLblPos val="none"/>
        <c:crossAx val="1461832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vert="horz"/>
        <a:lstStyle/>
        <a:p>
          <a:pPr>
            <a:defRPr/>
          </a:pPr>
          <a:endParaRPr lang="ru-RU"/>
        </a:p>
      </c:txPr>
    </c:legend>
    <c:plotVisOnly val="1"/>
    <c:dispBlanksAs val="gap"/>
  </c:chart>
  <c:spPr>
    <a:noFill/>
    <a:ln w="28575" cap="flat" cmpd="sng" algn="ctr">
      <a:solidFill>
        <a:srgbClr val="C00000"/>
      </a:solidFill>
      <a:prstDash val="sysDash"/>
      <a:round/>
    </a:ln>
    <a:effectLst/>
  </c:spPr>
  <c:txPr>
    <a:bodyPr/>
    <a:lstStyle/>
    <a:p>
      <a:pPr>
        <a:defRPr>
          <a:latin typeface="Arial Narrow" panose="020B0606020202030204" pitchFamily="34" charset="0"/>
          <a:cs typeface="Times New Roman" panose="02020603050405020304" pitchFamily="18" charset="0"/>
        </a:defRPr>
      </a:pPr>
      <a:endParaRPr lang="ru-RU"/>
    </a:p>
  </c:txPr>
  <c:externalData r:id="rId2"/>
</c:chartSpace>
</file>

<file path=ppt/charts/chart4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6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46650085747478287"/>
          <c:y val="1.768192170728948E-2"/>
          <c:w val="0.64117755683919608"/>
          <c:h val="0.96564449086249615"/>
        </c:manualLayout>
      </c:layout>
      <c:barChart>
        <c:barDir val="bar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Удовлетворены</c:v>
                </c:pt>
              </c:strCache>
            </c:strRef>
          </c:tx>
          <c:spPr>
            <a:solidFill>
              <a:srgbClr val="78973B"/>
            </a:solidFill>
          </c:spPr>
          <c:dPt>
            <c:idx val="35"/>
            <c:spPr>
              <a:solidFill>
                <a:srgbClr val="E64242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B7D6-4B82-B9EF-59A9610EDE31}"/>
              </c:ext>
            </c:extLst>
          </c:dPt>
          <c:dLbls>
            <c:spPr>
              <a:solidFill>
                <a:sysClr val="window" lastClr="FFFFFF"/>
              </a:solidFill>
              <a:ln>
                <a:solidFill>
                  <a:srgbClr val="78973B"/>
                </a:solidFill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Лист1!$A$2:$A$37</c:f>
              <c:strCache>
                <c:ptCount val="36"/>
                <c:pt idx="0">
                  <c:v>г. Искитим</c:v>
                </c:pt>
                <c:pt idx="1">
                  <c:v>Болотнинский МР</c:v>
                </c:pt>
                <c:pt idx="2">
                  <c:v>Доволенский МР</c:v>
                </c:pt>
                <c:pt idx="3">
                  <c:v>Коченевский МР</c:v>
                </c:pt>
                <c:pt idx="4">
                  <c:v>Кочковский МР</c:v>
                </c:pt>
                <c:pt idx="5">
                  <c:v>Краснозерский МР</c:v>
                </c:pt>
                <c:pt idx="6">
                  <c:v>Маслянинский МР</c:v>
                </c:pt>
                <c:pt idx="7">
                  <c:v>Ордынский МР</c:v>
                </c:pt>
                <c:pt idx="8">
                  <c:v>г. Обь</c:v>
                </c:pt>
                <c:pt idx="9">
                  <c:v>Карасукский МР</c:v>
                </c:pt>
                <c:pt idx="10">
                  <c:v>Тогучинский МР</c:v>
                </c:pt>
                <c:pt idx="11">
                  <c:v>Чулымский МР</c:v>
                </c:pt>
                <c:pt idx="12">
                  <c:v>Северный МР</c:v>
                </c:pt>
                <c:pt idx="13">
                  <c:v>Барабинский МР</c:v>
                </c:pt>
                <c:pt idx="14">
                  <c:v>Здвинский МР</c:v>
                </c:pt>
                <c:pt idx="15">
                  <c:v>Колыванский МР</c:v>
                </c:pt>
                <c:pt idx="16">
                  <c:v>Куйбышевский МР</c:v>
                </c:pt>
                <c:pt idx="17">
                  <c:v>Чистоозерный МР</c:v>
                </c:pt>
                <c:pt idx="18">
                  <c:v>Каргатский МР</c:v>
                </c:pt>
                <c:pt idx="19">
                  <c:v>Купинский МР</c:v>
                </c:pt>
                <c:pt idx="20">
                  <c:v>Сузунский МР</c:v>
                </c:pt>
                <c:pt idx="21">
                  <c:v>Черепановский МР</c:v>
                </c:pt>
                <c:pt idx="22">
                  <c:v>Татарский МР</c:v>
                </c:pt>
                <c:pt idx="23">
                  <c:v>р. п. Кольцово</c:v>
                </c:pt>
                <c:pt idx="24">
                  <c:v>Искитимский МР</c:v>
                </c:pt>
                <c:pt idx="25">
                  <c:v>г. Бердск</c:v>
                </c:pt>
                <c:pt idx="26">
                  <c:v>Чановский МР</c:v>
                </c:pt>
                <c:pt idx="27">
                  <c:v>Мошковский МР</c:v>
                </c:pt>
                <c:pt idx="28">
                  <c:v>г. Новосибирск</c:v>
                </c:pt>
                <c:pt idx="29">
                  <c:v>Кыштовский МР</c:v>
                </c:pt>
                <c:pt idx="30">
                  <c:v>Венгеровский МР</c:v>
                </c:pt>
                <c:pt idx="31">
                  <c:v>Новосибирский МР</c:v>
                </c:pt>
                <c:pt idx="32">
                  <c:v>Усть-Таркский МР</c:v>
                </c:pt>
                <c:pt idx="33">
                  <c:v>Убинский МР</c:v>
                </c:pt>
                <c:pt idx="34">
                  <c:v>Баганский МР</c:v>
                </c:pt>
                <c:pt idx="35">
                  <c:v>НСО</c:v>
                </c:pt>
              </c:strCache>
            </c:strRef>
          </c:cat>
          <c:val>
            <c:numRef>
              <c:f>Лист1!$B$2:$B$37</c:f>
              <c:numCache>
                <c:formatCode>0%</c:formatCode>
                <c:ptCount val="36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 formatCode="0.0%">
                  <c:v>0.98599999999999999</c:v>
                </c:pt>
                <c:pt idx="9" formatCode="0.0%">
                  <c:v>0.98499999999999999</c:v>
                </c:pt>
                <c:pt idx="10" formatCode="0.0%">
                  <c:v>0.98499999999999999</c:v>
                </c:pt>
                <c:pt idx="11" formatCode="0.0%">
                  <c:v>0.98499999999999999</c:v>
                </c:pt>
                <c:pt idx="12" formatCode="0.0%">
                  <c:v>0.98299999999999998</c:v>
                </c:pt>
                <c:pt idx="13" formatCode="0.0%">
                  <c:v>0.98099999999999998</c:v>
                </c:pt>
                <c:pt idx="14" formatCode="0.0%">
                  <c:v>0.97600000000000009</c:v>
                </c:pt>
                <c:pt idx="15" formatCode="0.0%">
                  <c:v>0.96600000000000008</c:v>
                </c:pt>
                <c:pt idx="16" formatCode="0.0%">
                  <c:v>0.96300000000000008</c:v>
                </c:pt>
                <c:pt idx="17" formatCode="0.0%">
                  <c:v>0.96100000000000008</c:v>
                </c:pt>
                <c:pt idx="18" formatCode="0.0%">
                  <c:v>0.95400000000000007</c:v>
                </c:pt>
                <c:pt idx="19" formatCode="0.0%">
                  <c:v>0.95400000000000007</c:v>
                </c:pt>
                <c:pt idx="20" formatCode="0.0%">
                  <c:v>0.95200000000000007</c:v>
                </c:pt>
                <c:pt idx="21" formatCode="0.0%">
                  <c:v>0.95200000000000007</c:v>
                </c:pt>
                <c:pt idx="22" formatCode="0.0%">
                  <c:v>0.94899999999999995</c:v>
                </c:pt>
                <c:pt idx="23" formatCode="0.0%">
                  <c:v>0.94799999999999995</c:v>
                </c:pt>
                <c:pt idx="24" formatCode="0.0%">
                  <c:v>0.94499999999999995</c:v>
                </c:pt>
                <c:pt idx="25" formatCode="0.0%">
                  <c:v>0.93600000000000005</c:v>
                </c:pt>
                <c:pt idx="26" formatCode="0.0%">
                  <c:v>0.93500000000000005</c:v>
                </c:pt>
                <c:pt idx="27" formatCode="0.0%">
                  <c:v>0.93200000000000005</c:v>
                </c:pt>
                <c:pt idx="28" formatCode="0.0%">
                  <c:v>0.91700000000000004</c:v>
                </c:pt>
                <c:pt idx="29" formatCode="0.0%">
                  <c:v>0.90900000000000003</c:v>
                </c:pt>
                <c:pt idx="30" formatCode="0.0%">
                  <c:v>0.8680000000000001</c:v>
                </c:pt>
                <c:pt idx="31" formatCode="0.0%">
                  <c:v>0.82600000000000007</c:v>
                </c:pt>
                <c:pt idx="32" formatCode="0.0%">
                  <c:v>0.82600000000000007</c:v>
                </c:pt>
                <c:pt idx="33" formatCode="0.0%">
                  <c:v>0.82299999999999995</c:v>
                </c:pt>
                <c:pt idx="34" formatCode="0.0%">
                  <c:v>0.50700000000000001</c:v>
                </c:pt>
                <c:pt idx="35" formatCode="0.0%">
                  <c:v>0.92600000000000005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B7D6-4B82-B9EF-59A9610EDE31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 удовлетворены</c:v>
                </c:pt>
              </c:strCache>
            </c:strRef>
          </c:tx>
          <c:spPr>
            <a:solidFill>
              <a:srgbClr val="B73B61"/>
            </a:solidFill>
            <a:ln>
              <a:noFill/>
            </a:ln>
          </c:spPr>
          <c:dLbls>
            <c:dLbl>
              <c:idx val="31"/>
              <c:layout>
                <c:manualLayout>
                  <c:x val="3.1130019715679334E-2"/>
                  <c:y val="-1.9059665156200721E-3"/>
                </c:manualLayout>
              </c:layout>
              <c:dLblPos val="ctr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B7D6-4B82-B9EF-59A9610EDE31}"/>
                </c:ext>
              </c:extLst>
            </c:dLbl>
            <c:dLbl>
              <c:idx val="34"/>
              <c:layout>
                <c:manualLayout>
                  <c:x val="4.5657362249662756E-2"/>
                  <c:y val="-1.9059665156200721E-3"/>
                </c:manualLayout>
              </c:layout>
              <c:dLblPos val="ctr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B7D6-4B82-B9EF-59A9610EDE31}"/>
                </c:ext>
              </c:extLst>
            </c:dLbl>
            <c:dLbl>
              <c:idx val="35"/>
              <c:layout>
                <c:manualLayout>
                  <c:x val="2.2515297662525208E-2"/>
                  <c:y val="1.3858088714055405E-3"/>
                </c:manualLayout>
              </c:layout>
              <c:dLblPos val="ctr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B7D6-4B82-B9EF-59A9610EDE31}"/>
                </c:ext>
              </c:extLst>
            </c:dLbl>
            <c:spPr>
              <a:solidFill>
                <a:sysClr val="window" lastClr="FFFFFF"/>
              </a:solidFill>
              <a:ln>
                <a:solidFill>
                  <a:srgbClr val="B73B61"/>
                </a:solidFill>
              </a:ln>
              <a:effectLst/>
            </c:spPr>
            <c:dLblPos val="ctr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Лист1!$A$2:$A$37</c:f>
              <c:strCache>
                <c:ptCount val="36"/>
                <c:pt idx="0">
                  <c:v>г. Искитим</c:v>
                </c:pt>
                <c:pt idx="1">
                  <c:v>Болотнинский МР</c:v>
                </c:pt>
                <c:pt idx="2">
                  <c:v>Доволенский МР</c:v>
                </c:pt>
                <c:pt idx="3">
                  <c:v>Коченевский МР</c:v>
                </c:pt>
                <c:pt idx="4">
                  <c:v>Кочковский МР</c:v>
                </c:pt>
                <c:pt idx="5">
                  <c:v>Краснозерский МР</c:v>
                </c:pt>
                <c:pt idx="6">
                  <c:v>Маслянинский МР</c:v>
                </c:pt>
                <c:pt idx="7">
                  <c:v>Ордынский МР</c:v>
                </c:pt>
                <c:pt idx="8">
                  <c:v>г. Обь</c:v>
                </c:pt>
                <c:pt idx="9">
                  <c:v>Карасукский МР</c:v>
                </c:pt>
                <c:pt idx="10">
                  <c:v>Тогучинский МР</c:v>
                </c:pt>
                <c:pt idx="11">
                  <c:v>Чулымский МР</c:v>
                </c:pt>
                <c:pt idx="12">
                  <c:v>Северный МР</c:v>
                </c:pt>
                <c:pt idx="13">
                  <c:v>Барабинский МР</c:v>
                </c:pt>
                <c:pt idx="14">
                  <c:v>Здвинский МР</c:v>
                </c:pt>
                <c:pt idx="15">
                  <c:v>Колыванский МР</c:v>
                </c:pt>
                <c:pt idx="16">
                  <c:v>Куйбышевский МР</c:v>
                </c:pt>
                <c:pt idx="17">
                  <c:v>Чистоозерный МР</c:v>
                </c:pt>
                <c:pt idx="18">
                  <c:v>Каргатский МР</c:v>
                </c:pt>
                <c:pt idx="19">
                  <c:v>Купинский МР</c:v>
                </c:pt>
                <c:pt idx="20">
                  <c:v>Сузунский МР</c:v>
                </c:pt>
                <c:pt idx="21">
                  <c:v>Черепановский МР</c:v>
                </c:pt>
                <c:pt idx="22">
                  <c:v>Татарский МР</c:v>
                </c:pt>
                <c:pt idx="23">
                  <c:v>р. п. Кольцово</c:v>
                </c:pt>
                <c:pt idx="24">
                  <c:v>Искитимский МР</c:v>
                </c:pt>
                <c:pt idx="25">
                  <c:v>г. Бердск</c:v>
                </c:pt>
                <c:pt idx="26">
                  <c:v>Чановский МР</c:v>
                </c:pt>
                <c:pt idx="27">
                  <c:v>Мошковский МР</c:v>
                </c:pt>
                <c:pt idx="28">
                  <c:v>г. Новосибирск</c:v>
                </c:pt>
                <c:pt idx="29">
                  <c:v>Кыштовский МР</c:v>
                </c:pt>
                <c:pt idx="30">
                  <c:v>Венгеровский МР</c:v>
                </c:pt>
                <c:pt idx="31">
                  <c:v>Новосибирский МР</c:v>
                </c:pt>
                <c:pt idx="32">
                  <c:v>Усть-Таркский МР</c:v>
                </c:pt>
                <c:pt idx="33">
                  <c:v>Убинский МР</c:v>
                </c:pt>
                <c:pt idx="34">
                  <c:v>Баганский МР</c:v>
                </c:pt>
                <c:pt idx="35">
                  <c:v>НСО</c:v>
                </c:pt>
              </c:strCache>
            </c:strRef>
          </c:cat>
          <c:val>
            <c:numRef>
              <c:f>Лист1!$C$2:$C$37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B7D6-4B82-B9EF-59A9610EDE31}"/>
            </c:ext>
          </c:extLst>
        </c:ser>
        <c:overlap val="100"/>
        <c:axId val="149281792"/>
        <c:axId val="150934272"/>
      </c:barChart>
      <c:catAx>
        <c:axId val="149281792"/>
        <c:scaling>
          <c:orientation val="maxMin"/>
        </c:scaling>
        <c:axPos val="l"/>
        <c:numFmt formatCode="General" sourceLinked="1"/>
        <c:tickLblPos val="nextTo"/>
        <c:crossAx val="150934272"/>
        <c:crosses val="autoZero"/>
        <c:auto val="1"/>
        <c:lblAlgn val="ctr"/>
        <c:lblOffset val="100"/>
      </c:catAx>
      <c:valAx>
        <c:axId val="150934272"/>
        <c:scaling>
          <c:orientation val="minMax"/>
          <c:max val="1"/>
        </c:scaling>
        <c:delete val="1"/>
        <c:axPos val="t"/>
        <c:majorGridlines/>
        <c:numFmt formatCode="0%" sourceLinked="1"/>
        <c:tickLblPos val="none"/>
        <c:crossAx val="149281792"/>
        <c:crosses val="autoZero"/>
        <c:crossBetween val="between"/>
        <c:majorUnit val="0.2"/>
      </c:valAx>
      <c:spPr>
        <a:noFill/>
        <a:ln>
          <a:noFill/>
        </a:ln>
      </c:spPr>
    </c:plotArea>
    <c:plotVisOnly val="1"/>
    <c:dispBlanksAs val="gap"/>
  </c:chart>
  <c:spPr>
    <a:ln>
      <a:noFill/>
    </a:ln>
  </c:spPr>
  <c:txPr>
    <a:bodyPr/>
    <a:lstStyle/>
    <a:p>
      <a:pPr>
        <a:defRPr sz="900">
          <a:latin typeface="Arial Narrow" panose="020B0606020202030204" pitchFamily="34" charset="0"/>
          <a:cs typeface="Times New Roman" pitchFamily="18" charset="0"/>
        </a:defRPr>
      </a:pPr>
      <a:endParaRPr lang="ru-RU"/>
    </a:p>
  </c:txPr>
  <c:externalData r:id="rId2"/>
  <c:userShapes r:id="rId3"/>
</c:chartSpace>
</file>

<file path=ppt/charts/chart4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0"/>
            <c:spPr>
              <a:solidFill>
                <a:srgbClr val="7C9A3E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C2E5-40F1-ADEF-DAB3E80590F9}"/>
              </c:ext>
            </c:extLst>
          </c:dPt>
          <c:dPt>
            <c:idx val="1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C2E5-40F1-ADEF-DAB3E80590F9}"/>
              </c:ext>
            </c:extLst>
          </c:dPt>
          <c:dLbls>
            <c:dLbl>
              <c:idx val="0"/>
              <c:layout>
                <c:manualLayout>
                  <c:x val="0.30027441659786042"/>
                  <c:y val="-1.3064398741908711E-2"/>
                </c:manualLayout>
              </c:layout>
              <c:tx>
                <c:rich>
                  <a:bodyPr/>
                  <a:lstStyle/>
                  <a:p>
                    <a:r>
                      <a:rPr lang="en-US" baseline="0" dirty="0" smtClean="0"/>
                      <a:t>92,6%</a:t>
                    </a:r>
                  </a:p>
                </c:rich>
              </c:tx>
              <c:showCatName val="1"/>
              <c:showPercent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C2E5-40F1-ADEF-DAB3E80590F9}"/>
                </c:ext>
              </c:extLst>
            </c:dLbl>
            <c:dLbl>
              <c:idx val="1"/>
              <c:layout>
                <c:manualLayout>
                  <c:x val="-0.28106922676284302"/>
                  <c:y val="3.3260210419115248E-2"/>
                </c:manualLayout>
              </c:layout>
              <c:tx>
                <c:rich>
                  <a:bodyPr/>
                  <a:lstStyle/>
                  <a:p>
                    <a:r>
                      <a:rPr lang="en-US" baseline="0" dirty="0" smtClean="0"/>
                      <a:t>7,4%</a:t>
                    </a:r>
                    <a:endParaRPr lang="en-US" dirty="0"/>
                  </a:p>
                </c:rich>
              </c:tx>
              <c:showCatName val="1"/>
              <c:showPercent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C2E5-40F1-ADEF-DAB3E80590F9}"/>
                </c:ext>
              </c:extLst>
            </c:dLbl>
            <c:spPr>
              <a:solidFill>
                <a:prstClr val="white"/>
              </a:solidFill>
              <a:ln>
                <a:solidFill>
                  <a:srgbClr val="7C9A3E"/>
                </a:solidFill>
              </a:ln>
              <a:effectLst/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CatName val="1"/>
            <c:showPercent val="1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Лист1!$A$2:$A$3</c:f>
              <c:strCache>
                <c:ptCount val="2"/>
                <c:pt idx="0">
                  <c:v>Удовлетворены</c:v>
                </c:pt>
                <c:pt idx="1">
                  <c:v>Не удовлетворены</c:v>
                </c:pt>
              </c:strCache>
            </c:strRef>
          </c:cat>
          <c:val>
            <c:numRef>
              <c:f>Лист1!$B$2:$B$3</c:f>
              <c:numCache>
                <c:formatCode>0.0%</c:formatCode>
                <c:ptCount val="2"/>
                <c:pt idx="0">
                  <c:v>0.92600000000000005</c:v>
                </c:pt>
                <c:pt idx="1">
                  <c:v>7.3999999999999996E-2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C2E5-40F1-ADEF-DAB3E80590F9}"/>
            </c:ext>
          </c:extLst>
        </c:ser>
        <c:dLbls>
          <c:showVal val="1"/>
        </c:dLbls>
        <c:firstSliceAng val="0"/>
        <c:holeSize val="75"/>
      </c:doughnutChart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</c:chart>
  <c:spPr>
    <a:noFill/>
    <a:ln>
      <a:noFill/>
    </a:ln>
    <a:effectLst/>
  </c:spPr>
  <c:txPr>
    <a:bodyPr/>
    <a:lstStyle/>
    <a:p>
      <a:pPr>
        <a:defRPr>
          <a:latin typeface="+mn-lt"/>
        </a:defRPr>
      </a:pPr>
      <a:endParaRPr lang="ru-RU"/>
    </a:p>
  </c:txPr>
  <c:externalData r:id="rId1"/>
</c:chartSpace>
</file>

<file path=ppt/charts/chart4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177658459057874"/>
          <c:y val="8.2849683368514462E-2"/>
          <c:w val="0.78969966159052862"/>
          <c:h val="0.63538273525163858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В среднем по НСО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dPt>
            <c:idx val="0"/>
            <c:spPr>
              <a:solidFill>
                <a:srgbClr val="883879">
                  <a:lumMod val="40000"/>
                  <a:lumOff val="60000"/>
                </a:srgb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574-4B46-ADA9-C5EB0A656E92}"/>
              </c:ext>
            </c:extLst>
          </c:dPt>
          <c:dLbls>
            <c:spPr>
              <a:solidFill>
                <a:schemeClr val="bg1"/>
              </a:solidFill>
              <a:ln w="12700">
                <a:solidFill>
                  <a:srgbClr val="883879">
                    <a:lumMod val="40000"/>
                    <a:lumOff val="60000"/>
                  </a:srgbClr>
                </a:solidFill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Банки</c:v>
                </c:pt>
              </c:strCache>
            </c:strRef>
          </c:cat>
          <c:val>
            <c:numRef>
              <c:f>Лист1!$B$2</c:f>
              <c:numCache>
                <c:formatCode>0.0%</c:formatCode>
                <c:ptCount val="1"/>
                <c:pt idx="0">
                  <c:v>0.88400000000000001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A574-4B46-ADA9-C5EB0A656E92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В среднем по РФ</c:v>
                </c:pt>
              </c:strCache>
            </c:strRef>
          </c:tx>
          <c:spPr>
            <a:solidFill>
              <a:srgbClr val="883879"/>
            </a:solidFill>
            <a:ln>
              <a:noFill/>
            </a:ln>
            <a:effectLst/>
          </c:spPr>
          <c:dLbls>
            <c:spPr>
              <a:solidFill>
                <a:schemeClr val="bg1"/>
              </a:solidFill>
              <a:ln w="12700">
                <a:solidFill>
                  <a:srgbClr val="883879"/>
                </a:solidFill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Банки</c:v>
                </c:pt>
              </c:strCache>
            </c:strRef>
          </c:cat>
          <c:val>
            <c:numRef>
              <c:f>Лист1!$C$2</c:f>
              <c:numCache>
                <c:formatCode>0.0%</c:formatCode>
                <c:ptCount val="1"/>
                <c:pt idx="0">
                  <c:v>0.83910000000000062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A574-4B46-ADA9-C5EB0A656E92}"/>
            </c:ext>
          </c:extLst>
        </c:ser>
        <c:gapWidth val="182"/>
        <c:axId val="151102976"/>
        <c:axId val="151104512"/>
      </c:barChart>
      <c:catAx>
        <c:axId val="151102976"/>
        <c:scaling>
          <c:orientation val="minMax"/>
        </c:scaling>
        <c:delete val="1"/>
        <c:axPos val="b"/>
        <c:numFmt formatCode="General" sourceLinked="1"/>
        <c:majorTickMark val="none"/>
        <c:tickLblPos val="none"/>
        <c:crossAx val="151104512"/>
        <c:crosses val="autoZero"/>
        <c:auto val="1"/>
        <c:lblAlgn val="ctr"/>
        <c:lblOffset val="100"/>
      </c:catAx>
      <c:valAx>
        <c:axId val="151104512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%" sourceLinked="1"/>
        <c:tickLblPos val="none"/>
        <c:crossAx val="151102976"/>
        <c:crosses val="autoZero"/>
        <c:crossBetween val="between"/>
        <c:majorUnit val="0.2"/>
      </c:valAx>
      <c:spPr>
        <a:noFill/>
        <a:ln w="25400">
          <a:noFill/>
        </a:ln>
        <a:effectLst/>
      </c:spPr>
    </c:plotArea>
    <c:legend>
      <c:legendPos val="b"/>
      <c:layout>
        <c:manualLayout>
          <c:xMode val="edge"/>
          <c:yMode val="edge"/>
          <c:x val="0.17007038900439644"/>
          <c:y val="0.78533496278191206"/>
          <c:w val="0.82948670385830148"/>
          <c:h val="0.21466503721808688"/>
        </c:manualLayout>
      </c:layout>
      <c:spPr>
        <a:noFill/>
        <a:ln>
          <a:noFill/>
        </a:ln>
        <a:effectLst/>
      </c:spPr>
      <c:txPr>
        <a:bodyPr rot="0" vert="horz"/>
        <a:lstStyle/>
        <a:p>
          <a:pPr>
            <a:defRPr sz="1000"/>
          </a:pPr>
          <a:endParaRPr lang="ru-RU"/>
        </a:p>
      </c:txPr>
    </c:legend>
    <c:plotVisOnly val="1"/>
    <c:dispBlanksAs val="gap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200">
          <a:latin typeface="Arial Narrow" panose="020B0606020202030204" pitchFamily="34" charset="0"/>
        </a:defRPr>
      </a:pPr>
      <a:endParaRPr lang="ru-RU"/>
    </a:p>
  </c:txPr>
  <c:externalData r:id="rId2"/>
</c:chartSpace>
</file>

<file path=ppt/charts/chart4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58760076519245996"/>
          <c:y val="2.6014595937047188E-2"/>
          <c:w val="0.53517914090597152"/>
          <c:h val="0.9571655263180876"/>
        </c:manualLayout>
      </c:layout>
      <c:barChart>
        <c:barDir val="bar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Удовлетворен</c:v>
                </c:pt>
              </c:strCache>
            </c:strRef>
          </c:tx>
          <c:spPr>
            <a:solidFill>
              <a:srgbClr val="78973B"/>
            </a:solidFill>
            <a:ln>
              <a:noFill/>
            </a:ln>
            <a:effectLst/>
          </c:spPr>
          <c:dPt>
            <c:idx val="0"/>
            <c:spPr>
              <a:solidFill>
                <a:srgbClr val="883879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7308-4EDA-98B5-6F40C2636367}"/>
              </c:ext>
            </c:extLst>
          </c:dPt>
          <c:dPt>
            <c:idx val="1"/>
            <c:spPr>
              <a:solidFill>
                <a:srgbClr val="E64242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7308-4EDA-98B5-6F40C2636367}"/>
              </c:ext>
            </c:extLst>
          </c:dPt>
          <c:dLbls>
            <c:spPr>
              <a:solidFill>
                <a:schemeClr val="bg1"/>
              </a:solidFill>
              <a:ln w="12700">
                <a:solidFill>
                  <a:srgbClr val="78973B"/>
                </a:solidFill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ru-RU"/>
              </a:p>
            </c:txPr>
            <c:dLblPos val="ctr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Лист1!$A$2:$A$38</c:f>
              <c:strCache>
                <c:ptCount val="37"/>
                <c:pt idx="0">
                  <c:v>РФ</c:v>
                </c:pt>
                <c:pt idx="1">
                  <c:v>НСО</c:v>
                </c:pt>
                <c:pt idx="2">
                  <c:v>Кыштовский МР</c:v>
                </c:pt>
                <c:pt idx="3">
                  <c:v>Венгеровский МР</c:v>
                </c:pt>
                <c:pt idx="4">
                  <c:v>Усть-Таркский МР</c:v>
                </c:pt>
                <c:pt idx="5">
                  <c:v>Убинский МР</c:v>
                </c:pt>
                <c:pt idx="6">
                  <c:v>Ордынский МР</c:v>
                </c:pt>
                <c:pt idx="7">
                  <c:v>Доволенский МР</c:v>
                </c:pt>
                <c:pt idx="8">
                  <c:v>Баганский МР</c:v>
                </c:pt>
                <c:pt idx="9">
                  <c:v>Здвинский МР</c:v>
                </c:pt>
                <c:pt idx="10">
                  <c:v>Новосибирский МР</c:v>
                </c:pt>
                <c:pt idx="11">
                  <c:v>Барабинский МР</c:v>
                </c:pt>
                <c:pt idx="12">
                  <c:v>Тогучинский МР</c:v>
                </c:pt>
                <c:pt idx="13">
                  <c:v>Кочковский МР</c:v>
                </c:pt>
                <c:pt idx="14">
                  <c:v>Чулымский МР</c:v>
                </c:pt>
                <c:pt idx="15">
                  <c:v>Северный МР</c:v>
                </c:pt>
                <c:pt idx="16">
                  <c:v>Чистоозерный МР</c:v>
                </c:pt>
                <c:pt idx="17">
                  <c:v>Татарский МР</c:v>
                </c:pt>
                <c:pt idx="18">
                  <c:v>Куйбышевский МР</c:v>
                </c:pt>
                <c:pt idx="19">
                  <c:v>Мошковский МР</c:v>
                </c:pt>
                <c:pt idx="20">
                  <c:v>Колыванский МР</c:v>
                </c:pt>
                <c:pt idx="21">
                  <c:v>р. п. Кольцово</c:v>
                </c:pt>
                <c:pt idx="22">
                  <c:v>Карасукский МР</c:v>
                </c:pt>
                <c:pt idx="23">
                  <c:v>г. Искитим</c:v>
                </c:pt>
                <c:pt idx="24">
                  <c:v>г. Обь</c:v>
                </c:pt>
                <c:pt idx="25">
                  <c:v>Маслянинский МР</c:v>
                </c:pt>
                <c:pt idx="26">
                  <c:v>Черепановский МР</c:v>
                </c:pt>
                <c:pt idx="27">
                  <c:v>Искитимский МР</c:v>
                </c:pt>
                <c:pt idx="28">
                  <c:v>г. Новосибирск</c:v>
                </c:pt>
                <c:pt idx="29">
                  <c:v>г. Бердск</c:v>
                </c:pt>
                <c:pt idx="30">
                  <c:v>Сузунский МР</c:v>
                </c:pt>
                <c:pt idx="31">
                  <c:v>Каргатский МР</c:v>
                </c:pt>
                <c:pt idx="32">
                  <c:v>Краснозерский МР</c:v>
                </c:pt>
                <c:pt idx="33">
                  <c:v>Чановский МР</c:v>
                </c:pt>
                <c:pt idx="34">
                  <c:v>Болотнинский МР</c:v>
                </c:pt>
                <c:pt idx="35">
                  <c:v>Коченевский МР</c:v>
                </c:pt>
                <c:pt idx="36">
                  <c:v>Купинский МР</c:v>
                </c:pt>
              </c:strCache>
            </c:strRef>
          </c:cat>
          <c:val>
            <c:numRef>
              <c:f>Лист1!$B$2:$B$38</c:f>
              <c:numCache>
                <c:formatCode>0.0%</c:formatCode>
                <c:ptCount val="37"/>
                <c:pt idx="0">
                  <c:v>0.94599999999999995</c:v>
                </c:pt>
                <c:pt idx="1">
                  <c:v>0.72500000000000009</c:v>
                </c:pt>
                <c:pt idx="2">
                  <c:v>0.129</c:v>
                </c:pt>
                <c:pt idx="3">
                  <c:v>0.21400000000000002</c:v>
                </c:pt>
                <c:pt idx="4" formatCode="0%">
                  <c:v>0.30000000000000004</c:v>
                </c:pt>
                <c:pt idx="5">
                  <c:v>0.32900000000000007</c:v>
                </c:pt>
                <c:pt idx="6">
                  <c:v>0.37100000000000005</c:v>
                </c:pt>
                <c:pt idx="7">
                  <c:v>0.38600000000000007</c:v>
                </c:pt>
                <c:pt idx="8">
                  <c:v>0.47100000000000003</c:v>
                </c:pt>
                <c:pt idx="9">
                  <c:v>0.4860000000000001</c:v>
                </c:pt>
                <c:pt idx="10">
                  <c:v>0.4860000000000001</c:v>
                </c:pt>
                <c:pt idx="11">
                  <c:v>0.52900000000000003</c:v>
                </c:pt>
                <c:pt idx="12">
                  <c:v>0.52900000000000003</c:v>
                </c:pt>
                <c:pt idx="13">
                  <c:v>0.54300000000000004</c:v>
                </c:pt>
                <c:pt idx="14">
                  <c:v>0.54300000000000004</c:v>
                </c:pt>
                <c:pt idx="15">
                  <c:v>0.57099999999999995</c:v>
                </c:pt>
                <c:pt idx="16" formatCode="0%">
                  <c:v>0.60000000000000009</c:v>
                </c:pt>
                <c:pt idx="17">
                  <c:v>0.64300000000000013</c:v>
                </c:pt>
                <c:pt idx="18">
                  <c:v>0.65700000000000014</c:v>
                </c:pt>
                <c:pt idx="19" formatCode="0%">
                  <c:v>0.70000000000000007</c:v>
                </c:pt>
                <c:pt idx="20">
                  <c:v>0.71400000000000008</c:v>
                </c:pt>
                <c:pt idx="21">
                  <c:v>0.72900000000000009</c:v>
                </c:pt>
                <c:pt idx="22">
                  <c:v>0.72900000000000009</c:v>
                </c:pt>
                <c:pt idx="23">
                  <c:v>0.7430000000000001</c:v>
                </c:pt>
                <c:pt idx="24">
                  <c:v>0.7430000000000001</c:v>
                </c:pt>
                <c:pt idx="25">
                  <c:v>0.75700000000000012</c:v>
                </c:pt>
                <c:pt idx="26">
                  <c:v>0.75700000000000012</c:v>
                </c:pt>
                <c:pt idx="27">
                  <c:v>0.77100000000000013</c:v>
                </c:pt>
                <c:pt idx="28">
                  <c:v>0.77700000000000014</c:v>
                </c:pt>
                <c:pt idx="29">
                  <c:v>0.78600000000000003</c:v>
                </c:pt>
                <c:pt idx="30">
                  <c:v>0.78600000000000003</c:v>
                </c:pt>
                <c:pt idx="31">
                  <c:v>0.81399999999999995</c:v>
                </c:pt>
                <c:pt idx="32">
                  <c:v>0.81399999999999995</c:v>
                </c:pt>
                <c:pt idx="33">
                  <c:v>0.81399999999999995</c:v>
                </c:pt>
                <c:pt idx="34">
                  <c:v>0.84300000000000008</c:v>
                </c:pt>
                <c:pt idx="35">
                  <c:v>0.87100000000000011</c:v>
                </c:pt>
                <c:pt idx="36">
                  <c:v>0.87100000000000011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7308-4EDA-98B5-6F40C2636367}"/>
            </c:ext>
          </c:extLst>
        </c:ser>
        <c:dLbls>
          <c:showVal val="1"/>
        </c:dLbls>
        <c:axId val="151223680"/>
        <c:axId val="151340160"/>
      </c:barChart>
      <c:catAx>
        <c:axId val="151223680"/>
        <c:scaling>
          <c:orientation val="minMax"/>
        </c:scaling>
        <c:axPos val="l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ru-RU"/>
          </a:p>
        </c:txPr>
        <c:crossAx val="151340160"/>
        <c:crosses val="autoZero"/>
        <c:auto val="1"/>
        <c:lblAlgn val="ctr"/>
        <c:lblOffset val="100"/>
      </c:catAx>
      <c:valAx>
        <c:axId val="151340160"/>
        <c:scaling>
          <c:orientation val="minMax"/>
        </c:scaling>
        <c:delete val="1"/>
        <c:axPos val="b"/>
        <c:numFmt formatCode="0.0%" sourceLinked="1"/>
        <c:tickLblPos val="none"/>
        <c:crossAx val="1512236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 w="9525" cap="flat" cmpd="sng" algn="ctr">
      <a:noFill/>
      <a:round/>
    </a:ln>
    <a:effectLst/>
  </c:spPr>
  <c:txPr>
    <a:bodyPr/>
    <a:lstStyle/>
    <a:p>
      <a:pPr>
        <a:defRPr sz="1050">
          <a:latin typeface="Arial Narrow" panose="020B0606020202030204" pitchFamily="34" charset="0"/>
          <a:cs typeface="Times New Roman" panose="02020603050405020304" pitchFamily="18" charset="0"/>
        </a:defRPr>
      </a:pPr>
      <a:endParaRPr lang="ru-RU"/>
    </a:p>
  </c:txPr>
  <c:externalData r:id="rId2"/>
  <c:userShapes r:id="rId3"/>
</c:chartSpace>
</file>

<file path=ppt/charts/chart4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51640163288090002"/>
          <c:y val="2.5526052069486969E-2"/>
          <c:w val="0.53792735766486754"/>
          <c:h val="0.95817293212496235"/>
        </c:manualLayout>
      </c:layout>
      <c:barChart>
        <c:barDir val="bar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Удовлетворен</c:v>
                </c:pt>
              </c:strCache>
            </c:strRef>
          </c:tx>
          <c:spPr>
            <a:solidFill>
              <a:srgbClr val="78973B"/>
            </a:solidFill>
            <a:ln>
              <a:noFill/>
            </a:ln>
            <a:effectLst/>
          </c:spPr>
          <c:dPt>
            <c:idx val="0"/>
            <c:spPr>
              <a:solidFill>
                <a:srgbClr val="E64242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FA3C-4BD9-A544-A8A5A8E0A7C8}"/>
              </c:ext>
            </c:extLst>
          </c:dPt>
          <c:dLbls>
            <c:spPr>
              <a:solidFill>
                <a:schemeClr val="bg1"/>
              </a:solidFill>
              <a:ln w="12700">
                <a:solidFill>
                  <a:srgbClr val="78973B"/>
                </a:solidFill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ru-RU"/>
              </a:p>
            </c:txPr>
            <c:dLblPos val="ctr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Лист1!$A$2:$A$37</c:f>
              <c:strCache>
                <c:ptCount val="36"/>
                <c:pt idx="0">
                  <c:v>НСО</c:v>
                </c:pt>
                <c:pt idx="1">
                  <c:v>Кыштовский МР</c:v>
                </c:pt>
                <c:pt idx="2">
                  <c:v>Усть-Таркский МР</c:v>
                </c:pt>
                <c:pt idx="3">
                  <c:v>Ордынский МР</c:v>
                </c:pt>
                <c:pt idx="4">
                  <c:v>Тогучинский МР</c:v>
                </c:pt>
                <c:pt idx="5">
                  <c:v>Венгеровский МР</c:v>
                </c:pt>
                <c:pt idx="6">
                  <c:v>Убинский МР</c:v>
                </c:pt>
                <c:pt idx="7">
                  <c:v>Доволенский МР</c:v>
                </c:pt>
                <c:pt idx="8">
                  <c:v>Баганский МР</c:v>
                </c:pt>
                <c:pt idx="9">
                  <c:v>Новосибирский МР</c:v>
                </c:pt>
                <c:pt idx="10">
                  <c:v>Чулымский МР</c:v>
                </c:pt>
                <c:pt idx="11">
                  <c:v>Татарский МР</c:v>
                </c:pt>
                <c:pt idx="12">
                  <c:v>Кочковский МР</c:v>
                </c:pt>
                <c:pt idx="13">
                  <c:v>р. п. Кольцово</c:v>
                </c:pt>
                <c:pt idx="14">
                  <c:v>Маслянинский МР</c:v>
                </c:pt>
                <c:pt idx="15">
                  <c:v>г. Искитим</c:v>
                </c:pt>
                <c:pt idx="16">
                  <c:v>г. Бердск</c:v>
                </c:pt>
                <c:pt idx="17">
                  <c:v>Барабинский МР</c:v>
                </c:pt>
                <c:pt idx="18">
                  <c:v>г. Новосибирск</c:v>
                </c:pt>
                <c:pt idx="19">
                  <c:v>Чановский МР</c:v>
                </c:pt>
                <c:pt idx="20">
                  <c:v>Здвинский МР</c:v>
                </c:pt>
                <c:pt idx="21">
                  <c:v>Черепановский МР</c:v>
                </c:pt>
                <c:pt idx="22">
                  <c:v>Каргатский МР</c:v>
                </c:pt>
                <c:pt idx="23">
                  <c:v>Северный МР</c:v>
                </c:pt>
                <c:pt idx="24">
                  <c:v>Куйбышевский МР</c:v>
                </c:pt>
                <c:pt idx="25">
                  <c:v>Чистоозерный МР</c:v>
                </c:pt>
                <c:pt idx="26">
                  <c:v>Колыванский МР</c:v>
                </c:pt>
                <c:pt idx="27">
                  <c:v>Искитимский МР</c:v>
                </c:pt>
                <c:pt idx="28">
                  <c:v>Сузунский МР</c:v>
                </c:pt>
                <c:pt idx="29">
                  <c:v>Мошковский МР</c:v>
                </c:pt>
                <c:pt idx="30">
                  <c:v>Коченевский МР</c:v>
                </c:pt>
                <c:pt idx="31">
                  <c:v>Карасукский МР</c:v>
                </c:pt>
                <c:pt idx="32">
                  <c:v>Краснозерский МР</c:v>
                </c:pt>
                <c:pt idx="33">
                  <c:v>Купинский МР</c:v>
                </c:pt>
                <c:pt idx="34">
                  <c:v>Болотнинский МР</c:v>
                </c:pt>
                <c:pt idx="35">
                  <c:v>г. Обь</c:v>
                </c:pt>
              </c:strCache>
            </c:strRef>
          </c:cat>
          <c:val>
            <c:numRef>
              <c:f>Лист1!$B$2:$B$37</c:f>
              <c:numCache>
                <c:formatCode>0.0%</c:formatCode>
                <c:ptCount val="36"/>
                <c:pt idx="0">
                  <c:v>0.64200000000000013</c:v>
                </c:pt>
                <c:pt idx="1">
                  <c:v>0.15700000000000003</c:v>
                </c:pt>
                <c:pt idx="2">
                  <c:v>0.32900000000000007</c:v>
                </c:pt>
                <c:pt idx="3">
                  <c:v>0.37100000000000005</c:v>
                </c:pt>
                <c:pt idx="4">
                  <c:v>0.4290000000000001</c:v>
                </c:pt>
                <c:pt idx="5">
                  <c:v>0.45700000000000002</c:v>
                </c:pt>
                <c:pt idx="6">
                  <c:v>0.51400000000000001</c:v>
                </c:pt>
                <c:pt idx="7">
                  <c:v>0.51400000000000001</c:v>
                </c:pt>
                <c:pt idx="8">
                  <c:v>0.51400000000000001</c:v>
                </c:pt>
                <c:pt idx="9">
                  <c:v>0.52900000000000003</c:v>
                </c:pt>
                <c:pt idx="10">
                  <c:v>0.57099999999999995</c:v>
                </c:pt>
                <c:pt idx="11">
                  <c:v>0.57099999999999995</c:v>
                </c:pt>
                <c:pt idx="12">
                  <c:v>0.57099999999999995</c:v>
                </c:pt>
                <c:pt idx="13">
                  <c:v>0.57099999999999995</c:v>
                </c:pt>
                <c:pt idx="14" formatCode="0%">
                  <c:v>0.60000000000000009</c:v>
                </c:pt>
                <c:pt idx="15" formatCode="0%">
                  <c:v>0.60000000000000009</c:v>
                </c:pt>
                <c:pt idx="16" formatCode="0%">
                  <c:v>0.60000000000000009</c:v>
                </c:pt>
                <c:pt idx="17">
                  <c:v>0.64300000000000013</c:v>
                </c:pt>
                <c:pt idx="18">
                  <c:v>0.64300000000000013</c:v>
                </c:pt>
                <c:pt idx="19">
                  <c:v>0.65700000000000014</c:v>
                </c:pt>
                <c:pt idx="20">
                  <c:v>0.68600000000000005</c:v>
                </c:pt>
                <c:pt idx="21" formatCode="0%">
                  <c:v>0.70000000000000007</c:v>
                </c:pt>
                <c:pt idx="22" formatCode="0%">
                  <c:v>0.70000000000000007</c:v>
                </c:pt>
                <c:pt idx="23">
                  <c:v>0.71400000000000008</c:v>
                </c:pt>
                <c:pt idx="24">
                  <c:v>0.72900000000000009</c:v>
                </c:pt>
                <c:pt idx="25">
                  <c:v>0.7430000000000001</c:v>
                </c:pt>
                <c:pt idx="26">
                  <c:v>0.7430000000000001</c:v>
                </c:pt>
                <c:pt idx="27">
                  <c:v>0.75700000000000012</c:v>
                </c:pt>
                <c:pt idx="28">
                  <c:v>0.77100000000000013</c:v>
                </c:pt>
                <c:pt idx="29">
                  <c:v>0.77100000000000013</c:v>
                </c:pt>
                <c:pt idx="30">
                  <c:v>0.77100000000000013</c:v>
                </c:pt>
                <c:pt idx="31" formatCode="0%">
                  <c:v>0.8</c:v>
                </c:pt>
                <c:pt idx="32">
                  <c:v>0.81399999999999995</c:v>
                </c:pt>
                <c:pt idx="33">
                  <c:v>0.84300000000000008</c:v>
                </c:pt>
                <c:pt idx="34">
                  <c:v>0.8570000000000001</c:v>
                </c:pt>
                <c:pt idx="35">
                  <c:v>0.91400000000000003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A3C-4BD9-A544-A8A5A8E0A7C8}"/>
            </c:ext>
          </c:extLst>
        </c:ser>
        <c:dLbls>
          <c:showVal val="1"/>
        </c:dLbls>
        <c:axId val="151172992"/>
        <c:axId val="151174528"/>
      </c:barChart>
      <c:catAx>
        <c:axId val="151172992"/>
        <c:scaling>
          <c:orientation val="minMax"/>
        </c:scaling>
        <c:axPos val="l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ru-RU"/>
          </a:p>
        </c:txPr>
        <c:crossAx val="151174528"/>
        <c:crosses val="autoZero"/>
        <c:auto val="1"/>
        <c:lblAlgn val="ctr"/>
        <c:lblOffset val="100"/>
      </c:catAx>
      <c:valAx>
        <c:axId val="151174528"/>
        <c:scaling>
          <c:orientation val="minMax"/>
        </c:scaling>
        <c:delete val="1"/>
        <c:axPos val="b"/>
        <c:numFmt formatCode="0.0%" sourceLinked="1"/>
        <c:tickLblPos val="none"/>
        <c:crossAx val="1511729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050">
          <a:latin typeface="Arial Narrow" panose="020B0606020202030204" pitchFamily="34" charset="0"/>
          <a:cs typeface="Times New Roman" panose="02020603050405020304" pitchFamily="18" charset="0"/>
        </a:defRPr>
      </a:pPr>
      <a:endParaRPr lang="ru-RU"/>
    </a:p>
  </c:txPr>
  <c:externalData r:id="rId2"/>
  <c:userShapes r:id="rId3"/>
</c:chartSpace>
</file>

<file path=ppt/charts/chart4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51037629090077441"/>
          <c:y val="2.5750293165857793E-2"/>
          <c:w val="0.454722506002538"/>
          <c:h val="0.95126794448361729"/>
        </c:manualLayout>
      </c:layout>
      <c:barChart>
        <c:barDir val="bar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Удовлетворен</c:v>
                </c:pt>
              </c:strCache>
            </c:strRef>
          </c:tx>
          <c:spPr>
            <a:solidFill>
              <a:srgbClr val="78973B"/>
            </a:solidFill>
            <a:ln>
              <a:noFill/>
            </a:ln>
            <a:effectLst/>
          </c:spPr>
          <c:dPt>
            <c:idx val="0"/>
            <c:spPr>
              <a:solidFill>
                <a:srgbClr val="883879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0F4F-4194-9E8F-24C89D01AD09}"/>
              </c:ext>
            </c:extLst>
          </c:dPt>
          <c:dPt>
            <c:idx val="1"/>
            <c:spPr>
              <a:solidFill>
                <a:srgbClr val="E64242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0F4F-4194-9E8F-24C89D01AD09}"/>
              </c:ext>
            </c:extLst>
          </c:dPt>
          <c:dLbls>
            <c:dLbl>
              <c:idx val="1"/>
              <c:layout>
                <c:manualLayout>
                  <c:x val="-0.13825201633855411"/>
                  <c:y val="4.3661171432667406E-3"/>
                </c:manualLayout>
              </c:layout>
              <c:dLblPos val="outEnd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0F4F-4194-9E8F-24C89D01AD09}"/>
                </c:ext>
              </c:extLst>
            </c:dLbl>
            <c:spPr>
              <a:solidFill>
                <a:schemeClr val="bg1"/>
              </a:solidFill>
              <a:ln w="12700">
                <a:solidFill>
                  <a:srgbClr val="78973B"/>
                </a:solidFill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ru-RU"/>
              </a:p>
            </c:txPr>
            <c:dLblPos val="ctr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Лист1!$A$2:$A$38</c:f>
              <c:strCache>
                <c:ptCount val="37"/>
                <c:pt idx="0">
                  <c:v>РФ</c:v>
                </c:pt>
                <c:pt idx="1">
                  <c:v>НСО</c:v>
                </c:pt>
                <c:pt idx="2">
                  <c:v>Кыштовский МР</c:v>
                </c:pt>
                <c:pt idx="3">
                  <c:v>Усть-Таркский МР</c:v>
                </c:pt>
                <c:pt idx="4">
                  <c:v>Тогучинский МР</c:v>
                </c:pt>
                <c:pt idx="5">
                  <c:v>Ордынский МР</c:v>
                </c:pt>
                <c:pt idx="6">
                  <c:v>г. Новосибирск</c:v>
                </c:pt>
                <c:pt idx="7">
                  <c:v>Доволенский МР</c:v>
                </c:pt>
                <c:pt idx="8">
                  <c:v>Маслянинский МР</c:v>
                </c:pt>
                <c:pt idx="9">
                  <c:v>Новосибирский МР</c:v>
                </c:pt>
                <c:pt idx="10">
                  <c:v>Татарский МР</c:v>
                </c:pt>
                <c:pt idx="11">
                  <c:v>Убинский МР</c:v>
                </c:pt>
                <c:pt idx="12">
                  <c:v>г. Искитим</c:v>
                </c:pt>
                <c:pt idx="13">
                  <c:v>Венгеровский МР</c:v>
                </c:pt>
                <c:pt idx="14">
                  <c:v>Чулымский МР</c:v>
                </c:pt>
                <c:pt idx="15">
                  <c:v>Барабинский МР</c:v>
                </c:pt>
                <c:pt idx="16">
                  <c:v>Карасукский МР</c:v>
                </c:pt>
                <c:pt idx="17">
                  <c:v>Каргатский МР</c:v>
                </c:pt>
                <c:pt idx="18">
                  <c:v>р. п. Кольцово</c:v>
                </c:pt>
                <c:pt idx="19">
                  <c:v>г. Бердск</c:v>
                </c:pt>
                <c:pt idx="20">
                  <c:v>Черепановский МР</c:v>
                </c:pt>
                <c:pt idx="21">
                  <c:v>Искитимский МР</c:v>
                </c:pt>
                <c:pt idx="22">
                  <c:v>Чановский МР</c:v>
                </c:pt>
                <c:pt idx="23">
                  <c:v>Чистоозерный МР</c:v>
                </c:pt>
                <c:pt idx="24">
                  <c:v>Баганский МР</c:v>
                </c:pt>
                <c:pt idx="25">
                  <c:v>Здвинский МР</c:v>
                </c:pt>
                <c:pt idx="26">
                  <c:v>Северный МР</c:v>
                </c:pt>
                <c:pt idx="27">
                  <c:v>Болотнинский МР</c:v>
                </c:pt>
                <c:pt idx="28">
                  <c:v>г. Обь</c:v>
                </c:pt>
                <c:pt idx="29">
                  <c:v>Коченевский МР</c:v>
                </c:pt>
                <c:pt idx="30">
                  <c:v>Краснозерский МР</c:v>
                </c:pt>
                <c:pt idx="31">
                  <c:v>Мошковский МР</c:v>
                </c:pt>
                <c:pt idx="32">
                  <c:v>Кочковский МР</c:v>
                </c:pt>
                <c:pt idx="33">
                  <c:v>Купинский МР</c:v>
                </c:pt>
                <c:pt idx="34">
                  <c:v>Колыванский МР</c:v>
                </c:pt>
                <c:pt idx="35">
                  <c:v>Куйбышевский МР</c:v>
                </c:pt>
                <c:pt idx="36">
                  <c:v>Сузунский МР</c:v>
                </c:pt>
              </c:strCache>
            </c:strRef>
          </c:cat>
          <c:val>
            <c:numRef>
              <c:f>Лист1!$B$2:$B$38</c:f>
              <c:numCache>
                <c:formatCode>0.0%</c:formatCode>
                <c:ptCount val="37"/>
                <c:pt idx="0">
                  <c:v>0.87600000000000011</c:v>
                </c:pt>
                <c:pt idx="1">
                  <c:v>0.29500000000000004</c:v>
                </c:pt>
                <c:pt idx="2">
                  <c:v>4.3000000000000003E-2</c:v>
                </c:pt>
                <c:pt idx="3" formatCode="0%">
                  <c:v>0.1</c:v>
                </c:pt>
                <c:pt idx="4">
                  <c:v>0.129</c:v>
                </c:pt>
                <c:pt idx="5">
                  <c:v>0.17100000000000001</c:v>
                </c:pt>
                <c:pt idx="6">
                  <c:v>0.22700000000000001</c:v>
                </c:pt>
                <c:pt idx="7">
                  <c:v>0.24300000000000002</c:v>
                </c:pt>
                <c:pt idx="8">
                  <c:v>0.24300000000000002</c:v>
                </c:pt>
                <c:pt idx="9">
                  <c:v>0.27100000000000002</c:v>
                </c:pt>
                <c:pt idx="10">
                  <c:v>0.27100000000000002</c:v>
                </c:pt>
                <c:pt idx="11">
                  <c:v>0.28600000000000003</c:v>
                </c:pt>
                <c:pt idx="12">
                  <c:v>0.31400000000000006</c:v>
                </c:pt>
                <c:pt idx="13">
                  <c:v>0.31400000000000006</c:v>
                </c:pt>
                <c:pt idx="14">
                  <c:v>0.31400000000000006</c:v>
                </c:pt>
                <c:pt idx="15">
                  <c:v>0.37100000000000005</c:v>
                </c:pt>
                <c:pt idx="16">
                  <c:v>0.37100000000000005</c:v>
                </c:pt>
                <c:pt idx="17">
                  <c:v>0.38600000000000007</c:v>
                </c:pt>
                <c:pt idx="18" formatCode="0%">
                  <c:v>0.4</c:v>
                </c:pt>
                <c:pt idx="19">
                  <c:v>0.41400000000000003</c:v>
                </c:pt>
                <c:pt idx="20">
                  <c:v>0.41400000000000003</c:v>
                </c:pt>
                <c:pt idx="21">
                  <c:v>0.4290000000000001</c:v>
                </c:pt>
                <c:pt idx="22">
                  <c:v>0.45700000000000002</c:v>
                </c:pt>
                <c:pt idx="23">
                  <c:v>0.47100000000000003</c:v>
                </c:pt>
                <c:pt idx="24">
                  <c:v>0.4860000000000001</c:v>
                </c:pt>
                <c:pt idx="25">
                  <c:v>0.4860000000000001</c:v>
                </c:pt>
                <c:pt idx="26" formatCode="0%">
                  <c:v>0.5</c:v>
                </c:pt>
                <c:pt idx="27">
                  <c:v>0.51400000000000001</c:v>
                </c:pt>
                <c:pt idx="28">
                  <c:v>0.54300000000000004</c:v>
                </c:pt>
                <c:pt idx="29">
                  <c:v>0.54300000000000004</c:v>
                </c:pt>
                <c:pt idx="30">
                  <c:v>0.54300000000000004</c:v>
                </c:pt>
                <c:pt idx="31">
                  <c:v>0.54300000000000004</c:v>
                </c:pt>
                <c:pt idx="32">
                  <c:v>0.57099999999999995</c:v>
                </c:pt>
                <c:pt idx="33">
                  <c:v>0.57099999999999995</c:v>
                </c:pt>
                <c:pt idx="34">
                  <c:v>0.58599999999999997</c:v>
                </c:pt>
                <c:pt idx="35" formatCode="0%">
                  <c:v>0.60000000000000009</c:v>
                </c:pt>
                <c:pt idx="36">
                  <c:v>0.64300000000000013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0F4F-4194-9E8F-24C89D01AD09}"/>
            </c:ext>
          </c:extLst>
        </c:ser>
        <c:dLbls>
          <c:showVal val="1"/>
        </c:dLbls>
        <c:axId val="151389312"/>
        <c:axId val="151390848"/>
      </c:barChart>
      <c:catAx>
        <c:axId val="151389312"/>
        <c:scaling>
          <c:orientation val="minMax"/>
        </c:scaling>
        <c:axPos val="l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ru-RU"/>
          </a:p>
        </c:txPr>
        <c:crossAx val="151390848"/>
        <c:crosses val="autoZero"/>
        <c:auto val="1"/>
        <c:lblAlgn val="ctr"/>
        <c:lblOffset val="100"/>
      </c:catAx>
      <c:valAx>
        <c:axId val="151390848"/>
        <c:scaling>
          <c:orientation val="minMax"/>
        </c:scaling>
        <c:delete val="1"/>
        <c:axPos val="b"/>
        <c:numFmt formatCode="0.0%" sourceLinked="1"/>
        <c:tickLblPos val="none"/>
        <c:crossAx val="1513893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050">
          <a:latin typeface="Arial Narrow" panose="020B0606020202030204" pitchFamily="34" charset="0"/>
          <a:cs typeface="Times New Roman" panose="02020603050405020304" pitchFamily="18" charset="0"/>
        </a:defRPr>
      </a:pPr>
      <a:endParaRPr lang="ru-RU"/>
    </a:p>
  </c:txPr>
  <c:externalData r:id="rId2"/>
  <c:userShapes r:id="rId3"/>
</c:chartSpace>
</file>

<file path=ppt/charts/chart4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50158102091220458"/>
          <c:y val="1.9968340710308247E-2"/>
          <c:w val="0.57963378000734866"/>
          <c:h val="0.96701984411704012"/>
        </c:manualLayout>
      </c:layout>
      <c:barChart>
        <c:barDir val="bar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dLbls>
            <c:spPr>
              <a:solidFill>
                <a:schemeClr val="bg1"/>
              </a:solidFill>
              <a:ln w="12700">
                <a:solidFill>
                  <a:schemeClr val="accent1"/>
                </a:solidFill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Лист1!$A$2:$A$18</c:f>
              <c:strCache>
                <c:ptCount val="17"/>
                <c:pt idx="0">
                  <c:v>Ничего из перечисленного</c:v>
                </c:pt>
                <c:pt idx="1">
                  <c:v>Иное</c:v>
                </c:pt>
                <c:pt idx="3">
                  <c:v>Индивидуальный инвестиционный счет</c:v>
                </c:pt>
                <c:pt idx="4">
                  <c:v>Страхование</c:v>
                </c:pt>
                <c:pt idx="5">
                  <c:v>Вклады</c:v>
                </c:pt>
                <c:pt idx="7">
                  <c:v>Автокредит</c:v>
                </c:pt>
                <c:pt idx="8">
                  <c:v>Заем в микрофинансовой организации</c:v>
                </c:pt>
                <c:pt idx="9">
                  <c:v>Ипотечный кредит</c:v>
                </c:pt>
                <c:pt idx="10">
                  <c:v>Потребительский кредит</c:v>
                </c:pt>
                <c:pt idx="12">
                  <c:v>Социальная карта</c:v>
                </c:pt>
                <c:pt idx="13">
                  <c:v>Пенсионная карта</c:v>
                </c:pt>
                <c:pt idx="14">
                  <c:v>Кредитная карта</c:v>
                </c:pt>
                <c:pt idx="15">
                  <c:v>Дебетовая (расчетная) карта, оформленная самостоятельно</c:v>
                </c:pt>
                <c:pt idx="16">
                  <c:v>Зарплатная карта, оформленная работодателем</c:v>
                </c:pt>
              </c:strCache>
            </c:strRef>
          </c:cat>
          <c:val>
            <c:numRef>
              <c:f>Лист1!$B$2:$B$18</c:f>
              <c:numCache>
                <c:formatCode>0.0%</c:formatCode>
                <c:ptCount val="17"/>
                <c:pt idx="0">
                  <c:v>8.6000000000000021E-2</c:v>
                </c:pt>
                <c:pt idx="1">
                  <c:v>1.0000000000000041E-3</c:v>
                </c:pt>
                <c:pt idx="3">
                  <c:v>2.5000000000000001E-2</c:v>
                </c:pt>
                <c:pt idx="4">
                  <c:v>0.24300000000000024</c:v>
                </c:pt>
                <c:pt idx="5">
                  <c:v>0.252</c:v>
                </c:pt>
                <c:pt idx="7">
                  <c:v>1.9000000000000065E-2</c:v>
                </c:pt>
                <c:pt idx="8">
                  <c:v>2.4E-2</c:v>
                </c:pt>
                <c:pt idx="9">
                  <c:v>0.15800000000000053</c:v>
                </c:pt>
                <c:pt idx="10">
                  <c:v>0.27700000000000002</c:v>
                </c:pt>
                <c:pt idx="12">
                  <c:v>8.0000000000000227E-3</c:v>
                </c:pt>
                <c:pt idx="13">
                  <c:v>8.0000000000000227E-3</c:v>
                </c:pt>
                <c:pt idx="14">
                  <c:v>0.36300000000000032</c:v>
                </c:pt>
                <c:pt idx="15">
                  <c:v>0.57800000000000062</c:v>
                </c:pt>
                <c:pt idx="16">
                  <c:v>0.57800000000000062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4CA-4A82-89DF-2DFF6B9CCC3C}"/>
            </c:ext>
          </c:extLst>
        </c:ser>
        <c:dLbls>
          <c:showVal val="1"/>
        </c:dLbls>
        <c:gapWidth val="182"/>
        <c:axId val="151487616"/>
        <c:axId val="151489152"/>
      </c:barChart>
      <c:catAx>
        <c:axId val="151487616"/>
        <c:scaling>
          <c:orientation val="minMax"/>
        </c:scaling>
        <c:axPos val="l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 sz="1000"/>
            </a:pPr>
            <a:endParaRPr lang="ru-RU"/>
          </a:p>
        </c:txPr>
        <c:crossAx val="151489152"/>
        <c:crosses val="autoZero"/>
        <c:auto val="1"/>
        <c:lblAlgn val="ctr"/>
        <c:lblOffset val="100"/>
      </c:catAx>
      <c:valAx>
        <c:axId val="151489152"/>
        <c:scaling>
          <c:orientation val="minMax"/>
        </c:scaling>
        <c:delete val="1"/>
        <c:axPos val="b"/>
        <c:numFmt formatCode="0.0%" sourceLinked="1"/>
        <c:tickLblPos val="none"/>
        <c:crossAx val="151487616"/>
        <c:crosses val="autoZero"/>
        <c:crossBetween val="between"/>
        <c:majorUnit val="0.2"/>
      </c:valAx>
      <c:spPr>
        <a:noFill/>
        <a:ln w="25400">
          <a:noFill/>
        </a:ln>
        <a:effectLst/>
      </c:spPr>
    </c:plotArea>
    <c:plotVisOnly val="1"/>
    <c:dispBlanksAs val="gap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200">
          <a:latin typeface="Arial Narrow" panose="020B0606020202030204" pitchFamily="34" charset="0"/>
        </a:defRPr>
      </a:pPr>
      <a:endParaRPr lang="ru-RU"/>
    </a:p>
  </c:txPr>
  <c:externalData r:id="rId2"/>
</c:chartSpace>
</file>

<file path=ppt/charts/chart4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6538067573014037"/>
          <c:y val="0.17107999954783387"/>
          <c:w val="0.78969966159052818"/>
          <c:h val="0.48107259532233887"/>
        </c:manualLayout>
      </c:layout>
      <c:barChart>
        <c:barDir val="bar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dPt>
            <c:idx val="0"/>
            <c:spPr>
              <a:solidFill>
                <a:srgbClr val="883879">
                  <a:lumMod val="40000"/>
                  <a:lumOff val="60000"/>
                </a:srgb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67F0-4919-A1EC-6371C1713DEC}"/>
              </c:ext>
            </c:extLst>
          </c:dPt>
          <c:dPt>
            <c:idx val="1"/>
            <c:spPr>
              <a:solidFill>
                <a:srgbClr val="883879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67F0-4919-A1EC-6371C1713DEC}"/>
              </c:ext>
            </c:extLst>
          </c:dPt>
          <c:dLbls>
            <c:spPr>
              <a:solidFill>
                <a:schemeClr val="bg1"/>
              </a:solidFill>
              <a:ln w="12700">
                <a:solidFill>
                  <a:schemeClr val="accent1"/>
                </a:solidFill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НСО</c:v>
                </c:pt>
                <c:pt idx="1">
                  <c:v>РФ</c:v>
                </c:pt>
              </c:strCache>
            </c:strRef>
          </c:cat>
          <c:val>
            <c:numRef>
              <c:f>Лист1!$B$2:$B$3</c:f>
              <c:numCache>
                <c:formatCode>0.0%</c:formatCode>
                <c:ptCount val="2"/>
                <c:pt idx="0">
                  <c:v>0.252</c:v>
                </c:pt>
                <c:pt idx="1">
                  <c:v>0.39300000000000063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67F0-4919-A1EC-6371C1713DEC}"/>
            </c:ext>
          </c:extLst>
        </c:ser>
        <c:dLbls>
          <c:showVal val="1"/>
        </c:dLbls>
        <c:gapWidth val="182"/>
        <c:axId val="151515136"/>
        <c:axId val="151516672"/>
      </c:barChart>
      <c:catAx>
        <c:axId val="151515136"/>
        <c:scaling>
          <c:orientation val="minMax"/>
        </c:scaling>
        <c:axPos val="l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ru-RU"/>
          </a:p>
        </c:txPr>
        <c:crossAx val="151516672"/>
        <c:crosses val="autoZero"/>
        <c:auto val="1"/>
        <c:lblAlgn val="ctr"/>
        <c:lblOffset val="100"/>
      </c:catAx>
      <c:valAx>
        <c:axId val="151516672"/>
        <c:scaling>
          <c:orientation val="minMax"/>
        </c:scaling>
        <c:delete val="1"/>
        <c:axPos val="b"/>
        <c:numFmt formatCode="0.0%" sourceLinked="1"/>
        <c:tickLblPos val="none"/>
        <c:crossAx val="151515136"/>
        <c:crosses val="autoZero"/>
        <c:crossBetween val="between"/>
        <c:majorUnit val="0.2"/>
      </c:valAx>
      <c:spPr>
        <a:noFill/>
        <a:ln w="25400">
          <a:noFill/>
        </a:ln>
        <a:effectLst/>
      </c:spPr>
    </c:plotArea>
    <c:plotVisOnly val="1"/>
    <c:dispBlanksAs val="gap"/>
  </c:chart>
  <c:spPr>
    <a:noFill/>
    <a:ln w="9525" cap="flat" cmpd="sng" algn="ctr">
      <a:noFill/>
      <a:round/>
    </a:ln>
    <a:effectLst/>
  </c:spPr>
  <c:txPr>
    <a:bodyPr/>
    <a:lstStyle/>
    <a:p>
      <a:pPr>
        <a:defRPr sz="1200">
          <a:latin typeface="Arial Narrow" panose="020B0606020202030204" pitchFamily="34" charset="0"/>
        </a:defRPr>
      </a:pPr>
      <a:endParaRPr lang="ru-RU"/>
    </a:p>
  </c:txPr>
  <c:externalData r:id="rId2"/>
</c:chartSpace>
</file>

<file path=ppt/charts/chart4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46594548797588997"/>
          <c:y val="4.958596752945988E-2"/>
          <c:w val="0.49571854327561743"/>
          <c:h val="0.91144099946666057"/>
        </c:manualLayout>
      </c:layout>
      <c:barChart>
        <c:barDir val="bar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НСО</c:v>
                </c:pt>
              </c:strCache>
            </c:strRef>
          </c:tx>
          <c:spPr>
            <a:solidFill>
              <a:srgbClr val="883879">
                <a:lumMod val="40000"/>
                <a:lumOff val="60000"/>
              </a:srgbClr>
            </a:solidFill>
            <a:ln>
              <a:noFill/>
            </a:ln>
            <a:effectLst/>
          </c:spPr>
          <c:dLbls>
            <c:dLbl>
              <c:idx val="6"/>
              <c:layout>
                <c:manualLayout>
                  <c:x val="-3.9968025579537837E-3"/>
                  <c:y val="6.5616797900262796E-3"/>
                </c:manualLayout>
              </c:layout>
              <c:dLblPos val="outEnd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7402-4124-B298-43461E3F55BC}"/>
                </c:ext>
              </c:extLst>
            </c:dLbl>
            <c:spPr>
              <a:solidFill>
                <a:schemeClr val="bg1"/>
              </a:solidFill>
              <a:ln w="12700">
                <a:solidFill>
                  <a:schemeClr val="accent1"/>
                </a:solidFill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Лист1!$A$2:$A$8</c:f>
              <c:strCache>
                <c:ptCount val="7"/>
                <c:pt idx="0">
                  <c:v>Среднее значение</c:v>
                </c:pt>
                <c:pt idx="1">
                  <c:v>Пенсионер, инвалид</c:v>
                </c:pt>
                <c:pt idx="2">
                  <c:v>Учащийся, студент</c:v>
                </c:pt>
                <c:pt idx="3">
                  <c:v>Временно не работаю, безработный</c:v>
                </c:pt>
                <c:pt idx="4">
                  <c:v>Предприниматель, самозанятый</c:v>
                </c:pt>
                <c:pt idx="5">
                  <c:v>Работаю по найму</c:v>
                </c:pt>
                <c:pt idx="6">
                  <c:v>Занят домашним хозяйством, нахожусь в декретном отпуске, отпуске по уходу за ребенком</c:v>
                </c:pt>
              </c:strCache>
            </c:strRef>
          </c:cat>
          <c:val>
            <c:numRef>
              <c:f>Лист1!$B$2:$B$8</c:f>
              <c:numCache>
                <c:formatCode>0.0%</c:formatCode>
                <c:ptCount val="7"/>
                <c:pt idx="0">
                  <c:v>0.252</c:v>
                </c:pt>
                <c:pt idx="1">
                  <c:v>0.19400000000000001</c:v>
                </c:pt>
                <c:pt idx="2">
                  <c:v>0.20100000000000001</c:v>
                </c:pt>
                <c:pt idx="3">
                  <c:v>0.222</c:v>
                </c:pt>
                <c:pt idx="4">
                  <c:v>0.252</c:v>
                </c:pt>
                <c:pt idx="5">
                  <c:v>0.27</c:v>
                </c:pt>
                <c:pt idx="6">
                  <c:v>0.28100000000000008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7402-4124-B298-43461E3F55BC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РФ</c:v>
                </c:pt>
              </c:strCache>
            </c:strRef>
          </c:tx>
          <c:spPr>
            <a:solidFill>
              <a:srgbClr val="883879"/>
            </a:solidFill>
            <a:ln>
              <a:noFill/>
            </a:ln>
            <a:effectLst/>
          </c:spPr>
          <c:dLbls>
            <c:dLbl>
              <c:idx val="2"/>
              <c:layout>
                <c:manualLayout>
                  <c:x val="0"/>
                  <c:y val="-1.3123359580052535E-2"/>
                </c:manualLayout>
              </c:layout>
              <c:dLblPos val="outEnd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7402-4124-B298-43461E3F55BC}"/>
                </c:ext>
              </c:extLst>
            </c:dLbl>
            <c:dLbl>
              <c:idx val="3"/>
              <c:layout>
                <c:manualLayout>
                  <c:x val="1.9984012789768277E-3"/>
                  <c:y val="-1.6404199475065748E-2"/>
                </c:manualLayout>
              </c:layout>
              <c:dLblPos val="outEnd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7402-4124-B298-43461E3F55BC}"/>
                </c:ext>
              </c:extLst>
            </c:dLbl>
            <c:dLbl>
              <c:idx val="6"/>
              <c:layout>
                <c:manualLayout>
                  <c:x val="0"/>
                  <c:y val="-2.4242424242424229E-2"/>
                </c:manualLayout>
              </c:layout>
              <c:dLblPos val="outEnd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7402-4124-B298-43461E3F55BC}"/>
                </c:ext>
              </c:extLst>
            </c:dLbl>
            <c:spPr>
              <a:solidFill>
                <a:schemeClr val="bg1"/>
              </a:solidFill>
              <a:ln w="12700">
                <a:solidFill>
                  <a:schemeClr val="accent2"/>
                </a:solidFill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Лист1!$A$2:$A$8</c:f>
              <c:strCache>
                <c:ptCount val="7"/>
                <c:pt idx="0">
                  <c:v>Среднее значение</c:v>
                </c:pt>
                <c:pt idx="1">
                  <c:v>Пенсионер, инвалид</c:v>
                </c:pt>
                <c:pt idx="2">
                  <c:v>Учащийся, студент</c:v>
                </c:pt>
                <c:pt idx="3">
                  <c:v>Временно не работаю, безработный</c:v>
                </c:pt>
                <c:pt idx="4">
                  <c:v>Предприниматель, самозанятый</c:v>
                </c:pt>
                <c:pt idx="5">
                  <c:v>Работаю по найму</c:v>
                </c:pt>
                <c:pt idx="6">
                  <c:v>Занят домашним хозяйством, нахожусь в декретном отпуске, отпуске по уходу за ребенком</c:v>
                </c:pt>
              </c:strCache>
            </c:strRef>
          </c:cat>
          <c:val>
            <c:numRef>
              <c:f>Лист1!$C$2:$C$8</c:f>
              <c:numCache>
                <c:formatCode>0.0%</c:formatCode>
                <c:ptCount val="7"/>
                <c:pt idx="0">
                  <c:v>0.38600000000000056</c:v>
                </c:pt>
                <c:pt idx="1">
                  <c:v>0.47500000000000031</c:v>
                </c:pt>
                <c:pt idx="2">
                  <c:v>0.21400000000000025</c:v>
                </c:pt>
                <c:pt idx="3">
                  <c:v>0.21700000000000025</c:v>
                </c:pt>
                <c:pt idx="4">
                  <c:v>0.42900000000000038</c:v>
                </c:pt>
                <c:pt idx="5">
                  <c:v>0.3780000000000005</c:v>
                </c:pt>
                <c:pt idx="6">
                  <c:v>0.24300000000000024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7402-4124-B298-43461E3F55BC}"/>
            </c:ext>
          </c:extLst>
        </c:ser>
        <c:dLbls>
          <c:showVal val="1"/>
        </c:dLbls>
        <c:axId val="151736704"/>
        <c:axId val="151738240"/>
      </c:barChart>
      <c:catAx>
        <c:axId val="151736704"/>
        <c:scaling>
          <c:orientation val="minMax"/>
        </c:scaling>
        <c:axPos val="l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ru-RU"/>
          </a:p>
        </c:txPr>
        <c:crossAx val="151738240"/>
        <c:crosses val="autoZero"/>
        <c:auto val="1"/>
        <c:lblAlgn val="ctr"/>
        <c:lblOffset val="100"/>
      </c:catAx>
      <c:valAx>
        <c:axId val="151738240"/>
        <c:scaling>
          <c:orientation val="minMax"/>
          <c:max val="0.5"/>
          <c:min val="0"/>
        </c:scaling>
        <c:delete val="1"/>
        <c:axPos val="b"/>
        <c:numFmt formatCode="0.0%" sourceLinked="1"/>
        <c:tickLblPos val="none"/>
        <c:crossAx val="151736704"/>
        <c:crosses val="autoZero"/>
        <c:crossBetween val="between"/>
        <c:majorUnit val="0.2"/>
      </c:valAx>
      <c:spPr>
        <a:noFill/>
        <a:ln w="25400">
          <a:noFill/>
        </a:ln>
        <a:effectLst/>
      </c:spPr>
    </c:plotArea>
    <c:legend>
      <c:legendPos val="t"/>
      <c:layout>
        <c:manualLayout>
          <c:xMode val="edge"/>
          <c:yMode val="edge"/>
          <c:x val="1.3176462081869141E-4"/>
          <c:y val="0.85185459191402979"/>
          <c:w val="0.12974326191724841"/>
          <c:h val="0.14670546841093751"/>
        </c:manualLayout>
      </c:layout>
      <c:spPr>
        <a:noFill/>
        <a:ln>
          <a:noFill/>
        </a:ln>
        <a:effectLst/>
      </c:spPr>
      <c:txPr>
        <a:bodyPr rot="0" vert="horz"/>
        <a:lstStyle/>
        <a:p>
          <a:pPr>
            <a:defRPr/>
          </a:pPr>
          <a:endParaRPr lang="ru-RU"/>
        </a:p>
      </c:txPr>
    </c:legend>
    <c:plotVisOnly val="1"/>
    <c:dispBlanksAs val="gap"/>
  </c:chart>
  <c:spPr>
    <a:noFill/>
    <a:ln w="9525" cap="flat" cmpd="sng" algn="ctr">
      <a:noFill/>
      <a:round/>
    </a:ln>
    <a:effectLst/>
  </c:spPr>
  <c:txPr>
    <a:bodyPr/>
    <a:lstStyle/>
    <a:p>
      <a:pPr>
        <a:defRPr sz="1000">
          <a:latin typeface="Arial Narrow" panose="020B0606020202030204" pitchFamily="34" charset="0"/>
        </a:defRPr>
      </a:pPr>
      <a:endParaRPr lang="ru-RU"/>
    </a:p>
  </c:txPr>
  <c:externalData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0501990323098151"/>
          <c:y val="6.0052102604537924E-5"/>
          <c:w val="0.88931176962955638"/>
          <c:h val="0.8652772184760924"/>
        </c:manualLayout>
      </c:layout>
      <c:barChart>
        <c:barDir val="bar"/>
        <c:grouping val="clustered"/>
        <c:ser>
          <c:idx val="0"/>
          <c:order val="0"/>
          <c:tx>
            <c:strRef>
              <c:f>Лист1!$A$2</c:f>
              <c:strCache>
                <c:ptCount val="1"/>
                <c:pt idx="0">
                  <c:v>Юридические лица, являющиеся коммерческими организациями</c:v>
                </c:pt>
              </c:strCache>
            </c:strRef>
          </c:tx>
          <c:spPr>
            <a:solidFill>
              <a:schemeClr val="accent1"/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800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Лист1!$B$1:$I$1</c:f>
              <c:strCache>
                <c:ptCount val="8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  <c:pt idx="5">
                  <c:v>2018</c:v>
                </c:pt>
                <c:pt idx="6">
                  <c:v>2019</c:v>
                </c:pt>
                <c:pt idx="7">
                  <c:v>на 01.09.2019</c:v>
                </c:pt>
              </c:strCache>
            </c:strRef>
          </c:cat>
          <c:val>
            <c:numRef>
              <c:f>Лист1!$B$2:$I$2</c:f>
              <c:numCache>
                <c:formatCode>General</c:formatCode>
                <c:ptCount val="8"/>
                <c:pt idx="0">
                  <c:v>127569</c:v>
                </c:pt>
                <c:pt idx="1">
                  <c:v>126550</c:v>
                </c:pt>
                <c:pt idx="2">
                  <c:v>125493</c:v>
                </c:pt>
                <c:pt idx="3">
                  <c:v>128301</c:v>
                </c:pt>
                <c:pt idx="4">
                  <c:v>111829</c:v>
                </c:pt>
                <c:pt idx="5">
                  <c:v>105713</c:v>
                </c:pt>
                <c:pt idx="6">
                  <c:v>98010</c:v>
                </c:pt>
                <c:pt idx="7">
                  <c:v>90001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E23-4F29-83C6-B306F0769C1B}"/>
            </c:ext>
          </c:extLst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в том числе, унитарные предприятия    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800"/>
                </a:pPr>
                <a:endParaRPr lang="ru-RU"/>
              </a:p>
            </c:txPr>
            <c:dLblPos val="ctr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Лист1!$B$1:$I$1</c:f>
              <c:strCache>
                <c:ptCount val="8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  <c:pt idx="5">
                  <c:v>2018</c:v>
                </c:pt>
                <c:pt idx="6">
                  <c:v>2019</c:v>
                </c:pt>
                <c:pt idx="7">
                  <c:v>на 01.09.2019</c:v>
                </c:pt>
              </c:strCache>
            </c:strRef>
          </c:cat>
          <c:val>
            <c:numRef>
              <c:f>Лист1!$B$3:$I$3</c:f>
              <c:numCache>
                <c:formatCode>General</c:formatCode>
                <c:ptCount val="8"/>
                <c:pt idx="0">
                  <c:v>665</c:v>
                </c:pt>
                <c:pt idx="1">
                  <c:v>643</c:v>
                </c:pt>
                <c:pt idx="2">
                  <c:v>613</c:v>
                </c:pt>
                <c:pt idx="3">
                  <c:v>584</c:v>
                </c:pt>
                <c:pt idx="4">
                  <c:v>548</c:v>
                </c:pt>
                <c:pt idx="5">
                  <c:v>530</c:v>
                </c:pt>
                <c:pt idx="6">
                  <c:v>477</c:v>
                </c:pt>
                <c:pt idx="7">
                  <c:v>454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AE23-4F29-83C6-B306F0769C1B}"/>
            </c:ext>
          </c:extLst>
        </c:ser>
        <c:ser>
          <c:idx val="2"/>
          <c:order val="2"/>
          <c:tx>
            <c:strRef>
              <c:f>Лист1!$A$4</c:f>
              <c:strCache>
                <c:ptCount val="1"/>
                <c:pt idx="0">
                  <c:v>в том числе, хозяйственные общества и товарищества      </c:v>
                </c:pt>
              </c:strCache>
            </c:strRef>
          </c:tx>
          <c:spPr>
            <a:solidFill>
              <a:schemeClr val="accent6"/>
            </a:solidFill>
          </c:spPr>
          <c:dLbls>
            <c:dLbl>
              <c:idx val="0"/>
              <c:layout>
                <c:manualLayout>
                  <c:x val="5.3980564694394467E-2"/>
                  <c:y val="-3.5353214722174862E-4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AE23-4F29-83C6-B306F0769C1B}"/>
                </c:ext>
              </c:extLst>
            </c:dLbl>
            <c:dLbl>
              <c:idx val="1"/>
              <c:layout>
                <c:manualLayout>
                  <c:x val="5.8712121212122631E-2"/>
                  <c:y val="2.2626482031939212E-7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AE23-4F29-83C6-B306F0769C1B}"/>
                </c:ext>
              </c:extLst>
            </c:dLbl>
            <c:dLbl>
              <c:idx val="2"/>
              <c:layout>
                <c:manualLayout>
                  <c:x val="5.4924242424242417E-2"/>
                  <c:y val="-3.1007751937984496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AE23-4F29-83C6-B306F0769C1B}"/>
                </c:ext>
              </c:extLst>
            </c:dLbl>
            <c:dLbl>
              <c:idx val="3"/>
              <c:layout>
                <c:manualLayout>
                  <c:x val="5.7348932235744034E-2"/>
                  <c:y val="2.4388695599096054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AE23-4F29-83C6-B306F0769C1B}"/>
                </c:ext>
              </c:extLst>
            </c:dLbl>
            <c:dLbl>
              <c:idx val="4"/>
              <c:layout>
                <c:manualLayout>
                  <c:x val="5.6818181818182024E-2"/>
                  <c:y val="4.8831105414149031E-7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AE23-4F29-83C6-B306F0769C1B}"/>
                </c:ext>
              </c:extLst>
            </c:dLbl>
            <c:dLbl>
              <c:idx val="5"/>
              <c:layout>
                <c:manualLayout>
                  <c:x val="5.8712121212122631E-2"/>
                  <c:y val="-3.1005310382714833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AE23-4F29-83C6-B306F0769C1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800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Лист1!$B$1:$I$1</c:f>
              <c:strCache>
                <c:ptCount val="8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  <c:pt idx="5">
                  <c:v>2018</c:v>
                </c:pt>
                <c:pt idx="6">
                  <c:v>2019</c:v>
                </c:pt>
                <c:pt idx="7">
                  <c:v>на 01.09.2019</c:v>
                </c:pt>
              </c:strCache>
            </c:strRef>
          </c:cat>
          <c:val>
            <c:numRef>
              <c:f>Лист1!$B$4:$I$4</c:f>
              <c:numCache>
                <c:formatCode>General</c:formatCode>
                <c:ptCount val="8"/>
                <c:pt idx="0">
                  <c:v>125218</c:v>
                </c:pt>
                <c:pt idx="1">
                  <c:v>124345</c:v>
                </c:pt>
                <c:pt idx="2">
                  <c:v>123417</c:v>
                </c:pt>
                <c:pt idx="3">
                  <c:v>126296</c:v>
                </c:pt>
                <c:pt idx="4">
                  <c:v>109930</c:v>
                </c:pt>
                <c:pt idx="5">
                  <c:v>104406</c:v>
                </c:pt>
                <c:pt idx="6">
                  <c:v>95684</c:v>
                </c:pt>
                <c:pt idx="7">
                  <c:v>87852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AE23-4F29-83C6-B306F0769C1B}"/>
            </c:ext>
          </c:extLst>
        </c:ser>
        <c:ser>
          <c:idx val="3"/>
          <c:order val="3"/>
          <c:tx>
            <c:strRef>
              <c:f>Лист1!$A$5</c:f>
              <c:strCache>
                <c:ptCount val="1"/>
                <c:pt idx="0">
                  <c:v>в том числе, акционерные общества      </c:v>
                </c:pt>
              </c:strCache>
            </c:strRef>
          </c:tx>
          <c:spPr>
            <a:solidFill>
              <a:schemeClr val="accent3"/>
            </a:solidFill>
          </c:spPr>
          <c:dLbls>
            <c:dLbl>
              <c:idx val="0"/>
              <c:layout>
                <c:manualLayout>
                  <c:x val="1.8939412522457615E-2"/>
                  <c:y val="8.2023510878586215E-4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9-AE23-4F29-83C6-B306F0769C1B}"/>
                </c:ext>
              </c:extLst>
            </c:dLbl>
            <c:dLbl>
              <c:idx val="1"/>
              <c:layout>
                <c:manualLayout>
                  <c:x val="2.4621221412744011E-2"/>
                  <c:y val="-8.1920098173126959E-4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A-AE23-4F29-83C6-B306F0769C1B}"/>
                </c:ext>
              </c:extLst>
            </c:dLbl>
            <c:dLbl>
              <c:idx val="2"/>
              <c:layout>
                <c:manualLayout>
                  <c:x val="2.0833333333333412E-2"/>
                  <c:y val="0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B-AE23-4F29-83C6-B306F0769C1B}"/>
                </c:ext>
              </c:extLst>
            </c:dLbl>
            <c:dLbl>
              <c:idx val="3"/>
              <c:layout>
                <c:manualLayout>
                  <c:x val="2.2727272727273502E-2"/>
                  <c:y val="0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C-AE23-4F29-83C6-B306F0769C1B}"/>
                </c:ext>
              </c:extLst>
            </c:dLbl>
            <c:dLbl>
              <c:idx val="4"/>
              <c:layout>
                <c:manualLayout>
                  <c:x val="1.8939393939393936E-2"/>
                  <c:y val="0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D-AE23-4F29-83C6-B306F0769C1B}"/>
                </c:ext>
              </c:extLst>
            </c:dLbl>
            <c:dLbl>
              <c:idx val="5"/>
              <c:layout>
                <c:manualLayout>
                  <c:x val="2.4621212121212658E-2"/>
                  <c:y val="-1.1369377703906972E-16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E-AE23-4F29-83C6-B306F0769C1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700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Лист1!$B$1:$I$1</c:f>
              <c:strCache>
                <c:ptCount val="8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  <c:pt idx="5">
                  <c:v>2018</c:v>
                </c:pt>
                <c:pt idx="6">
                  <c:v>2019</c:v>
                </c:pt>
                <c:pt idx="7">
                  <c:v>на 01.09.2019</c:v>
                </c:pt>
              </c:strCache>
            </c:strRef>
          </c:cat>
          <c:val>
            <c:numRef>
              <c:f>Лист1!$B$5:$I$5</c:f>
              <c:numCache>
                <c:formatCode>General</c:formatCode>
                <c:ptCount val="8"/>
                <c:pt idx="0">
                  <c:v>4860</c:v>
                </c:pt>
                <c:pt idx="1">
                  <c:v>4424</c:v>
                </c:pt>
                <c:pt idx="2">
                  <c:v>3679</c:v>
                </c:pt>
                <c:pt idx="3">
                  <c:v>3217</c:v>
                </c:pt>
                <c:pt idx="4">
                  <c:v>2474</c:v>
                </c:pt>
                <c:pt idx="5">
                  <c:v>2088</c:v>
                </c:pt>
                <c:pt idx="6">
                  <c:v>1849</c:v>
                </c:pt>
                <c:pt idx="7">
                  <c:v>1695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F-AE23-4F29-83C6-B306F0769C1B}"/>
            </c:ext>
          </c:extLst>
        </c:ser>
        <c:ser>
          <c:idx val="4"/>
          <c:order val="4"/>
          <c:tx>
            <c:strRef>
              <c:f>Лист1!$A$6</c:f>
              <c:strCache>
                <c:ptCount val="1"/>
                <c:pt idx="0">
                  <c:v>Юридические лица, являющиеся некоммерческими организациями     </c:v>
                </c:pt>
              </c:strCache>
            </c:strRef>
          </c:tx>
          <c:spPr>
            <a:solidFill>
              <a:schemeClr val="accent4"/>
            </a:solidFill>
          </c:spPr>
          <c:dLbls>
            <c:dLbl>
              <c:idx val="0"/>
              <c:layout>
                <c:manualLayout>
                  <c:x val="-1.8939393939393766E-3"/>
                  <c:y val="-2.4178721845815785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0-AE23-4F29-83C6-B306F0769C1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700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Лист1!$B$1:$I$1</c:f>
              <c:strCache>
                <c:ptCount val="8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  <c:pt idx="5">
                  <c:v>2018</c:v>
                </c:pt>
                <c:pt idx="6">
                  <c:v>2019</c:v>
                </c:pt>
                <c:pt idx="7">
                  <c:v>на 01.09.2019</c:v>
                </c:pt>
              </c:strCache>
            </c:strRef>
          </c:cat>
          <c:val>
            <c:numRef>
              <c:f>Лист1!$B$6:$I$6</c:f>
              <c:numCache>
                <c:formatCode>General</c:formatCode>
                <c:ptCount val="8"/>
                <c:pt idx="0">
                  <c:v>14655</c:v>
                </c:pt>
                <c:pt idx="1">
                  <c:v>14621</c:v>
                </c:pt>
                <c:pt idx="2">
                  <c:v>14677</c:v>
                </c:pt>
                <c:pt idx="3">
                  <c:v>14731</c:v>
                </c:pt>
                <c:pt idx="4">
                  <c:v>14509</c:v>
                </c:pt>
                <c:pt idx="5">
                  <c:v>14405</c:v>
                </c:pt>
                <c:pt idx="6">
                  <c:v>14410</c:v>
                </c:pt>
                <c:pt idx="7">
                  <c:v>14312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1-AE23-4F29-83C6-B306F0769C1B}"/>
            </c:ext>
          </c:extLst>
        </c:ser>
        <c:ser>
          <c:idx val="5"/>
          <c:order val="5"/>
          <c:tx>
            <c:strRef>
              <c:f>Лист1!$A$7</c:f>
              <c:strCache>
                <c:ptCount val="1"/>
                <c:pt idx="0">
                  <c:v>в том числе, потребительские кооперативы   </c:v>
                </c:pt>
              </c:strCache>
            </c:strRef>
          </c:tx>
          <c:spPr>
            <a:solidFill>
              <a:srgbClr val="EF7900"/>
            </a:solidFill>
          </c:spPr>
          <c:dLbls>
            <c:dLbl>
              <c:idx val="0"/>
              <c:layout>
                <c:manualLayout>
                  <c:x val="9.5026505743472825E-4"/>
                  <c:y val="2.9171361912168491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2-AE23-4F29-83C6-B306F0769C1B}"/>
                </c:ext>
              </c:extLst>
            </c:dLbl>
            <c:dLbl>
              <c:idx val="1"/>
              <c:layout>
                <c:manualLayout>
                  <c:x val="0"/>
                  <c:y val="1.104440776421683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3-AE23-4F29-83C6-B306F0769C1B}"/>
                </c:ext>
              </c:extLst>
            </c:dLbl>
            <c:dLbl>
              <c:idx val="2"/>
              <c:layout>
                <c:manualLayout>
                  <c:x val="0"/>
                  <c:y val="-1.7434570761978964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4-AE23-4F29-83C6-B306F0769C1B}"/>
                </c:ext>
              </c:extLst>
            </c:dLbl>
            <c:dLbl>
              <c:idx val="3"/>
              <c:layout>
                <c:manualLayout>
                  <c:x val="0"/>
                  <c:y val="-2.9050343612614855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5-AE23-4F29-83C6-B306F0769C1B}"/>
                </c:ext>
              </c:extLst>
            </c:dLbl>
            <c:dLbl>
              <c:idx val="4"/>
              <c:layout>
                <c:manualLayout>
                  <c:x val="0"/>
                  <c:y val="-4.8439062326408183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6-AE23-4F29-83C6-B306F0769C1B}"/>
                </c:ext>
              </c:extLst>
            </c:dLbl>
            <c:dLbl>
              <c:idx val="5"/>
              <c:layout>
                <c:manualLayout>
                  <c:x val="2.8443003133209652E-3"/>
                  <c:y val="4.6560302823495823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7-AE23-4F29-83C6-B306F0769C1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700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Лист1!$B$1:$I$1</c:f>
              <c:strCache>
                <c:ptCount val="8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  <c:pt idx="5">
                  <c:v>2018</c:v>
                </c:pt>
                <c:pt idx="6">
                  <c:v>2019</c:v>
                </c:pt>
                <c:pt idx="7">
                  <c:v>на 01.09.2019</c:v>
                </c:pt>
              </c:strCache>
            </c:strRef>
          </c:cat>
          <c:val>
            <c:numRef>
              <c:f>Лист1!$B$7:$I$7</c:f>
              <c:numCache>
                <c:formatCode>General</c:formatCode>
                <c:ptCount val="8"/>
                <c:pt idx="0">
                  <c:v>2551</c:v>
                </c:pt>
                <c:pt idx="1">
                  <c:v>2491</c:v>
                </c:pt>
                <c:pt idx="2">
                  <c:v>2477</c:v>
                </c:pt>
                <c:pt idx="3">
                  <c:v>2553</c:v>
                </c:pt>
                <c:pt idx="4">
                  <c:v>2429</c:v>
                </c:pt>
                <c:pt idx="5">
                  <c:v>2394</c:v>
                </c:pt>
                <c:pt idx="6">
                  <c:v>2351</c:v>
                </c:pt>
                <c:pt idx="7">
                  <c:v>2309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8-AE23-4F29-83C6-B306F0769C1B}"/>
            </c:ext>
          </c:extLst>
        </c:ser>
        <c:ser>
          <c:idx val="6"/>
          <c:order val="6"/>
          <c:tx>
            <c:strRef>
              <c:f>Лист1!$A$8</c:f>
              <c:strCache>
                <c:ptCount val="1"/>
                <c:pt idx="0">
                  <c:v>в том числе, фонды     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700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Лист1!$B$1:$I$1</c:f>
              <c:strCache>
                <c:ptCount val="8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  <c:pt idx="5">
                  <c:v>2018</c:v>
                </c:pt>
                <c:pt idx="6">
                  <c:v>2019</c:v>
                </c:pt>
                <c:pt idx="7">
                  <c:v>на 01.09.2019</c:v>
                </c:pt>
              </c:strCache>
            </c:strRef>
          </c:cat>
          <c:val>
            <c:numRef>
              <c:f>Лист1!$B$8:$I$8</c:f>
              <c:numCache>
                <c:formatCode>General</c:formatCode>
                <c:ptCount val="8"/>
                <c:pt idx="0">
                  <c:v>629</c:v>
                </c:pt>
                <c:pt idx="1">
                  <c:v>636</c:v>
                </c:pt>
                <c:pt idx="2">
                  <c:v>652</c:v>
                </c:pt>
                <c:pt idx="3">
                  <c:v>672</c:v>
                </c:pt>
                <c:pt idx="4">
                  <c:v>674</c:v>
                </c:pt>
                <c:pt idx="5">
                  <c:v>649</c:v>
                </c:pt>
                <c:pt idx="6">
                  <c:v>632</c:v>
                </c:pt>
                <c:pt idx="7">
                  <c:v>611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9-AE23-4F29-83C6-B306F0769C1B}"/>
            </c:ext>
          </c:extLst>
        </c:ser>
        <c:ser>
          <c:idx val="7"/>
          <c:order val="7"/>
          <c:tx>
            <c:strRef>
              <c:f>Лист1!$A$9</c:f>
              <c:strCache>
                <c:ptCount val="1"/>
                <c:pt idx="0">
                  <c:v>в том числе, учреждения    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700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Лист1!$B$1:$I$1</c:f>
              <c:strCache>
                <c:ptCount val="8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  <c:pt idx="5">
                  <c:v>2018</c:v>
                </c:pt>
                <c:pt idx="6">
                  <c:v>2019</c:v>
                </c:pt>
                <c:pt idx="7">
                  <c:v>на 01.09.2019</c:v>
                </c:pt>
              </c:strCache>
            </c:strRef>
          </c:cat>
          <c:val>
            <c:numRef>
              <c:f>Лист1!$B$9:$I$9</c:f>
              <c:numCache>
                <c:formatCode>General</c:formatCode>
                <c:ptCount val="8"/>
                <c:pt idx="0">
                  <c:v>4958</c:v>
                </c:pt>
                <c:pt idx="1">
                  <c:v>4870</c:v>
                </c:pt>
                <c:pt idx="2">
                  <c:v>4816</c:v>
                </c:pt>
                <c:pt idx="3">
                  <c:v>4726</c:v>
                </c:pt>
                <c:pt idx="4">
                  <c:v>4642</c:v>
                </c:pt>
                <c:pt idx="5">
                  <c:v>4557</c:v>
                </c:pt>
                <c:pt idx="6">
                  <c:v>4561</c:v>
                </c:pt>
                <c:pt idx="7">
                  <c:v>4493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A-AE23-4F29-83C6-B306F0769C1B}"/>
            </c:ext>
          </c:extLst>
        </c:ser>
        <c:ser>
          <c:idx val="8"/>
          <c:order val="8"/>
          <c:tx>
            <c:strRef>
              <c:f>Лист1!$A$10</c:f>
              <c:strCache>
                <c:ptCount val="1"/>
                <c:pt idx="0">
                  <c:v>Организации без прав юридического лица   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700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Лист1!$B$1:$I$1</c:f>
              <c:strCache>
                <c:ptCount val="8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  <c:pt idx="5">
                  <c:v>2018</c:v>
                </c:pt>
                <c:pt idx="6">
                  <c:v>2019</c:v>
                </c:pt>
                <c:pt idx="7">
                  <c:v>на 01.09.2019</c:v>
                </c:pt>
              </c:strCache>
            </c:strRef>
          </c:cat>
          <c:val>
            <c:numRef>
              <c:f>Лист1!$B$10:$I$10</c:f>
              <c:numCache>
                <c:formatCode>General</c:formatCode>
                <c:ptCount val="8"/>
                <c:pt idx="0">
                  <c:v>1856</c:v>
                </c:pt>
                <c:pt idx="1">
                  <c:v>1799</c:v>
                </c:pt>
                <c:pt idx="2">
                  <c:v>1775</c:v>
                </c:pt>
                <c:pt idx="3">
                  <c:v>1734</c:v>
                </c:pt>
                <c:pt idx="4">
                  <c:v>1699</c:v>
                </c:pt>
                <c:pt idx="5">
                  <c:v>1622</c:v>
                </c:pt>
                <c:pt idx="6">
                  <c:v>1549</c:v>
                </c:pt>
                <c:pt idx="7">
                  <c:v>1521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B-AE23-4F29-83C6-B306F0769C1B}"/>
            </c:ext>
          </c:extLst>
        </c:ser>
        <c:gapWidth val="0"/>
        <c:axId val="129682048"/>
        <c:axId val="129680512"/>
      </c:barChart>
      <c:valAx>
        <c:axId val="129680512"/>
        <c:scaling>
          <c:orientation val="minMax"/>
        </c:scaling>
        <c:delete val="1"/>
        <c:axPos val="t"/>
        <c:numFmt formatCode="General" sourceLinked="1"/>
        <c:tickLblPos val="none"/>
        <c:crossAx val="129682048"/>
        <c:crosses val="autoZero"/>
        <c:crossBetween val="between"/>
      </c:valAx>
      <c:catAx>
        <c:axId val="129682048"/>
        <c:scaling>
          <c:orientation val="maxMin"/>
        </c:scaling>
        <c:axPos val="l"/>
        <c:numFmt formatCode="General" sourceLinked="1"/>
        <c:tickLblPos val="nextTo"/>
        <c:txPr>
          <a:bodyPr/>
          <a:lstStyle/>
          <a:p>
            <a:pPr>
              <a:defRPr b="1">
                <a:solidFill>
                  <a:schemeClr val="tx1">
                    <a:lumMod val="50000"/>
                    <a:lumOff val="50000"/>
                  </a:schemeClr>
                </a:solidFill>
              </a:defRPr>
            </a:pPr>
            <a:endParaRPr lang="ru-RU"/>
          </a:p>
        </c:txPr>
        <c:crossAx val="129680512"/>
        <c:crosses val="autoZero"/>
        <c:auto val="1"/>
        <c:lblAlgn val="ctr"/>
        <c:lblOffset val="100"/>
      </c:catAx>
    </c:plotArea>
    <c:legend>
      <c:legendPos val="r"/>
      <c:layout>
        <c:manualLayout>
          <c:xMode val="edge"/>
          <c:yMode val="edge"/>
          <c:x val="0.28993969387572782"/>
          <c:y val="0.83030767780795556"/>
          <c:w val="0.70739031212650405"/>
          <c:h val="0.14998808516075504"/>
        </c:manualLayout>
      </c:layout>
    </c:legend>
    <c:plotVisOnly val="1"/>
    <c:dispBlanksAs val="zero"/>
  </c:chart>
  <c:spPr>
    <a:ln>
      <a:noFill/>
    </a:ln>
  </c:spPr>
  <c:txPr>
    <a:bodyPr/>
    <a:lstStyle/>
    <a:p>
      <a:pPr>
        <a:defRPr sz="900"/>
      </a:pPr>
      <a:endParaRPr lang="ru-RU"/>
    </a:p>
  </c:txPr>
  <c:externalData r:id="rId2"/>
</c:chartSpace>
</file>

<file path=ppt/charts/chart5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1030033840947629"/>
          <c:y val="0.15986518353114712"/>
          <c:w val="0.74024385684898031"/>
          <c:h val="0.7360044340667744"/>
        </c:manualLayout>
      </c:layout>
      <c:barChart>
        <c:barDir val="bar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dPt>
            <c:idx val="0"/>
            <c:spPr>
              <a:solidFill>
                <a:srgbClr val="883879">
                  <a:lumMod val="40000"/>
                  <a:lumOff val="60000"/>
                </a:srgb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5DD-43D5-AE4E-3506273E2FB7}"/>
              </c:ext>
            </c:extLst>
          </c:dPt>
          <c:dPt>
            <c:idx val="1"/>
            <c:spPr>
              <a:solidFill>
                <a:srgbClr val="883879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35DD-43D5-AE4E-3506273E2FB7}"/>
              </c:ext>
            </c:extLst>
          </c:dPt>
          <c:dLbls>
            <c:spPr>
              <a:solidFill>
                <a:schemeClr val="bg1"/>
              </a:solidFill>
              <a:ln w="12700">
                <a:solidFill>
                  <a:schemeClr val="accent1"/>
                </a:solidFill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НСО</c:v>
                </c:pt>
                <c:pt idx="1">
                  <c:v>РФ</c:v>
                </c:pt>
              </c:strCache>
            </c:strRef>
          </c:cat>
          <c:val>
            <c:numRef>
              <c:f>Лист1!$B$2:$B$3</c:f>
              <c:numCache>
                <c:formatCode>0.0%</c:formatCode>
                <c:ptCount val="2"/>
                <c:pt idx="0">
                  <c:v>0.38400000000000056</c:v>
                </c:pt>
                <c:pt idx="1">
                  <c:v>0.3604000000000005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35DD-43D5-AE4E-3506273E2FB7}"/>
            </c:ext>
          </c:extLst>
        </c:ser>
        <c:dLbls>
          <c:showVal val="1"/>
        </c:dLbls>
        <c:gapWidth val="182"/>
        <c:axId val="151896064"/>
        <c:axId val="151897600"/>
      </c:barChart>
      <c:catAx>
        <c:axId val="151896064"/>
        <c:scaling>
          <c:orientation val="minMax"/>
        </c:scaling>
        <c:axPos val="l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ru-RU"/>
          </a:p>
        </c:txPr>
        <c:crossAx val="151897600"/>
        <c:crosses val="autoZero"/>
        <c:auto val="1"/>
        <c:lblAlgn val="ctr"/>
        <c:lblOffset val="100"/>
      </c:catAx>
      <c:valAx>
        <c:axId val="151897600"/>
        <c:scaling>
          <c:orientation val="minMax"/>
        </c:scaling>
        <c:delete val="1"/>
        <c:axPos val="b"/>
        <c:numFmt formatCode="0.0%" sourceLinked="1"/>
        <c:tickLblPos val="none"/>
        <c:crossAx val="151896064"/>
        <c:crosses val="autoZero"/>
        <c:crossBetween val="between"/>
        <c:majorUnit val="0.2"/>
      </c:valAx>
      <c:spPr>
        <a:noFill/>
        <a:ln w="25400">
          <a:noFill/>
        </a:ln>
        <a:effectLst/>
      </c:spPr>
    </c:plotArea>
    <c:plotVisOnly val="1"/>
    <c:dispBlanksAs val="gap"/>
  </c:chart>
  <c:spPr>
    <a:noFill/>
    <a:ln w="9525" cap="flat" cmpd="sng" algn="ctr">
      <a:noFill/>
      <a:round/>
    </a:ln>
    <a:effectLst/>
  </c:spPr>
  <c:txPr>
    <a:bodyPr/>
    <a:lstStyle/>
    <a:p>
      <a:pPr>
        <a:defRPr sz="1000">
          <a:latin typeface="Arial Narrow" panose="020B0606020202030204" pitchFamily="34" charset="0"/>
        </a:defRPr>
      </a:pPr>
      <a:endParaRPr lang="ru-RU"/>
    </a:p>
  </c:txPr>
  <c:externalData r:id="rId2"/>
</c:chartSpace>
</file>

<file path=ppt/charts/chart5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47571602280298536"/>
          <c:y val="3.8798389980172689E-2"/>
          <c:w val="0.49571854327561743"/>
          <c:h val="0.94060197693463155"/>
        </c:manualLayout>
      </c:layout>
      <c:barChart>
        <c:barDir val="bar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НСО</c:v>
                </c:pt>
              </c:strCache>
            </c:strRef>
          </c:tx>
          <c:spPr>
            <a:solidFill>
              <a:srgbClr val="883879">
                <a:lumMod val="40000"/>
                <a:lumOff val="60000"/>
              </a:srgbClr>
            </a:solidFill>
            <a:ln>
              <a:noFill/>
            </a:ln>
            <a:effectLst/>
          </c:spPr>
          <c:dLbls>
            <c:dLbl>
              <c:idx val="2"/>
              <c:layout>
                <c:manualLayout>
                  <c:x val="0"/>
                  <c:y val="5.6345964220312723E-3"/>
                </c:manualLayout>
              </c:layout>
              <c:dLblPos val="outEnd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3A11-458A-8A2D-C28AD09F9E09}"/>
                </c:ext>
              </c:extLst>
            </c:dLbl>
            <c:dLbl>
              <c:idx val="4"/>
              <c:layout>
                <c:manualLayout>
                  <c:x val="-1.2764575490025395E-16"/>
                  <c:y val="2.1367521367521278E-2"/>
                </c:manualLayout>
              </c:layout>
              <c:dLblPos val="outEnd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3A11-458A-8A2D-C28AD09F9E09}"/>
                </c:ext>
              </c:extLst>
            </c:dLbl>
            <c:spPr>
              <a:solidFill>
                <a:schemeClr val="bg1"/>
              </a:solidFill>
              <a:ln w="12700">
                <a:solidFill>
                  <a:schemeClr val="accent1"/>
                </a:solidFill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Лист1!$A$2:$A$8</c:f>
              <c:strCache>
                <c:ptCount val="7"/>
                <c:pt idx="0">
                  <c:v>Среднее значение</c:v>
                </c:pt>
                <c:pt idx="1">
                  <c:v>Пенсионер, инвалид</c:v>
                </c:pt>
                <c:pt idx="2">
                  <c:v>Учащийся, студент</c:v>
                </c:pt>
                <c:pt idx="3">
                  <c:v>Временно не работаю, безработный</c:v>
                </c:pt>
                <c:pt idx="4">
                  <c:v>Предприниматель, самозанятый</c:v>
                </c:pt>
                <c:pt idx="5">
                  <c:v>Работаю по найму</c:v>
                </c:pt>
                <c:pt idx="6">
                  <c:v>Занят домашним хозяйством, нахожусь в декретном отпуске, отпуске по уходу за ребенком</c:v>
                </c:pt>
              </c:strCache>
            </c:strRef>
          </c:cat>
          <c:val>
            <c:numRef>
              <c:f>Лист1!$B$2:$B$8</c:f>
              <c:numCache>
                <c:formatCode>0.0%</c:formatCode>
                <c:ptCount val="7"/>
                <c:pt idx="0">
                  <c:v>0.38400000000000056</c:v>
                </c:pt>
                <c:pt idx="1">
                  <c:v>0.23700000000000004</c:v>
                </c:pt>
                <c:pt idx="2">
                  <c:v>4.2000000000000023E-2</c:v>
                </c:pt>
                <c:pt idx="3">
                  <c:v>0.29700000000000032</c:v>
                </c:pt>
                <c:pt idx="4">
                  <c:v>0.48300000000000032</c:v>
                </c:pt>
                <c:pt idx="5">
                  <c:v>0.443</c:v>
                </c:pt>
                <c:pt idx="6">
                  <c:v>0.36900000000000038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3A11-458A-8A2D-C28AD09F9E09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РФ</c:v>
                </c:pt>
              </c:strCache>
            </c:strRef>
          </c:tx>
          <c:spPr>
            <a:solidFill>
              <a:srgbClr val="883879"/>
            </a:solidFill>
            <a:ln>
              <a:noFill/>
            </a:ln>
            <a:effectLst/>
          </c:spPr>
          <c:dLbls>
            <c:dLbl>
              <c:idx val="0"/>
              <c:layout>
                <c:manualLayout>
                  <c:x val="-1.4654773419303821E-16"/>
                  <c:y val="-1.1269192844062595E-2"/>
                </c:manualLayout>
              </c:layout>
              <c:dLblPos val="outEnd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3A11-458A-8A2D-C28AD09F9E09}"/>
                </c:ext>
              </c:extLst>
            </c:dLbl>
            <c:dLbl>
              <c:idx val="3"/>
              <c:layout>
                <c:manualLayout>
                  <c:x val="0"/>
                  <c:y val="-8.4518946330469896E-3"/>
                </c:manualLayout>
              </c:layout>
              <c:dLblPos val="outEnd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3A11-458A-8A2D-C28AD09F9E09}"/>
                </c:ext>
              </c:extLst>
            </c:dLbl>
            <c:dLbl>
              <c:idx val="5"/>
              <c:layout>
                <c:manualLayout>
                  <c:x val="-1.4654773419303821E-16"/>
                  <c:y val="-1.1269192844062595E-2"/>
                </c:manualLayout>
              </c:layout>
              <c:dLblPos val="outEnd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3A11-458A-8A2D-C28AD09F9E09}"/>
                </c:ext>
              </c:extLst>
            </c:dLbl>
            <c:dLbl>
              <c:idx val="6"/>
              <c:layout>
                <c:manualLayout>
                  <c:x val="1.9984012789768277E-3"/>
                  <c:y val="-1.4086491055078179E-2"/>
                </c:manualLayout>
              </c:layout>
              <c:dLblPos val="outEnd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3A11-458A-8A2D-C28AD09F9E09}"/>
                </c:ext>
              </c:extLst>
            </c:dLbl>
            <c:spPr>
              <a:solidFill>
                <a:schemeClr val="bg1"/>
              </a:solidFill>
              <a:ln w="12700">
                <a:solidFill>
                  <a:schemeClr val="accent2"/>
                </a:solidFill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Лист1!$A$2:$A$8</c:f>
              <c:strCache>
                <c:ptCount val="7"/>
                <c:pt idx="0">
                  <c:v>Среднее значение</c:v>
                </c:pt>
                <c:pt idx="1">
                  <c:v>Пенсионер, инвалид</c:v>
                </c:pt>
                <c:pt idx="2">
                  <c:v>Учащийся, студент</c:v>
                </c:pt>
                <c:pt idx="3">
                  <c:v>Временно не работаю, безработный</c:v>
                </c:pt>
                <c:pt idx="4">
                  <c:v>Предприниматель, самозанятый</c:v>
                </c:pt>
                <c:pt idx="5">
                  <c:v>Работаю по найму</c:v>
                </c:pt>
                <c:pt idx="6">
                  <c:v>Занят домашним хозяйством, нахожусь в декретном отпуске, отпуске по уходу за ребенком</c:v>
                </c:pt>
              </c:strCache>
            </c:strRef>
          </c:cat>
          <c:val>
            <c:numRef>
              <c:f>Лист1!$C$2:$C$8</c:f>
              <c:numCache>
                <c:formatCode>0.0%</c:formatCode>
                <c:ptCount val="7"/>
                <c:pt idx="0">
                  <c:v>0.25600000000000001</c:v>
                </c:pt>
                <c:pt idx="1">
                  <c:v>0.13</c:v>
                </c:pt>
                <c:pt idx="2">
                  <c:v>0</c:v>
                </c:pt>
                <c:pt idx="3">
                  <c:v>0.20300000000000001</c:v>
                </c:pt>
                <c:pt idx="4">
                  <c:v>0.442</c:v>
                </c:pt>
                <c:pt idx="5">
                  <c:v>0.30000000000000032</c:v>
                </c:pt>
                <c:pt idx="6">
                  <c:v>0.26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3A11-458A-8A2D-C28AD09F9E09}"/>
            </c:ext>
          </c:extLst>
        </c:ser>
        <c:dLbls>
          <c:showVal val="1"/>
        </c:dLbls>
        <c:axId val="151831680"/>
        <c:axId val="151833216"/>
      </c:barChart>
      <c:catAx>
        <c:axId val="151831680"/>
        <c:scaling>
          <c:orientation val="minMax"/>
        </c:scaling>
        <c:axPos val="l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ru-RU"/>
          </a:p>
        </c:txPr>
        <c:crossAx val="151833216"/>
        <c:crosses val="autoZero"/>
        <c:auto val="1"/>
        <c:lblAlgn val="ctr"/>
        <c:lblOffset val="100"/>
      </c:catAx>
      <c:valAx>
        <c:axId val="151833216"/>
        <c:scaling>
          <c:orientation val="minMax"/>
          <c:max val="0.5"/>
          <c:min val="0"/>
        </c:scaling>
        <c:delete val="1"/>
        <c:axPos val="b"/>
        <c:numFmt formatCode="0.0%" sourceLinked="1"/>
        <c:tickLblPos val="none"/>
        <c:crossAx val="151831680"/>
        <c:crosses val="autoZero"/>
        <c:crossBetween val="between"/>
        <c:majorUnit val="0.2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3.551520607006721E-2"/>
          <c:y val="0.82049754901960759"/>
          <c:w val="0.12552968743441403"/>
          <c:h val="0.16407942384685359"/>
        </c:manualLayout>
      </c:layout>
      <c:spPr>
        <a:noFill/>
        <a:ln>
          <a:noFill/>
        </a:ln>
        <a:effectLst/>
      </c:spPr>
      <c:txPr>
        <a:bodyPr rot="0" vert="horz"/>
        <a:lstStyle/>
        <a:p>
          <a:pPr>
            <a:defRPr/>
          </a:pPr>
          <a:endParaRPr lang="ru-RU"/>
        </a:p>
      </c:txPr>
    </c:legend>
    <c:plotVisOnly val="1"/>
    <c:dispBlanksAs val="gap"/>
  </c:chart>
  <c:spPr>
    <a:noFill/>
    <a:ln w="9525" cap="flat" cmpd="sng" algn="ctr">
      <a:noFill/>
      <a:round/>
    </a:ln>
    <a:effectLst/>
  </c:spPr>
  <c:txPr>
    <a:bodyPr/>
    <a:lstStyle/>
    <a:p>
      <a:pPr>
        <a:defRPr sz="1000">
          <a:latin typeface="Arial Narrow" panose="020B0606020202030204" pitchFamily="34" charset="0"/>
        </a:defRPr>
      </a:pPr>
      <a:endParaRPr lang="ru-RU"/>
    </a:p>
  </c:txPr>
  <c:externalData r:id="rId2"/>
</c:chartSpace>
</file>

<file path=ppt/charts/chart5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3631721231753979"/>
          <c:y val="0.22438409621153205"/>
          <c:w val="0.78969966159052818"/>
          <c:h val="0.5314506721475396"/>
        </c:manualLayout>
      </c:layout>
      <c:barChart>
        <c:barDir val="bar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dPt>
            <c:idx val="0"/>
            <c:spPr>
              <a:solidFill>
                <a:srgbClr val="883879">
                  <a:lumMod val="40000"/>
                  <a:lumOff val="60000"/>
                </a:srgb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C80A-4296-8192-5B8812137337}"/>
              </c:ext>
            </c:extLst>
          </c:dPt>
          <c:dPt>
            <c:idx val="1"/>
            <c:spPr>
              <a:solidFill>
                <a:srgbClr val="883879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C80A-4296-8192-5B8812137337}"/>
              </c:ext>
            </c:extLst>
          </c:dPt>
          <c:dLbls>
            <c:spPr>
              <a:solidFill>
                <a:schemeClr val="bg1"/>
              </a:solidFill>
              <a:ln w="12700">
                <a:solidFill>
                  <a:schemeClr val="accent1"/>
                </a:solidFill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НСО</c:v>
                </c:pt>
                <c:pt idx="1">
                  <c:v>РФ</c:v>
                </c:pt>
              </c:strCache>
            </c:strRef>
          </c:cat>
          <c:val>
            <c:numRef>
              <c:f>Лист1!$B$2:$B$3</c:f>
              <c:numCache>
                <c:formatCode>0.0%</c:formatCode>
                <c:ptCount val="2"/>
                <c:pt idx="0">
                  <c:v>0.69099999999999995</c:v>
                </c:pt>
                <c:pt idx="1">
                  <c:v>0.8165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C80A-4296-8192-5B8812137337}"/>
            </c:ext>
          </c:extLst>
        </c:ser>
        <c:dLbls>
          <c:showVal val="1"/>
        </c:dLbls>
        <c:gapWidth val="182"/>
        <c:axId val="151970176"/>
        <c:axId val="151971712"/>
      </c:barChart>
      <c:catAx>
        <c:axId val="151970176"/>
        <c:scaling>
          <c:orientation val="minMax"/>
        </c:scaling>
        <c:axPos val="l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ru-RU"/>
          </a:p>
        </c:txPr>
        <c:crossAx val="151971712"/>
        <c:crosses val="autoZero"/>
        <c:auto val="1"/>
        <c:lblAlgn val="ctr"/>
        <c:lblOffset val="100"/>
      </c:catAx>
      <c:valAx>
        <c:axId val="151971712"/>
        <c:scaling>
          <c:orientation val="minMax"/>
          <c:max val="1"/>
        </c:scaling>
        <c:delete val="1"/>
        <c:axPos val="b"/>
        <c:numFmt formatCode="0.0%" sourceLinked="1"/>
        <c:tickLblPos val="none"/>
        <c:crossAx val="151970176"/>
        <c:crosses val="autoZero"/>
        <c:crossBetween val="between"/>
        <c:majorUnit val="0.2"/>
      </c:valAx>
      <c:spPr>
        <a:noFill/>
        <a:ln w="25400">
          <a:noFill/>
        </a:ln>
        <a:effectLst/>
      </c:spPr>
    </c:plotArea>
    <c:plotVisOnly val="1"/>
    <c:dispBlanksAs val="gap"/>
  </c:chart>
  <c:spPr>
    <a:noFill/>
    <a:ln w="9525" cap="flat" cmpd="sng" algn="ctr">
      <a:noFill/>
      <a:round/>
    </a:ln>
    <a:effectLst/>
  </c:spPr>
  <c:txPr>
    <a:bodyPr/>
    <a:lstStyle/>
    <a:p>
      <a:pPr>
        <a:defRPr sz="1000">
          <a:latin typeface="Arial Narrow" panose="020B0606020202030204" pitchFamily="34" charset="0"/>
        </a:defRPr>
      </a:pPr>
      <a:endParaRPr lang="ru-RU"/>
    </a:p>
  </c:txPr>
  <c:externalData r:id="rId2"/>
</c:chartSpace>
</file>

<file path=ppt/charts/chart5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6241760496550331"/>
          <c:y val="5.1803524559430179E-2"/>
          <c:w val="0.68643043399354764"/>
          <c:h val="0.91139222773248152"/>
        </c:manualLayout>
      </c:layout>
      <c:barChart>
        <c:barDir val="bar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dPt>
            <c:idx val="0"/>
            <c:spPr>
              <a:solidFill>
                <a:srgbClr val="883879">
                  <a:lumMod val="40000"/>
                  <a:lumOff val="60000"/>
                </a:srgb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EAE0-4779-BC6C-E85CE9E1B9F6}"/>
              </c:ext>
            </c:extLst>
          </c:dPt>
          <c:dPt>
            <c:idx val="1"/>
            <c:spPr>
              <a:solidFill>
                <a:srgbClr val="883879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EAE0-4779-BC6C-E85CE9E1B9F6}"/>
              </c:ext>
            </c:extLst>
          </c:dPt>
          <c:dPt>
            <c:idx val="2"/>
            <c:spPr>
              <a:solidFill>
                <a:srgbClr val="883879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EAE0-4779-BC6C-E85CE9E1B9F6}"/>
              </c:ext>
            </c:extLst>
          </c:dPt>
          <c:dLbls>
            <c:spPr>
              <a:solidFill>
                <a:schemeClr val="bg1"/>
              </a:solidFill>
              <a:ln w="12700">
                <a:solidFill>
                  <a:schemeClr val="accent1"/>
                </a:solidFill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НСО</c:v>
                </c:pt>
                <c:pt idx="1">
                  <c:v>ДМС РФ</c:v>
                </c:pt>
                <c:pt idx="2">
                  <c:v>ОМС РФ</c:v>
                </c:pt>
              </c:strCache>
            </c:strRef>
          </c:cat>
          <c:val>
            <c:numRef>
              <c:f>Лист1!$B$2:$B$4</c:f>
              <c:numCache>
                <c:formatCode>0.0%</c:formatCode>
                <c:ptCount val="3"/>
                <c:pt idx="0">
                  <c:v>0.24300000000000024</c:v>
                </c:pt>
                <c:pt idx="1">
                  <c:v>0.2276</c:v>
                </c:pt>
                <c:pt idx="2">
                  <c:v>0.91349999999999998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EAE0-4779-BC6C-E85CE9E1B9F6}"/>
            </c:ext>
          </c:extLst>
        </c:ser>
        <c:dLbls>
          <c:showVal val="1"/>
        </c:dLbls>
        <c:gapWidth val="182"/>
        <c:axId val="152027136"/>
        <c:axId val="152028672"/>
      </c:barChart>
      <c:catAx>
        <c:axId val="152027136"/>
        <c:scaling>
          <c:orientation val="minMax"/>
        </c:scaling>
        <c:axPos val="l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ru-RU"/>
          </a:p>
        </c:txPr>
        <c:crossAx val="152028672"/>
        <c:crosses val="autoZero"/>
        <c:auto val="1"/>
        <c:lblAlgn val="ctr"/>
        <c:lblOffset val="100"/>
      </c:catAx>
      <c:valAx>
        <c:axId val="152028672"/>
        <c:scaling>
          <c:orientation val="minMax"/>
          <c:max val="1"/>
        </c:scaling>
        <c:delete val="1"/>
        <c:axPos val="b"/>
        <c:numFmt formatCode="0.0%" sourceLinked="1"/>
        <c:tickLblPos val="none"/>
        <c:crossAx val="152027136"/>
        <c:crosses val="autoZero"/>
        <c:crossBetween val="between"/>
        <c:majorUnit val="0.2"/>
      </c:valAx>
      <c:spPr>
        <a:noFill/>
        <a:ln w="25400">
          <a:noFill/>
        </a:ln>
        <a:effectLst/>
      </c:spPr>
    </c:plotArea>
    <c:plotVisOnly val="1"/>
    <c:dispBlanksAs val="gap"/>
  </c:chart>
  <c:spPr>
    <a:noFill/>
    <a:ln w="9525" cap="flat" cmpd="sng" algn="ctr">
      <a:noFill/>
      <a:round/>
    </a:ln>
    <a:effectLst/>
  </c:spPr>
  <c:txPr>
    <a:bodyPr/>
    <a:lstStyle/>
    <a:p>
      <a:pPr>
        <a:defRPr sz="1000">
          <a:latin typeface="Arial Narrow" panose="020B0606020202030204" pitchFamily="34" charset="0"/>
        </a:defRPr>
      </a:pPr>
      <a:endParaRPr lang="ru-RU"/>
    </a:p>
  </c:txPr>
  <c:externalData r:id="rId2"/>
</c:chartSpace>
</file>

<file path=ppt/charts/chart5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49117976790457729"/>
          <c:y val="5.7723744980716543E-2"/>
          <c:w val="0.50240686764983111"/>
          <c:h val="0.91100413446125039"/>
        </c:manualLayout>
      </c:layout>
      <c:barChart>
        <c:barDir val="bar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dPt>
            <c:idx val="1"/>
            <c:spPr>
              <a:solidFill>
                <a:schemeClr val="tx2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D708-412A-8279-4852209B28DD}"/>
              </c:ext>
            </c:extLst>
          </c:dPt>
          <c:dLbls>
            <c:spPr>
              <a:solidFill>
                <a:schemeClr val="bg1"/>
              </a:solidFill>
              <a:ln w="12700">
                <a:solidFill>
                  <a:schemeClr val="accent1"/>
                </a:solidFill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Лист1!$A$2:$A$11</c:f>
              <c:strCache>
                <c:ptCount val="10"/>
                <c:pt idx="0">
                  <c:v>Не пользуюсь данными услугами</c:v>
                </c:pt>
                <c:pt idx="1">
                  <c:v>Иное</c:v>
                </c:pt>
                <c:pt idx="2">
                  <c:v>Доступ к банковским услугам осуществляется посредством почты</c:v>
                </c:pt>
                <c:pt idx="3">
                  <c:v>Переводы посредством отправки СМС на короткий номер</c:v>
                </c:pt>
                <c:pt idx="4">
                  <c:v>Электронный кошелек (WebMoney, Яндекс.Деньги и пр.)</c:v>
                </c:pt>
                <c:pt idx="5">
                  <c:v>Касса в отделении банка</c:v>
                </c:pt>
                <c:pt idx="6">
                  <c:v>Оплата банковской картой на сайте интернет-магазина</c:v>
                </c:pt>
                <c:pt idx="7">
                  <c:v>Интернет-банк (доступ с компьютера/ноутбука)</c:v>
                </c:pt>
                <c:pt idx="8">
                  <c:v>Мобильный банк (через приложение на смартфоне, планшете)</c:v>
                </c:pt>
                <c:pt idx="9">
                  <c:v>Платежный терминал в отделении банка/банкомат</c:v>
                </c:pt>
              </c:strCache>
            </c:strRef>
          </c:cat>
          <c:val>
            <c:numRef>
              <c:f>Лист1!$B$2:$B$11</c:f>
              <c:numCache>
                <c:formatCode>0.0%</c:formatCode>
                <c:ptCount val="10"/>
                <c:pt idx="0">
                  <c:v>3.1000000000000052E-2</c:v>
                </c:pt>
                <c:pt idx="1">
                  <c:v>6.0000000000000114E-3</c:v>
                </c:pt>
                <c:pt idx="2">
                  <c:v>1.4E-2</c:v>
                </c:pt>
                <c:pt idx="3">
                  <c:v>0.17900000000000021</c:v>
                </c:pt>
                <c:pt idx="4">
                  <c:v>0.18700000000000039</c:v>
                </c:pt>
                <c:pt idx="5">
                  <c:v>0.43500000000000072</c:v>
                </c:pt>
                <c:pt idx="6">
                  <c:v>0.50700000000000001</c:v>
                </c:pt>
                <c:pt idx="7">
                  <c:v>0.54</c:v>
                </c:pt>
                <c:pt idx="8">
                  <c:v>0.58499999999999996</c:v>
                </c:pt>
                <c:pt idx="9">
                  <c:v>0.68500000000000005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D708-412A-8279-4852209B28DD}"/>
            </c:ext>
          </c:extLst>
        </c:ser>
        <c:dLbls>
          <c:showVal val="1"/>
        </c:dLbls>
        <c:gapWidth val="182"/>
        <c:axId val="150845696"/>
        <c:axId val="152190976"/>
      </c:barChart>
      <c:catAx>
        <c:axId val="150845696"/>
        <c:scaling>
          <c:orientation val="minMax"/>
        </c:scaling>
        <c:axPos val="l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ru-RU"/>
          </a:p>
        </c:txPr>
        <c:crossAx val="152190976"/>
        <c:crosses val="autoZero"/>
        <c:auto val="1"/>
        <c:lblAlgn val="ctr"/>
        <c:lblOffset val="100"/>
      </c:catAx>
      <c:valAx>
        <c:axId val="152190976"/>
        <c:scaling>
          <c:orientation val="minMax"/>
        </c:scaling>
        <c:delete val="1"/>
        <c:axPos val="b"/>
        <c:numFmt formatCode="0.0%" sourceLinked="1"/>
        <c:tickLblPos val="none"/>
        <c:crossAx val="150845696"/>
        <c:crosses val="autoZero"/>
        <c:crossBetween val="between"/>
        <c:majorUnit val="0.2"/>
      </c:valAx>
      <c:spPr>
        <a:noFill/>
        <a:ln w="25400">
          <a:noFill/>
        </a:ln>
        <a:effectLst/>
      </c:spPr>
    </c:plotArea>
    <c:plotVisOnly val="1"/>
    <c:dispBlanksAs val="gap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000">
          <a:latin typeface="Arial Narrow" panose="020B0606020202030204" pitchFamily="34" charset="0"/>
        </a:defRPr>
      </a:pPr>
      <a:endParaRPr lang="ru-RU"/>
    </a:p>
  </c:txPr>
  <c:externalData r:id="rId2"/>
</c:chartSpace>
</file>

<file path=ppt/charts/chart5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48736991840223981"/>
          <c:y val="0.17721885203183799"/>
          <c:w val="0.50322744139741149"/>
          <c:h val="0.74795906395877498"/>
        </c:manualLayout>
      </c:layout>
      <c:barChart>
        <c:barDir val="bar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НСО</c:v>
                </c:pt>
              </c:strCache>
            </c:strRef>
          </c:tx>
          <c:spPr>
            <a:solidFill>
              <a:srgbClr val="883879">
                <a:lumMod val="40000"/>
                <a:lumOff val="60000"/>
              </a:srgbClr>
            </a:solidFill>
            <a:ln>
              <a:noFill/>
            </a:ln>
            <a:effectLst/>
          </c:spPr>
          <c:dLbls>
            <c:dLbl>
              <c:idx val="3"/>
              <c:layout>
                <c:manualLayout>
                  <c:x val="-1.2967725232572221E-16"/>
                  <c:y val="5.4200542005420054E-3"/>
                </c:manualLayout>
              </c:layout>
              <c:dLblPos val="outEnd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8AA4-4E23-86D0-BC10EFCA9BAE}"/>
                </c:ext>
              </c:extLst>
            </c:dLbl>
            <c:spPr>
              <a:solidFill>
                <a:schemeClr val="bg1"/>
              </a:solidFill>
              <a:ln w="12700">
                <a:solidFill>
                  <a:schemeClr val="accent1"/>
                </a:solidFill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Интернет-банкинг</c:v>
                </c:pt>
                <c:pt idx="1">
                  <c:v>Мобильный банкинг (приложение)</c:v>
                </c:pt>
                <c:pt idx="2">
                  <c:v>Мобильный банкинг (СМС-команды)</c:v>
                </c:pt>
                <c:pt idx="3">
                  <c:v>Дистанционный доступ к счетам</c:v>
                </c:pt>
              </c:strCache>
            </c:strRef>
          </c:cat>
          <c:val>
            <c:numRef>
              <c:f>Лист1!$B$2:$B$5</c:f>
              <c:numCache>
                <c:formatCode>0.0%</c:formatCode>
                <c:ptCount val="4"/>
                <c:pt idx="0" formatCode="0%">
                  <c:v>0.54</c:v>
                </c:pt>
                <c:pt idx="1">
                  <c:v>0.58499999999999996</c:v>
                </c:pt>
                <c:pt idx="2">
                  <c:v>0.17900000000000002</c:v>
                </c:pt>
                <c:pt idx="3">
                  <c:v>0.7360000000000001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8AA4-4E23-86D0-BC10EFCA9BAE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РФ</c:v>
                </c:pt>
              </c:strCache>
            </c:strRef>
          </c:tx>
          <c:spPr>
            <a:solidFill>
              <a:srgbClr val="883879"/>
            </a:solidFill>
            <a:ln>
              <a:noFill/>
            </a:ln>
            <a:effectLst/>
          </c:spPr>
          <c:dLbls>
            <c:dLbl>
              <c:idx val="1"/>
              <c:layout>
                <c:manualLayout>
                  <c:x val="3.5366931918656055E-3"/>
                  <c:y val="-2.7100271002710119E-2"/>
                </c:manualLayout>
              </c:layout>
              <c:dLblPos val="outEnd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8AA4-4E23-86D0-BC10EFCA9BAE}"/>
                </c:ext>
              </c:extLst>
            </c:dLbl>
            <c:dLbl>
              <c:idx val="2"/>
              <c:layout>
                <c:manualLayout>
                  <c:x val="0"/>
                  <c:y val="-3.2520325203252036E-2"/>
                </c:manualLayout>
              </c:layout>
              <c:dLblPos val="outEnd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8AA4-4E23-86D0-BC10EFCA9BAE}"/>
                </c:ext>
              </c:extLst>
            </c:dLbl>
            <c:dLbl>
              <c:idx val="3"/>
              <c:layout>
                <c:manualLayout>
                  <c:x val="3.5366931918654801E-3"/>
                  <c:y val="-3.2520325203252036E-2"/>
                </c:manualLayout>
              </c:layout>
              <c:dLblPos val="outEnd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8AA4-4E23-86D0-BC10EFCA9BAE}"/>
                </c:ext>
              </c:extLst>
            </c:dLbl>
            <c:spPr>
              <a:solidFill>
                <a:schemeClr val="bg1"/>
              </a:solidFill>
              <a:ln w="12700">
                <a:solidFill>
                  <a:schemeClr val="accent2"/>
                </a:solidFill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Интернет-банкинг</c:v>
                </c:pt>
                <c:pt idx="1">
                  <c:v>Мобильный банкинг (приложение)</c:v>
                </c:pt>
                <c:pt idx="2">
                  <c:v>Мобильный банкинг (СМС-команды)</c:v>
                </c:pt>
                <c:pt idx="3">
                  <c:v>Дистанционный доступ к счетам</c:v>
                </c:pt>
              </c:strCache>
            </c:strRef>
          </c:cat>
          <c:val>
            <c:numRef>
              <c:f>Лист1!$C$2:$C$5</c:f>
              <c:numCache>
                <c:formatCode>0%</c:formatCode>
                <c:ptCount val="4"/>
                <c:pt idx="0" formatCode="0.0%">
                  <c:v>0.27740000000000004</c:v>
                </c:pt>
                <c:pt idx="1">
                  <c:v>0.41980000000000006</c:v>
                </c:pt>
                <c:pt idx="2" formatCode="0.0%">
                  <c:v>0.27900000000000008</c:v>
                </c:pt>
                <c:pt idx="3" formatCode="0.0%">
                  <c:v>0.55200000000000005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8AA4-4E23-86D0-BC10EFCA9BAE}"/>
            </c:ext>
          </c:extLst>
        </c:ser>
        <c:dLbls>
          <c:showVal val="1"/>
        </c:dLbls>
        <c:gapWidth val="182"/>
        <c:axId val="152210816"/>
        <c:axId val="152462464"/>
      </c:barChart>
      <c:catAx>
        <c:axId val="152210816"/>
        <c:scaling>
          <c:orientation val="minMax"/>
        </c:scaling>
        <c:axPos val="l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ru-RU"/>
          </a:p>
        </c:txPr>
        <c:crossAx val="152462464"/>
        <c:crosses val="autoZero"/>
        <c:auto val="1"/>
        <c:lblAlgn val="ctr"/>
        <c:lblOffset val="100"/>
      </c:catAx>
      <c:valAx>
        <c:axId val="152462464"/>
        <c:scaling>
          <c:orientation val="minMax"/>
        </c:scaling>
        <c:delete val="1"/>
        <c:axPos val="b"/>
        <c:numFmt formatCode="0%" sourceLinked="1"/>
        <c:tickLblPos val="none"/>
        <c:crossAx val="152210816"/>
        <c:crosses val="autoZero"/>
        <c:crossBetween val="between"/>
        <c:majorUnit val="0.2"/>
      </c:valAx>
      <c:spPr>
        <a:noFill/>
        <a:ln w="25400">
          <a:noFill/>
        </a:ln>
        <a:effectLst/>
      </c:spPr>
    </c:plotArea>
    <c:legend>
      <c:legendPos val="b"/>
      <c:layout>
        <c:manualLayout>
          <c:xMode val="edge"/>
          <c:yMode val="edge"/>
          <c:x val="0.18199541513007125"/>
          <c:y val="4.7269507978169395E-2"/>
          <c:w val="0.72639260828437335"/>
          <c:h val="0.13405076203654137"/>
        </c:manualLayout>
      </c:layout>
      <c:spPr>
        <a:noFill/>
        <a:ln>
          <a:noFill/>
        </a:ln>
        <a:effectLst/>
      </c:spPr>
      <c:txPr>
        <a:bodyPr rot="0" vert="horz"/>
        <a:lstStyle/>
        <a:p>
          <a:pPr>
            <a:defRPr/>
          </a:pPr>
          <a:endParaRPr lang="ru-RU"/>
        </a:p>
      </c:txPr>
    </c:legend>
    <c:plotVisOnly val="1"/>
    <c:dispBlanksAs val="gap"/>
  </c:chart>
  <c:spPr>
    <a:noFill/>
    <a:ln w="9525" cap="flat" cmpd="sng" algn="ctr">
      <a:noFill/>
      <a:round/>
    </a:ln>
    <a:effectLst/>
  </c:spPr>
  <c:txPr>
    <a:bodyPr/>
    <a:lstStyle/>
    <a:p>
      <a:pPr>
        <a:defRPr sz="1000">
          <a:latin typeface="Arial Narrow" panose="020B0606020202030204" pitchFamily="34" charset="0"/>
        </a:defRPr>
      </a:pPr>
      <a:endParaRPr lang="ru-RU"/>
    </a:p>
  </c:txPr>
  <c:externalData r:id="rId2"/>
</c:chartSpace>
</file>

<file path=ppt/charts/chart5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8491962774957701"/>
          <c:y val="3.1278245391739852E-2"/>
          <c:w val="0.75820518950275351"/>
          <c:h val="0.82388978219703568"/>
        </c:manualLayout>
      </c:layout>
      <c:barChart>
        <c:barDir val="bar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dPt>
            <c:idx val="0"/>
            <c:spPr>
              <a:solidFill>
                <a:srgbClr val="883879">
                  <a:lumMod val="40000"/>
                  <a:lumOff val="60000"/>
                </a:srgb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5160-42E6-99CA-B90414A652C3}"/>
              </c:ext>
            </c:extLst>
          </c:dPt>
          <c:dPt>
            <c:idx val="1"/>
            <c:spPr>
              <a:solidFill>
                <a:srgbClr val="883879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5160-42E6-99CA-B90414A652C3}"/>
              </c:ext>
            </c:extLst>
          </c:dPt>
          <c:dLbls>
            <c:spPr>
              <a:solidFill>
                <a:schemeClr val="bg1"/>
              </a:solidFill>
              <a:ln w="12700">
                <a:solidFill>
                  <a:schemeClr val="accent1"/>
                </a:solidFill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НСО</c:v>
                </c:pt>
                <c:pt idx="1">
                  <c:v>РФ</c:v>
                </c:pt>
              </c:strCache>
            </c:strRef>
          </c:cat>
          <c:val>
            <c:numRef>
              <c:f>Лист1!$B$2:$B$3</c:f>
              <c:numCache>
                <c:formatCode>0.0%</c:formatCode>
                <c:ptCount val="2"/>
                <c:pt idx="0">
                  <c:v>0.18700000000000028</c:v>
                </c:pt>
                <c:pt idx="1">
                  <c:v>0.126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5160-42E6-99CA-B90414A652C3}"/>
            </c:ext>
          </c:extLst>
        </c:ser>
        <c:dLbls>
          <c:showVal val="1"/>
        </c:dLbls>
        <c:gapWidth val="182"/>
        <c:axId val="152451712"/>
        <c:axId val="152502656"/>
      </c:barChart>
      <c:catAx>
        <c:axId val="152451712"/>
        <c:scaling>
          <c:orientation val="minMax"/>
        </c:scaling>
        <c:axPos val="l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ru-RU"/>
          </a:p>
        </c:txPr>
        <c:crossAx val="152502656"/>
        <c:crosses val="autoZero"/>
        <c:auto val="1"/>
        <c:lblAlgn val="ctr"/>
        <c:lblOffset val="100"/>
      </c:catAx>
      <c:valAx>
        <c:axId val="152502656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%" sourceLinked="1"/>
        <c:tickLblPos val="none"/>
        <c:crossAx val="152451712"/>
        <c:crosses val="autoZero"/>
        <c:crossBetween val="between"/>
        <c:majorUnit val="0.2"/>
      </c:valAx>
      <c:spPr>
        <a:noFill/>
        <a:ln w="25400">
          <a:noFill/>
        </a:ln>
        <a:effectLst/>
      </c:spPr>
    </c:plotArea>
    <c:plotVisOnly val="1"/>
    <c:dispBlanksAs val="gap"/>
  </c:chart>
  <c:spPr>
    <a:noFill/>
    <a:ln w="9525" cap="flat" cmpd="sng" algn="ctr">
      <a:noFill/>
      <a:round/>
    </a:ln>
    <a:effectLst/>
  </c:spPr>
  <c:txPr>
    <a:bodyPr/>
    <a:lstStyle/>
    <a:p>
      <a:pPr>
        <a:defRPr sz="1000">
          <a:latin typeface="Arial Narrow" panose="020B0606020202030204" pitchFamily="34" charset="0"/>
        </a:defRPr>
      </a:pPr>
      <a:endParaRPr lang="ru-RU"/>
    </a:p>
  </c:txPr>
  <c:externalData r:id="rId2"/>
</c:chartSpace>
</file>

<file path=ppt/charts/chart5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58760076519245996"/>
          <c:y val="2.6014595937047188E-2"/>
          <c:w val="0.53517914090597152"/>
          <c:h val="0.9571655263180876"/>
        </c:manualLayout>
      </c:layout>
      <c:barChart>
        <c:barDir val="bar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Удовлетворен</c:v>
                </c:pt>
              </c:strCache>
            </c:strRef>
          </c:tx>
          <c:spPr>
            <a:solidFill>
              <a:srgbClr val="78973B"/>
            </a:solidFill>
            <a:ln>
              <a:noFill/>
            </a:ln>
            <a:effectLst/>
          </c:spPr>
          <c:dPt>
            <c:idx val="0"/>
            <c:spPr>
              <a:solidFill>
                <a:srgbClr val="E64242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13AB-4E27-869D-08D869483E7E}"/>
              </c:ext>
            </c:extLst>
          </c:dPt>
          <c:dLbls>
            <c:spPr>
              <a:solidFill>
                <a:schemeClr val="bg1"/>
              </a:solidFill>
              <a:ln w="12700">
                <a:solidFill>
                  <a:srgbClr val="78973B"/>
                </a:solidFill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ru-RU"/>
              </a:p>
            </c:txPr>
            <c:dLblPos val="ctr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Лист1!$A$2:$A$37</c:f>
              <c:strCache>
                <c:ptCount val="36"/>
                <c:pt idx="0">
                  <c:v>В среднем по НСО</c:v>
                </c:pt>
                <c:pt idx="1">
                  <c:v>Кыштовский МР</c:v>
                </c:pt>
                <c:pt idx="2">
                  <c:v>Усть-Таркский МР</c:v>
                </c:pt>
                <c:pt idx="3">
                  <c:v>Доволенский МР</c:v>
                </c:pt>
                <c:pt idx="4">
                  <c:v>Искитимский МР</c:v>
                </c:pt>
                <c:pt idx="5">
                  <c:v>Ордынский МР</c:v>
                </c:pt>
                <c:pt idx="6">
                  <c:v>Убинский МР</c:v>
                </c:pt>
                <c:pt idx="7">
                  <c:v>Сузунский МР</c:v>
                </c:pt>
                <c:pt idx="8">
                  <c:v>Маслянинский МР</c:v>
                </c:pt>
                <c:pt idx="9">
                  <c:v>Здвинский МР</c:v>
                </c:pt>
                <c:pt idx="10">
                  <c:v>Куйбышевский МР</c:v>
                </c:pt>
                <c:pt idx="11">
                  <c:v>Купинский МР</c:v>
                </c:pt>
                <c:pt idx="12">
                  <c:v>Мошковский МР</c:v>
                </c:pt>
                <c:pt idx="13">
                  <c:v>Колыванский МР</c:v>
                </c:pt>
                <c:pt idx="14">
                  <c:v>Коченевский МР</c:v>
                </c:pt>
                <c:pt idx="15">
                  <c:v>Кочковский МР</c:v>
                </c:pt>
                <c:pt idx="16">
                  <c:v>Болотнинский МР</c:v>
                </c:pt>
                <c:pt idx="17">
                  <c:v>Северный МР</c:v>
                </c:pt>
                <c:pt idx="18">
                  <c:v>г. Искитим</c:v>
                </c:pt>
                <c:pt idx="19">
                  <c:v>Татарский МР</c:v>
                </c:pt>
                <c:pt idx="20">
                  <c:v>Тогучинский МР</c:v>
                </c:pt>
                <c:pt idx="21">
                  <c:v>Венгеровский МР</c:v>
                </c:pt>
                <c:pt idx="22">
                  <c:v>Чановский МР</c:v>
                </c:pt>
                <c:pt idx="23">
                  <c:v>Каргатский МР</c:v>
                </c:pt>
                <c:pt idx="24">
                  <c:v>Черепановский МР</c:v>
                </c:pt>
                <c:pt idx="25">
                  <c:v>Баганский МР</c:v>
                </c:pt>
                <c:pt idx="26">
                  <c:v>Краснозерский МР</c:v>
                </c:pt>
                <c:pt idx="27">
                  <c:v>Чулымский МР</c:v>
                </c:pt>
                <c:pt idx="28">
                  <c:v>Новосибирский МР</c:v>
                </c:pt>
                <c:pt idx="29">
                  <c:v>р. п. Кольцово</c:v>
                </c:pt>
                <c:pt idx="30">
                  <c:v>Чистоозерный МР</c:v>
                </c:pt>
                <c:pt idx="31">
                  <c:v>г. Бердск</c:v>
                </c:pt>
                <c:pt idx="32">
                  <c:v>Барабинский МР</c:v>
                </c:pt>
                <c:pt idx="33">
                  <c:v>г. Обь</c:v>
                </c:pt>
                <c:pt idx="34">
                  <c:v>г. Новосибирск</c:v>
                </c:pt>
                <c:pt idx="35">
                  <c:v>Карасукский МР</c:v>
                </c:pt>
              </c:strCache>
            </c:strRef>
          </c:cat>
          <c:val>
            <c:numRef>
              <c:f>Лист1!$B$2:$B$37</c:f>
              <c:numCache>
                <c:formatCode>0.0%</c:formatCode>
                <c:ptCount val="36"/>
                <c:pt idx="0">
                  <c:v>0.58499999999999996</c:v>
                </c:pt>
                <c:pt idx="1">
                  <c:v>0.15700000000000003</c:v>
                </c:pt>
                <c:pt idx="2">
                  <c:v>0.15700000000000003</c:v>
                </c:pt>
                <c:pt idx="3">
                  <c:v>0.17100000000000001</c:v>
                </c:pt>
                <c:pt idx="4">
                  <c:v>0.17100000000000001</c:v>
                </c:pt>
                <c:pt idx="5" formatCode="0%">
                  <c:v>0.2</c:v>
                </c:pt>
                <c:pt idx="6">
                  <c:v>0.21400000000000002</c:v>
                </c:pt>
                <c:pt idx="7">
                  <c:v>0.22900000000000001</c:v>
                </c:pt>
                <c:pt idx="8">
                  <c:v>0.24300000000000002</c:v>
                </c:pt>
                <c:pt idx="9" formatCode="0%">
                  <c:v>0.30000000000000004</c:v>
                </c:pt>
                <c:pt idx="10">
                  <c:v>0.31400000000000006</c:v>
                </c:pt>
                <c:pt idx="11">
                  <c:v>0.31400000000000006</c:v>
                </c:pt>
                <c:pt idx="12">
                  <c:v>0.32900000000000007</c:v>
                </c:pt>
                <c:pt idx="13">
                  <c:v>0.34300000000000008</c:v>
                </c:pt>
                <c:pt idx="14">
                  <c:v>0.34300000000000008</c:v>
                </c:pt>
                <c:pt idx="15">
                  <c:v>0.34800000000000003</c:v>
                </c:pt>
                <c:pt idx="16">
                  <c:v>0.37100000000000005</c:v>
                </c:pt>
                <c:pt idx="17">
                  <c:v>0.37100000000000005</c:v>
                </c:pt>
                <c:pt idx="18">
                  <c:v>0.38600000000000007</c:v>
                </c:pt>
                <c:pt idx="19">
                  <c:v>0.38600000000000007</c:v>
                </c:pt>
                <c:pt idx="20">
                  <c:v>0.38600000000000007</c:v>
                </c:pt>
                <c:pt idx="21" formatCode="0%">
                  <c:v>0.4</c:v>
                </c:pt>
                <c:pt idx="22" formatCode="0%">
                  <c:v>0.4</c:v>
                </c:pt>
                <c:pt idx="23">
                  <c:v>0.41400000000000003</c:v>
                </c:pt>
                <c:pt idx="24">
                  <c:v>0.4290000000000001</c:v>
                </c:pt>
                <c:pt idx="25">
                  <c:v>0.443</c:v>
                </c:pt>
                <c:pt idx="26">
                  <c:v>0.45700000000000002</c:v>
                </c:pt>
                <c:pt idx="27">
                  <c:v>0.4860000000000001</c:v>
                </c:pt>
                <c:pt idx="28" formatCode="0%">
                  <c:v>0.5</c:v>
                </c:pt>
                <c:pt idx="29">
                  <c:v>0.52900000000000003</c:v>
                </c:pt>
                <c:pt idx="30">
                  <c:v>0.57099999999999995</c:v>
                </c:pt>
                <c:pt idx="31">
                  <c:v>0.58599999999999997</c:v>
                </c:pt>
                <c:pt idx="32">
                  <c:v>0.58599999999999997</c:v>
                </c:pt>
                <c:pt idx="33" formatCode="0%">
                  <c:v>0.70000000000000007</c:v>
                </c:pt>
                <c:pt idx="34">
                  <c:v>0.70300000000000007</c:v>
                </c:pt>
                <c:pt idx="35">
                  <c:v>0.81399999999999995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13AB-4E27-869D-08D869483E7E}"/>
            </c:ext>
          </c:extLst>
        </c:ser>
        <c:dLbls>
          <c:showVal val="1"/>
        </c:dLbls>
        <c:axId val="152425216"/>
        <c:axId val="152426752"/>
      </c:barChart>
      <c:catAx>
        <c:axId val="152425216"/>
        <c:scaling>
          <c:orientation val="minMax"/>
        </c:scaling>
        <c:axPos val="l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ru-RU"/>
          </a:p>
        </c:txPr>
        <c:crossAx val="152426752"/>
        <c:crosses val="autoZero"/>
        <c:auto val="1"/>
        <c:lblAlgn val="ctr"/>
        <c:lblOffset val="100"/>
      </c:catAx>
      <c:valAx>
        <c:axId val="152426752"/>
        <c:scaling>
          <c:orientation val="minMax"/>
        </c:scaling>
        <c:delete val="1"/>
        <c:axPos val="b"/>
        <c:numFmt formatCode="0.0%" sourceLinked="1"/>
        <c:tickLblPos val="none"/>
        <c:crossAx val="1524252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 w="9525" cap="flat" cmpd="sng" algn="ctr">
      <a:noFill/>
      <a:round/>
    </a:ln>
    <a:effectLst/>
  </c:spPr>
  <c:txPr>
    <a:bodyPr/>
    <a:lstStyle/>
    <a:p>
      <a:pPr>
        <a:defRPr sz="1050">
          <a:latin typeface="Arial Narrow" panose="020B0606020202030204" pitchFamily="34" charset="0"/>
          <a:cs typeface="Times New Roman" panose="02020603050405020304" pitchFamily="18" charset="0"/>
        </a:defRPr>
      </a:pPr>
      <a:endParaRPr lang="ru-RU"/>
    </a:p>
  </c:txPr>
  <c:externalData r:id="rId2"/>
  <c:userShapes r:id="rId3"/>
</c:chartSpace>
</file>

<file path=ppt/charts/chart5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51640163288090002"/>
          <c:y val="2.5526052069486969E-2"/>
          <c:w val="0.53792735766486754"/>
          <c:h val="0.95817293212496235"/>
        </c:manualLayout>
      </c:layout>
      <c:barChart>
        <c:barDir val="bar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Удовлетворен</c:v>
                </c:pt>
              </c:strCache>
            </c:strRef>
          </c:tx>
          <c:spPr>
            <a:solidFill>
              <a:srgbClr val="78973B"/>
            </a:solidFill>
            <a:ln>
              <a:noFill/>
            </a:ln>
            <a:effectLst/>
          </c:spPr>
          <c:dPt>
            <c:idx val="0"/>
            <c:spPr>
              <a:solidFill>
                <a:srgbClr val="E64242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442-4E80-8DAB-89569038BEF4}"/>
              </c:ext>
            </c:extLst>
          </c:dPt>
          <c:dLbls>
            <c:spPr>
              <a:solidFill>
                <a:schemeClr val="bg1"/>
              </a:solidFill>
              <a:ln w="12700">
                <a:solidFill>
                  <a:srgbClr val="78973B"/>
                </a:solidFill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ru-RU"/>
              </a:p>
            </c:txPr>
            <c:dLblPos val="ctr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Лист1!$A$2:$A$37</c:f>
              <c:strCache>
                <c:ptCount val="36"/>
                <c:pt idx="0">
                  <c:v>В среднем по НСО</c:v>
                </c:pt>
                <c:pt idx="1">
                  <c:v>Кыштовский МР</c:v>
                </c:pt>
                <c:pt idx="2">
                  <c:v>Доволенский МР</c:v>
                </c:pt>
                <c:pt idx="3">
                  <c:v>г. Обь</c:v>
                </c:pt>
                <c:pt idx="4">
                  <c:v>Усть-Таркский МР</c:v>
                </c:pt>
                <c:pt idx="5">
                  <c:v>Искитимский МР</c:v>
                </c:pt>
                <c:pt idx="6">
                  <c:v>Колыванский МР</c:v>
                </c:pt>
                <c:pt idx="7">
                  <c:v>Новосибирский МР</c:v>
                </c:pt>
                <c:pt idx="8">
                  <c:v>Тогучинский МР</c:v>
                </c:pt>
                <c:pt idx="9">
                  <c:v>Чулымский МР</c:v>
                </c:pt>
                <c:pt idx="10">
                  <c:v>Маслянинский МР</c:v>
                </c:pt>
                <c:pt idx="11">
                  <c:v>г. Искитим</c:v>
                </c:pt>
                <c:pt idx="12">
                  <c:v>Краснозерский МР</c:v>
                </c:pt>
                <c:pt idx="13">
                  <c:v>Сузунский МР</c:v>
                </c:pt>
                <c:pt idx="14">
                  <c:v>Кочковский МР</c:v>
                </c:pt>
                <c:pt idx="15">
                  <c:v>Венгеровский МР</c:v>
                </c:pt>
                <c:pt idx="16">
                  <c:v>Барабинский МР</c:v>
                </c:pt>
                <c:pt idx="17">
                  <c:v>Мошковский МР</c:v>
                </c:pt>
                <c:pt idx="18">
                  <c:v>Убинский МР</c:v>
                </c:pt>
                <c:pt idx="19">
                  <c:v>Черепановский МР</c:v>
                </c:pt>
                <c:pt idx="20">
                  <c:v>Купинский МР</c:v>
                </c:pt>
                <c:pt idx="21">
                  <c:v>Ордынский МР</c:v>
                </c:pt>
                <c:pt idx="22">
                  <c:v>Болотнинский МР</c:v>
                </c:pt>
                <c:pt idx="23">
                  <c:v>Каргатский МР</c:v>
                </c:pt>
                <c:pt idx="24">
                  <c:v>Куйбышевский МР</c:v>
                </c:pt>
                <c:pt idx="25">
                  <c:v>Здвинский МР</c:v>
                </c:pt>
                <c:pt idx="26">
                  <c:v>Чановский МР</c:v>
                </c:pt>
                <c:pt idx="27">
                  <c:v>Татарский МР</c:v>
                </c:pt>
                <c:pt idx="28">
                  <c:v>г. Бердск</c:v>
                </c:pt>
                <c:pt idx="29">
                  <c:v>Карасукский МР</c:v>
                </c:pt>
                <c:pt idx="30">
                  <c:v>Коченевский МР</c:v>
                </c:pt>
                <c:pt idx="31">
                  <c:v>Чистоозерный МР</c:v>
                </c:pt>
                <c:pt idx="32">
                  <c:v>р. п. Кольцово</c:v>
                </c:pt>
                <c:pt idx="33">
                  <c:v>Северный МР</c:v>
                </c:pt>
                <c:pt idx="34">
                  <c:v>г. Новосибирск</c:v>
                </c:pt>
                <c:pt idx="35">
                  <c:v>Баганский МР</c:v>
                </c:pt>
              </c:strCache>
            </c:strRef>
          </c:cat>
          <c:val>
            <c:numRef>
              <c:f>Лист1!$B$2:$B$37</c:f>
              <c:numCache>
                <c:formatCode>0%</c:formatCode>
                <c:ptCount val="36"/>
                <c:pt idx="0" formatCode="0.0%">
                  <c:v>0.68500000000000005</c:v>
                </c:pt>
                <c:pt idx="1">
                  <c:v>0.2</c:v>
                </c:pt>
                <c:pt idx="2" formatCode="0.0%">
                  <c:v>0.24300000000000002</c:v>
                </c:pt>
                <c:pt idx="3">
                  <c:v>0.30000000000000004</c:v>
                </c:pt>
                <c:pt idx="4" formatCode="0.0%">
                  <c:v>0.32900000000000007</c:v>
                </c:pt>
                <c:pt idx="5" formatCode="0.0%">
                  <c:v>0.35700000000000004</c:v>
                </c:pt>
                <c:pt idx="6" formatCode="0.0%">
                  <c:v>0.37100000000000005</c:v>
                </c:pt>
                <c:pt idx="7" formatCode="0.0%">
                  <c:v>0.41400000000000003</c:v>
                </c:pt>
                <c:pt idx="8" formatCode="0.0%">
                  <c:v>0.41400000000000003</c:v>
                </c:pt>
                <c:pt idx="9" formatCode="0.0%">
                  <c:v>0.41400000000000003</c:v>
                </c:pt>
                <c:pt idx="10" formatCode="0.0%">
                  <c:v>0.443</c:v>
                </c:pt>
                <c:pt idx="11" formatCode="0.0%">
                  <c:v>0.52900000000000003</c:v>
                </c:pt>
                <c:pt idx="12" formatCode="0.0%">
                  <c:v>0.52900000000000003</c:v>
                </c:pt>
                <c:pt idx="13" formatCode="0.0%">
                  <c:v>0.52900000000000003</c:v>
                </c:pt>
                <c:pt idx="14" formatCode="0.0%">
                  <c:v>0.53600000000000003</c:v>
                </c:pt>
                <c:pt idx="15" formatCode="0.0%">
                  <c:v>0.54300000000000004</c:v>
                </c:pt>
                <c:pt idx="16" formatCode="0.0%">
                  <c:v>0.55700000000000005</c:v>
                </c:pt>
                <c:pt idx="17" formatCode="0.0%">
                  <c:v>0.55700000000000005</c:v>
                </c:pt>
                <c:pt idx="18" formatCode="0.0%">
                  <c:v>0.55700000000000005</c:v>
                </c:pt>
                <c:pt idx="19" formatCode="0.0%">
                  <c:v>0.58599999999999997</c:v>
                </c:pt>
                <c:pt idx="20">
                  <c:v>0.60000000000000009</c:v>
                </c:pt>
                <c:pt idx="21" formatCode="0.0%">
                  <c:v>0.6140000000000001</c:v>
                </c:pt>
                <c:pt idx="22" formatCode="0.0%">
                  <c:v>0.62900000000000011</c:v>
                </c:pt>
                <c:pt idx="23" formatCode="0.0%">
                  <c:v>0.64300000000000013</c:v>
                </c:pt>
                <c:pt idx="24" formatCode="0.0%">
                  <c:v>0.64300000000000013</c:v>
                </c:pt>
                <c:pt idx="25" formatCode="0.0%">
                  <c:v>0.67100000000000015</c:v>
                </c:pt>
                <c:pt idx="26" formatCode="0.0%">
                  <c:v>0.67100000000000015</c:v>
                </c:pt>
                <c:pt idx="27" formatCode="0.0%">
                  <c:v>0.68600000000000005</c:v>
                </c:pt>
                <c:pt idx="28">
                  <c:v>0.70000000000000007</c:v>
                </c:pt>
                <c:pt idx="29">
                  <c:v>0.70000000000000007</c:v>
                </c:pt>
                <c:pt idx="30" formatCode="0.0%">
                  <c:v>0.71400000000000008</c:v>
                </c:pt>
                <c:pt idx="31" formatCode="0.0%">
                  <c:v>0.72900000000000009</c:v>
                </c:pt>
                <c:pt idx="32" formatCode="0.0%">
                  <c:v>0.7430000000000001</c:v>
                </c:pt>
                <c:pt idx="33" formatCode="0.0%">
                  <c:v>0.77100000000000013</c:v>
                </c:pt>
                <c:pt idx="34">
                  <c:v>0.78</c:v>
                </c:pt>
                <c:pt idx="35" formatCode="0.0%">
                  <c:v>0.8570000000000001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9442-4E80-8DAB-89569038BEF4}"/>
            </c:ext>
          </c:extLst>
        </c:ser>
        <c:dLbls>
          <c:showVal val="1"/>
        </c:dLbls>
        <c:axId val="152587264"/>
        <c:axId val="152597248"/>
      </c:barChart>
      <c:catAx>
        <c:axId val="152587264"/>
        <c:scaling>
          <c:orientation val="minMax"/>
        </c:scaling>
        <c:axPos val="l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ru-RU"/>
          </a:p>
        </c:txPr>
        <c:crossAx val="152597248"/>
        <c:crosses val="autoZero"/>
        <c:auto val="1"/>
        <c:lblAlgn val="ctr"/>
        <c:lblOffset val="100"/>
      </c:catAx>
      <c:valAx>
        <c:axId val="152597248"/>
        <c:scaling>
          <c:orientation val="minMax"/>
        </c:scaling>
        <c:delete val="1"/>
        <c:axPos val="b"/>
        <c:numFmt formatCode="0.0%" sourceLinked="1"/>
        <c:tickLblPos val="none"/>
        <c:crossAx val="152587264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050">
          <a:latin typeface="Arial Narrow" panose="020B0606020202030204" pitchFamily="34" charset="0"/>
          <a:cs typeface="Times New Roman" panose="02020603050405020304" pitchFamily="18" charset="0"/>
        </a:defRPr>
      </a:pPr>
      <a:endParaRPr lang="ru-RU"/>
    </a:p>
  </c:txPr>
  <c:externalData r:id="rId2"/>
  <c:userShapes r:id="rId3"/>
</c:chartSpace>
</file>

<file path=ppt/charts/chart5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51037629090077441"/>
          <c:y val="2.5750293165857793E-2"/>
          <c:w val="0.454722506002538"/>
          <c:h val="0.95126794448361729"/>
        </c:manualLayout>
      </c:layout>
      <c:barChart>
        <c:barDir val="bar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Удовлетворен</c:v>
                </c:pt>
              </c:strCache>
            </c:strRef>
          </c:tx>
          <c:spPr>
            <a:solidFill>
              <a:srgbClr val="78973B"/>
            </a:solidFill>
            <a:ln>
              <a:noFill/>
            </a:ln>
            <a:effectLst/>
          </c:spPr>
          <c:dPt>
            <c:idx val="0"/>
            <c:spPr>
              <a:solidFill>
                <a:srgbClr val="E64242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24C8-44CC-8EFD-9F9475B82FD5}"/>
              </c:ext>
            </c:extLst>
          </c:dPt>
          <c:dLbls>
            <c:spPr>
              <a:solidFill>
                <a:schemeClr val="bg1"/>
              </a:solidFill>
              <a:ln w="12700">
                <a:solidFill>
                  <a:srgbClr val="78973B"/>
                </a:solidFill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ru-RU"/>
              </a:p>
            </c:txPr>
            <c:dLblPos val="ctr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Лист1!$A$2:$A$37</c:f>
              <c:strCache>
                <c:ptCount val="36"/>
                <c:pt idx="0">
                  <c:v>В среднем по НСО</c:v>
                </c:pt>
                <c:pt idx="1">
                  <c:v>Доволенский МР</c:v>
                </c:pt>
                <c:pt idx="2">
                  <c:v>Усть-Таркский МР</c:v>
                </c:pt>
                <c:pt idx="3">
                  <c:v>Искитимский МР</c:v>
                </c:pt>
                <c:pt idx="4">
                  <c:v>Здвинский МР</c:v>
                </c:pt>
                <c:pt idx="5">
                  <c:v>Краснозерский МР</c:v>
                </c:pt>
                <c:pt idx="6">
                  <c:v>Маслянинский МР</c:v>
                </c:pt>
                <c:pt idx="7">
                  <c:v>Болотнинский МР</c:v>
                </c:pt>
                <c:pt idx="8">
                  <c:v>Сузунский МР</c:v>
                </c:pt>
                <c:pt idx="9">
                  <c:v>Барабинский МР</c:v>
                </c:pt>
                <c:pt idx="10">
                  <c:v>Чистоозерный МР</c:v>
                </c:pt>
                <c:pt idx="11">
                  <c:v>Новосибирский МР</c:v>
                </c:pt>
                <c:pt idx="12">
                  <c:v>Мошковский МР</c:v>
                </c:pt>
                <c:pt idx="13">
                  <c:v>Ордынский МР</c:v>
                </c:pt>
                <c:pt idx="14">
                  <c:v>Татарский МР</c:v>
                </c:pt>
                <c:pt idx="15">
                  <c:v>Кыштовский МР</c:v>
                </c:pt>
                <c:pt idx="16">
                  <c:v>Северный МР</c:v>
                </c:pt>
                <c:pt idx="17">
                  <c:v>Чановский МР</c:v>
                </c:pt>
                <c:pt idx="18">
                  <c:v>г. Обь</c:v>
                </c:pt>
                <c:pt idx="19">
                  <c:v>Венгеровский МР</c:v>
                </c:pt>
                <c:pt idx="20">
                  <c:v>Колыванский МР</c:v>
                </c:pt>
                <c:pt idx="21">
                  <c:v>Тогучинский МР</c:v>
                </c:pt>
                <c:pt idx="22">
                  <c:v>Кочковский МР</c:v>
                </c:pt>
                <c:pt idx="23">
                  <c:v>г. Искитим</c:v>
                </c:pt>
                <c:pt idx="24">
                  <c:v>Каргатский МР</c:v>
                </c:pt>
                <c:pt idx="25">
                  <c:v>Убинский МР</c:v>
                </c:pt>
                <c:pt idx="26">
                  <c:v>Коченевский МР</c:v>
                </c:pt>
                <c:pt idx="27">
                  <c:v>Чулымский МР</c:v>
                </c:pt>
                <c:pt idx="28">
                  <c:v>р. п. Кольцово</c:v>
                </c:pt>
                <c:pt idx="29">
                  <c:v>Куйбышевский МР</c:v>
                </c:pt>
                <c:pt idx="30">
                  <c:v>Черепановский МР</c:v>
                </c:pt>
                <c:pt idx="31">
                  <c:v>Купинский МР</c:v>
                </c:pt>
                <c:pt idx="32">
                  <c:v>Баганский МР</c:v>
                </c:pt>
                <c:pt idx="33">
                  <c:v>Карасукский МР</c:v>
                </c:pt>
                <c:pt idx="34">
                  <c:v>г. Бердск</c:v>
                </c:pt>
                <c:pt idx="35">
                  <c:v>г. Новосибирск</c:v>
                </c:pt>
              </c:strCache>
            </c:strRef>
          </c:cat>
          <c:val>
            <c:numRef>
              <c:f>Лист1!$B$2:$B$37</c:f>
              <c:numCache>
                <c:formatCode>0.0%</c:formatCode>
                <c:ptCount val="36"/>
                <c:pt idx="0" formatCode="0%">
                  <c:v>0.54</c:v>
                </c:pt>
                <c:pt idx="1">
                  <c:v>5.7000000000000009E-2</c:v>
                </c:pt>
                <c:pt idx="2">
                  <c:v>0.1</c:v>
                </c:pt>
                <c:pt idx="3">
                  <c:v>0.114</c:v>
                </c:pt>
                <c:pt idx="4">
                  <c:v>0.129</c:v>
                </c:pt>
                <c:pt idx="5">
                  <c:v>0.129</c:v>
                </c:pt>
                <c:pt idx="6">
                  <c:v>0.129</c:v>
                </c:pt>
                <c:pt idx="7">
                  <c:v>0.15700000000000003</c:v>
                </c:pt>
                <c:pt idx="8">
                  <c:v>0.15700000000000003</c:v>
                </c:pt>
                <c:pt idx="9">
                  <c:v>0.18600000000000003</c:v>
                </c:pt>
                <c:pt idx="10">
                  <c:v>0.18600000000000003</c:v>
                </c:pt>
                <c:pt idx="11" formatCode="0%">
                  <c:v>0.2</c:v>
                </c:pt>
                <c:pt idx="12">
                  <c:v>0.22900000000000001</c:v>
                </c:pt>
                <c:pt idx="13">
                  <c:v>0.22900000000000001</c:v>
                </c:pt>
                <c:pt idx="14">
                  <c:v>0.22900000000000001</c:v>
                </c:pt>
                <c:pt idx="15">
                  <c:v>0.24300000000000002</c:v>
                </c:pt>
                <c:pt idx="16">
                  <c:v>0.24300000000000002</c:v>
                </c:pt>
                <c:pt idx="17">
                  <c:v>0.24300000000000002</c:v>
                </c:pt>
                <c:pt idx="18">
                  <c:v>0.27100000000000002</c:v>
                </c:pt>
                <c:pt idx="19">
                  <c:v>0.27100000000000002</c:v>
                </c:pt>
                <c:pt idx="20">
                  <c:v>0.27100000000000002</c:v>
                </c:pt>
                <c:pt idx="21">
                  <c:v>0.28600000000000003</c:v>
                </c:pt>
                <c:pt idx="22" formatCode="0%">
                  <c:v>0.29000000000000004</c:v>
                </c:pt>
                <c:pt idx="23" formatCode="0%">
                  <c:v>0.30000000000000004</c:v>
                </c:pt>
                <c:pt idx="24" formatCode="0%">
                  <c:v>0.30000000000000004</c:v>
                </c:pt>
                <c:pt idx="25" formatCode="0%">
                  <c:v>0.30000000000000004</c:v>
                </c:pt>
                <c:pt idx="26">
                  <c:v>0.31400000000000006</c:v>
                </c:pt>
                <c:pt idx="27">
                  <c:v>0.31400000000000006</c:v>
                </c:pt>
                <c:pt idx="28">
                  <c:v>0.32900000000000007</c:v>
                </c:pt>
                <c:pt idx="29">
                  <c:v>0.32900000000000007</c:v>
                </c:pt>
                <c:pt idx="30">
                  <c:v>0.34300000000000008</c:v>
                </c:pt>
                <c:pt idx="31">
                  <c:v>0.37100000000000005</c:v>
                </c:pt>
                <c:pt idx="32">
                  <c:v>0.41400000000000003</c:v>
                </c:pt>
                <c:pt idx="33">
                  <c:v>0.67100000000000015</c:v>
                </c:pt>
                <c:pt idx="34">
                  <c:v>0.68600000000000005</c:v>
                </c:pt>
                <c:pt idx="35" formatCode="0%">
                  <c:v>0.71000000000000008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24C8-44CC-8EFD-9F9475B82FD5}"/>
            </c:ext>
          </c:extLst>
        </c:ser>
        <c:dLbls>
          <c:showVal val="1"/>
        </c:dLbls>
        <c:axId val="152708224"/>
        <c:axId val="152709760"/>
      </c:barChart>
      <c:catAx>
        <c:axId val="152708224"/>
        <c:scaling>
          <c:orientation val="minMax"/>
        </c:scaling>
        <c:axPos val="l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ru-RU"/>
          </a:p>
        </c:txPr>
        <c:crossAx val="152709760"/>
        <c:crosses val="autoZero"/>
        <c:auto val="1"/>
        <c:lblAlgn val="ctr"/>
        <c:lblOffset val="100"/>
      </c:catAx>
      <c:valAx>
        <c:axId val="152709760"/>
        <c:scaling>
          <c:orientation val="minMax"/>
        </c:scaling>
        <c:delete val="1"/>
        <c:axPos val="b"/>
        <c:numFmt formatCode="0%" sourceLinked="1"/>
        <c:tickLblPos val="none"/>
        <c:crossAx val="1527082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050">
          <a:latin typeface="Arial Narrow" panose="020B0606020202030204" pitchFamily="34" charset="0"/>
          <a:cs typeface="Times New Roman" panose="02020603050405020304" pitchFamily="18" charset="0"/>
        </a:defRPr>
      </a:pPr>
      <a:endParaRPr lang="ru-RU"/>
    </a:p>
  </c:txPr>
  <c:externalData r:id="rId2"/>
  <c:userShapes r:id="rId3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6.8915953782913E-2"/>
          <c:w val="1"/>
          <c:h val="0.71654930035231568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кол-во</c:v>
                </c:pt>
              </c:strCache>
            </c:strRef>
          </c:tx>
          <c:spPr>
            <a:solidFill>
              <a:srgbClr val="91357F"/>
            </a:solidFill>
          </c:spPr>
          <c:dLbls>
            <c:dLbl>
              <c:idx val="0"/>
              <c:layout>
                <c:manualLayout>
                  <c:x val="-1.8091361374943465E-3"/>
                  <c:y val="1.1594202898550725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08CD-4D04-BCDC-EB832A627F3E}"/>
                </c:ext>
              </c:extLst>
            </c:dLbl>
            <c:dLbl>
              <c:idx val="1"/>
              <c:layout>
                <c:manualLayout>
                  <c:x val="-5.427408412483117E-3"/>
                  <c:y val="5.7971014492753624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08CD-4D04-BCDC-EB832A627F3E}"/>
                </c:ext>
              </c:extLst>
            </c:dLbl>
            <c:dLbl>
              <c:idx val="2"/>
              <c:layout>
                <c:manualLayout>
                  <c:x val="-5.4274084124831378E-3"/>
                  <c:y val="1.1594202898550725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08CD-4D04-BCDC-EB832A627F3E}"/>
                </c:ext>
              </c:extLst>
            </c:dLbl>
            <c:dLbl>
              <c:idx val="3"/>
              <c:layout>
                <c:manualLayout>
                  <c:x val="-5.4274084124831378E-3"/>
                  <c:y val="1.1594202898550725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08CD-4D04-BCDC-EB832A627F3E}"/>
                </c:ext>
              </c:extLst>
            </c:dLbl>
            <c:dLbl>
              <c:idx val="4"/>
              <c:layout>
                <c:manualLayout>
                  <c:x val="-3.6182722749886942E-3"/>
                  <c:y val="5.7971014492753624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08CD-4D04-BCDC-EB832A627F3E}"/>
                </c:ext>
              </c:extLst>
            </c:dLbl>
            <c:dLbl>
              <c:idx val="5"/>
              <c:layout>
                <c:manualLayout>
                  <c:x val="-3.6182722749887094E-3"/>
                  <c:y val="5.7971014492754682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08CD-4D04-BCDC-EB832A627F3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 sz="900" b="0">
                    <a:solidFill>
                      <a:schemeClr val="tx1"/>
                    </a:solidFill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Лист1!$A$2:$A$8</c:f>
              <c:numCache>
                <c:formatCode>General</c:formatCode>
                <c:ptCount val="7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  <c:pt idx="5">
                  <c:v>2018</c:v>
                </c:pt>
                <c:pt idx="6">
                  <c:v>2019</c:v>
                </c:pt>
              </c:numCache>
            </c:num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6409</c:v>
                </c:pt>
                <c:pt idx="1">
                  <c:v>5662</c:v>
                </c:pt>
                <c:pt idx="2">
                  <c:v>5898</c:v>
                </c:pt>
                <c:pt idx="3">
                  <c:v>6120</c:v>
                </c:pt>
                <c:pt idx="4">
                  <c:v>4010</c:v>
                </c:pt>
                <c:pt idx="5">
                  <c:v>6476</c:v>
                </c:pt>
                <c:pt idx="6">
                  <c:v>6057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08CD-4D04-BCDC-EB832A627F3E}"/>
            </c:ext>
          </c:extLst>
        </c:ser>
        <c:dLbls>
          <c:showVal val="1"/>
        </c:dLbls>
        <c:gapWidth val="90"/>
        <c:axId val="129841024"/>
        <c:axId val="129842560"/>
      </c:barChart>
      <c:catAx>
        <c:axId val="129841024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-60000000" vert="horz"/>
          <a:lstStyle/>
          <a:p>
            <a:pPr>
              <a:defRPr sz="900" b="1">
                <a:solidFill>
                  <a:schemeClr val="tx1">
                    <a:lumMod val="50000"/>
                    <a:lumOff val="50000"/>
                  </a:schemeClr>
                </a:solidFill>
              </a:defRPr>
            </a:pPr>
            <a:endParaRPr lang="ru-RU"/>
          </a:p>
        </c:txPr>
        <c:crossAx val="129842560"/>
        <c:crosses val="autoZero"/>
        <c:auto val="1"/>
        <c:lblAlgn val="ctr"/>
        <c:lblOffset val="100"/>
      </c:catAx>
      <c:valAx>
        <c:axId val="129842560"/>
        <c:scaling>
          <c:orientation val="minMax"/>
          <c:max val="7000"/>
          <c:min val="0"/>
        </c:scaling>
        <c:delete val="1"/>
        <c:axPos val="l"/>
        <c:majorGridlines>
          <c:spPr>
            <a:ln>
              <a:noFill/>
            </a:ln>
          </c:spPr>
        </c:majorGridlines>
        <c:numFmt formatCode="General" sourceLinked="1"/>
        <c:tickLblPos val="none"/>
        <c:crossAx val="129841024"/>
        <c:crosses val="autoZero"/>
        <c:crossBetween val="between"/>
      </c:valAx>
      <c:spPr>
        <a:ln>
          <a:noFill/>
        </a:ln>
      </c:spPr>
    </c:plotArea>
    <c:plotVisOnly val="1"/>
    <c:dispBlanksAs val="gap"/>
  </c:chart>
  <c:spPr>
    <a:ln>
      <a:noFill/>
    </a:ln>
  </c:spPr>
  <c:txPr>
    <a:bodyPr/>
    <a:lstStyle/>
    <a:p>
      <a:pPr>
        <a:defRPr sz="1800"/>
      </a:pPr>
      <a:endParaRPr lang="ru-RU"/>
    </a:p>
  </c:txPr>
  <c:externalData r:id="rId2"/>
</c:chartSpace>
</file>

<file path=ppt/charts/chart6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ser>
          <c:idx val="0"/>
          <c:order val="0"/>
          <c:spPr>
            <a:solidFill>
              <a:srgbClr val="C9A7D1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Лист1!$A$4:$A$8</c:f>
              <c:strCache>
                <c:ptCount val="5"/>
                <c:pt idx="0">
                  <c:v>Кемеровская область</c:v>
                </c:pt>
                <c:pt idx="1">
                  <c:v>Новосибирская область</c:v>
                </c:pt>
                <c:pt idx="2">
                  <c:v>Томская область</c:v>
                </c:pt>
                <c:pt idx="3">
                  <c:v>Алтайский край</c:v>
                </c:pt>
                <c:pt idx="4">
                  <c:v>Омская область</c:v>
                </c:pt>
              </c:strCache>
            </c:strRef>
          </c:cat>
          <c:val>
            <c:numRef>
              <c:f>Лист1!$B$4:$B$8</c:f>
              <c:numCache>
                <c:formatCode>0.0%</c:formatCode>
                <c:ptCount val="5"/>
                <c:pt idx="0">
                  <c:v>0.83100000000000063</c:v>
                </c:pt>
                <c:pt idx="1">
                  <c:v>0.70600000000000063</c:v>
                </c:pt>
                <c:pt idx="2">
                  <c:v>0.69099999999999995</c:v>
                </c:pt>
                <c:pt idx="3">
                  <c:v>0.66100000000000125</c:v>
                </c:pt>
                <c:pt idx="4">
                  <c:v>0.58299999999999996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585-4A3D-8764-4F3A4D36B811}"/>
            </c:ext>
          </c:extLst>
        </c:ser>
        <c:gapWidth val="131"/>
        <c:overlap val="-27"/>
        <c:axId val="122315136"/>
        <c:axId val="122316672"/>
      </c:barChart>
      <c:catAx>
        <c:axId val="122315136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ru-RU"/>
          </a:p>
        </c:txPr>
        <c:crossAx val="122316672"/>
        <c:crosses val="autoZero"/>
        <c:auto val="1"/>
        <c:lblAlgn val="ctr"/>
        <c:lblOffset val="100"/>
      </c:catAx>
      <c:valAx>
        <c:axId val="122316672"/>
        <c:scaling>
          <c:orientation val="minMax"/>
        </c:scaling>
        <c:delete val="1"/>
        <c:axPos val="l"/>
        <c:numFmt formatCode="0.0%" sourceLinked="1"/>
        <c:majorTickMark val="none"/>
        <c:tickLblPos val="none"/>
        <c:crossAx val="1223151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>
          <a:latin typeface="Arial Narrow" panose="020B0606020202030204" pitchFamily="34" charset="0"/>
        </a:defRPr>
      </a:pPr>
      <a:endParaRPr lang="ru-RU"/>
    </a:p>
  </c:txPr>
  <c:externalData r:id="rId1"/>
</c:chartSpace>
</file>

<file path=ppt/charts/chart6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ser>
          <c:idx val="0"/>
          <c:order val="0"/>
          <c:spPr>
            <a:solidFill>
              <a:srgbClr val="C9A7D1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Лист2!$A$4:$A$8</c:f>
              <c:strCache>
                <c:ptCount val="5"/>
                <c:pt idx="0">
                  <c:v>Омская область</c:v>
                </c:pt>
                <c:pt idx="1">
                  <c:v>Кемеровская область</c:v>
                </c:pt>
                <c:pt idx="2">
                  <c:v>Томская область</c:v>
                </c:pt>
                <c:pt idx="3">
                  <c:v>Алтайский край</c:v>
                </c:pt>
                <c:pt idx="4">
                  <c:v>Новосибирская область</c:v>
                </c:pt>
              </c:strCache>
            </c:strRef>
          </c:cat>
          <c:val>
            <c:numRef>
              <c:f>Лист2!$B$4:$B$8</c:f>
              <c:numCache>
                <c:formatCode>0.0%</c:formatCode>
                <c:ptCount val="5"/>
                <c:pt idx="0">
                  <c:v>0.88700000000000001</c:v>
                </c:pt>
                <c:pt idx="1">
                  <c:v>0.49200000000000038</c:v>
                </c:pt>
                <c:pt idx="2">
                  <c:v>0.47400000000000031</c:v>
                </c:pt>
                <c:pt idx="3">
                  <c:v>0.47300000000000031</c:v>
                </c:pt>
                <c:pt idx="4">
                  <c:v>0.45100000000000001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FFD-4D11-9B1C-84940CEC5085}"/>
            </c:ext>
          </c:extLst>
        </c:ser>
        <c:gapWidth val="144"/>
        <c:overlap val="-27"/>
        <c:axId val="122639488"/>
        <c:axId val="122641024"/>
      </c:barChart>
      <c:catAx>
        <c:axId val="122639488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ru-RU"/>
          </a:p>
        </c:txPr>
        <c:crossAx val="122641024"/>
        <c:crosses val="autoZero"/>
        <c:auto val="1"/>
        <c:lblAlgn val="ctr"/>
        <c:lblOffset val="100"/>
      </c:catAx>
      <c:valAx>
        <c:axId val="122641024"/>
        <c:scaling>
          <c:orientation val="minMax"/>
        </c:scaling>
        <c:delete val="1"/>
        <c:axPos val="l"/>
        <c:numFmt formatCode="0.0%" sourceLinked="1"/>
        <c:majorTickMark val="none"/>
        <c:tickLblPos val="none"/>
        <c:crossAx val="1226394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>
          <a:latin typeface="Arial Narrow" panose="020B0606020202030204" pitchFamily="34" charset="0"/>
        </a:defRPr>
      </a:pPr>
      <a:endParaRPr lang="ru-RU"/>
    </a:p>
  </c:txPr>
  <c:externalData r:id="rId2"/>
</c:chartSpace>
</file>

<file path=ppt/charts/chart6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2125174791044447E-2"/>
          <c:y val="9.1432520819796942E-2"/>
          <c:w val="0.93380329675693019"/>
          <c:h val="0.64267378410945863"/>
        </c:manualLayout>
      </c:layout>
      <c:barChart>
        <c:barDir val="col"/>
        <c:grouping val="clustered"/>
        <c:ser>
          <c:idx val="0"/>
          <c:order val="0"/>
          <c:spPr>
            <a:solidFill>
              <a:srgbClr val="C9A7D1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'Покрытие общ'!$C$3:$C$7</c:f>
              <c:strCache>
                <c:ptCount val="5"/>
                <c:pt idx="0">
                  <c:v>Томская область</c:v>
                </c:pt>
                <c:pt idx="1">
                  <c:v>Кемеровская область</c:v>
                </c:pt>
                <c:pt idx="2">
                  <c:v>Омская область</c:v>
                </c:pt>
                <c:pt idx="3">
                  <c:v>Новосибирская область</c:v>
                </c:pt>
                <c:pt idx="4">
                  <c:v>Алтайский край</c:v>
                </c:pt>
              </c:strCache>
            </c:strRef>
          </c:cat>
          <c:val>
            <c:numRef>
              <c:f>'Покрытие общ'!$D$3:$D$7</c:f>
              <c:numCache>
                <c:formatCode>0.0%</c:formatCode>
                <c:ptCount val="5"/>
                <c:pt idx="0">
                  <c:v>0.77750000000000064</c:v>
                </c:pt>
                <c:pt idx="1">
                  <c:v>0.77500000000000124</c:v>
                </c:pt>
                <c:pt idx="2">
                  <c:v>0.75000000000000111</c:v>
                </c:pt>
                <c:pt idx="3">
                  <c:v>0.59749999999999959</c:v>
                </c:pt>
                <c:pt idx="4">
                  <c:v>0.47000000000000008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037-42E5-A52B-C386BF535222}"/>
            </c:ext>
          </c:extLst>
        </c:ser>
        <c:gapWidth val="152"/>
        <c:overlap val="-27"/>
        <c:axId val="122702080"/>
        <c:axId val="122765312"/>
      </c:barChart>
      <c:catAx>
        <c:axId val="122702080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ru-RU"/>
          </a:p>
        </c:txPr>
        <c:crossAx val="122765312"/>
        <c:crosses val="autoZero"/>
        <c:auto val="1"/>
        <c:lblAlgn val="ctr"/>
        <c:lblOffset val="100"/>
      </c:catAx>
      <c:valAx>
        <c:axId val="122765312"/>
        <c:scaling>
          <c:orientation val="minMax"/>
        </c:scaling>
        <c:delete val="1"/>
        <c:axPos val="l"/>
        <c:numFmt formatCode="0.0%" sourceLinked="1"/>
        <c:majorTickMark val="none"/>
        <c:tickLblPos val="none"/>
        <c:crossAx val="1227020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 w="9525" cap="flat" cmpd="sng" algn="ctr">
      <a:noFill/>
      <a:round/>
    </a:ln>
    <a:effectLst/>
  </c:spPr>
  <c:txPr>
    <a:bodyPr/>
    <a:lstStyle/>
    <a:p>
      <a:pPr>
        <a:defRPr>
          <a:latin typeface="Arial Narrow" panose="020B0606020202030204" pitchFamily="34" charset="0"/>
        </a:defRPr>
      </a:pPr>
      <a:endParaRPr lang="ru-RU"/>
    </a:p>
  </c:txPr>
  <c:externalData r:id="rId2"/>
</c:chartSpace>
</file>

<file path=ppt/charts/chart6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ser>
          <c:idx val="0"/>
          <c:order val="0"/>
          <c:spPr>
            <a:solidFill>
              <a:srgbClr val="C9A7D1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Лист1!$A$3:$A$7</c:f>
              <c:strCache>
                <c:ptCount val="5"/>
                <c:pt idx="0">
                  <c:v>Кемеровская область</c:v>
                </c:pt>
                <c:pt idx="1">
                  <c:v>Алтайский край</c:v>
                </c:pt>
                <c:pt idx="2">
                  <c:v>Новосибирская область</c:v>
                </c:pt>
                <c:pt idx="3">
                  <c:v>Омская область</c:v>
                </c:pt>
                <c:pt idx="4">
                  <c:v>Томская область</c:v>
                </c:pt>
              </c:strCache>
            </c:strRef>
          </c:cat>
          <c:val>
            <c:numRef>
              <c:f>Лист1!$B$3:$B$7</c:f>
              <c:numCache>
                <c:formatCode>0</c:formatCode>
                <c:ptCount val="5"/>
                <c:pt idx="0">
                  <c:v>175</c:v>
                </c:pt>
                <c:pt idx="1">
                  <c:v>93</c:v>
                </c:pt>
                <c:pt idx="2">
                  <c:v>85.022497187851016</c:v>
                </c:pt>
                <c:pt idx="3">
                  <c:v>52</c:v>
                </c:pt>
                <c:pt idx="4">
                  <c:v>10.998727735368959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DC8-4D81-94B1-23A0CF77E589}"/>
            </c:ext>
          </c:extLst>
        </c:ser>
        <c:overlap val="-27"/>
        <c:axId val="122847232"/>
        <c:axId val="122848768"/>
      </c:barChart>
      <c:catAx>
        <c:axId val="122847232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 sz="1000"/>
            </a:pPr>
            <a:endParaRPr lang="ru-RU"/>
          </a:p>
        </c:txPr>
        <c:crossAx val="122848768"/>
        <c:crosses val="autoZero"/>
        <c:auto val="1"/>
        <c:lblAlgn val="ctr"/>
        <c:lblOffset val="100"/>
      </c:catAx>
      <c:valAx>
        <c:axId val="122848768"/>
        <c:scaling>
          <c:orientation val="minMax"/>
        </c:scaling>
        <c:delete val="1"/>
        <c:axPos val="l"/>
        <c:numFmt formatCode="0" sourceLinked="1"/>
        <c:majorTickMark val="none"/>
        <c:tickLblPos val="none"/>
        <c:crossAx val="1228472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 w="9525" cap="flat" cmpd="sng" algn="ctr">
      <a:noFill/>
      <a:round/>
    </a:ln>
    <a:effectLst/>
  </c:spPr>
  <c:txPr>
    <a:bodyPr/>
    <a:lstStyle/>
    <a:p>
      <a:pPr>
        <a:defRPr sz="1200">
          <a:latin typeface="Arial Narrow" panose="020B0606020202030204" pitchFamily="34" charset="0"/>
        </a:defRPr>
      </a:pPr>
      <a:endParaRPr lang="ru-RU"/>
    </a:p>
  </c:txPr>
  <c:externalData r:id="rId1"/>
</c:chartSpace>
</file>

<file path=ppt/charts/chart6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19"/>
  <c:clrMapOvr bg1="lt1" tx1="dk1" bg2="lt2" tx2="dk2" accent1="accent1" accent2="accent2" accent3="accent3" accent4="accent4" accent5="accent5" accent6="accent6" hlink="hlink" folHlink="folHlink"/>
  <c:chart>
    <c:plotArea>
      <c:layout>
        <c:manualLayout>
          <c:layoutTarget val="inner"/>
          <c:xMode val="edge"/>
          <c:yMode val="edge"/>
          <c:x val="7.8667890389406102E-3"/>
          <c:y val="4.3431053203040184E-3"/>
          <c:w val="0.79371317604573066"/>
          <c:h val="0.84825190010857943"/>
        </c:manualLayout>
      </c:layout>
      <c:barChart>
        <c:barDir val="col"/>
        <c:grouping val="stacked"/>
        <c:ser>
          <c:idx val="0"/>
          <c:order val="0"/>
          <c:tx>
            <c:strRef>
              <c:f>Лист1!$A$3</c:f>
              <c:strCache>
                <c:ptCount val="1"/>
                <c:pt idx="0">
                  <c:v>Класс B</c:v>
                </c:pt>
              </c:strCache>
            </c:strRef>
          </c:tx>
          <c:spPr>
            <a:solidFill>
              <a:srgbClr val="8064A2">
                <a:lumMod val="75000"/>
              </a:srgb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Лист1!$B$2:$D$2</c:f>
              <c:strCache>
                <c:ptCount val="3"/>
                <c:pt idx="0">
                  <c:v>2017 год</c:v>
                </c:pt>
                <c:pt idx="1">
                  <c:v>2018 год</c:v>
                </c:pt>
                <c:pt idx="2">
                  <c:v>2019 год</c:v>
                </c:pt>
              </c:strCache>
            </c:strRef>
          </c:cat>
          <c:val>
            <c:numRef>
              <c:f>Лист1!$B$3:$D$3</c:f>
              <c:numCache>
                <c:formatCode>General</c:formatCode>
                <c:ptCount val="3"/>
                <c:pt idx="0">
                  <c:v>0.56000000000000005</c:v>
                </c:pt>
                <c:pt idx="1">
                  <c:v>0.67000000000000282</c:v>
                </c:pt>
                <c:pt idx="2">
                  <c:v>0.82000000000000062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C11E-4699-8213-8710D24FA45A}"/>
            </c:ext>
          </c:extLst>
        </c:ser>
        <c:ser>
          <c:idx val="1"/>
          <c:order val="1"/>
          <c:tx>
            <c:strRef>
              <c:f>Лист1!$A$4</c:f>
              <c:strCache>
                <c:ptCount val="1"/>
                <c:pt idx="0">
                  <c:v>Класс А</c:v>
                </c:pt>
              </c:strCache>
            </c:strRef>
          </c:tx>
          <c:spPr>
            <a:solidFill>
              <a:srgbClr val="C9A7D1"/>
            </a:solidFill>
          </c:spPr>
          <c:dLbls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Лист1!$B$2:$D$2</c:f>
              <c:strCache>
                <c:ptCount val="3"/>
                <c:pt idx="0">
                  <c:v>2017 год</c:v>
                </c:pt>
                <c:pt idx="1">
                  <c:v>2018 год</c:v>
                </c:pt>
                <c:pt idx="2">
                  <c:v>2019 год</c:v>
                </c:pt>
              </c:strCache>
            </c:strRef>
          </c:cat>
          <c:val>
            <c:numRef>
              <c:f>Лист1!$B$4:$D$4</c:f>
              <c:numCache>
                <c:formatCode>General</c:formatCode>
                <c:ptCount val="3"/>
                <c:pt idx="0">
                  <c:v>0.98</c:v>
                </c:pt>
                <c:pt idx="1">
                  <c:v>1.02</c:v>
                </c:pt>
                <c:pt idx="2">
                  <c:v>1.0900000000000001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C11E-4699-8213-8710D24FA45A}"/>
            </c:ext>
          </c:extLst>
        </c:ser>
        <c:overlap val="100"/>
        <c:axId val="123225600"/>
        <c:axId val="123227136"/>
      </c:barChart>
      <c:catAx>
        <c:axId val="123225600"/>
        <c:scaling>
          <c:orientation val="minMax"/>
        </c:scaling>
        <c:axPos val="b"/>
        <c:numFmt formatCode="General" sourceLinked="0"/>
        <c:tickLblPos val="nextTo"/>
        <c:crossAx val="123227136"/>
        <c:crosses val="autoZero"/>
        <c:auto val="1"/>
        <c:lblAlgn val="ctr"/>
        <c:lblOffset val="100"/>
      </c:catAx>
      <c:valAx>
        <c:axId val="123227136"/>
        <c:scaling>
          <c:orientation val="minMax"/>
        </c:scaling>
        <c:delete val="1"/>
        <c:axPos val="l"/>
        <c:numFmt formatCode="General" sourceLinked="1"/>
        <c:tickLblPos val="none"/>
        <c:crossAx val="123225600"/>
        <c:crosses val="autoZero"/>
        <c:crossBetween val="between"/>
      </c:valAx>
    </c:plotArea>
    <c:legend>
      <c:legendPos val="r"/>
      <c:layout/>
    </c:legend>
    <c:plotVisOnly val="1"/>
    <c:dispBlanksAs val="gap"/>
  </c:chart>
  <c:spPr>
    <a:ln>
      <a:noFill/>
    </a:ln>
  </c:spPr>
  <c:txPr>
    <a:bodyPr/>
    <a:lstStyle/>
    <a:p>
      <a:pPr>
        <a:defRPr>
          <a:latin typeface="Arial Narrow" panose="020B0606020202030204" pitchFamily="34" charset="0"/>
        </a:defRPr>
      </a:pPr>
      <a:endParaRPr lang="ru-RU"/>
    </a:p>
  </c:txPr>
  <c:externalData r:id="rId2"/>
</c:chartSpace>
</file>

<file path=ppt/charts/chart6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7.3041168658698516E-2"/>
          <c:y val="0.10720268006700186"/>
          <c:w val="0.92695883134130164"/>
          <c:h val="0.76008915970930768"/>
        </c:manualLayout>
      </c:layout>
      <c:barChart>
        <c:barDir val="col"/>
        <c:grouping val="clustered"/>
        <c:ser>
          <c:idx val="0"/>
          <c:order val="0"/>
          <c:spPr>
            <a:solidFill>
              <a:srgbClr val="C9A7D1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Лист2!$B$1:$D$1</c:f>
              <c:strCache>
                <c:ptCount val="3"/>
                <c:pt idx="0">
                  <c:v>2016 год</c:v>
                </c:pt>
                <c:pt idx="1">
                  <c:v>2017 год</c:v>
                </c:pt>
                <c:pt idx="2">
                  <c:v>2018 год</c:v>
                </c:pt>
              </c:strCache>
            </c:strRef>
          </c:cat>
          <c:val>
            <c:numRef>
              <c:f>Лист2!$B$2:$D$2</c:f>
              <c:numCache>
                <c:formatCode>General</c:formatCode>
                <c:ptCount val="3"/>
                <c:pt idx="0">
                  <c:v>388.8</c:v>
                </c:pt>
                <c:pt idx="1">
                  <c:v>519.79999999999995</c:v>
                </c:pt>
                <c:pt idx="2">
                  <c:v>638.29999999999995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B3E-4DF2-88B7-D93EAE4FBDF6}"/>
            </c:ext>
          </c:extLst>
        </c:ser>
        <c:gapWidth val="156"/>
        <c:overlap val="-27"/>
        <c:axId val="123415552"/>
        <c:axId val="123421440"/>
      </c:barChart>
      <c:catAx>
        <c:axId val="123415552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ru-RU"/>
          </a:p>
        </c:txPr>
        <c:crossAx val="123421440"/>
        <c:crosses val="autoZero"/>
        <c:auto val="1"/>
        <c:lblAlgn val="ctr"/>
        <c:lblOffset val="100"/>
      </c:catAx>
      <c:valAx>
        <c:axId val="123421440"/>
        <c:scaling>
          <c:orientation val="minMax"/>
        </c:scaling>
        <c:delete val="1"/>
        <c:axPos val="l"/>
        <c:numFmt formatCode="General" sourceLinked="1"/>
        <c:majorTickMark val="none"/>
        <c:tickLblPos val="none"/>
        <c:crossAx val="1234155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 w="9525" cap="flat" cmpd="sng" algn="ctr">
      <a:noFill/>
      <a:round/>
    </a:ln>
    <a:effectLst/>
  </c:spPr>
  <c:txPr>
    <a:bodyPr/>
    <a:lstStyle/>
    <a:p>
      <a:pPr>
        <a:defRPr>
          <a:latin typeface="Arial Narrow" panose="020B0606020202030204" pitchFamily="34" charset="0"/>
        </a:defRPr>
      </a:pPr>
      <a:endParaRPr lang="ru-RU"/>
    </a:p>
  </c:txPr>
  <c:externalData r:id="rId2"/>
</c:chartSpace>
</file>

<file path=ppt/charts/chart6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ser>
          <c:idx val="0"/>
          <c:order val="0"/>
          <c:spPr>
            <a:solidFill>
              <a:srgbClr val="C9A7D1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Евросиб</c:v>
                </c:pt>
                <c:pt idx="1">
                  <c:v>Клещиха</c:v>
                </c:pt>
                <c:pt idx="2">
                  <c:v>ФЕСКО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6000</c:v>
                </c:pt>
                <c:pt idx="1">
                  <c:v>4700</c:v>
                </c:pt>
                <c:pt idx="2">
                  <c:v>1300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551-4E4B-8BBD-AEDACDE5CA66}"/>
            </c:ext>
          </c:extLst>
        </c:ser>
        <c:gapWidth val="186"/>
        <c:overlap val="-27"/>
        <c:axId val="123171200"/>
        <c:axId val="123172736"/>
      </c:barChart>
      <c:catAx>
        <c:axId val="123171200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ru-RU"/>
          </a:p>
        </c:txPr>
        <c:crossAx val="123172736"/>
        <c:crosses val="autoZero"/>
        <c:auto val="1"/>
        <c:lblAlgn val="ctr"/>
        <c:lblOffset val="100"/>
      </c:catAx>
      <c:valAx>
        <c:axId val="123172736"/>
        <c:scaling>
          <c:orientation val="minMax"/>
        </c:scaling>
        <c:delete val="1"/>
        <c:axPos val="l"/>
        <c:numFmt formatCode="General" sourceLinked="1"/>
        <c:majorTickMark val="none"/>
        <c:tickLblPos val="none"/>
        <c:crossAx val="1231712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 w="9525" cap="flat" cmpd="sng" algn="ctr">
      <a:noFill/>
      <a:round/>
    </a:ln>
    <a:effectLst/>
  </c:spPr>
  <c:txPr>
    <a:bodyPr/>
    <a:lstStyle/>
    <a:p>
      <a:pPr>
        <a:defRPr>
          <a:latin typeface="+mn-lt"/>
        </a:defRPr>
      </a:pPr>
      <a:endParaRPr lang="ru-RU"/>
    </a:p>
  </c:txPr>
  <c:externalData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7790150099910026"/>
          <c:y val="9.5406857145120025E-2"/>
          <c:w val="0.71691948299722852"/>
          <c:h val="0.86783453677543565"/>
        </c:manualLayout>
      </c:layout>
      <c:barChart>
        <c:barDir val="bar"/>
        <c:grouping val="stacked"/>
        <c:ser>
          <c:idx val="0"/>
          <c:order val="0"/>
          <c:tx>
            <c:strRef>
              <c:f>Лист1!$C$1</c:f>
              <c:strCache>
                <c:ptCount val="1"/>
                <c:pt idx="0">
                  <c:v>оборот</c:v>
                </c:pt>
              </c:strCache>
            </c:strRef>
          </c:tx>
          <c:spPr>
            <a:solidFill>
              <a:srgbClr val="A6A6A6"/>
            </a:solidFill>
            <a:ln>
              <a:noFill/>
            </a:ln>
            <a:effectLst/>
          </c:spPr>
          <c:dLbls>
            <c:spPr>
              <a:solidFill>
                <a:sysClr val="window" lastClr="FFFFFF"/>
              </a:solidFill>
              <a:ln>
                <a:solidFill>
                  <a:srgbClr val="A6A6A6"/>
                </a:solidFill>
              </a:ln>
              <a:effectLst/>
            </c:spPr>
            <c:txPr>
              <a:bodyPr rot="0" vert="horz"/>
              <a:lstStyle/>
              <a:p>
                <a:pPr>
                  <a:defRPr b="0">
                    <a:solidFill>
                      <a:sysClr val="windowText" lastClr="000000"/>
                    </a:solidFill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Лист1!$B$2:$B$7</c:f>
              <c:numCache>
                <c:formatCode>General</c:formatCode>
                <c:ptCount val="6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</c:numCache>
            </c:numRef>
          </c:cat>
          <c:val>
            <c:numRef>
              <c:f>Лист1!$C$2:$C$7</c:f>
              <c:numCache>
                <c:formatCode>General</c:formatCode>
                <c:ptCount val="6"/>
                <c:pt idx="0">
                  <c:v>357094.3</c:v>
                </c:pt>
                <c:pt idx="1">
                  <c:v>387434.6</c:v>
                </c:pt>
                <c:pt idx="2">
                  <c:v>401404.6</c:v>
                </c:pt>
                <c:pt idx="3">
                  <c:v>485268.3</c:v>
                </c:pt>
                <c:pt idx="4">
                  <c:v>628566.69999999821</c:v>
                </c:pt>
                <c:pt idx="5">
                  <c:v>675547.9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3A9-46D8-A849-732B31483353}"/>
            </c:ext>
          </c:extLst>
        </c:ser>
        <c:dLbls>
          <c:showVal val="1"/>
        </c:dLbls>
        <c:gapWidth val="90"/>
        <c:overlap val="100"/>
        <c:axId val="110148992"/>
        <c:axId val="129746048"/>
      </c:barChart>
      <c:catAx>
        <c:axId val="110148992"/>
        <c:scaling>
          <c:orientation val="maxMin"/>
        </c:scaling>
        <c:axPos val="l"/>
        <c:numFmt formatCode="General" sourceLinked="1"/>
        <c:maj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vert="horz"/>
          <a:lstStyle/>
          <a:p>
            <a:pPr>
              <a:defRPr sz="900"/>
            </a:pPr>
            <a:endParaRPr lang="ru-RU"/>
          </a:p>
        </c:txPr>
        <c:crossAx val="129746048"/>
        <c:crosses val="autoZero"/>
        <c:auto val="1"/>
        <c:lblAlgn val="ctr"/>
        <c:lblOffset val="100"/>
      </c:catAx>
      <c:valAx>
        <c:axId val="129746048"/>
        <c:scaling>
          <c:orientation val="minMax"/>
          <c:max val="650000"/>
          <c:min val="0"/>
        </c:scaling>
        <c:axPos val="t"/>
        <c:numFmt formatCode="0" sourceLinked="0"/>
        <c:tickLblPos val="nextTo"/>
        <c:crossAx val="1101489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 w="9525" cap="flat" cmpd="sng" algn="ctr">
      <a:noFill/>
      <a:round/>
    </a:ln>
    <a:effectLst/>
  </c:spPr>
  <c:txPr>
    <a:bodyPr/>
    <a:lstStyle/>
    <a:p>
      <a:pPr>
        <a:defRPr>
          <a:solidFill>
            <a:sysClr val="windowText" lastClr="000000"/>
          </a:solidFill>
          <a:latin typeface="Arial Narrow" pitchFamily="34" charset="0"/>
        </a:defRPr>
      </a:pPr>
      <a:endParaRPr lang="ru-RU"/>
    </a:p>
  </c:txPr>
  <c:externalData r:id="rId2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0950566759530007"/>
          <c:y val="0.10669867947178899"/>
          <c:w val="0.79162903288341735"/>
          <c:h val="0.77006248168558933"/>
        </c:manualLayout>
      </c:layout>
      <c:barChart>
        <c:barDir val="bar"/>
        <c:grouping val="percentStacked"/>
        <c:ser>
          <c:idx val="0"/>
          <c:order val="0"/>
          <c:tx>
            <c:strRef>
              <c:f>Лист1!$A$2</c:f>
              <c:strCache>
                <c:ptCount val="1"/>
                <c:pt idx="0">
                  <c:v>Малые предприятия (без учета микропредприятий)</c:v>
                </c:pt>
              </c:strCache>
            </c:strRef>
          </c:tx>
          <c:spPr>
            <a:solidFill>
              <a:srgbClr val="883879"/>
            </a:solidFill>
            <a:ln w="19050">
              <a:noFill/>
            </a:ln>
          </c:spPr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Лист1!$B$1:$G$1</c:f>
              <c:strCache>
                <c:ptCount val="6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</c:strCache>
            </c:strRef>
          </c:cat>
          <c:val>
            <c:numRef>
              <c:f>Лист1!$B$2:$G$2</c:f>
              <c:numCache>
                <c:formatCode>0.0%</c:formatCode>
                <c:ptCount val="6"/>
                <c:pt idx="0">
                  <c:v>0.21910277851423371</c:v>
                </c:pt>
                <c:pt idx="1">
                  <c:v>0.21060302971661907</c:v>
                </c:pt>
                <c:pt idx="2">
                  <c:v>0.20758681285492744</c:v>
                </c:pt>
                <c:pt idx="3">
                  <c:v>0.22304069414173144</c:v>
                </c:pt>
                <c:pt idx="4">
                  <c:v>0.2488218141915913</c:v>
                </c:pt>
                <c:pt idx="5">
                  <c:v>0.23791773525419688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0EA-46C2-8D52-8605BE3C5179}"/>
            </c:ext>
          </c:extLst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Остальные организации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Лист1!$B$1:$G$1</c:f>
              <c:strCache>
                <c:ptCount val="6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</c:strCache>
            </c:strRef>
          </c:cat>
          <c:val>
            <c:numRef>
              <c:f>Лист1!$B$3:$G$3</c:f>
              <c:numCache>
                <c:formatCode>0.0%</c:formatCode>
                <c:ptCount val="6"/>
                <c:pt idx="0">
                  <c:v>0.78089722148576635</c:v>
                </c:pt>
                <c:pt idx="1">
                  <c:v>0.78939697028338163</c:v>
                </c:pt>
                <c:pt idx="2">
                  <c:v>0.79241318714507258</c:v>
                </c:pt>
                <c:pt idx="3">
                  <c:v>0.77695930585826867</c:v>
                </c:pt>
                <c:pt idx="4">
                  <c:v>0.751178185808409</c:v>
                </c:pt>
                <c:pt idx="5">
                  <c:v>0.76208226474580354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00EA-46C2-8D52-8605BE3C5179}"/>
            </c:ext>
          </c:extLst>
        </c:ser>
        <c:gapWidth val="100"/>
        <c:overlap val="100"/>
        <c:axId val="135539328"/>
        <c:axId val="135537792"/>
      </c:barChart>
      <c:valAx>
        <c:axId val="135537792"/>
        <c:scaling>
          <c:orientation val="minMax"/>
        </c:scaling>
        <c:axPos val="t"/>
        <c:majorGridlines/>
        <c:numFmt formatCode="0%" sourceLinked="1"/>
        <c:tickLblPos val="nextTo"/>
        <c:txPr>
          <a:bodyPr/>
          <a:lstStyle/>
          <a:p>
            <a:pPr>
              <a:defRPr sz="900"/>
            </a:pPr>
            <a:endParaRPr lang="ru-RU"/>
          </a:p>
        </c:txPr>
        <c:crossAx val="135539328"/>
        <c:crosses val="autoZero"/>
        <c:crossBetween val="between"/>
      </c:valAx>
      <c:catAx>
        <c:axId val="135539328"/>
        <c:scaling>
          <c:orientation val="maxMin"/>
        </c:scaling>
        <c:axPos val="l"/>
        <c:numFmt formatCode="General" sourceLinked="1"/>
        <c:tickLblPos val="nextTo"/>
        <c:crossAx val="135537792"/>
        <c:crosses val="autoZero"/>
        <c:auto val="1"/>
        <c:lblAlgn val="ctr"/>
        <c:lblOffset val="100"/>
      </c:catAx>
    </c:plotArea>
    <c:legend>
      <c:legendPos val="r"/>
      <c:layout>
        <c:manualLayout>
          <c:xMode val="edge"/>
          <c:yMode val="edge"/>
          <c:x val="0.18430523737519394"/>
          <c:y val="0.85334274759355588"/>
          <c:w val="0.58019915140665157"/>
          <c:h val="0.14234933459651342"/>
        </c:manualLayout>
      </c:layout>
      <c:txPr>
        <a:bodyPr/>
        <a:lstStyle/>
        <a:p>
          <a:pPr>
            <a:defRPr sz="900"/>
          </a:pPr>
          <a:endParaRPr lang="ru-RU"/>
        </a:p>
      </c:txPr>
    </c:legend>
    <c:plotVisOnly val="1"/>
    <c:dispBlanksAs val="zero"/>
  </c:chart>
  <c:spPr>
    <a:ln>
      <a:noFill/>
    </a:ln>
  </c:spPr>
  <c:txPr>
    <a:bodyPr/>
    <a:lstStyle/>
    <a:p>
      <a:pPr>
        <a:defRPr sz="1000">
          <a:solidFill>
            <a:sysClr val="windowText" lastClr="000000"/>
          </a:solidFill>
          <a:latin typeface="Arial Narrow" pitchFamily="34" charset="0"/>
        </a:defRPr>
      </a:pPr>
      <a:endParaRPr lang="ru-RU"/>
    </a:p>
  </c:txPr>
  <c:externalData r:id="rId2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6871477743335034"/>
          <c:y val="0"/>
          <c:w val="0.66919180914764265"/>
          <c:h val="0.8102579804694876"/>
        </c:manualLayout>
      </c:layout>
      <c:barChart>
        <c:barDir val="bar"/>
        <c:grouping val="stacked"/>
        <c:ser>
          <c:idx val="0"/>
          <c:order val="0"/>
          <c:tx>
            <c:strRef>
              <c:f>Лист1!$C$1</c:f>
              <c:strCache>
                <c:ptCount val="1"/>
                <c:pt idx="0">
                  <c:v>инвестиции</c:v>
                </c:pt>
              </c:strCache>
            </c:strRef>
          </c:tx>
          <c:spPr>
            <a:solidFill>
              <a:srgbClr val="A6A6A6"/>
            </a:solidFill>
            <a:ln>
              <a:noFill/>
            </a:ln>
            <a:effectLst/>
          </c:spPr>
          <c:dLbls>
            <c:spPr>
              <a:solidFill>
                <a:sysClr val="window" lastClr="FFFFFF"/>
              </a:solidFill>
              <a:ln>
                <a:solidFill>
                  <a:srgbClr val="A6A6A6"/>
                </a:solidFill>
              </a:ln>
              <a:effectLst/>
            </c:spPr>
            <c:txPr>
              <a:bodyPr rot="0" vert="horz"/>
              <a:lstStyle/>
              <a:p>
                <a:pPr>
                  <a:defRPr b="0">
                    <a:solidFill>
                      <a:sysClr val="windowText" lastClr="000000"/>
                    </a:solidFill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Лист1!$B$2:$B$7</c:f>
              <c:numCache>
                <c:formatCode>General</c:formatCode>
                <c:ptCount val="6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</c:numCache>
            </c:numRef>
          </c:cat>
          <c:val>
            <c:numRef>
              <c:f>Лист1!$C$2:$C$7</c:f>
              <c:numCache>
                <c:formatCode>General</c:formatCode>
                <c:ptCount val="6"/>
                <c:pt idx="0">
                  <c:v>14900</c:v>
                </c:pt>
                <c:pt idx="1">
                  <c:v>15129</c:v>
                </c:pt>
                <c:pt idx="2">
                  <c:v>14909.4</c:v>
                </c:pt>
                <c:pt idx="3">
                  <c:v>13877.3</c:v>
                </c:pt>
                <c:pt idx="4">
                  <c:v>12866.8</c:v>
                </c:pt>
                <c:pt idx="5">
                  <c:v>9712.6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148-400A-AF18-3FD223514601}"/>
            </c:ext>
          </c:extLst>
        </c:ser>
        <c:dLbls>
          <c:showVal val="1"/>
        </c:dLbls>
        <c:gapWidth val="90"/>
        <c:overlap val="100"/>
        <c:axId val="135665536"/>
        <c:axId val="135667072"/>
      </c:barChart>
      <c:catAx>
        <c:axId val="135665536"/>
        <c:scaling>
          <c:orientation val="maxMin"/>
        </c:scaling>
        <c:axPos val="l"/>
        <c:numFmt formatCode="General" sourceLinked="1"/>
        <c:maj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vert="horz"/>
          <a:lstStyle/>
          <a:p>
            <a:pPr>
              <a:defRPr sz="900"/>
            </a:pPr>
            <a:endParaRPr lang="ru-RU"/>
          </a:p>
        </c:txPr>
        <c:crossAx val="135667072"/>
        <c:crosses val="autoZero"/>
        <c:auto val="1"/>
        <c:lblAlgn val="ctr"/>
        <c:lblOffset val="100"/>
      </c:catAx>
      <c:valAx>
        <c:axId val="135667072"/>
        <c:scaling>
          <c:orientation val="minMax"/>
          <c:max val="16000"/>
          <c:min val="0"/>
        </c:scaling>
        <c:delete val="1"/>
        <c:axPos val="t"/>
        <c:numFmt formatCode="0" sourceLinked="0"/>
        <c:tickLblPos val="none"/>
        <c:crossAx val="1356655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 w="9525" cap="flat" cmpd="sng" algn="ctr">
      <a:noFill/>
      <a:round/>
    </a:ln>
    <a:effectLst/>
  </c:spPr>
  <c:txPr>
    <a:bodyPr/>
    <a:lstStyle/>
    <a:p>
      <a:pPr>
        <a:defRPr>
          <a:solidFill>
            <a:sysClr val="windowText" lastClr="000000"/>
          </a:solidFill>
          <a:latin typeface="Arial Narrow" pitchFamily="34" charset="0"/>
        </a:defRPr>
      </a:pPr>
      <a:endParaRPr lang="ru-RU"/>
    </a:p>
  </c:txPr>
  <c:externalData r:id="rId2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_rels/drawing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4.png"/></Relationships>
</file>

<file path=ppt/drawings/_rels/drawing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4.png"/></Relationships>
</file>

<file path=ppt/drawings/_rels/drawing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24.png"/></Relationships>
</file>

<file path=ppt/drawings/_rels/drawing9.xml.rels><?xml version="1.0" encoding="UTF-8" standalone="yes"?>
<Relationships xmlns="http://schemas.openxmlformats.org/package/2006/relationships"><Relationship Id="rId1" Type="http://schemas.openxmlformats.org/officeDocument/2006/relationships/image" Target="../media/image24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0.62791</cdr:x>
      <cdr:y>0.3875</cdr:y>
    </cdr:from>
    <cdr:to>
      <cdr:x>0.87597</cdr:x>
      <cdr:y>0.3875</cdr:y>
    </cdr:to>
    <cdr:cxnSp macro="">
      <cdr:nvCxnSpPr>
        <cdr:cNvPr id="4" name="Прямая соединительная линия 3"/>
        <cdr:cNvCxnSpPr/>
      </cdr:nvCxnSpPr>
      <cdr:spPr>
        <a:xfrm xmlns:a="http://schemas.openxmlformats.org/drawingml/2006/main">
          <a:off x="5832648" y="2232248"/>
          <a:ext cx="2304256" cy="0"/>
        </a:xfrm>
        <a:prstGeom xmlns:a="http://schemas.openxmlformats.org/drawingml/2006/main" prst="line">
          <a:avLst/>
        </a:prstGeom>
        <a:ln xmlns:a="http://schemas.openxmlformats.org/drawingml/2006/main" w="19050">
          <a:solidFill>
            <a:srgbClr val="FF0000"/>
          </a:solidFill>
          <a:prstDash val="sysDash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10.xml><?xml version="1.0" encoding="utf-8"?>
<c:userShapes xmlns:c="http://schemas.openxmlformats.org/drawingml/2006/chart">
  <cdr:relSizeAnchor xmlns:cdr="http://schemas.openxmlformats.org/drawingml/2006/chartDrawing">
    <cdr:from>
      <cdr:x>0.04878</cdr:x>
      <cdr:y>0.52591</cdr:y>
    </cdr:from>
    <cdr:to>
      <cdr:x>0.88083</cdr:x>
      <cdr:y>0.52698</cdr:y>
    </cdr:to>
    <cdr:cxnSp macro="">
      <cdr:nvCxnSpPr>
        <cdr:cNvPr id="8" name="Прямая соединительная линия 7"/>
        <cdr:cNvCxnSpPr/>
      </cdr:nvCxnSpPr>
      <cdr:spPr>
        <a:xfrm xmlns:a="http://schemas.openxmlformats.org/drawingml/2006/main" flipV="1">
          <a:off x="144016" y="3035368"/>
          <a:ext cx="2456484" cy="6176"/>
        </a:xfrm>
        <a:prstGeom xmlns:a="http://schemas.openxmlformats.org/drawingml/2006/main" prst="line">
          <a:avLst/>
        </a:prstGeom>
        <a:ln xmlns:a="http://schemas.openxmlformats.org/drawingml/2006/main" w="28575">
          <a:solidFill>
            <a:srgbClr val="FF0000"/>
          </a:solidFill>
          <a:prstDash val="sysDash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11.xml><?xml version="1.0" encoding="utf-8"?>
<c:userShapes xmlns:c="http://schemas.openxmlformats.org/drawingml/2006/chart">
  <cdr:relSizeAnchor xmlns:cdr="http://schemas.openxmlformats.org/drawingml/2006/chartDrawing">
    <cdr:from>
      <cdr:x>0.01101</cdr:x>
      <cdr:y>0.6703</cdr:y>
    </cdr:from>
    <cdr:to>
      <cdr:x>0.97083</cdr:x>
      <cdr:y>0.67959</cdr:y>
    </cdr:to>
    <cdr:pic>
      <cdr:nvPicPr>
        <cdr:cNvPr id="5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 flipV="1">
          <a:off x="30622" y="3899465"/>
          <a:ext cx="2669170" cy="54045"/>
        </a:xfrm>
        <a:prstGeom xmlns:a="http://schemas.openxmlformats.org/drawingml/2006/main" prst="rect">
          <a:avLst/>
        </a:prstGeom>
      </cdr:spPr>
    </cdr:pic>
  </cdr:relSizeAnchor>
</c:userShapes>
</file>

<file path=ppt/drawings/drawing12.xml><?xml version="1.0" encoding="utf-8"?>
<c:userShapes xmlns:c="http://schemas.openxmlformats.org/drawingml/2006/chart">
  <cdr:relSizeAnchor xmlns:cdr="http://schemas.openxmlformats.org/drawingml/2006/chartDrawing">
    <cdr:from>
      <cdr:x>0.00017</cdr:x>
      <cdr:y>0.14976</cdr:y>
    </cdr:from>
    <cdr:to>
      <cdr:x>1</cdr:x>
      <cdr:y>0.15944</cdr:y>
    </cdr:to>
    <cdr:pic>
      <cdr:nvPicPr>
        <cdr:cNvPr id="2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 flipV="1">
          <a:off x="453" y="875129"/>
          <a:ext cx="2591836" cy="56567"/>
        </a:xfrm>
        <a:prstGeom xmlns:a="http://schemas.openxmlformats.org/drawingml/2006/main" prst="rect">
          <a:avLst/>
        </a:prstGeom>
      </cdr:spPr>
    </cdr:pic>
  </cdr:relSizeAnchor>
</c:userShapes>
</file>

<file path=ppt/drawings/drawing13.xml><?xml version="1.0" encoding="utf-8"?>
<c:userShapes xmlns:c="http://schemas.openxmlformats.org/drawingml/2006/chart">
  <cdr:relSizeAnchor xmlns:cdr="http://schemas.openxmlformats.org/drawingml/2006/chartDrawing">
    <cdr:from>
      <cdr:x>0.10837</cdr:x>
      <cdr:y>0.26066</cdr:y>
    </cdr:from>
    <cdr:to>
      <cdr:x>0.94042</cdr:x>
      <cdr:y>0.26173</cdr:y>
    </cdr:to>
    <cdr:cxnSp macro="">
      <cdr:nvCxnSpPr>
        <cdr:cNvPr id="8" name="Прямая соединительная линия 7"/>
        <cdr:cNvCxnSpPr/>
      </cdr:nvCxnSpPr>
      <cdr:spPr>
        <a:xfrm xmlns:a="http://schemas.openxmlformats.org/drawingml/2006/main" flipV="1">
          <a:off x="319931" y="1523200"/>
          <a:ext cx="2456484" cy="6252"/>
        </a:xfrm>
        <a:prstGeom xmlns:a="http://schemas.openxmlformats.org/drawingml/2006/main" prst="line">
          <a:avLst/>
        </a:prstGeom>
        <a:ln xmlns:a="http://schemas.openxmlformats.org/drawingml/2006/main" w="28575">
          <a:solidFill>
            <a:srgbClr val="FF0000"/>
          </a:solidFill>
          <a:prstDash val="sysDash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14.xml><?xml version="1.0" encoding="utf-8"?>
<c:userShapes xmlns:c="http://schemas.openxmlformats.org/drawingml/2006/chart">
  <cdr:relSizeAnchor xmlns:cdr="http://schemas.openxmlformats.org/drawingml/2006/chartDrawing">
    <cdr:from>
      <cdr:x>0.01101</cdr:x>
      <cdr:y>0.10092</cdr:y>
    </cdr:from>
    <cdr:to>
      <cdr:x>0.97083</cdr:x>
      <cdr:y>0.11021</cdr:y>
    </cdr:to>
    <cdr:pic>
      <cdr:nvPicPr>
        <cdr:cNvPr id="5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 flipV="1">
          <a:off x="30622" y="587097"/>
          <a:ext cx="2669170" cy="54044"/>
        </a:xfrm>
        <a:prstGeom xmlns:a="http://schemas.openxmlformats.org/drawingml/2006/main" prst="rect">
          <a:avLst/>
        </a:prstGeom>
      </cdr:spPr>
    </cdr:pic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0.60316</cdr:x>
      <cdr:y>0.41657</cdr:y>
    </cdr:from>
    <cdr:to>
      <cdr:x>0.87582</cdr:x>
      <cdr:y>0.41657</cdr:y>
    </cdr:to>
    <cdr:cxnSp macro="">
      <cdr:nvCxnSpPr>
        <cdr:cNvPr id="5" name="Прямая соединительная линия 4"/>
        <cdr:cNvCxnSpPr/>
      </cdr:nvCxnSpPr>
      <cdr:spPr>
        <a:xfrm xmlns:a="http://schemas.openxmlformats.org/drawingml/2006/main">
          <a:off x="5256584" y="2448272"/>
          <a:ext cx="2376264" cy="0"/>
        </a:xfrm>
        <a:prstGeom xmlns:a="http://schemas.openxmlformats.org/drawingml/2006/main" prst="line">
          <a:avLst/>
        </a:prstGeom>
        <a:ln xmlns:a="http://schemas.openxmlformats.org/drawingml/2006/main" w="19050">
          <a:solidFill>
            <a:srgbClr val="FF0000"/>
          </a:solidFill>
          <a:prstDash val="sysDash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</cdr:x>
      <cdr:y>0.86765</cdr:y>
    </cdr:from>
    <cdr:to>
      <cdr:x>0.49909</cdr:x>
      <cdr:y>0.9787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0" y="4248472"/>
          <a:ext cx="1689095" cy="543761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28575">
          <a:solidFill>
            <a:srgbClr val="C9A7D1"/>
          </a:solidFill>
          <a:prstDash val="sysDash"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 dirty="0"/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0.50955</cdr:x>
      <cdr:y>0.48211</cdr:y>
    </cdr:from>
    <cdr:to>
      <cdr:x>0.96124</cdr:x>
      <cdr:y>0.48881</cdr:y>
    </cdr:to>
    <cdr:cxnSp macro="">
      <cdr:nvCxnSpPr>
        <cdr:cNvPr id="2" name="Прямая соединительная линия 1"/>
        <cdr:cNvCxnSpPr/>
      </cdr:nvCxnSpPr>
      <cdr:spPr>
        <a:xfrm xmlns:a="http://schemas.openxmlformats.org/drawingml/2006/main" flipV="1">
          <a:off x="4752528" y="2387725"/>
          <a:ext cx="4212986" cy="33166"/>
        </a:xfrm>
        <a:prstGeom xmlns:a="http://schemas.openxmlformats.org/drawingml/2006/main" prst="line">
          <a:avLst/>
        </a:prstGeom>
        <a:ln xmlns:a="http://schemas.openxmlformats.org/drawingml/2006/main" w="19050">
          <a:solidFill>
            <a:srgbClr val="FF0000"/>
          </a:solidFill>
          <a:prstDash val="sysDash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0.55427</cdr:x>
      <cdr:y>0.52774</cdr:y>
    </cdr:from>
    <cdr:to>
      <cdr:x>0.94573</cdr:x>
      <cdr:y>0.53263</cdr:y>
    </cdr:to>
    <cdr:cxnSp macro="">
      <cdr:nvCxnSpPr>
        <cdr:cNvPr id="4" name="Прямая соединительная линия 3"/>
        <cdr:cNvCxnSpPr/>
      </cdr:nvCxnSpPr>
      <cdr:spPr>
        <a:xfrm xmlns:a="http://schemas.openxmlformats.org/drawingml/2006/main">
          <a:off x="5148064" y="2952328"/>
          <a:ext cx="3635865" cy="27398"/>
        </a:xfrm>
        <a:prstGeom xmlns:a="http://schemas.openxmlformats.org/drawingml/2006/main" prst="line">
          <a:avLst/>
        </a:prstGeom>
        <a:ln xmlns:a="http://schemas.openxmlformats.org/drawingml/2006/main" w="19050">
          <a:solidFill>
            <a:srgbClr val="FF0000"/>
          </a:solidFill>
          <a:prstDash val="sysDash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0.56374</cdr:x>
      <cdr:y>0.52693</cdr:y>
    </cdr:from>
    <cdr:to>
      <cdr:x>0.98847</cdr:x>
      <cdr:y>0.52821</cdr:y>
    </cdr:to>
    <cdr:cxnSp macro="">
      <cdr:nvCxnSpPr>
        <cdr:cNvPr id="2" name="Прямая соединительная линия 1"/>
        <cdr:cNvCxnSpPr/>
      </cdr:nvCxnSpPr>
      <cdr:spPr>
        <a:xfrm xmlns:a="http://schemas.openxmlformats.org/drawingml/2006/main">
          <a:off x="5256584" y="2953489"/>
          <a:ext cx="3960440" cy="7178"/>
        </a:xfrm>
        <a:prstGeom xmlns:a="http://schemas.openxmlformats.org/drawingml/2006/main" prst="line">
          <a:avLst/>
        </a:prstGeom>
        <a:ln xmlns:a="http://schemas.openxmlformats.org/drawingml/2006/main" w="19050">
          <a:solidFill>
            <a:srgbClr val="FF0000"/>
          </a:solidFill>
          <a:prstDash val="sysDash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</cdr:x>
      <cdr:y>0</cdr:y>
    </cdr:to>
    <cdr:sp macro="" textlink="">
      <cdr:nvSpPr>
        <cdr:cNvPr id="3" name="Прямая соединительная линия 2"/>
        <cdr:cNvSpPr/>
      </cdr:nvSpPr>
      <cdr:spPr>
        <a:xfrm xmlns:a="http://schemas.openxmlformats.org/drawingml/2006/main">
          <a:off x="-1082650" y="-3343046"/>
          <a:ext cx="0" cy="0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 dirty="0"/>
        </a:p>
      </cdr:txBody>
    </cdr:sp>
  </cdr:relSizeAnchor>
</c:userShapes>
</file>

<file path=ppt/drawings/drawing8.xml><?xml version="1.0" encoding="utf-8"?>
<c:userShapes xmlns:c="http://schemas.openxmlformats.org/drawingml/2006/chart">
  <cdr:relSizeAnchor xmlns:cdr="http://schemas.openxmlformats.org/drawingml/2006/chartDrawing">
    <cdr:from>
      <cdr:x>0.35068</cdr:x>
      <cdr:y>0.77037</cdr:y>
    </cdr:from>
    <cdr:to>
      <cdr:x>0.94265</cdr:x>
      <cdr:y>0.77129</cdr:y>
    </cdr:to>
    <cdr:cxnSp macro="">
      <cdr:nvCxnSpPr>
        <cdr:cNvPr id="6" name="Прямая соединительная линия 5"/>
        <cdr:cNvCxnSpPr/>
      </cdr:nvCxnSpPr>
      <cdr:spPr>
        <a:xfrm xmlns:a="http://schemas.openxmlformats.org/drawingml/2006/main" flipH="1">
          <a:off x="1674060" y="4437112"/>
          <a:ext cx="2825932" cy="5319"/>
        </a:xfrm>
        <a:prstGeom xmlns:a="http://schemas.openxmlformats.org/drawingml/2006/main" prst="line">
          <a:avLst/>
        </a:prstGeom>
        <a:ln xmlns:a="http://schemas.openxmlformats.org/drawingml/2006/main" w="28575">
          <a:solidFill>
            <a:srgbClr val="FF0000"/>
          </a:solidFill>
          <a:prstDash val="sysDash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9.xml><?xml version="1.0" encoding="utf-8"?>
<c:userShapes xmlns:c="http://schemas.openxmlformats.org/drawingml/2006/chart">
  <cdr:relSizeAnchor xmlns:cdr="http://schemas.openxmlformats.org/drawingml/2006/chartDrawing">
    <cdr:from>
      <cdr:x>8.48671E-5</cdr:x>
      <cdr:y>0.43449</cdr:y>
    </cdr:from>
    <cdr:to>
      <cdr:x>0.99991</cdr:x>
      <cdr:y>0.44417</cdr:y>
    </cdr:to>
    <cdr:pic>
      <cdr:nvPicPr>
        <cdr:cNvPr id="2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 flipV="1">
          <a:off x="220" y="2539015"/>
          <a:ext cx="2591848" cy="56567"/>
        </a:xfrm>
        <a:prstGeom xmlns:a="http://schemas.openxmlformats.org/drawingml/2006/main" prst="rect">
          <a:avLst/>
        </a:prstGeom>
      </cdr:spPr>
    </cdr:pic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4D27C0-DBB9-46BB-80DC-EDF1AA4BA7EF}" type="datetimeFigureOut">
              <a:rPr lang="ru-RU" smtClean="0"/>
              <a:pPr/>
              <a:t>28.11.2019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ru-RU" dirty="0"/>
              <a:t>+7 (342) 209-59-00    •    SIS-CORPORATION.RU    •     ООО «ИССЛЕДОВАТЕЛЬСКАЯ КОМПАНИЯ  «ЭС АЙ ЭС КОРПОРЕЙШН»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1DA761-BB1A-44A1-9834-0577FD24D4D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8587294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ink/ink2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28.36041" units="1/cm"/>
          <inkml:channelProperty channel="Y" name="resolution" value="28.34646" units="1/cm"/>
          <inkml:channelProperty channel="T" name="resolution" value="1" units="1/dev"/>
        </inkml:channelProperties>
      </inkml:inkSource>
      <inkml:timestamp xml:id="ts0" timeString="2019-11-18T09:13:24.549"/>
    </inkml:context>
    <inkml:brush xml:id="br0">
      <inkml:brushProperty name="width" value="0.05833" units="cm"/>
      <inkml:brushProperty name="height" value="0.05833" units="cm"/>
      <inkml:brushProperty name="color" value="#ED1C24"/>
      <inkml:brushProperty name="fitToCurve" value="1"/>
    </inkml:brush>
  </inkml:definitions>
  <inkml:traceGroup>
    <inkml:annotationXML>
      <emma:emma xmlns:emma="http://www.w3.org/2003/04/emma" version="1.0">
        <emma:interpretation id="{D09115C9-47A3-462D-9706-63C6706B5488}" emma:medium="tactile" emma:mode="ink">
          <msink:context xmlns:msink="http://schemas.microsoft.com/ink/2010/main" type="writingRegion" rotatedBoundingBox="8614,3344 8629,3344 8629,3359 8614,3359"/>
        </emma:interpretation>
      </emma:emma>
    </inkml:annotationXML>
    <inkml:traceGroup>
      <inkml:annotationXML>
        <emma:emma xmlns:emma="http://www.w3.org/2003/04/emma" version="1.0">
          <emma:interpretation id="{87E42FC0-AA65-4414-BD35-35DBFC6E56B6}" emma:medium="tactile" emma:mode="ink">
            <msink:context xmlns:msink="http://schemas.microsoft.com/ink/2010/main" type="paragraph" rotatedBoundingBox="8614,3344 8629,3344 8629,3359 8614,3359" alignmentLevel="1"/>
          </emma:interpretation>
        </emma:emma>
      </inkml:annotationXML>
      <inkml:traceGroup>
        <inkml:annotationXML>
          <emma:emma xmlns:emma="http://www.w3.org/2003/04/emma" version="1.0">
            <emma:interpretation id="{22FE22D4-53D9-461B-92ED-98957FE1534D}" emma:medium="tactile" emma:mode="ink">
              <msink:context xmlns:msink="http://schemas.microsoft.com/ink/2010/main" type="line" rotatedBoundingBox="8614,3344 8629,3344 8629,3359 8614,3359"/>
            </emma:interpretation>
          </emma:emma>
        </inkml:annotationXML>
        <inkml:traceGroup>
          <inkml:annotationXML>
            <emma:emma xmlns:emma="http://www.w3.org/2003/04/emma" version="1.0">
              <emma:interpretation id="{23EA5B08-AB91-409A-AAE9-93F0A2B58AE6}" emma:medium="tactile" emma:mode="ink">
                <msink:context xmlns:msink="http://schemas.microsoft.com/ink/2010/main" type="inkWord" rotatedBoundingBox="8614,3344 8629,3344 8629,3359 8614,3359"/>
              </emma:interpretation>
            </emma:emma>
          </inkml:annotationXML>
          <inkml:trace contextRef="#ctx0" brushRef="#br0">0 0 0</inkml:trace>
        </inkml:traceGroup>
      </inkml:traceGroup>
    </inkml:traceGroup>
  </inkml:traceGroup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8B0181-59C2-416F-8A37-7FFFD9919716}" type="datetimeFigureOut">
              <a:rPr lang="ru-RU" smtClean="0"/>
              <a:pPr/>
              <a:t>28.11.2019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ru-RU" dirty="0"/>
              <a:t>+7 (342) 209-59-00    •    SIS-CORPORATION.RU    •     ООО «ИССЛЕДОВАТЕЛЬСКАЯ КОМПАНИЯ  «ЭС АЙ ЭС КОРПОРЕЙШН»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4FAF0F-2B74-4CC5-82AF-CBEC70C99FC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3571798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4FAF0F-2B74-4CC5-82AF-CBEC70C99FC1}" type="slidenum">
              <a:rPr lang="ru-RU" smtClean="0"/>
              <a:pPr/>
              <a:t>1</a:t>
            </a:fld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	</a:t>
            </a:r>
            <a:r>
              <a:rPr lang="ru-RU" dirty="0"/>
              <a:t>страница в доработке. Таблицу</a:t>
            </a:r>
            <a:r>
              <a:rPr lang="ru-RU" baseline="0" dirty="0"/>
              <a:t> предлагаю перевернуть, текст будет лучше читаться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4FAF0F-2B74-4CC5-82AF-CBEC70C99FC1}" type="slidenum">
              <a:rPr lang="ru-RU" smtClean="0"/>
              <a:pPr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8311637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	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4FAF0F-2B74-4CC5-82AF-CBEC70C99FC1}" type="slidenum">
              <a:rPr lang="ru-RU" smtClean="0"/>
              <a:pPr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8311637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4FAF0F-2B74-4CC5-82AF-CBEC70C99FC1}" type="slidenum">
              <a:rPr lang="ru-RU" smtClean="0"/>
              <a:pPr/>
              <a:t>13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7570079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4FAF0F-2B74-4CC5-82AF-CBEC70C99FC1}" type="slidenum">
              <a:rPr lang="ru-RU" smtClean="0"/>
              <a:pPr/>
              <a:t>38</a:t>
            </a:fld>
            <a:endParaRPr lang="ru-RU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4FAF0F-2B74-4CC5-82AF-CBEC70C99FC1}" type="slidenum">
              <a:rPr lang="ru-RU" smtClean="0"/>
              <a:pPr/>
              <a:t>40</a:t>
            </a:fld>
            <a:endParaRPr lang="ru-RU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4FAF0F-2B74-4CC5-82AF-CBEC70C99FC1}" type="slidenum">
              <a:rPr lang="ru-RU" smtClean="0"/>
              <a:pPr/>
              <a:t>42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315849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4FAF0F-2B74-4CC5-82AF-CBEC70C99FC1}" type="slidenum">
              <a:rPr lang="ru-RU" smtClean="0"/>
              <a:pPr/>
              <a:t>47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4853073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1507964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ик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93150" y="2318349"/>
            <a:ext cx="3050850" cy="4507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64850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ик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86700" y="2266666"/>
            <a:ext cx="3057300" cy="4591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98623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ик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28650" y="2266666"/>
            <a:ext cx="3115350" cy="4591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544357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ик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45199" y="2266666"/>
            <a:ext cx="4798801" cy="4591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957302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ик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99800" y="2266666"/>
            <a:ext cx="3844200" cy="4591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462207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ик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83899" y="2238826"/>
            <a:ext cx="4760101" cy="4591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384829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ик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61249" y="2266666"/>
            <a:ext cx="4482751" cy="4591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268219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ик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83899" y="2266666"/>
            <a:ext cx="4760101" cy="4591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403681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ик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25799" y="2350733"/>
            <a:ext cx="4618201" cy="4507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872263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нутренние бло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1099540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нутренние блоки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1"/>
          <p:cNvSpPr>
            <a:spLocks noGrp="1"/>
          </p:cNvSpPr>
          <p:nvPr>
            <p:ph type="sldNum" sz="quarter" idx="4"/>
          </p:nvPr>
        </p:nvSpPr>
        <p:spPr>
          <a:xfrm>
            <a:off x="7083599" y="134218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bg1"/>
                </a:solidFill>
                <a:latin typeface="+mn-lt"/>
              </a:defRPr>
            </a:lvl1pPr>
          </a:lstStyle>
          <a:p>
            <a:fld id="{BDF0214C-F6F7-4FDC-9B40-A1A554F35A3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7364584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ик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88224" y="2255589"/>
            <a:ext cx="2051100" cy="4584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923984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ик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51150" y="2275789"/>
            <a:ext cx="2792850" cy="4584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201461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ик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22100" y="2273133"/>
            <a:ext cx="2721900" cy="4584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49810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ик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88414" y="2279599"/>
            <a:ext cx="3154050" cy="4578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206723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ик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12450" y="2351847"/>
            <a:ext cx="2831550" cy="4500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140710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ик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69774" y="2273133"/>
            <a:ext cx="2844450" cy="4584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436622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wmf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6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5.xml"/><Relationship Id="rId2" Type="http://schemas.openxmlformats.org/officeDocument/2006/relationships/slideLayout" Target="../slideLayouts/slideLayout5.xml"/><Relationship Id="rId16" Type="http://schemas.openxmlformats.org/officeDocument/2006/relationships/theme" Target="../theme/theme3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3802188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471959"/>
          </a:xfrm>
          <a:prstGeom prst="rect">
            <a:avLst/>
          </a:prstGeom>
        </p:spPr>
      </p:pic>
      <p:sp>
        <p:nvSpPr>
          <p:cNvPr id="8" name="Прямоугольник 7"/>
          <p:cNvSpPr/>
          <p:nvPr userDrawn="1"/>
        </p:nvSpPr>
        <p:spPr>
          <a:xfrm>
            <a:off x="4716016" y="-27384"/>
            <a:ext cx="1005403" cy="2000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700" b="1" dirty="0">
                <a:solidFill>
                  <a:schemeClr val="accent1"/>
                </a:solidFill>
              </a:rPr>
              <a:t>SIS-CORPORATION.RU</a:t>
            </a:r>
          </a:p>
        </p:txBody>
      </p:sp>
    </p:spTree>
    <p:extLst>
      <p:ext uri="{BB962C8B-B14F-4D97-AF65-F5344CB8AC3E}">
        <p14:creationId xmlns:p14="http://schemas.microsoft.com/office/powerpoint/2010/main" xmlns="" val="20014568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6936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Нижний колонтитул 4"/>
          <p:cNvSpPr txBox="1">
            <a:spLocks/>
          </p:cNvSpPr>
          <p:nvPr userDrawn="1"/>
        </p:nvSpPr>
        <p:spPr>
          <a:xfrm>
            <a:off x="1259632" y="6453336"/>
            <a:ext cx="4968552" cy="1961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700" dirty="0">
                <a:solidFill>
                  <a:schemeClr val="tx1"/>
                </a:solidFill>
              </a:rPr>
              <a:t>+7 (342) 209-59-00   •    SIS-CORPORATION.RU   •    ООО «ИССЛЕДОВАТЕЛЬСКАЯ КОМПАНИЯ  «ЭС АЙ ЭС КОРПОРЕЙШН»</a:t>
            </a:r>
          </a:p>
        </p:txBody>
      </p:sp>
    </p:spTree>
    <p:extLst>
      <p:ext uri="{BB962C8B-B14F-4D97-AF65-F5344CB8AC3E}">
        <p14:creationId xmlns:p14="http://schemas.microsoft.com/office/powerpoint/2010/main" xmlns="" val="176562523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6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77" r:id="rId8"/>
    <p:sldLayoutId id="2147483678" r:id="rId9"/>
    <p:sldLayoutId id="2147483685" r:id="rId10"/>
    <p:sldLayoutId id="2147483686" r:id="rId11"/>
    <p:sldLayoutId id="2147483687" r:id="rId12"/>
    <p:sldLayoutId id="2147483688" r:id="rId13"/>
    <p:sldLayoutId id="2147483689" r:id="rId14"/>
    <p:sldLayoutId id="2147483690" r:id="rId15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wmf"/><Relationship Id="rId4" Type="http://schemas.openxmlformats.org/officeDocument/2006/relationships/image" Target="../media/image1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3.xml"/><Relationship Id="rId4" Type="http://schemas.openxmlformats.org/officeDocument/2006/relationships/chart" Target="../charts/char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chart" Target="../charts/char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wmf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8.xml"/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1.xml"/><Relationship Id="rId2" Type="http://schemas.openxmlformats.org/officeDocument/2006/relationships/chart" Target="../charts/chart20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45.xml"/><Relationship Id="rId3" Type="http://schemas.openxmlformats.org/officeDocument/2006/relationships/slide" Target="slide3.xml"/><Relationship Id="rId7" Type="http://schemas.openxmlformats.org/officeDocument/2006/relationships/slide" Target="slide48.xml"/><Relationship Id="rId2" Type="http://schemas.openxmlformats.org/officeDocument/2006/relationships/slide" Target="slide7.xml"/><Relationship Id="rId1" Type="http://schemas.openxmlformats.org/officeDocument/2006/relationships/slideLayout" Target="../slideLayouts/slideLayout3.xml"/><Relationship Id="rId6" Type="http://schemas.openxmlformats.org/officeDocument/2006/relationships/slide" Target="slide29.xml"/><Relationship Id="rId5" Type="http://schemas.openxmlformats.org/officeDocument/2006/relationships/slide" Target="slide23.xml"/><Relationship Id="rId4" Type="http://schemas.openxmlformats.org/officeDocument/2006/relationships/slide" Target="slide15.xml"/><Relationship Id="rId9" Type="http://schemas.openxmlformats.org/officeDocument/2006/relationships/slide" Target="slide3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2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3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wmf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5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6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7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wmf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wmf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9.xml"/><Relationship Id="rId2" Type="http://schemas.openxmlformats.org/officeDocument/2006/relationships/chart" Target="../charts/chart28.xml"/><Relationship Id="rId1" Type="http://schemas.openxmlformats.org/officeDocument/2006/relationships/slideLayout" Target="../slideLayouts/slideLayout3.xml"/><Relationship Id="rId4" Type="http://schemas.openxmlformats.org/officeDocument/2006/relationships/chart" Target="../charts/chart30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1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2.xml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3.xml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4.xml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6.xml"/><Relationship Id="rId2" Type="http://schemas.openxmlformats.org/officeDocument/2006/relationships/chart" Target="../charts/chart35.xml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7.xml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8.xml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wmf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0.xml"/><Relationship Id="rId2" Type="http://schemas.openxmlformats.org/officeDocument/2006/relationships/chart" Target="../charts/chart39.xml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wmf"/><Relationship Id="rId1" Type="http://schemas.openxmlformats.org/officeDocument/2006/relationships/slideLayout" Target="../slideLayouts/slideLayout10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wmf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wmf"/><Relationship Id="rId1" Type="http://schemas.openxmlformats.org/officeDocument/2006/relationships/slideLayout" Target="../slideLayouts/slideLayout1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2.xml"/><Relationship Id="rId2" Type="http://schemas.openxmlformats.org/officeDocument/2006/relationships/chart" Target="../charts/chart41.xml"/><Relationship Id="rId1" Type="http://schemas.openxmlformats.org/officeDocument/2006/relationships/slideLayout" Target="../slideLayouts/slideLayout3.xml"/><Relationship Id="rId4" Type="http://schemas.openxmlformats.org/officeDocument/2006/relationships/chart" Target="../charts/chart4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5.xml"/><Relationship Id="rId2" Type="http://schemas.openxmlformats.org/officeDocument/2006/relationships/chart" Target="../charts/chart44.xml"/><Relationship Id="rId1" Type="http://schemas.openxmlformats.org/officeDocument/2006/relationships/slideLayout" Target="../slideLayouts/slideLayout3.xml"/><Relationship Id="rId4" Type="http://schemas.openxmlformats.org/officeDocument/2006/relationships/chart" Target="../charts/chart46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wmf"/><Relationship Id="rId1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8.xml"/><Relationship Id="rId2" Type="http://schemas.openxmlformats.org/officeDocument/2006/relationships/chart" Target="../charts/chart47.xml"/><Relationship Id="rId1" Type="http://schemas.openxmlformats.org/officeDocument/2006/relationships/slideLayout" Target="../slideLayouts/slideLayout3.xml"/><Relationship Id="rId4" Type="http://schemas.openxmlformats.org/officeDocument/2006/relationships/chart" Target="../charts/chart49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1.xml"/><Relationship Id="rId2" Type="http://schemas.openxmlformats.org/officeDocument/2006/relationships/chart" Target="../charts/chart50.xml"/><Relationship Id="rId1" Type="http://schemas.openxmlformats.org/officeDocument/2006/relationships/slideLayout" Target="../slideLayouts/slideLayout3.xml"/><Relationship Id="rId5" Type="http://schemas.openxmlformats.org/officeDocument/2006/relationships/chart" Target="../charts/chart53.xml"/><Relationship Id="rId4" Type="http://schemas.openxmlformats.org/officeDocument/2006/relationships/chart" Target="../charts/chart5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5.xml"/><Relationship Id="rId2" Type="http://schemas.openxmlformats.org/officeDocument/2006/relationships/chart" Target="../charts/chart54.xml"/><Relationship Id="rId1" Type="http://schemas.openxmlformats.org/officeDocument/2006/relationships/slideLayout" Target="../slideLayouts/slideLayout3.xml"/><Relationship Id="rId4" Type="http://schemas.openxmlformats.org/officeDocument/2006/relationships/chart" Target="../charts/chart56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8.xml"/><Relationship Id="rId2" Type="http://schemas.openxmlformats.org/officeDocument/2006/relationships/chart" Target="../charts/chart57.xml"/><Relationship Id="rId1" Type="http://schemas.openxmlformats.org/officeDocument/2006/relationships/slideLayout" Target="../slideLayouts/slideLayout3.xml"/><Relationship Id="rId4" Type="http://schemas.openxmlformats.org/officeDocument/2006/relationships/chart" Target="../charts/chart59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1.xml"/><Relationship Id="rId2" Type="http://schemas.openxmlformats.org/officeDocument/2006/relationships/chart" Target="../charts/chart60.xml"/><Relationship Id="rId1" Type="http://schemas.openxmlformats.org/officeDocument/2006/relationships/slideLayout" Target="../slideLayouts/slideLayout3.xml"/><Relationship Id="rId4" Type="http://schemas.openxmlformats.org/officeDocument/2006/relationships/chart" Target="../charts/chart6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3.xml"/><Relationship Id="rId1" Type="http://schemas.openxmlformats.org/officeDocument/2006/relationships/slideLayout" Target="../slideLayouts/slideLayout3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5.xml"/><Relationship Id="rId7" Type="http://schemas.openxmlformats.org/officeDocument/2006/relationships/hyperlink" Target="https://www.nazarov-partners.com/news/obzor_rynka_skladskoi_nedvizhimosti_novosibirska.html" TargetMode="External"/><Relationship Id="rId2" Type="http://schemas.openxmlformats.org/officeDocument/2006/relationships/chart" Target="../charts/chart6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5.emf"/><Relationship Id="rId5" Type="http://schemas.openxmlformats.org/officeDocument/2006/relationships/customXml" Target="../ink/ink26.xml"/><Relationship Id="rId4" Type="http://schemas.openxmlformats.org/officeDocument/2006/relationships/chart" Target="../charts/chart66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wmf"/><Relationship Id="rId1" Type="http://schemas.openxmlformats.org/officeDocument/2006/relationships/slideLayout" Target="../slideLayouts/slideLayout5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1158428" y="959643"/>
            <a:ext cx="3917628" cy="4773613"/>
            <a:chOff x="1158428" y="959643"/>
            <a:chExt cx="3917628" cy="4773613"/>
          </a:xfrm>
        </p:grpSpPr>
        <p:pic>
          <p:nvPicPr>
            <p:cNvPr id="1026" name="Picture 2" descr="D:\ANNA\sis_corporation\2018\titulnik_2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8428" y="959643"/>
              <a:ext cx="3917628" cy="47736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" name="Рисунок 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691680" y="1340768"/>
              <a:ext cx="2035648" cy="1128613"/>
            </a:xfrm>
            <a:prstGeom prst="rect">
              <a:avLst/>
            </a:prstGeom>
          </p:spPr>
        </p:pic>
      </p:grpSp>
      <p:sp>
        <p:nvSpPr>
          <p:cNvPr id="7" name="TextBox 6"/>
          <p:cNvSpPr txBox="1"/>
          <p:nvPr/>
        </p:nvSpPr>
        <p:spPr>
          <a:xfrm>
            <a:off x="1547664" y="2873527"/>
            <a:ext cx="3456384" cy="2734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300"/>
              </a:spcAft>
            </a:pPr>
            <a:r>
              <a:rPr lang="ru-RU" sz="2000" b="1" dirty="0">
                <a:solidFill>
                  <a:schemeClr val="accent1"/>
                </a:solidFill>
                <a:latin typeface="+mj-lt"/>
              </a:rPr>
              <a:t>ПРЕЗЕНТАЦИЯ</a:t>
            </a:r>
            <a:r>
              <a:rPr lang="ru-RU" sz="2000" dirty="0">
                <a:solidFill>
                  <a:schemeClr val="accent1"/>
                </a:solidFill>
                <a:latin typeface="+mj-lt"/>
              </a:rPr>
              <a:t> </a:t>
            </a:r>
          </a:p>
          <a:p>
            <a:r>
              <a:rPr lang="ru-RU" sz="1400" b="1" dirty="0"/>
              <a:t>по результатам проведения </a:t>
            </a:r>
            <a:r>
              <a:rPr lang="ru-RU" sz="1400" b="1" dirty="0" smtClean="0"/>
              <a:t>мониторинга </a:t>
            </a:r>
            <a:r>
              <a:rPr lang="ru-RU" sz="1400" b="1" dirty="0"/>
              <a:t>состояния </a:t>
            </a:r>
            <a:r>
              <a:rPr lang="ru-RU" sz="1400" b="1" dirty="0" smtClean="0"/>
              <a:t>и развития конкурентной </a:t>
            </a:r>
            <a:r>
              <a:rPr lang="ru-RU" sz="1400" b="1" dirty="0"/>
              <a:t>среды </a:t>
            </a:r>
            <a:r>
              <a:rPr lang="ru-RU" sz="1400" b="1" dirty="0" smtClean="0"/>
              <a:t/>
            </a:r>
            <a:br>
              <a:rPr lang="ru-RU" sz="1400" b="1" dirty="0" smtClean="0"/>
            </a:br>
            <a:r>
              <a:rPr lang="ru-RU" sz="1400" b="1" dirty="0" smtClean="0"/>
              <a:t>на </a:t>
            </a:r>
            <a:r>
              <a:rPr lang="ru-RU" sz="1400" b="1" dirty="0"/>
              <a:t>рынках </a:t>
            </a:r>
            <a:r>
              <a:rPr lang="ru-RU" sz="1400" b="1" dirty="0" smtClean="0"/>
              <a:t>товаров</a:t>
            </a:r>
            <a:r>
              <a:rPr lang="ru-RU" sz="1400" b="1" dirty="0"/>
              <a:t>, работ и услуг </a:t>
            </a:r>
          </a:p>
          <a:p>
            <a:r>
              <a:rPr lang="ru-RU" sz="1400" b="1" dirty="0"/>
              <a:t>Новосибирской области </a:t>
            </a:r>
            <a:r>
              <a:rPr lang="ru-RU" sz="1400" b="1" dirty="0" smtClean="0"/>
              <a:t>за 2019 год</a:t>
            </a:r>
            <a:endParaRPr lang="en-US" sz="1400" b="1" dirty="0"/>
          </a:p>
          <a:p>
            <a:endParaRPr lang="ru-RU" sz="900" b="1" dirty="0" smtClean="0">
              <a:latin typeface="Arial" pitchFamily="34" charset="0"/>
              <a:cs typeface="Arial" pitchFamily="34" charset="0"/>
            </a:endParaRPr>
          </a:p>
          <a:p>
            <a:pPr>
              <a:spcAft>
                <a:spcPts val="500"/>
              </a:spcAft>
            </a:pPr>
            <a:r>
              <a:rPr lang="ru-RU" sz="900" b="1" dirty="0" smtClean="0">
                <a:latin typeface="Arial" pitchFamily="34" charset="0"/>
                <a:cs typeface="Arial" pitchFamily="34" charset="0"/>
              </a:rPr>
              <a:t>ЗАКАЗЧИК</a:t>
            </a:r>
            <a:r>
              <a:rPr lang="ru-RU" sz="900" b="1" dirty="0">
                <a:latin typeface="Arial" pitchFamily="34" charset="0"/>
                <a:cs typeface="Arial" pitchFamily="34" charset="0"/>
              </a:rPr>
              <a:t>: </a:t>
            </a:r>
            <a:r>
              <a:rPr lang="ru-RU" sz="9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900" b="1" dirty="0" smtClean="0"/>
              <a:t>Министерство </a:t>
            </a:r>
            <a:r>
              <a:rPr lang="ru-RU" sz="900" b="1" dirty="0"/>
              <a:t>экономического развития </a:t>
            </a:r>
            <a:r>
              <a:rPr lang="ru-RU" sz="900" b="1" dirty="0" smtClean="0"/>
              <a:t/>
            </a:r>
            <a:br>
              <a:rPr lang="ru-RU" sz="900" b="1" dirty="0" smtClean="0"/>
            </a:br>
            <a:r>
              <a:rPr lang="ru-RU" sz="900" b="1" dirty="0" smtClean="0"/>
              <a:t>Новосибирской </a:t>
            </a:r>
            <a:r>
              <a:rPr lang="ru-RU" sz="900" b="1" dirty="0"/>
              <a:t>области</a:t>
            </a:r>
            <a:endParaRPr lang="en-US" sz="900" b="1" dirty="0"/>
          </a:p>
          <a:p>
            <a:r>
              <a:rPr lang="ru-RU" sz="900" b="1" dirty="0" smtClean="0">
                <a:latin typeface="Arial" pitchFamily="34" charset="0"/>
                <a:cs typeface="Arial" pitchFamily="34" charset="0"/>
              </a:rPr>
              <a:t>ИСПОЛНИТЕЛЬ</a:t>
            </a:r>
            <a:r>
              <a:rPr lang="ru-RU" sz="900" b="1" dirty="0">
                <a:latin typeface="Arial" pitchFamily="34" charset="0"/>
                <a:cs typeface="Arial" pitchFamily="34" charset="0"/>
              </a:rPr>
              <a:t>: </a:t>
            </a:r>
            <a:r>
              <a:rPr lang="ru-RU" sz="900" b="1" dirty="0" smtClean="0"/>
              <a:t>ООО </a:t>
            </a:r>
            <a:r>
              <a:rPr lang="ru-RU" sz="900" b="1" dirty="0"/>
              <a:t>«Исследовательская </a:t>
            </a:r>
            <a:r>
              <a:rPr lang="ru-RU" sz="900" b="1" dirty="0" smtClean="0"/>
              <a:t>компания</a:t>
            </a:r>
            <a:br>
              <a:rPr lang="ru-RU" sz="900" b="1" dirty="0" smtClean="0"/>
            </a:br>
            <a:r>
              <a:rPr lang="ru-RU" sz="900" b="1" dirty="0" smtClean="0"/>
              <a:t>«</a:t>
            </a:r>
            <a:r>
              <a:rPr lang="ru-RU" sz="900" b="1" dirty="0"/>
              <a:t>Эс Ай Эс Корпорейшн»</a:t>
            </a:r>
            <a:endParaRPr lang="en-US" sz="900" b="1" dirty="0"/>
          </a:p>
          <a:p>
            <a:endParaRPr lang="en-US" sz="900" b="1" dirty="0"/>
          </a:p>
          <a:p>
            <a:r>
              <a:rPr lang="ru-RU" sz="900" b="1" dirty="0" smtClean="0"/>
              <a:t>Мониторинг </a:t>
            </a:r>
            <a:r>
              <a:rPr lang="ru-RU" sz="900" b="1" dirty="0"/>
              <a:t>выполнен в рамках исполнения </a:t>
            </a:r>
          </a:p>
          <a:p>
            <a:r>
              <a:rPr lang="ru-RU" sz="900" b="1" dirty="0"/>
              <a:t>Государственного контракта </a:t>
            </a:r>
            <a:r>
              <a:rPr lang="ru-RU" sz="900" b="1" dirty="0" smtClean="0"/>
              <a:t>№ </a:t>
            </a:r>
            <a:r>
              <a:rPr lang="ru-RU" sz="900" b="1" dirty="0"/>
              <a:t>0851200000619003483 </a:t>
            </a:r>
            <a:r>
              <a:rPr lang="ru-RU" sz="900" b="1" dirty="0" smtClean="0"/>
              <a:t/>
            </a:r>
            <a:br>
              <a:rPr lang="ru-RU" sz="900" b="1" dirty="0" smtClean="0"/>
            </a:br>
            <a:r>
              <a:rPr lang="ru-RU" sz="900" b="1" dirty="0" smtClean="0"/>
              <a:t>от </a:t>
            </a:r>
            <a:r>
              <a:rPr lang="ru-RU" sz="900" b="1" dirty="0"/>
              <a:t>12 августа 2019 г.</a:t>
            </a:r>
          </a:p>
          <a:p>
            <a:endParaRPr lang="ru-RU" sz="800" b="1" dirty="0"/>
          </a:p>
        </p:txBody>
      </p:sp>
    </p:spTree>
    <p:extLst>
      <p:ext uri="{BB962C8B-B14F-4D97-AF65-F5344CB8AC3E}">
        <p14:creationId xmlns:p14="http://schemas.microsoft.com/office/powerpoint/2010/main" xmlns="" val="1756592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93911" y="605299"/>
            <a:ext cx="446449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5E2753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ru-RU" sz="1200" b="1" dirty="0" smtClean="0">
                <a:solidFill>
                  <a:srgbClr val="5E2753"/>
                </a:solidFill>
                <a:latin typeface="Arial" pitchFamily="34" charset="0"/>
                <a:cs typeface="Arial" pitchFamily="34" charset="0"/>
              </a:rPr>
              <a:t>.5 </a:t>
            </a:r>
            <a:r>
              <a:rPr lang="ru-RU" sz="1200" b="1" dirty="0"/>
              <a:t>Число организаций по организационно-правовым формам,       </a:t>
            </a:r>
          </a:p>
          <a:p>
            <a:r>
              <a:rPr lang="ru-RU" sz="1000" b="1" dirty="0"/>
              <a:t>         </a:t>
            </a:r>
            <a:r>
              <a:rPr lang="ru-RU" sz="1000" dirty="0"/>
              <a:t>единиц на начало отчетного периода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23528" y="620688"/>
            <a:ext cx="3960440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5E2753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ru-RU" sz="1200" b="1" dirty="0" smtClean="0">
                <a:solidFill>
                  <a:srgbClr val="5E2753"/>
                </a:solidFill>
                <a:latin typeface="Arial" pitchFamily="34" charset="0"/>
                <a:cs typeface="Arial" pitchFamily="34" charset="0"/>
              </a:rPr>
              <a:t>.4</a:t>
            </a:r>
            <a:r>
              <a:rPr lang="ru-RU" sz="1200" b="1" dirty="0" smtClean="0"/>
              <a:t>  </a:t>
            </a:r>
            <a:r>
              <a:rPr lang="ru-RU" sz="1200" b="1" dirty="0"/>
              <a:t>Количество организаций по формам собственности</a:t>
            </a:r>
            <a:r>
              <a:rPr lang="ru-RU" sz="1200" dirty="0"/>
              <a:t>, </a:t>
            </a:r>
            <a:r>
              <a:rPr lang="en-US" sz="1200" dirty="0"/>
              <a:t/>
            </a:r>
            <a:br>
              <a:rPr lang="en-US" sz="1200" dirty="0"/>
            </a:br>
            <a:r>
              <a:rPr lang="ru-RU" sz="1100" dirty="0"/>
              <a:t>          единиц на начало отчетного периода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26935" y="260648"/>
            <a:ext cx="84249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solidFill>
                  <a:schemeClr val="tx2"/>
                </a:solidFill>
                <a:latin typeface="Arial Black" panose="020B0A04020102020204" pitchFamily="34" charset="0"/>
                <a:cs typeface="Arial" pitchFamily="34" charset="0"/>
              </a:rPr>
              <a:t>ДЕМОГРАФИЯ ОРГАНИЗАЦИЙ</a:t>
            </a:r>
          </a:p>
        </p:txBody>
      </p:sp>
      <p:cxnSp>
        <p:nvCxnSpPr>
          <p:cNvPr id="5" name="Прямая соединительная линия 4"/>
          <p:cNvCxnSpPr>
            <a:cxnSpLocks/>
          </p:cNvCxnSpPr>
          <p:nvPr/>
        </p:nvCxnSpPr>
        <p:spPr>
          <a:xfrm>
            <a:off x="4139952" y="692696"/>
            <a:ext cx="0" cy="6048672"/>
          </a:xfrm>
          <a:prstGeom prst="line">
            <a:avLst/>
          </a:prstGeom>
          <a:ln w="12700">
            <a:solidFill>
              <a:srgbClr val="5E275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xmlns="" val="248718919"/>
              </p:ext>
            </p:extLst>
          </p:nvPr>
        </p:nvGraphicFramePr>
        <p:xfrm>
          <a:off x="113585" y="1066963"/>
          <a:ext cx="3882352" cy="56744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xmlns="" val="1256870934"/>
              </p:ext>
            </p:extLst>
          </p:nvPr>
        </p:nvGraphicFramePr>
        <p:xfrm>
          <a:off x="4201842" y="1038623"/>
          <a:ext cx="4756565" cy="58356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DF0214C-F6F7-4FDC-9B40-A1A554F35A3D}" type="slidenum">
              <a:rPr lang="ru-RU" smtClean="0"/>
              <a:pPr/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029828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874B74D2-2DAA-4CF5-AE08-7750E110C0E9}"/>
              </a:ext>
            </a:extLst>
          </p:cNvPr>
          <p:cNvSpPr/>
          <p:nvPr/>
        </p:nvSpPr>
        <p:spPr>
          <a:xfrm>
            <a:off x="1" y="3645024"/>
            <a:ext cx="9143999" cy="3212976"/>
          </a:xfrm>
          <a:prstGeom prst="rect">
            <a:avLst/>
          </a:prstGeom>
          <a:solidFill>
            <a:schemeClr val="bg2">
              <a:lumMod val="40000"/>
              <a:lumOff val="6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5004048" y="692696"/>
            <a:ext cx="39249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5E2753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ru-RU" sz="1200" b="1" dirty="0" smtClean="0">
                <a:solidFill>
                  <a:srgbClr val="5E2753"/>
                </a:solidFill>
                <a:latin typeface="Arial" pitchFamily="34" charset="0"/>
                <a:cs typeface="Arial" pitchFamily="34" charset="0"/>
              </a:rPr>
              <a:t>.7</a:t>
            </a:r>
            <a:r>
              <a:rPr lang="ru-RU" sz="1200" b="1" dirty="0" smtClean="0"/>
              <a:t> Оборот предприятий малого бизнеса (без учета микропредприятий) в динамике за 2014-2019 гг., </a:t>
            </a:r>
            <a:r>
              <a:rPr lang="ru-RU" sz="1200" dirty="0" smtClean="0"/>
              <a:t>млн. рублей на начало отчетного периода</a:t>
            </a:r>
            <a:endParaRPr lang="ru-RU" sz="1200" dirty="0"/>
          </a:p>
        </p:txBody>
      </p:sp>
      <p:sp>
        <p:nvSpPr>
          <p:cNvPr id="4" name="TextBox 3"/>
          <p:cNvSpPr txBox="1"/>
          <p:nvPr/>
        </p:nvSpPr>
        <p:spPr>
          <a:xfrm>
            <a:off x="323528" y="3880187"/>
            <a:ext cx="8424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5E2753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ru-RU" sz="1200" b="1" dirty="0" smtClean="0">
                <a:solidFill>
                  <a:srgbClr val="5E2753"/>
                </a:solidFill>
                <a:latin typeface="Arial" pitchFamily="34" charset="0"/>
                <a:cs typeface="Arial" pitchFamily="34" charset="0"/>
              </a:rPr>
              <a:t>.8 </a:t>
            </a:r>
            <a:r>
              <a:rPr lang="ru-RU" sz="1200" b="1" dirty="0" smtClean="0"/>
              <a:t>Удельный вес малых предприятий (без учета микропредприятий) в общем обороте предприятий в динамике за 2014-2019 гг. (на начало периода), % к итогу по области</a:t>
            </a:r>
            <a:endParaRPr lang="ru-RU" sz="1200" dirty="0"/>
          </a:p>
        </p:txBody>
      </p:sp>
      <p:sp>
        <p:nvSpPr>
          <p:cNvPr id="5" name="TextBox 4"/>
          <p:cNvSpPr txBox="1"/>
          <p:nvPr/>
        </p:nvSpPr>
        <p:spPr>
          <a:xfrm>
            <a:off x="323528" y="256292"/>
            <a:ext cx="84249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solidFill>
                  <a:schemeClr val="tx2"/>
                </a:solidFill>
                <a:latin typeface="Arial Black" panose="020B0A04020102020204" pitchFamily="34" charset="0"/>
                <a:cs typeface="Arial" pitchFamily="34" charset="0"/>
              </a:rPr>
              <a:t>СТАТИСТИКА ОРГАНИЗАЦИЙ ПО ОТДЕЛЬНЫМ ЭКОНОМИЧЕСКИМ ПОКАЗАТЕЛЯМ</a:t>
            </a:r>
          </a:p>
        </p:txBody>
      </p:sp>
      <p:cxnSp>
        <p:nvCxnSpPr>
          <p:cNvPr id="6" name="Прямая соединительная линия 5"/>
          <p:cNvCxnSpPr>
            <a:cxnSpLocks/>
          </p:cNvCxnSpPr>
          <p:nvPr/>
        </p:nvCxnSpPr>
        <p:spPr>
          <a:xfrm>
            <a:off x="4716016" y="836712"/>
            <a:ext cx="0" cy="2664296"/>
          </a:xfrm>
          <a:prstGeom prst="line">
            <a:avLst/>
          </a:prstGeom>
          <a:ln w="12700">
            <a:solidFill>
              <a:srgbClr val="5E275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45FBA92C-B8E2-4A71-9B01-98D435A3EDDD}"/>
              </a:ext>
            </a:extLst>
          </p:cNvPr>
          <p:cNvSpPr txBox="1"/>
          <p:nvPr/>
        </p:nvSpPr>
        <p:spPr>
          <a:xfrm>
            <a:off x="323528" y="692696"/>
            <a:ext cx="43924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5E2753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ru-RU" sz="1200" b="1" dirty="0" smtClean="0">
                <a:solidFill>
                  <a:srgbClr val="5E2753"/>
                </a:solidFill>
                <a:latin typeface="Arial" pitchFamily="34" charset="0"/>
                <a:cs typeface="Arial" pitchFamily="34" charset="0"/>
              </a:rPr>
              <a:t>.6 </a:t>
            </a:r>
            <a:r>
              <a:rPr lang="ru-RU" sz="1200" b="1" dirty="0"/>
              <a:t>Количество средних, малых, </a:t>
            </a:r>
            <a:r>
              <a:rPr lang="ru-RU" sz="1200" b="1" dirty="0" smtClean="0"/>
              <a:t> микропредприятий</a:t>
            </a:r>
            <a:r>
              <a:rPr lang="en-US" sz="1200" b="1" dirty="0" smtClean="0"/>
              <a:t> </a:t>
            </a:r>
            <a:r>
              <a:rPr lang="ru-RU" sz="1200" b="1" dirty="0"/>
              <a:t>(без </a:t>
            </a:r>
            <a:r>
              <a:rPr lang="ru-RU" sz="1200" b="1" dirty="0" smtClean="0"/>
              <a:t>учета микропредприятий),</a:t>
            </a:r>
            <a:r>
              <a:rPr lang="ru-RU" sz="1200" dirty="0" smtClean="0"/>
              <a:t> </a:t>
            </a:r>
            <a:r>
              <a:rPr lang="ru-RU" sz="1200" dirty="0"/>
              <a:t>единиц на начало отчетного периода</a:t>
            </a:r>
          </a:p>
          <a:p>
            <a:endParaRPr lang="ru-RU" sz="1200" dirty="0"/>
          </a:p>
        </p:txBody>
      </p:sp>
      <p:graphicFrame>
        <p:nvGraphicFramePr>
          <p:cNvPr id="10" name="Диаграмма 9">
            <a:extLst>
              <a:ext uri="{FF2B5EF4-FFF2-40B4-BE49-F238E27FC236}">
                <a16:creationId xmlns:a16="http://schemas.microsoft.com/office/drawing/2014/main" xmlns="" id="{C1A57EBE-59EA-40D6-8D92-79688C3DE11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xmlns="" val="2921774001"/>
              </p:ext>
            </p:extLst>
          </p:nvPr>
        </p:nvGraphicFramePr>
        <p:xfrm>
          <a:off x="323527" y="1611670"/>
          <a:ext cx="4104457" cy="18981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1" name="Диаграмма 10">
            <a:extLst>
              <a:ext uri="{FF2B5EF4-FFF2-40B4-BE49-F238E27FC236}">
                <a16:creationId xmlns:a16="http://schemas.microsoft.com/office/drawing/2014/main" xmlns="" id="{42CCA32D-39A8-44C8-AB77-C162DAA29EC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xmlns="" val="4190327299"/>
              </p:ext>
            </p:extLst>
          </p:nvPr>
        </p:nvGraphicFramePr>
        <p:xfrm>
          <a:off x="4716016" y="1484784"/>
          <a:ext cx="3960440" cy="18875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2" name="Диаграмма 11">
            <a:extLst>
              <a:ext uri="{FF2B5EF4-FFF2-40B4-BE49-F238E27FC236}">
                <a16:creationId xmlns:a16="http://schemas.microsoft.com/office/drawing/2014/main" xmlns="" id="{C6ED3715-B86E-4BD1-A739-E1E73A8A840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xmlns="" val="72269300"/>
              </p:ext>
            </p:extLst>
          </p:nvPr>
        </p:nvGraphicFramePr>
        <p:xfrm>
          <a:off x="395536" y="4485868"/>
          <a:ext cx="8208912" cy="21268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" name="Номер слайда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DF0214C-F6F7-4FDC-9B40-A1A554F35A3D}" type="slidenum">
              <a:rPr lang="ru-RU" smtClean="0"/>
              <a:pPr/>
              <a:t>11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003106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874B74D2-2DAA-4CF5-AE08-7750E110C0E9}"/>
              </a:ext>
            </a:extLst>
          </p:cNvPr>
          <p:cNvSpPr/>
          <p:nvPr/>
        </p:nvSpPr>
        <p:spPr>
          <a:xfrm>
            <a:off x="1" y="3212976"/>
            <a:ext cx="9143999" cy="3645024"/>
          </a:xfrm>
          <a:prstGeom prst="rect">
            <a:avLst/>
          </a:prstGeom>
          <a:solidFill>
            <a:schemeClr val="bg2">
              <a:lumMod val="40000"/>
              <a:lumOff val="6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323528" y="692696"/>
            <a:ext cx="8568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ru-RU" sz="1200" b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.9</a:t>
            </a:r>
            <a:r>
              <a:rPr lang="ru-RU" sz="1200" b="1" dirty="0" smtClean="0"/>
              <a:t> Объем инвестиций в основной капитал, направленных на развитие малого бизнеса (без учета микропредприятий) в динамике за 2014-2019 гг. (на начало периода), млн рублей на начало отчетного периода</a:t>
            </a:r>
            <a:endParaRPr lang="ru-RU" sz="1200" dirty="0"/>
          </a:p>
        </p:txBody>
      </p:sp>
      <p:sp>
        <p:nvSpPr>
          <p:cNvPr id="4" name="TextBox 3"/>
          <p:cNvSpPr txBox="1"/>
          <p:nvPr/>
        </p:nvSpPr>
        <p:spPr>
          <a:xfrm>
            <a:off x="395536" y="3429000"/>
            <a:ext cx="84969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ru-RU" sz="1200" b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.10</a:t>
            </a:r>
            <a:r>
              <a:rPr lang="ru-RU" sz="1200" b="1" dirty="0" smtClean="0"/>
              <a:t> Удельный вес малых предприятий (без учета микропредприятий) по объему инвестиций в основной капитал в динамике за </a:t>
            </a:r>
            <a:r>
              <a:rPr lang="ru-RU" sz="1200" b="1" dirty="0" smtClean="0"/>
              <a:t>2013-2019 </a:t>
            </a:r>
            <a:r>
              <a:rPr lang="ru-RU" sz="1200" b="1" dirty="0" smtClean="0"/>
              <a:t>гг., % к итогу по области</a:t>
            </a:r>
            <a:endParaRPr lang="ru-RU" sz="12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23528" y="256292"/>
            <a:ext cx="84249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solidFill>
                  <a:schemeClr val="tx2"/>
                </a:solidFill>
                <a:latin typeface="Arial Black" panose="020B0A04020102020204" pitchFamily="34" charset="0"/>
                <a:cs typeface="Arial" pitchFamily="34" charset="0"/>
              </a:rPr>
              <a:t>СТАТИСТИКА ОРГАНИЗАЦИЙ ПО ОТДЕЛЬНЫМ ЭКОНОМИЧЕСКИМ ПОКАЗАТЕЛЯМ</a:t>
            </a:r>
          </a:p>
        </p:txBody>
      </p:sp>
      <p:graphicFrame>
        <p:nvGraphicFramePr>
          <p:cNvPr id="8" name="Диаграмма 7">
            <a:extLst>
              <a:ext uri="{FF2B5EF4-FFF2-40B4-BE49-F238E27FC236}">
                <a16:creationId xmlns:a16="http://schemas.microsoft.com/office/drawing/2014/main" xmlns="" id="{42CCA32D-39A8-44C8-AB77-C162DAA29EC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xmlns="" val="2959714696"/>
              </p:ext>
            </p:extLst>
          </p:nvPr>
        </p:nvGraphicFramePr>
        <p:xfrm>
          <a:off x="1187624" y="1313766"/>
          <a:ext cx="7704856" cy="18992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Диаграмма 8">
            <a:extLst>
              <a:ext uri="{FF2B5EF4-FFF2-40B4-BE49-F238E27FC236}">
                <a16:creationId xmlns:a16="http://schemas.microsoft.com/office/drawing/2014/main" xmlns="" id="{C6ED3715-B86E-4BD1-A739-E1E73A8A840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xmlns="" val="1165052572"/>
              </p:ext>
            </p:extLst>
          </p:nvPr>
        </p:nvGraphicFramePr>
        <p:xfrm>
          <a:off x="1349866" y="3582788"/>
          <a:ext cx="7398598" cy="30587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DF0214C-F6F7-4FDC-9B40-A1A554F35A3D}" type="slidenum">
              <a:rPr lang="ru-RU" smtClean="0"/>
              <a:pPr/>
              <a:t>12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248928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874B74D2-2DAA-4CF5-AE08-7750E110C0E9}"/>
              </a:ext>
            </a:extLst>
          </p:cNvPr>
          <p:cNvSpPr/>
          <p:nvPr/>
        </p:nvSpPr>
        <p:spPr>
          <a:xfrm>
            <a:off x="1" y="3487402"/>
            <a:ext cx="9143999" cy="337059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323528" y="692696"/>
            <a:ext cx="8568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ru-RU" sz="1200" b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.11</a:t>
            </a:r>
            <a:r>
              <a:rPr lang="ru-RU" sz="1200" b="1" dirty="0" smtClean="0"/>
              <a:t> Среднесписочная численность занятых на малых предприятиях (без учета микропредприятий) в динамике за </a:t>
            </a:r>
            <a:r>
              <a:rPr lang="ru-RU" sz="1200" b="1" dirty="0" smtClean="0"/>
              <a:t>2014-2019 </a:t>
            </a:r>
            <a:r>
              <a:rPr lang="ru-RU" sz="1200" b="1" dirty="0" smtClean="0"/>
              <a:t>гг. (на начало периода), тыс. человек на начало отчетного периода</a:t>
            </a:r>
            <a:endParaRPr lang="ru-RU" sz="1200" dirty="0"/>
          </a:p>
        </p:txBody>
      </p:sp>
      <p:sp>
        <p:nvSpPr>
          <p:cNvPr id="4" name="TextBox 3"/>
          <p:cNvSpPr txBox="1"/>
          <p:nvPr/>
        </p:nvSpPr>
        <p:spPr>
          <a:xfrm>
            <a:off x="284521" y="3487402"/>
            <a:ext cx="84969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ru-RU" sz="1200" b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.12</a:t>
            </a:r>
            <a:r>
              <a:rPr lang="ru-RU" sz="1200" b="1" dirty="0" smtClean="0"/>
              <a:t> Удельный вес малых предприятий (без учета микропредприятий) по среднесписочной численности занятых в динамике за </a:t>
            </a:r>
            <a:r>
              <a:rPr lang="ru-RU" sz="1200" b="1" dirty="0" smtClean="0"/>
              <a:t>2014-2019 </a:t>
            </a:r>
            <a:r>
              <a:rPr lang="ru-RU" sz="1200" b="1" dirty="0" smtClean="0"/>
              <a:t>гг. (на начало периода), % к итогу по области</a:t>
            </a:r>
            <a:endParaRPr lang="ru-RU" sz="12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23528" y="256292"/>
            <a:ext cx="84249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solidFill>
                  <a:schemeClr val="tx2"/>
                </a:solidFill>
                <a:latin typeface="Arial Black" panose="020B0A04020102020204" pitchFamily="34" charset="0"/>
                <a:cs typeface="Arial" pitchFamily="34" charset="0"/>
              </a:rPr>
              <a:t>СТАТИСТИКА ОРГАНИЗАЦИЙ ПО ОТДЕЛЬНЫМ ЭКОНОМИЧЕСКИМ ПОКАЗАТЕЛЯМ</a:t>
            </a:r>
          </a:p>
        </p:txBody>
      </p:sp>
      <p:graphicFrame>
        <p:nvGraphicFramePr>
          <p:cNvPr id="8" name="Диаграмма 7">
            <a:extLst>
              <a:ext uri="{FF2B5EF4-FFF2-40B4-BE49-F238E27FC236}">
                <a16:creationId xmlns:a16="http://schemas.microsoft.com/office/drawing/2014/main" xmlns="" id="{42CCA32D-39A8-44C8-AB77-C162DAA29EC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xmlns="" val="2611686034"/>
              </p:ext>
            </p:extLst>
          </p:nvPr>
        </p:nvGraphicFramePr>
        <p:xfrm>
          <a:off x="1691680" y="1135808"/>
          <a:ext cx="6692265" cy="21393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Диаграмма 8">
            <a:extLst>
              <a:ext uri="{FF2B5EF4-FFF2-40B4-BE49-F238E27FC236}">
                <a16:creationId xmlns:a16="http://schemas.microsoft.com/office/drawing/2014/main" xmlns="" id="{C6ED3715-B86E-4BD1-A739-E1E73A8A840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xmlns="" val="2991955862"/>
              </p:ext>
            </p:extLst>
          </p:nvPr>
        </p:nvGraphicFramePr>
        <p:xfrm>
          <a:off x="1853922" y="4264979"/>
          <a:ext cx="6367780" cy="22771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DF0214C-F6F7-4FDC-9B40-A1A554F35A3D}" type="slidenum">
              <a:rPr lang="ru-RU" smtClean="0"/>
              <a:pPr/>
              <a:t>13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397707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874B74D2-2DAA-4CF5-AE08-7750E110C0E9}"/>
              </a:ext>
            </a:extLst>
          </p:cNvPr>
          <p:cNvSpPr/>
          <p:nvPr/>
        </p:nvSpPr>
        <p:spPr>
          <a:xfrm>
            <a:off x="1" y="3429000"/>
            <a:ext cx="9143999" cy="342899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323528" y="692696"/>
            <a:ext cx="85689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ru-RU" sz="1200" b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.13</a:t>
            </a:r>
            <a:r>
              <a:rPr lang="ru-RU" sz="1200" b="1" dirty="0" smtClean="0"/>
              <a:t> Общий объем отгруженных товаров собственного производства, выполненных работ и услуг собственными силами, в номинальных и сопоставимых ценах, по малым предприятиям (без учета микропредприятий) в динамике за </a:t>
            </a:r>
            <a:r>
              <a:rPr lang="ru-RU" sz="1200" b="1" dirty="0" smtClean="0"/>
              <a:t>2014-2019 </a:t>
            </a:r>
            <a:r>
              <a:rPr lang="ru-RU" sz="1200" b="1" dirty="0" smtClean="0"/>
              <a:t>гг. (на начало периода), млрд руб.</a:t>
            </a:r>
            <a:endParaRPr lang="ru-RU" sz="1200" dirty="0"/>
          </a:p>
        </p:txBody>
      </p:sp>
      <p:sp>
        <p:nvSpPr>
          <p:cNvPr id="4" name="TextBox 3"/>
          <p:cNvSpPr txBox="1"/>
          <p:nvPr/>
        </p:nvSpPr>
        <p:spPr>
          <a:xfrm>
            <a:off x="395536" y="3575774"/>
            <a:ext cx="84969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ru-RU" sz="1200" b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.14</a:t>
            </a:r>
            <a:r>
              <a:rPr lang="ru-RU" sz="1200" b="1" dirty="0" smtClean="0"/>
              <a:t> Удельный вес малых предприятий (без микропредприятий) по объему отгруженных товаров собственного производства, выполненных работ и услуг собственными силами, в динамике за </a:t>
            </a:r>
            <a:r>
              <a:rPr lang="ru-RU" sz="1200" b="1" dirty="0" smtClean="0"/>
              <a:t>2014-2019 </a:t>
            </a:r>
            <a:r>
              <a:rPr lang="ru-RU" sz="1200" b="1" dirty="0" smtClean="0"/>
              <a:t>гг. (на начало периода), % к итогу по области</a:t>
            </a:r>
            <a:endParaRPr lang="ru-RU" sz="12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23528" y="256292"/>
            <a:ext cx="84249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solidFill>
                  <a:schemeClr val="tx2"/>
                </a:solidFill>
                <a:latin typeface="Arial Black" panose="020B0A04020102020204" pitchFamily="34" charset="0"/>
                <a:cs typeface="Arial" pitchFamily="34" charset="0"/>
              </a:rPr>
              <a:t>СТАТИСТИКА ОРГАНИЗАЦИЙ ПО ОТДЕЛЬНЫМ ЭКОНОМИЧЕСКИМ ПОКАЗАТЕЛЯМ</a:t>
            </a:r>
          </a:p>
        </p:txBody>
      </p:sp>
      <p:graphicFrame>
        <p:nvGraphicFramePr>
          <p:cNvPr id="8" name="Диаграмма 7">
            <a:extLst>
              <a:ext uri="{FF2B5EF4-FFF2-40B4-BE49-F238E27FC236}">
                <a16:creationId xmlns:a16="http://schemas.microsoft.com/office/drawing/2014/main" xmlns="" id="{42CCA32D-39A8-44C8-AB77-C162DAA29EC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xmlns="" val="1607390672"/>
              </p:ext>
            </p:extLst>
          </p:nvPr>
        </p:nvGraphicFramePr>
        <p:xfrm>
          <a:off x="755576" y="1206344"/>
          <a:ext cx="7054545" cy="21393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Диаграмма 8">
            <a:extLst>
              <a:ext uri="{FF2B5EF4-FFF2-40B4-BE49-F238E27FC236}">
                <a16:creationId xmlns:a16="http://schemas.microsoft.com/office/drawing/2014/main" xmlns="" id="{C6ED3715-B86E-4BD1-A739-E1E73A8A840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xmlns="" val="2760874596"/>
              </p:ext>
            </p:extLst>
          </p:nvPr>
        </p:nvGraphicFramePr>
        <p:xfrm>
          <a:off x="1424112" y="4189505"/>
          <a:ext cx="7324351" cy="25518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DF0214C-F6F7-4FDC-9B40-A1A554F35A3D}" type="slidenum">
              <a:rPr lang="ru-RU" smtClean="0"/>
              <a:pPr/>
              <a:t>14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154312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936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03649" y="2281088"/>
            <a:ext cx="548250" cy="1940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835696" y="2537609"/>
            <a:ext cx="5400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Раздел </a:t>
            </a:r>
            <a:r>
              <a:rPr lang="ru-RU" sz="2000" b="1" dirty="0" smtClean="0"/>
              <a:t>3. 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РЕЗУЛЬТАТЫ МОНИТОРИНГА </a:t>
            </a:r>
            <a:r>
              <a:rPr lang="en-US" sz="2000" b="1" dirty="0">
                <a:latin typeface="Arial" pitchFamily="34" charset="0"/>
                <a:cs typeface="Arial" pitchFamily="34" charset="0"/>
              </a:rPr>
              <a:t/>
            </a:r>
            <a:br>
              <a:rPr lang="en-US" sz="2000" b="1" dirty="0">
                <a:latin typeface="Arial" pitchFamily="34" charset="0"/>
                <a:cs typeface="Arial" pitchFamily="34" charset="0"/>
              </a:rPr>
            </a:br>
            <a:r>
              <a:rPr lang="ru-RU" sz="2000" dirty="0">
                <a:cs typeface="Arial" pitchFamily="34" charset="0"/>
              </a:rPr>
              <a:t>наличия (отсутствия) административных барьеров</a:t>
            </a:r>
            <a:r>
              <a:rPr lang="en-US" sz="2000" dirty="0">
                <a:cs typeface="Arial" pitchFamily="34" charset="0"/>
              </a:rPr>
              <a:t> </a:t>
            </a:r>
            <a:r>
              <a:rPr lang="ru-RU" sz="2000" dirty="0">
                <a:cs typeface="Arial" pitchFamily="34" charset="0"/>
              </a:rPr>
              <a:t/>
            </a:r>
            <a:br>
              <a:rPr lang="ru-RU" sz="2000" dirty="0">
                <a:cs typeface="Arial" pitchFamily="34" charset="0"/>
              </a:rPr>
            </a:br>
            <a:r>
              <a:rPr lang="ru-RU" sz="2000" dirty="0">
                <a:cs typeface="Arial" pitchFamily="34" charset="0"/>
              </a:rPr>
              <a:t>и оценки состояния конкурентной среды </a:t>
            </a:r>
            <a:br>
              <a:rPr lang="ru-RU" sz="2000" dirty="0">
                <a:cs typeface="Arial" pitchFamily="34" charset="0"/>
              </a:rPr>
            </a:br>
            <a:r>
              <a:rPr lang="ru-RU" sz="2000" dirty="0">
                <a:cs typeface="Arial" pitchFamily="34" charset="0"/>
              </a:rPr>
              <a:t>субъектами предпринимательской деятельности</a:t>
            </a:r>
          </a:p>
        </p:txBody>
      </p:sp>
    </p:spTree>
    <p:extLst>
      <p:ext uri="{BB962C8B-B14F-4D97-AF65-F5344CB8AC3E}">
        <p14:creationId xmlns:p14="http://schemas.microsoft.com/office/powerpoint/2010/main" xmlns="" val="1859837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874B74D2-2DAA-4CF5-AE08-7750E110C0E9}"/>
              </a:ext>
            </a:extLst>
          </p:cNvPr>
          <p:cNvSpPr/>
          <p:nvPr/>
        </p:nvSpPr>
        <p:spPr>
          <a:xfrm rot="16200000">
            <a:off x="-1519056" y="2135091"/>
            <a:ext cx="6241963" cy="3203849"/>
          </a:xfrm>
          <a:prstGeom prst="rect">
            <a:avLst/>
          </a:prstGeom>
          <a:solidFill>
            <a:schemeClr val="bg2">
              <a:lumMod val="40000"/>
              <a:lumOff val="6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395536" y="908720"/>
            <a:ext cx="30963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3</a:t>
            </a:r>
            <a:r>
              <a:rPr lang="ru-RU" sz="1200" b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.1</a:t>
            </a:r>
            <a:r>
              <a:rPr lang="ru-RU" sz="1200" b="1" dirty="0" smtClean="0"/>
              <a:t>  </a:t>
            </a:r>
            <a:r>
              <a:rPr lang="ru-RU" sz="1200" b="1" dirty="0"/>
              <a:t>Оценка общих условий ведения </a:t>
            </a:r>
          </a:p>
          <a:p>
            <a:r>
              <a:rPr lang="ru-RU" sz="1200" b="1" dirty="0"/>
              <a:t>        предпринимательской деятельности </a:t>
            </a:r>
          </a:p>
          <a:p>
            <a:r>
              <a:rPr lang="ru-RU" sz="1200" b="1" dirty="0"/>
              <a:t>        в Новосибирской области</a:t>
            </a:r>
            <a:r>
              <a:rPr lang="ru-RU" sz="1200" b="1" i="1" dirty="0"/>
              <a:t>, </a:t>
            </a:r>
          </a:p>
          <a:p>
            <a:r>
              <a:rPr lang="ru-RU" sz="1200" b="1" i="1" dirty="0"/>
              <a:t>        </a:t>
            </a:r>
            <a:r>
              <a:rPr lang="ru-RU" sz="1200" dirty="0" smtClean="0"/>
              <a:t>% </a:t>
            </a:r>
            <a:r>
              <a:rPr lang="ru-RU" sz="1200" dirty="0"/>
              <a:t>от общего числа опрошенных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23528" y="256292"/>
            <a:ext cx="84969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solidFill>
                  <a:schemeClr val="tx2"/>
                </a:solidFill>
                <a:latin typeface="Arial Black" panose="020B0A04020102020204" pitchFamily="34" charset="0"/>
                <a:cs typeface="Arial" pitchFamily="34" charset="0"/>
              </a:rPr>
              <a:t>ОБЩИЕ УСЛОВИЯ ВЕДЕНИЯ ПРЕДПРИНИМАТЕЛЬСКОЙ  ДЕЯТЕЛЬНОСТИ</a:t>
            </a:r>
          </a:p>
        </p:txBody>
      </p:sp>
      <p:graphicFrame>
        <p:nvGraphicFramePr>
          <p:cNvPr id="22" name="Объект 5"/>
          <p:cNvGraphicFramePr/>
          <p:nvPr>
            <p:extLst>
              <p:ext uri="{D42A27DB-BD31-4B8C-83A1-F6EECF244321}">
                <p14:modId xmlns:p14="http://schemas.microsoft.com/office/powerpoint/2010/main" xmlns="" val="3741945986"/>
              </p:ext>
            </p:extLst>
          </p:nvPr>
        </p:nvGraphicFramePr>
        <p:xfrm>
          <a:off x="323528" y="1808820"/>
          <a:ext cx="2880320" cy="26642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3" name="Диаграмма 2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453337154"/>
              </p:ext>
            </p:extLst>
          </p:nvPr>
        </p:nvGraphicFramePr>
        <p:xfrm>
          <a:off x="3419872" y="616037"/>
          <a:ext cx="5616624" cy="6241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DF0214C-F6F7-4FDC-9B40-A1A554F35A3D}" type="slidenum">
              <a:rPr lang="ru-RU" smtClean="0"/>
              <a:pPr/>
              <a:t>16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114048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874B74D2-2DAA-4CF5-AE08-7750E110C0E9}"/>
              </a:ext>
            </a:extLst>
          </p:cNvPr>
          <p:cNvSpPr/>
          <p:nvPr/>
        </p:nvSpPr>
        <p:spPr>
          <a:xfrm rot="16200000">
            <a:off x="-1519056" y="2135091"/>
            <a:ext cx="6241963" cy="3203849"/>
          </a:xfrm>
          <a:prstGeom prst="rect">
            <a:avLst/>
          </a:prstGeom>
          <a:solidFill>
            <a:schemeClr val="bg2">
              <a:lumMod val="40000"/>
              <a:lumOff val="6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293300" y="760908"/>
            <a:ext cx="33478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3</a:t>
            </a:r>
            <a:r>
              <a:rPr lang="ru-RU" sz="1200" b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.2 </a:t>
            </a:r>
            <a:r>
              <a:rPr lang="ru-RU" sz="1200" b="1" dirty="0" smtClean="0"/>
              <a:t>Оценка уровня конкуренции на рынках</a:t>
            </a:r>
            <a:r>
              <a:rPr lang="ru-RU" sz="1200" b="1" i="1" dirty="0" smtClean="0"/>
              <a:t>, </a:t>
            </a:r>
            <a:endParaRPr lang="ru-RU" sz="1200" b="1" i="1" dirty="0"/>
          </a:p>
          <a:p>
            <a:pPr marL="268288" indent="-268288">
              <a:tabLst>
                <a:tab pos="268288" algn="l"/>
              </a:tabLst>
            </a:pPr>
            <a:r>
              <a:rPr lang="ru-RU" sz="1200" b="1" i="1" dirty="0"/>
              <a:t>  </a:t>
            </a:r>
            <a:r>
              <a:rPr lang="ru-RU" sz="1200" b="1" i="1" dirty="0" smtClean="0"/>
              <a:t>      </a:t>
            </a:r>
            <a:r>
              <a:rPr lang="ru-RU" sz="1200" dirty="0" smtClean="0"/>
              <a:t>% </a:t>
            </a:r>
            <a:r>
              <a:rPr lang="ru-RU" sz="1200" dirty="0"/>
              <a:t>от общего числа опрошенных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23528" y="256292"/>
            <a:ext cx="84969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chemeClr val="accent1"/>
                </a:solidFill>
                <a:latin typeface="Arial Black" panose="020B0A04020102020204" pitchFamily="34" charset="0"/>
                <a:cs typeface="Arial" pitchFamily="34" charset="0"/>
              </a:rPr>
              <a:t>УРОВЕНЬ КОНКУРЕНЦИИ</a:t>
            </a:r>
            <a:endParaRPr lang="ru-RU" sz="1200" dirty="0">
              <a:solidFill>
                <a:schemeClr val="accent1"/>
              </a:solidFill>
              <a:latin typeface="Arial Black" panose="020B0A04020102020204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516216" y="548680"/>
            <a:ext cx="223224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cap="all" dirty="0" smtClean="0"/>
              <a:t>- в </a:t>
            </a:r>
            <a:r>
              <a:rPr lang="ru-RU" sz="1100" b="1" cap="all" dirty="0"/>
              <a:t>разрезе </a:t>
            </a:r>
            <a:r>
              <a:rPr lang="ru-RU" sz="1100" b="1" cap="all" dirty="0" smtClean="0"/>
              <a:t>рынков</a:t>
            </a:r>
            <a:endParaRPr lang="ru-RU" sz="1100" cap="all" dirty="0" smtClean="0"/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xmlns="" val="4263293606"/>
              </p:ext>
            </p:extLst>
          </p:nvPr>
        </p:nvGraphicFramePr>
        <p:xfrm>
          <a:off x="161763" y="1407188"/>
          <a:ext cx="2880323" cy="28671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820145885"/>
              </p:ext>
            </p:extLst>
          </p:nvPr>
        </p:nvGraphicFramePr>
        <p:xfrm>
          <a:off x="3335386" y="825679"/>
          <a:ext cx="5629102" cy="59156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DF0214C-F6F7-4FDC-9B40-A1A554F35A3D}" type="slidenum">
              <a:rPr lang="ru-RU" smtClean="0"/>
              <a:pPr/>
              <a:t>17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279060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260648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solidFill>
                  <a:schemeClr val="accent1"/>
                </a:solidFill>
                <a:latin typeface="Arial Black" panose="020B0A04020102020204" pitchFamily="34" charset="0"/>
                <a:cs typeface="Arial" pitchFamily="34" charset="0"/>
              </a:rPr>
              <a:t>ПРЕПЯТСТВИЯ, НЕГАТИВНО ВЛИЯЮЩИЕ НА СОСТОЯНИЕ ПРЕДПРИЯТИЯ </a:t>
            </a:r>
            <a:br>
              <a:rPr lang="ru-RU" sz="1200" b="1" dirty="0">
                <a:solidFill>
                  <a:schemeClr val="accent1"/>
                </a:solidFill>
                <a:latin typeface="Arial Black" panose="020B0A04020102020204" pitchFamily="34" charset="0"/>
                <a:cs typeface="Arial" pitchFamily="34" charset="0"/>
              </a:rPr>
            </a:br>
            <a:r>
              <a:rPr lang="ru-RU" sz="1200" b="1" dirty="0">
                <a:solidFill>
                  <a:schemeClr val="accent1"/>
                </a:solidFill>
                <a:latin typeface="Arial Black" panose="020B0A04020102020204" pitchFamily="34" charset="0"/>
                <a:cs typeface="Arial" pitchFamily="34" charset="0"/>
              </a:rPr>
              <a:t>И ЕГО КОНКУРЕНТОСПОСОБНОСТЬ</a:t>
            </a:r>
            <a:endParaRPr lang="ru-RU" sz="1200" dirty="0">
              <a:solidFill>
                <a:schemeClr val="accent1"/>
              </a:solidFill>
              <a:latin typeface="Arial Black" panose="020B0A04020102020204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02818" y="980728"/>
            <a:ext cx="85176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3.3.</a:t>
            </a:r>
            <a:r>
              <a:rPr lang="ru-RU" sz="1200" b="1" dirty="0" smtClean="0"/>
              <a:t>  </a:t>
            </a:r>
            <a:r>
              <a:rPr lang="ru-RU" sz="1200" b="1" dirty="0"/>
              <a:t>Структура основных препятствий, с которыми сталкиваются организации в текущей деятельности, </a:t>
            </a:r>
            <a:endParaRPr lang="ru-RU" sz="1200" b="1" dirty="0" smtClean="0"/>
          </a:p>
          <a:p>
            <a:r>
              <a:rPr lang="ru-RU" sz="1200" dirty="0" smtClean="0"/>
              <a:t>          % </a:t>
            </a:r>
            <a:r>
              <a:rPr lang="ru-RU" sz="1200" dirty="0"/>
              <a:t>от общего числа опрошенных</a:t>
            </a:r>
          </a:p>
        </p:txBody>
      </p:sp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4207165380"/>
              </p:ext>
            </p:extLst>
          </p:nvPr>
        </p:nvGraphicFramePr>
        <p:xfrm>
          <a:off x="457189" y="2132856"/>
          <a:ext cx="8208912" cy="37147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DF0214C-F6F7-4FDC-9B40-A1A554F35A3D}" type="slidenum">
              <a:rPr lang="ru-RU" smtClean="0"/>
              <a:pPr/>
              <a:t>18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654487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832656"/>
            <a:ext cx="41971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accent1"/>
                </a:solidFill>
                <a:latin typeface="+mj-lt"/>
              </a:rPr>
              <a:t>3</a:t>
            </a:r>
            <a:r>
              <a:rPr lang="ru-RU" sz="1200" b="1" dirty="0" smtClean="0">
                <a:solidFill>
                  <a:schemeClr val="accent1"/>
                </a:solidFill>
                <a:latin typeface="+mj-lt"/>
              </a:rPr>
              <a:t>.</a:t>
            </a:r>
            <a:r>
              <a:rPr lang="ru-RU" sz="1200" b="1" dirty="0">
                <a:solidFill>
                  <a:schemeClr val="accent1"/>
                </a:solidFill>
                <a:latin typeface="+mj-lt"/>
              </a:rPr>
              <a:t>4</a:t>
            </a:r>
            <a:r>
              <a:rPr lang="ru-RU" sz="1200" b="1" dirty="0" smtClean="0">
                <a:solidFill>
                  <a:schemeClr val="accent1"/>
                </a:solidFill>
                <a:latin typeface="+mj-lt"/>
              </a:rPr>
              <a:t> </a:t>
            </a:r>
            <a:r>
              <a:rPr lang="ru-RU" sz="1200" b="1" dirty="0" smtClean="0">
                <a:latin typeface="+mj-lt"/>
              </a:rPr>
              <a:t> </a:t>
            </a:r>
            <a:r>
              <a:rPr lang="ru-RU" sz="1200" b="1" dirty="0"/>
              <a:t>Оценка степени влияния на конкурентную среду органов </a:t>
            </a:r>
          </a:p>
          <a:p>
            <a:r>
              <a:rPr lang="ru-RU" sz="1200" b="1" dirty="0"/>
              <a:t>         власти  и объединений, </a:t>
            </a:r>
            <a:r>
              <a:rPr lang="ru-RU" sz="1200" dirty="0"/>
              <a:t>% от числа опрошенных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2040" y="832656"/>
            <a:ext cx="41044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accent1"/>
                </a:solidFill>
                <a:latin typeface="+mj-lt"/>
              </a:rPr>
              <a:t>3</a:t>
            </a:r>
            <a:r>
              <a:rPr lang="ru-RU" sz="1200" b="1" dirty="0" smtClean="0">
                <a:solidFill>
                  <a:schemeClr val="accent1"/>
                </a:solidFill>
                <a:latin typeface="+mj-lt"/>
              </a:rPr>
              <a:t>.</a:t>
            </a:r>
            <a:r>
              <a:rPr lang="ru-RU" sz="1200" b="1" dirty="0">
                <a:solidFill>
                  <a:schemeClr val="accent1"/>
                </a:solidFill>
                <a:latin typeface="+mj-lt"/>
              </a:rPr>
              <a:t>5</a:t>
            </a:r>
            <a:r>
              <a:rPr lang="ru-RU" sz="1200" b="1" dirty="0" smtClean="0">
                <a:solidFill>
                  <a:schemeClr val="accent1"/>
                </a:solidFill>
                <a:latin typeface="+mj-lt"/>
              </a:rPr>
              <a:t> </a:t>
            </a:r>
            <a:r>
              <a:rPr lang="ru-RU" sz="1200" b="1" dirty="0" smtClean="0"/>
              <a:t>Оценка </a:t>
            </a:r>
            <a:r>
              <a:rPr lang="ru-RU" sz="1200" b="1" dirty="0"/>
              <a:t>состояния административных барьеров </a:t>
            </a:r>
          </a:p>
          <a:p>
            <a:pPr indent="266700"/>
            <a:r>
              <a:rPr lang="ru-RU" sz="1200" b="1" dirty="0" smtClean="0"/>
              <a:t>для </a:t>
            </a:r>
            <a:r>
              <a:rPr lang="ru-RU" sz="1200" b="1" dirty="0"/>
              <a:t>ведения текущей деятельности и открытия нового</a:t>
            </a:r>
          </a:p>
          <a:p>
            <a:pPr indent="266700"/>
            <a:r>
              <a:rPr lang="ru-RU" sz="1200" b="1" dirty="0" smtClean="0"/>
              <a:t>бизнеса </a:t>
            </a:r>
            <a:r>
              <a:rPr lang="ru-RU" sz="1200" b="1" dirty="0"/>
              <a:t>в Новосибирской области</a:t>
            </a:r>
            <a:r>
              <a:rPr lang="ru-RU" sz="1200" dirty="0"/>
              <a:t>, </a:t>
            </a:r>
            <a:endParaRPr lang="ru-RU" sz="1200" dirty="0" smtClean="0"/>
          </a:p>
          <a:p>
            <a:pPr indent="266700"/>
            <a:r>
              <a:rPr lang="ru-RU" sz="1200" dirty="0" smtClean="0"/>
              <a:t>% </a:t>
            </a:r>
            <a:r>
              <a:rPr lang="ru-RU" sz="1200" dirty="0"/>
              <a:t>от числа опрошенных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51520" y="256292"/>
            <a:ext cx="86409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cap="all" dirty="0">
                <a:solidFill>
                  <a:schemeClr val="accent1"/>
                </a:solidFill>
                <a:latin typeface="Arial Black" panose="020B0A04020102020204" pitchFamily="34" charset="0"/>
                <a:cs typeface="Arial" pitchFamily="34" charset="0"/>
              </a:rPr>
              <a:t>административные барьеры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4860032" y="908720"/>
            <a:ext cx="0" cy="5616624"/>
          </a:xfrm>
          <a:prstGeom prst="line">
            <a:avLst/>
          </a:prstGeom>
          <a:ln w="12700">
            <a:solidFill>
              <a:srgbClr val="5E275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Объект 7"/>
          <p:cNvGraphicFramePr/>
          <p:nvPr>
            <p:extLst>
              <p:ext uri="{D42A27DB-BD31-4B8C-83A1-F6EECF244321}">
                <p14:modId xmlns:p14="http://schemas.microsoft.com/office/powerpoint/2010/main" xmlns="" val="3748276735"/>
              </p:ext>
            </p:extLst>
          </p:nvPr>
        </p:nvGraphicFramePr>
        <p:xfrm>
          <a:off x="4860032" y="1844824"/>
          <a:ext cx="4104456" cy="4680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xmlns="" val="270052913"/>
              </p:ext>
            </p:extLst>
          </p:nvPr>
        </p:nvGraphicFramePr>
        <p:xfrm>
          <a:off x="395535" y="1988840"/>
          <a:ext cx="4392489" cy="4392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DF0214C-F6F7-4FDC-9B40-A1A554F35A3D}" type="slidenum">
              <a:rPr lang="ru-RU" smtClean="0"/>
              <a:pPr/>
              <a:t>19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649385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323528" y="256292"/>
            <a:ext cx="8424936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00" b="1" dirty="0">
                <a:solidFill>
                  <a:srgbClr val="5E2753"/>
                </a:solidFill>
                <a:latin typeface="Arial" pitchFamily="34" charset="0"/>
                <a:cs typeface="Arial" pitchFamily="34" charset="0"/>
              </a:rPr>
              <a:t>ОГЛАВЛЕНИЕ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31844" y="1052736"/>
            <a:ext cx="8064896" cy="7491794"/>
          </a:xfrm>
          <a:prstGeom prst="rect">
            <a:avLst/>
          </a:prstGeom>
          <a:noFill/>
        </p:spPr>
        <p:txBody>
          <a:bodyPr wrap="square" numCol="2" spcCol="648000" rtlCol="0">
            <a:spAutoFit/>
          </a:bodyPr>
          <a:lstStyle/>
          <a:p>
            <a:pPr>
              <a:spcAft>
                <a:spcPts val="2300"/>
              </a:spcAft>
            </a:pPr>
            <a:r>
              <a:rPr lang="ru-RU" sz="1000" b="1" dirty="0" smtClean="0">
                <a:latin typeface="Arial" pitchFamily="34" charset="0"/>
                <a:cs typeface="Arial" pitchFamily="34" charset="0"/>
              </a:rPr>
              <a:t>Раздел 1.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 Общие положения</a:t>
            </a:r>
          </a:p>
          <a:p>
            <a:pPr>
              <a:spcAft>
                <a:spcPts val="2300"/>
              </a:spcAft>
            </a:pPr>
            <a:r>
              <a:rPr lang="ru-RU" sz="1000" b="1" dirty="0" smtClean="0">
                <a:latin typeface="Arial" pitchFamily="34" charset="0"/>
                <a:cs typeface="Arial" pitchFamily="34" charset="0"/>
              </a:rPr>
              <a:t>Раздел 2. 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Структурные показатели состояния конкуренции </a:t>
            </a:r>
            <a:br>
              <a:rPr lang="ru-RU" sz="1000" dirty="0" smtClean="0">
                <a:latin typeface="Arial" pitchFamily="34" charset="0"/>
                <a:cs typeface="Arial" pitchFamily="34" charset="0"/>
              </a:rPr>
            </a:br>
            <a:r>
              <a:rPr lang="ru-RU" sz="1000" dirty="0" smtClean="0">
                <a:latin typeface="Arial" pitchFamily="34" charset="0"/>
                <a:cs typeface="Arial" pitchFamily="34" charset="0"/>
              </a:rPr>
              <a:t>в Новосибирской области</a:t>
            </a:r>
          </a:p>
          <a:p>
            <a:pPr>
              <a:spcAft>
                <a:spcPts val="2300"/>
              </a:spcAft>
            </a:pPr>
            <a:r>
              <a:rPr lang="ru-RU" sz="1000" b="1" dirty="0" smtClean="0">
                <a:latin typeface="Arial" pitchFamily="34" charset="0"/>
                <a:cs typeface="Arial" pitchFamily="34" charset="0"/>
              </a:rPr>
              <a:t>Раздел 3. 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Результаты мониторинга наличия (отсутствия) административных барьеров и оценки состояния конкурентной среды субъектами предпринимательской деятельности</a:t>
            </a:r>
          </a:p>
          <a:p>
            <a:pPr>
              <a:spcAft>
                <a:spcPts val="2300"/>
              </a:spcAft>
            </a:pPr>
            <a:r>
              <a:rPr lang="ru-RU" sz="1000" b="1" dirty="0" smtClean="0">
                <a:latin typeface="Arial" pitchFamily="34" charset="0"/>
                <a:cs typeface="Arial" pitchFamily="34" charset="0"/>
              </a:rPr>
              <a:t>Раздел 4. 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Результаты мониторинга удовлетворенности потребителей качеством товаров, работ и услуг на товарных рынках Новосибирской области и состоянием ценовой конкуренции</a:t>
            </a:r>
          </a:p>
          <a:p>
            <a:pPr>
              <a:spcAft>
                <a:spcPts val="2300"/>
              </a:spcAft>
            </a:pPr>
            <a:r>
              <a:rPr lang="ru-RU" sz="1000" b="1" dirty="0" smtClean="0">
                <a:latin typeface="Arial" pitchFamily="34" charset="0"/>
                <a:cs typeface="Arial" pitchFamily="34" charset="0"/>
              </a:rPr>
              <a:t>Раздел 5. 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Результаты мониторинга удовлетворенности субъектов предпринимательства и потребителей товаров, работ и услуг качеством официальной информации о состоянии конкурентной среды на рынках товаров, работ и услуг  и деятельности по содействию развитию конкуренции</a:t>
            </a:r>
            <a:br>
              <a:rPr lang="ru-RU" sz="1000" dirty="0" smtClean="0">
                <a:latin typeface="Arial" pitchFamily="34" charset="0"/>
                <a:cs typeface="Arial" pitchFamily="34" charset="0"/>
              </a:rPr>
            </a:br>
            <a:r>
              <a:rPr lang="ru-RU" sz="1000" dirty="0" smtClean="0">
                <a:latin typeface="Arial" pitchFamily="34" charset="0"/>
                <a:cs typeface="Arial" pitchFamily="34" charset="0"/>
              </a:rPr>
              <a:t>в Новосибирской области, размещаемой уполномоченным органом и муниципальными образованиями</a:t>
            </a:r>
          </a:p>
          <a:p>
            <a:pPr>
              <a:spcAft>
                <a:spcPts val="2300"/>
              </a:spcAft>
            </a:pPr>
            <a:r>
              <a:rPr lang="ru-RU" sz="1000" b="1" dirty="0" smtClean="0">
                <a:latin typeface="Arial" pitchFamily="34" charset="0"/>
                <a:cs typeface="Arial" pitchFamily="34" charset="0"/>
              </a:rPr>
              <a:t>Раздел 6. 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Результаты мониторинга деятельности субъектов естественных монополий на территории Новосибирской области</a:t>
            </a:r>
          </a:p>
          <a:p>
            <a:pPr>
              <a:spcAft>
                <a:spcPts val="2300"/>
              </a:spcAft>
            </a:pPr>
            <a:r>
              <a:rPr lang="ru-RU" sz="1000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>
              <a:spcAft>
                <a:spcPts val="2300"/>
              </a:spcAft>
            </a:pPr>
            <a:endParaRPr lang="ru-RU" sz="1000" dirty="0" smtClean="0">
              <a:latin typeface="Arial" pitchFamily="34" charset="0"/>
              <a:cs typeface="Arial" pitchFamily="34" charset="0"/>
            </a:endParaRPr>
          </a:p>
          <a:p>
            <a:pPr>
              <a:spcAft>
                <a:spcPts val="2300"/>
              </a:spcAft>
            </a:pPr>
            <a:endParaRPr lang="ru-RU" sz="1000" dirty="0" smtClean="0">
              <a:latin typeface="Arial" pitchFamily="34" charset="0"/>
              <a:cs typeface="Arial" pitchFamily="34" charset="0"/>
            </a:endParaRPr>
          </a:p>
          <a:p>
            <a:pPr>
              <a:spcAft>
                <a:spcPts val="2300"/>
              </a:spcAft>
            </a:pPr>
            <a:endParaRPr lang="ru-RU" sz="1000" dirty="0" smtClean="0">
              <a:latin typeface="Arial" pitchFamily="34" charset="0"/>
              <a:cs typeface="Arial" pitchFamily="34" charset="0"/>
            </a:endParaRPr>
          </a:p>
          <a:p>
            <a:pPr>
              <a:spcAft>
                <a:spcPts val="2300"/>
              </a:spcAft>
            </a:pPr>
            <a:endParaRPr lang="ru-RU" sz="1000" dirty="0" smtClean="0">
              <a:latin typeface="Arial" pitchFamily="34" charset="0"/>
              <a:cs typeface="Arial" pitchFamily="34" charset="0"/>
            </a:endParaRPr>
          </a:p>
          <a:p>
            <a:pPr>
              <a:spcAft>
                <a:spcPts val="2300"/>
              </a:spcAft>
            </a:pPr>
            <a:r>
              <a:rPr lang="ru-RU" sz="10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1000" dirty="0" smtClean="0">
                <a:latin typeface="Arial" pitchFamily="34" charset="0"/>
                <a:cs typeface="Arial" pitchFamily="34" charset="0"/>
              </a:rPr>
            </a:br>
            <a:r>
              <a:rPr lang="ru-RU" sz="1000" b="1" dirty="0" smtClean="0">
                <a:latin typeface="Arial" pitchFamily="34" charset="0"/>
                <a:cs typeface="Arial" pitchFamily="34" charset="0"/>
              </a:rPr>
              <a:t>Раздел 7. 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Результаты мониторинга деятельности хозяйствующих субъектов, доля участия Новосибирской области или муниципального образования в которых составляет 50 и более процентов.</a:t>
            </a:r>
          </a:p>
          <a:p>
            <a:pPr>
              <a:spcAft>
                <a:spcPts val="2300"/>
              </a:spcAft>
            </a:pPr>
            <a:r>
              <a:rPr lang="ru-RU" sz="1000" b="1" dirty="0" smtClean="0">
                <a:latin typeface="Arial" pitchFamily="34" charset="0"/>
                <a:cs typeface="Arial" pitchFamily="34" charset="0"/>
              </a:rPr>
              <a:t>Раздел </a:t>
            </a:r>
            <a:r>
              <a:rPr lang="ru-RU" sz="1000" b="1" dirty="0">
                <a:latin typeface="Arial" pitchFamily="34" charset="0"/>
                <a:cs typeface="Arial" pitchFamily="34" charset="0"/>
              </a:rPr>
              <a:t>8. </a:t>
            </a:r>
            <a:r>
              <a:rPr lang="ru-RU" sz="1000" dirty="0">
                <a:latin typeface="Arial" pitchFamily="34" charset="0"/>
                <a:cs typeface="Arial" pitchFamily="34" charset="0"/>
              </a:rPr>
              <a:t>Мониторинг удовлетворенности населения деятельностью в сфере финансовых услуг, осуществляемой на территории Новосибирской области </a:t>
            </a:r>
            <a:endParaRPr lang="ru-RU" sz="1000" dirty="0" smtClean="0">
              <a:latin typeface="Arial" pitchFamily="34" charset="0"/>
              <a:cs typeface="Arial" pitchFamily="34" charset="0"/>
            </a:endParaRPr>
          </a:p>
          <a:p>
            <a:pPr>
              <a:spcAft>
                <a:spcPts val="2300"/>
              </a:spcAft>
            </a:pPr>
            <a:r>
              <a:rPr lang="ru-RU" sz="1000" b="1" dirty="0" smtClean="0">
                <a:latin typeface="Arial" pitchFamily="34" charset="0"/>
                <a:cs typeface="Arial" pitchFamily="34" charset="0"/>
              </a:rPr>
              <a:t>Раздел 9. </a:t>
            </a:r>
            <a:r>
              <a:rPr lang="ru-RU" sz="1000" dirty="0">
                <a:latin typeface="Arial" pitchFamily="34" charset="0"/>
                <a:cs typeface="Arial" pitchFamily="34" charset="0"/>
              </a:rPr>
              <a:t>Мониторинг доступности для населения финансовых услуг, оказываемых на территории Новосибирской 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области</a:t>
            </a:r>
          </a:p>
          <a:p>
            <a:pPr>
              <a:spcAft>
                <a:spcPts val="2300"/>
              </a:spcAft>
            </a:pPr>
            <a:r>
              <a:rPr lang="ru-RU" sz="1000" b="1" dirty="0">
                <a:latin typeface="Arial" pitchFamily="34" charset="0"/>
                <a:cs typeface="Arial" pitchFamily="34" charset="0"/>
              </a:rPr>
              <a:t>Раздел 10. </a:t>
            </a:r>
            <a:r>
              <a:rPr lang="ru-RU" sz="1000" dirty="0">
                <a:latin typeface="Arial" pitchFamily="34" charset="0"/>
                <a:cs typeface="Arial" pitchFamily="34" charset="0"/>
              </a:rPr>
              <a:t>Мониторинг цен (с учетом динамики) на товары, входящие в перечень социально значимых продовольственных товаров первой 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необходимости</a:t>
            </a:r>
          </a:p>
          <a:p>
            <a:pPr>
              <a:spcAft>
                <a:spcPts val="2300"/>
              </a:spcAft>
            </a:pPr>
            <a:r>
              <a:rPr lang="ru-RU" sz="1000" b="1" dirty="0" smtClean="0">
                <a:latin typeface="Arial" pitchFamily="34" charset="0"/>
                <a:cs typeface="Arial" pitchFamily="34" charset="0"/>
              </a:rPr>
              <a:t>Раздел 11. </a:t>
            </a:r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Мониторинг логистических возможностей Новосибирской </a:t>
            </a: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области</a:t>
            </a:r>
          </a:p>
          <a:p>
            <a:pPr>
              <a:spcAft>
                <a:spcPts val="2300"/>
              </a:spcAft>
            </a:pPr>
            <a:r>
              <a:rPr lang="ru-RU" sz="1000" b="1" dirty="0">
                <a:latin typeface="Arial" panose="020B0604020202020204" pitchFamily="34" charset="0"/>
                <a:cs typeface="Arial" panose="020B0604020202020204" pitchFamily="34" charset="0"/>
              </a:rPr>
              <a:t>Раздел 12. </a:t>
            </a:r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Мониторинг развития передовых производственных технологий и их внедрения (с учетом фундаментальных и процессных исследований), а также процесса цифровизации экономики и формирования ее новых рынков и </a:t>
            </a: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секторов</a:t>
            </a:r>
          </a:p>
          <a:p>
            <a:pPr>
              <a:spcAft>
                <a:spcPts val="2300"/>
              </a:spcAft>
            </a:pPr>
            <a:endParaRPr lang="ru-RU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2300"/>
              </a:spcAft>
            </a:pPr>
            <a:endParaRPr lang="ru-RU" sz="1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2300"/>
              </a:spcAft>
            </a:pPr>
            <a:endParaRPr lang="ru-RU" sz="1000" b="1" dirty="0">
              <a:latin typeface="Arial" pitchFamily="34" charset="0"/>
              <a:cs typeface="Arial" pitchFamily="34" charset="0"/>
            </a:endParaRPr>
          </a:p>
          <a:p>
            <a:pPr>
              <a:spcAft>
                <a:spcPts val="2300"/>
              </a:spcAft>
            </a:pPr>
            <a:endParaRPr lang="ru-RU" sz="1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5">
            <a:hlinkClick r:id="rId2" action="ppaction://hlinksldjump"/>
          </p:cNvPr>
          <p:cNvSpPr txBox="1"/>
          <p:nvPr/>
        </p:nvSpPr>
        <p:spPr>
          <a:xfrm>
            <a:off x="179512" y="1521662"/>
            <a:ext cx="52860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300" dirty="0" smtClean="0">
                <a:solidFill>
                  <a:srgbClr val="91357F"/>
                </a:solidFill>
                <a:latin typeface="+mj-lt"/>
              </a:rPr>
              <a:t>7</a:t>
            </a:r>
            <a:endParaRPr lang="ru-RU" sz="1300" dirty="0">
              <a:solidFill>
                <a:srgbClr val="91357F"/>
              </a:solidFill>
              <a:latin typeface="+mj-lt"/>
            </a:endParaRPr>
          </a:p>
        </p:txBody>
      </p:sp>
      <p:sp>
        <p:nvSpPr>
          <p:cNvPr id="17" name="TextBox 16">
            <a:hlinkClick r:id="rId3" action="ppaction://hlinksldjump"/>
          </p:cNvPr>
          <p:cNvSpPr txBox="1"/>
          <p:nvPr/>
        </p:nvSpPr>
        <p:spPr>
          <a:xfrm>
            <a:off x="226977" y="1054221"/>
            <a:ext cx="52860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300" dirty="0">
                <a:solidFill>
                  <a:srgbClr val="91357F"/>
                </a:solidFill>
                <a:latin typeface="+mj-lt"/>
              </a:rPr>
              <a:t>3</a:t>
            </a:r>
          </a:p>
        </p:txBody>
      </p:sp>
      <p:sp>
        <p:nvSpPr>
          <p:cNvPr id="21" name="TextBox 20">
            <a:hlinkClick r:id="rId4" action="ppaction://hlinksldjump"/>
          </p:cNvPr>
          <p:cNvSpPr txBox="1"/>
          <p:nvPr/>
        </p:nvSpPr>
        <p:spPr>
          <a:xfrm>
            <a:off x="208754" y="2100994"/>
            <a:ext cx="52860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300" dirty="0" smtClean="0">
                <a:solidFill>
                  <a:srgbClr val="91357F"/>
                </a:solidFill>
                <a:latin typeface="+mj-lt"/>
              </a:rPr>
              <a:t>15</a:t>
            </a:r>
            <a:endParaRPr lang="ru-RU" sz="1300" dirty="0">
              <a:solidFill>
                <a:srgbClr val="91357F"/>
              </a:solidFill>
              <a:latin typeface="+mj-lt"/>
            </a:endParaRPr>
          </a:p>
        </p:txBody>
      </p:sp>
      <p:sp>
        <p:nvSpPr>
          <p:cNvPr id="22" name="TextBox 21">
            <a:hlinkClick r:id="rId5" action="ppaction://hlinksldjump"/>
          </p:cNvPr>
          <p:cNvSpPr txBox="1"/>
          <p:nvPr/>
        </p:nvSpPr>
        <p:spPr>
          <a:xfrm>
            <a:off x="226977" y="3001573"/>
            <a:ext cx="52860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300" dirty="0" smtClean="0">
                <a:solidFill>
                  <a:srgbClr val="91357F"/>
                </a:solidFill>
                <a:latin typeface="+mj-lt"/>
              </a:rPr>
              <a:t>23</a:t>
            </a:r>
            <a:endParaRPr lang="ru-RU" sz="1300" dirty="0">
              <a:solidFill>
                <a:srgbClr val="91357F"/>
              </a:solidFill>
              <a:latin typeface="+mj-lt"/>
            </a:endParaRPr>
          </a:p>
        </p:txBody>
      </p:sp>
      <p:sp>
        <p:nvSpPr>
          <p:cNvPr id="23" name="TextBox 22">
            <a:hlinkClick r:id="rId6" action="ppaction://hlinksldjump"/>
          </p:cNvPr>
          <p:cNvSpPr txBox="1"/>
          <p:nvPr/>
        </p:nvSpPr>
        <p:spPr>
          <a:xfrm>
            <a:off x="203244" y="3909129"/>
            <a:ext cx="52860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300" dirty="0" smtClean="0">
                <a:solidFill>
                  <a:srgbClr val="91357F"/>
                </a:solidFill>
                <a:latin typeface="+mj-lt"/>
              </a:rPr>
              <a:t>29</a:t>
            </a:r>
            <a:endParaRPr lang="ru-RU" sz="1300" dirty="0">
              <a:solidFill>
                <a:srgbClr val="91357F"/>
              </a:solidFill>
              <a:latin typeface="+mj-lt"/>
            </a:endParaRPr>
          </a:p>
        </p:txBody>
      </p:sp>
      <p:sp>
        <p:nvSpPr>
          <p:cNvPr id="24" name="TextBox 23">
            <a:hlinkClick r:id="rId7" action="ppaction://hlinksldjump"/>
          </p:cNvPr>
          <p:cNvSpPr txBox="1"/>
          <p:nvPr/>
        </p:nvSpPr>
        <p:spPr>
          <a:xfrm>
            <a:off x="4499992" y="1964132"/>
            <a:ext cx="52860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300" dirty="0" smtClean="0">
                <a:solidFill>
                  <a:srgbClr val="91357F"/>
                </a:solidFill>
                <a:latin typeface="+mj-lt"/>
              </a:rPr>
              <a:t>48</a:t>
            </a:r>
            <a:endParaRPr lang="ru-RU" sz="1300" dirty="0">
              <a:solidFill>
                <a:srgbClr val="91357F"/>
              </a:solidFill>
              <a:latin typeface="+mj-lt"/>
            </a:endParaRPr>
          </a:p>
        </p:txBody>
      </p:sp>
      <p:cxnSp>
        <p:nvCxnSpPr>
          <p:cNvPr id="25" name="Прямая соединительная линия 24"/>
          <p:cNvCxnSpPr/>
          <p:nvPr/>
        </p:nvCxnSpPr>
        <p:spPr>
          <a:xfrm>
            <a:off x="4572000" y="1066068"/>
            <a:ext cx="0" cy="5112568"/>
          </a:xfrm>
          <a:prstGeom prst="line">
            <a:avLst/>
          </a:prstGeom>
          <a:ln w="12700">
            <a:solidFill>
              <a:srgbClr val="5E275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hlinkClick r:id="rId8" action="ppaction://hlinksldjump"/>
          </p:cNvPr>
          <p:cNvSpPr txBox="1"/>
          <p:nvPr/>
        </p:nvSpPr>
        <p:spPr>
          <a:xfrm>
            <a:off x="4499992" y="1052736"/>
            <a:ext cx="52860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300" dirty="0" smtClean="0">
                <a:solidFill>
                  <a:srgbClr val="91357F"/>
                </a:solidFill>
                <a:latin typeface="+mj-lt"/>
              </a:rPr>
              <a:t>45</a:t>
            </a:r>
            <a:endParaRPr lang="ru-RU" sz="1300" dirty="0">
              <a:solidFill>
                <a:srgbClr val="91357F"/>
              </a:solidFill>
              <a:latin typeface="+mj-lt"/>
            </a:endParaRPr>
          </a:p>
        </p:txBody>
      </p:sp>
      <p:sp>
        <p:nvSpPr>
          <p:cNvPr id="27" name="TextBox 26">
            <a:hlinkClick r:id="rId9" action="ppaction://hlinksldjump"/>
          </p:cNvPr>
          <p:cNvSpPr txBox="1"/>
          <p:nvPr/>
        </p:nvSpPr>
        <p:spPr>
          <a:xfrm>
            <a:off x="206972" y="5242846"/>
            <a:ext cx="52860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300" dirty="0" smtClean="0">
                <a:solidFill>
                  <a:srgbClr val="91357F"/>
                </a:solidFill>
                <a:latin typeface="+mj-lt"/>
              </a:rPr>
              <a:t>39</a:t>
            </a:r>
            <a:endParaRPr lang="ru-RU" sz="1300" dirty="0">
              <a:solidFill>
                <a:srgbClr val="91357F"/>
              </a:solidFill>
              <a:latin typeface="+mj-lt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499992" y="2693163"/>
            <a:ext cx="52860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300" dirty="0" smtClean="0">
                <a:solidFill>
                  <a:srgbClr val="91357F"/>
                </a:solidFill>
                <a:latin typeface="+mj-lt"/>
              </a:rPr>
              <a:t>51</a:t>
            </a:r>
            <a:endParaRPr lang="ru-RU" sz="1300" dirty="0">
              <a:solidFill>
                <a:srgbClr val="91357F"/>
              </a:solidFill>
              <a:latin typeface="+mj-lt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499992" y="3460304"/>
            <a:ext cx="52860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300" dirty="0" smtClean="0">
                <a:solidFill>
                  <a:srgbClr val="91357F"/>
                </a:solidFill>
                <a:latin typeface="+mj-lt"/>
              </a:rPr>
              <a:t>57</a:t>
            </a:r>
            <a:endParaRPr lang="ru-RU" sz="1300" dirty="0">
              <a:solidFill>
                <a:srgbClr val="91357F"/>
              </a:solidFill>
              <a:latin typeface="+mj-lt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499992" y="4174434"/>
            <a:ext cx="52860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300" dirty="0" smtClean="0">
                <a:solidFill>
                  <a:srgbClr val="91357F"/>
                </a:solidFill>
                <a:latin typeface="+mj-lt"/>
              </a:rPr>
              <a:t>62</a:t>
            </a:r>
            <a:endParaRPr lang="ru-RU" sz="1300" dirty="0">
              <a:solidFill>
                <a:srgbClr val="91357F"/>
              </a:solidFill>
              <a:latin typeface="+mj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499992" y="4799863"/>
            <a:ext cx="52860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300" dirty="0" smtClean="0">
                <a:solidFill>
                  <a:srgbClr val="91357F"/>
                </a:solidFill>
                <a:latin typeface="+mj-lt"/>
              </a:rPr>
              <a:t>66</a:t>
            </a:r>
            <a:endParaRPr lang="ru-RU" sz="1300" dirty="0">
              <a:solidFill>
                <a:srgbClr val="91357F"/>
              </a:solidFill>
              <a:latin typeface="+mj-lt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DF0214C-F6F7-4FDC-9B40-A1A554F35A3D}" type="slidenum">
              <a:rPr lang="ru-RU" smtClean="0"/>
              <a:pPr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066088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1520" y="256292"/>
            <a:ext cx="86409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cap="all" dirty="0">
                <a:solidFill>
                  <a:schemeClr val="accent1"/>
                </a:solidFill>
                <a:latin typeface="Arial Black" panose="020B0A04020102020204" pitchFamily="34" charset="0"/>
                <a:cs typeface="Arial" pitchFamily="34" charset="0"/>
              </a:rPr>
              <a:t>административные барьеры</a:t>
            </a:r>
            <a:endParaRPr lang="ru-RU" sz="1200" dirty="0">
              <a:solidFill>
                <a:schemeClr val="accent1"/>
              </a:solidFill>
              <a:latin typeface="Arial Black" panose="020B0A04020102020204" pitchFamily="34" charset="0"/>
              <a:cs typeface="Arial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203848" y="616912"/>
            <a:ext cx="2160240" cy="21602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100" b="1" cap="all" dirty="0" smtClean="0">
                <a:solidFill>
                  <a:schemeClr val="tx1"/>
                </a:solidFill>
              </a:rPr>
              <a:t>- В разрезе</a:t>
            </a:r>
            <a:r>
              <a:rPr lang="en-US" sz="1100" b="1" cap="all" dirty="0" smtClean="0">
                <a:solidFill>
                  <a:schemeClr val="tx1"/>
                </a:solidFill>
              </a:rPr>
              <a:t> </a:t>
            </a:r>
            <a:r>
              <a:rPr lang="ru-RU" sz="1100" b="1" cap="all" dirty="0" smtClean="0">
                <a:solidFill>
                  <a:schemeClr val="tx1"/>
                </a:solidFill>
              </a:rPr>
              <a:t>рынков</a:t>
            </a:r>
            <a:endParaRPr lang="ru-RU" sz="1100" b="1" cap="all" dirty="0">
              <a:solidFill>
                <a:schemeClr val="tx1"/>
              </a:solidFill>
            </a:endParaRPr>
          </a:p>
        </p:txBody>
      </p:sp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22031726"/>
              </p:ext>
            </p:extLst>
          </p:nvPr>
        </p:nvGraphicFramePr>
        <p:xfrm>
          <a:off x="1943123" y="724924"/>
          <a:ext cx="7056784" cy="60000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Номер слайда 7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DF0214C-F6F7-4FDC-9B40-A1A554F35A3D}" type="slidenum">
              <a:rPr lang="ru-RU" smtClean="0"/>
              <a:pPr/>
              <a:t>20</a:t>
            </a:fld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395536" y="620688"/>
            <a:ext cx="201622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6700" indent="-266700"/>
            <a:r>
              <a:rPr lang="en-US" sz="1200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3</a:t>
            </a:r>
            <a:r>
              <a:rPr lang="ru-RU" sz="1200" b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.</a:t>
            </a:r>
            <a:r>
              <a:rPr lang="ru-RU" sz="1200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6</a:t>
            </a:r>
            <a:r>
              <a:rPr lang="ru-RU" sz="1200" b="1" dirty="0" smtClean="0"/>
              <a:t>  </a:t>
            </a:r>
            <a:r>
              <a:rPr lang="ru-RU" sz="1200" b="1" dirty="0"/>
              <a:t>Оценка состояния административных барьеров для ведения текущей </a:t>
            </a:r>
            <a:r>
              <a:rPr lang="ru-RU" sz="1200" b="1" dirty="0" smtClean="0"/>
              <a:t>деятельности </a:t>
            </a:r>
            <a:r>
              <a:rPr lang="en-US" sz="1200" b="1" dirty="0" smtClean="0"/>
              <a:t/>
            </a:r>
            <a:br>
              <a:rPr lang="en-US" sz="1200" b="1" dirty="0" smtClean="0"/>
            </a:br>
            <a:r>
              <a:rPr lang="ru-RU" sz="1200" b="1" dirty="0" smtClean="0"/>
              <a:t>и </a:t>
            </a:r>
            <a:r>
              <a:rPr lang="ru-RU" sz="1200" b="1" dirty="0"/>
              <a:t>открытия нового </a:t>
            </a:r>
            <a:r>
              <a:rPr lang="ru-RU" sz="1200" b="1" dirty="0" smtClean="0"/>
              <a:t>бизнеса, </a:t>
            </a:r>
            <a:r>
              <a:rPr lang="ru-RU" sz="1200" dirty="0" smtClean="0"/>
              <a:t>% </a:t>
            </a:r>
            <a:r>
              <a:rPr lang="ru-RU" sz="1200" dirty="0"/>
              <a:t>от числа опрошенных по рынку</a:t>
            </a:r>
          </a:p>
        </p:txBody>
      </p:sp>
    </p:spTree>
    <p:extLst>
      <p:ext uri="{BB962C8B-B14F-4D97-AF65-F5344CB8AC3E}">
        <p14:creationId xmlns:p14="http://schemas.microsoft.com/office/powerpoint/2010/main" xmlns="" val="2694300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908720"/>
            <a:ext cx="65014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3</a:t>
            </a:r>
            <a:r>
              <a:rPr lang="ru-RU" sz="1200" b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.7</a:t>
            </a:r>
            <a:r>
              <a:rPr lang="ru-RU" sz="1200" b="1" dirty="0" smtClean="0"/>
              <a:t>  </a:t>
            </a:r>
            <a:r>
              <a:rPr lang="ru-RU" sz="1200" b="1" dirty="0"/>
              <a:t>Основные административные барьеры в Новосибирской области,  </a:t>
            </a:r>
            <a:r>
              <a:rPr lang="ru-RU" sz="1200" dirty="0"/>
              <a:t>% от числа опрошенных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51520" y="256292"/>
            <a:ext cx="86409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cap="all" dirty="0">
                <a:solidFill>
                  <a:schemeClr val="accent1"/>
                </a:solidFill>
                <a:latin typeface="Arial Black" panose="020B0A04020102020204" pitchFamily="34" charset="0"/>
                <a:cs typeface="Arial" pitchFamily="34" charset="0"/>
              </a:rPr>
              <a:t>административные барьеры</a:t>
            </a:r>
            <a:endParaRPr lang="ru-RU" sz="1200" dirty="0">
              <a:solidFill>
                <a:schemeClr val="accent1"/>
              </a:solidFill>
              <a:latin typeface="Arial Black" panose="020B0A04020102020204" pitchFamily="34" charset="0"/>
              <a:cs typeface="Arial" pitchFamily="34" charset="0"/>
            </a:endParaRPr>
          </a:p>
        </p:txBody>
      </p:sp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005929926"/>
              </p:ext>
            </p:extLst>
          </p:nvPr>
        </p:nvGraphicFramePr>
        <p:xfrm>
          <a:off x="539552" y="1561148"/>
          <a:ext cx="8208912" cy="48245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DF0214C-F6F7-4FDC-9B40-A1A554F35A3D}" type="slidenum">
              <a:rPr lang="ru-RU" smtClean="0"/>
              <a:pPr/>
              <a:t>21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821019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980728"/>
            <a:ext cx="52860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300" dirty="0">
                <a:solidFill>
                  <a:srgbClr val="91357F"/>
                </a:solidFill>
                <a:latin typeface="+mj-lt"/>
              </a:rPr>
              <a:t>01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23528" y="262970"/>
            <a:ext cx="8568952" cy="1000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solidFill>
                  <a:srgbClr val="5E2753"/>
                </a:solidFill>
                <a:latin typeface="Arial Black" panose="020B0A04020102020204" pitchFamily="34" charset="0"/>
                <a:cs typeface="Arial" pitchFamily="34" charset="0"/>
              </a:rPr>
              <a:t>Предложения по повышению эффективности деятельности </a:t>
            </a:r>
            <a:r>
              <a:rPr lang="ru-RU" sz="1200" b="1" dirty="0" smtClean="0">
                <a:solidFill>
                  <a:srgbClr val="5E2753"/>
                </a:solidFill>
                <a:latin typeface="Arial Black" panose="020B0A04020102020204" pitchFamily="34" charset="0"/>
                <a:cs typeface="Arial" pitchFamily="34" charset="0"/>
              </a:rPr>
              <a:t>ОИОГВ НСО, </a:t>
            </a:r>
            <a:r>
              <a:rPr lang="ru-RU" sz="1200" b="1" dirty="0">
                <a:solidFill>
                  <a:srgbClr val="5E2753"/>
                </a:solidFill>
                <a:latin typeface="Arial Black" panose="020B0A04020102020204" pitchFamily="34" charset="0"/>
                <a:cs typeface="Arial" pitchFamily="34" charset="0"/>
              </a:rPr>
              <a:t/>
            </a:r>
            <a:br>
              <a:rPr lang="ru-RU" sz="1200" b="1" dirty="0">
                <a:solidFill>
                  <a:srgbClr val="5E2753"/>
                </a:solidFill>
                <a:latin typeface="Arial Black" panose="020B0A04020102020204" pitchFamily="34" charset="0"/>
                <a:cs typeface="Arial" pitchFamily="34" charset="0"/>
              </a:rPr>
            </a:br>
            <a:r>
              <a:rPr lang="ru-RU" sz="1200" b="1" dirty="0">
                <a:solidFill>
                  <a:srgbClr val="5E2753"/>
                </a:solidFill>
                <a:latin typeface="Arial Black" panose="020B0A04020102020204" pitchFamily="34" charset="0"/>
                <a:cs typeface="Arial" pitchFamily="34" charset="0"/>
              </a:rPr>
              <a:t>ОМСУ в области содействия развитию конкуренции и снижению </a:t>
            </a:r>
            <a:r>
              <a:rPr lang="ru-RU" sz="1200" b="1" dirty="0" smtClean="0">
                <a:solidFill>
                  <a:srgbClr val="5E2753"/>
                </a:solidFill>
                <a:latin typeface="Arial Black" panose="020B0A04020102020204" pitchFamily="34" charset="0"/>
                <a:cs typeface="Arial" pitchFamily="34" charset="0"/>
              </a:rPr>
              <a:t/>
            </a:r>
            <a:br>
              <a:rPr lang="ru-RU" sz="1200" b="1" dirty="0" smtClean="0">
                <a:solidFill>
                  <a:srgbClr val="5E2753"/>
                </a:solidFill>
                <a:latin typeface="Arial Black" panose="020B0A04020102020204" pitchFamily="34" charset="0"/>
                <a:cs typeface="Arial" pitchFamily="34" charset="0"/>
              </a:rPr>
            </a:br>
            <a:r>
              <a:rPr lang="ru-RU" sz="1200" b="1" dirty="0" smtClean="0">
                <a:solidFill>
                  <a:srgbClr val="5E2753"/>
                </a:solidFill>
                <a:latin typeface="Arial Black" panose="020B0A04020102020204" pitchFamily="34" charset="0"/>
                <a:cs typeface="Arial" pitchFamily="34" charset="0"/>
              </a:rPr>
              <a:t>административных </a:t>
            </a:r>
            <a:r>
              <a:rPr lang="ru-RU" sz="1200" b="1" dirty="0">
                <a:solidFill>
                  <a:srgbClr val="5E2753"/>
                </a:solidFill>
                <a:latin typeface="Arial Black" panose="020B0A04020102020204" pitchFamily="34" charset="0"/>
                <a:cs typeface="Arial" pitchFamily="34" charset="0"/>
              </a:rPr>
              <a:t>барьеров </a:t>
            </a:r>
          </a:p>
          <a:p>
            <a:pPr algn="ctr"/>
            <a:endParaRPr lang="ru-RU" sz="1200" b="1" u="sng" dirty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  <a:p>
            <a:endParaRPr lang="ru-RU" sz="1100" b="1" dirty="0">
              <a:solidFill>
                <a:srgbClr val="A2144F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1560" y="985084"/>
            <a:ext cx="4032448" cy="5529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spcAft>
                <a:spcPts val="500"/>
              </a:spcAft>
            </a:pPr>
            <a:r>
              <a:rPr lang="ru-RU" sz="1000" dirty="0" smtClean="0"/>
              <a:t>Обеспечить условия для создания новых предприятий на товарных рынках, путем оказания им финансовой и информационной поддержки со стороны региональных и муниципальных органов власти.</a:t>
            </a:r>
            <a:endParaRPr lang="ru-RU" sz="1000" dirty="0"/>
          </a:p>
          <a:p>
            <a:pPr lvl="0" algn="just">
              <a:spcAft>
                <a:spcPts val="500"/>
              </a:spcAft>
            </a:pPr>
            <a:r>
              <a:rPr lang="ru-RU" sz="1000" dirty="0" smtClean="0"/>
              <a:t>Усилить поддержку малого бизнеса, особенно с целью обеспечения доступа к финансовым ресурсам (льготным кредитам, поручительствам, субсидированию процентной ставки, лизингу и т. п.), а также к закупкам предприятий с государственным участием и естественных монополий.</a:t>
            </a:r>
            <a:endParaRPr lang="ru-RU" sz="1000" dirty="0"/>
          </a:p>
          <a:p>
            <a:pPr lvl="0" algn="just">
              <a:spcAft>
                <a:spcPts val="500"/>
              </a:spcAft>
            </a:pPr>
            <a:r>
              <a:rPr lang="ru-RU" sz="1000" dirty="0" smtClean="0"/>
              <a:t>Проводить </a:t>
            </a:r>
            <a:r>
              <a:rPr lang="ru-RU" sz="1000" dirty="0"/>
              <a:t>работу по выявлению ограничивающих конкуренцию норм регионального и федерального законодательства, подготовке предложений </a:t>
            </a:r>
            <a:br>
              <a:rPr lang="ru-RU" sz="1000" dirty="0"/>
            </a:br>
            <a:r>
              <a:rPr lang="ru-RU" sz="1000" dirty="0"/>
              <a:t>по их устранению/изменению с привлечением представителей заинтересованных групп, специалистов в области экономики и права, представителей научного сообщества. </a:t>
            </a:r>
          </a:p>
          <a:p>
            <a:pPr lvl="0" algn="just">
              <a:spcAft>
                <a:spcPts val="200"/>
              </a:spcAft>
            </a:pPr>
            <a:r>
              <a:rPr lang="ru-RU" sz="1000" dirty="0"/>
              <a:t>Принять меры по упрощению административных процедур: получения лицензий, средств государственной поддержки, разрешений, согласований и т. п., а именно:</a:t>
            </a:r>
          </a:p>
          <a:p>
            <a:pPr marL="171450" lvl="0" indent="-171450" algn="just">
              <a:spcAft>
                <a:spcPts val="200"/>
              </a:spcAft>
              <a:buClr>
                <a:srgbClr val="91357F"/>
              </a:buClr>
              <a:buFont typeface="Arial" pitchFamily="34" charset="0"/>
              <a:buChar char="•"/>
            </a:pPr>
            <a:r>
              <a:rPr lang="ru-RU" sz="1000" dirty="0"/>
              <a:t>рассмотреть возможность сокращения временных, финансовых и иных издержек субъектов предпринимательской деятельности на прохождение </a:t>
            </a:r>
            <a:r>
              <a:rPr lang="ru-RU" sz="1000" dirty="0" smtClean="0"/>
              <a:t>административных  </a:t>
            </a:r>
            <a:r>
              <a:rPr lang="ru-RU" sz="1000" dirty="0"/>
              <a:t>процедур;</a:t>
            </a:r>
          </a:p>
          <a:p>
            <a:pPr marL="171450" lvl="0" indent="-171450" algn="just">
              <a:spcAft>
                <a:spcPts val="200"/>
              </a:spcAft>
              <a:buClr>
                <a:srgbClr val="91357F"/>
              </a:buClr>
              <a:buFont typeface="Arial" pitchFamily="34" charset="0"/>
              <a:buChar char="•"/>
            </a:pPr>
            <a:r>
              <a:rPr lang="ru-RU" sz="1000" dirty="0"/>
              <a:t>обеспечить контроль за соблюдением нормативно установленного порядка прохождения данных процедур во всех инстанциях и на всех этапах</a:t>
            </a:r>
            <a:r>
              <a:rPr lang="ru-RU" sz="1000" dirty="0" smtClean="0"/>
              <a:t>;</a:t>
            </a:r>
          </a:p>
          <a:p>
            <a:pPr marL="171450" indent="-171450" algn="just">
              <a:spcAft>
                <a:spcPts val="200"/>
              </a:spcAft>
              <a:buClr>
                <a:srgbClr val="91357F"/>
              </a:buClr>
              <a:buFont typeface="Arial" pitchFamily="34" charset="0"/>
              <a:buChar char="•"/>
            </a:pPr>
            <a:r>
              <a:rPr lang="ru-RU" sz="1000" dirty="0" smtClean="0"/>
              <a:t>повысить открытость, легкость получения, полноту и понятность информации о порядке, сроках, стоимости и других условиях прохождения процедур получения государственных (муниципальных) услуг, размещенной на официальных интернет-сайтах органов власти и портале Госуслуг;</a:t>
            </a:r>
          </a:p>
          <a:p>
            <a:pPr marL="171450" lvl="0" indent="-171450" algn="just">
              <a:spcAft>
                <a:spcPts val="500"/>
              </a:spcAft>
              <a:buClr>
                <a:srgbClr val="91357F"/>
              </a:buClr>
              <a:buFont typeface="Arial" pitchFamily="34" charset="0"/>
              <a:buChar char="•"/>
            </a:pPr>
            <a:r>
              <a:rPr lang="ru-RU" sz="1000" dirty="0" smtClean="0"/>
              <a:t>проводить регулярный мониторинг удовлетворенности качеством предоставляемых субъектам предпринимательской деятельности государственных (муниципальных) услуг, удобством процедур получения разрешений, согласований и т. п. </a:t>
            </a:r>
            <a:endParaRPr lang="ru-RU" sz="1000" dirty="0"/>
          </a:p>
          <a:p>
            <a:pPr lvl="0" algn="just">
              <a:spcAft>
                <a:spcPts val="200"/>
              </a:spcAft>
              <a:buClr>
                <a:srgbClr val="91357F"/>
              </a:buClr>
            </a:pPr>
            <a:r>
              <a:rPr lang="ru-RU" sz="1000" dirty="0" smtClean="0"/>
              <a:t>Повысить </a:t>
            </a:r>
            <a:r>
              <a:rPr lang="ru-RU" sz="1000" dirty="0"/>
              <a:t>равенство возможностей успешного участия организаций в государственных и муниципальных торгах и закупках товаров, работ, услуг для обеспечения государственных и муниципальных нужд</a:t>
            </a:r>
            <a:r>
              <a:rPr lang="ru-RU" sz="1000" dirty="0" smtClean="0"/>
              <a:t>:</a:t>
            </a:r>
            <a:endParaRPr lang="ru-RU" sz="1000" dirty="0"/>
          </a:p>
        </p:txBody>
      </p:sp>
      <p:sp>
        <p:nvSpPr>
          <p:cNvPr id="5" name="TextBox 4"/>
          <p:cNvSpPr txBox="1"/>
          <p:nvPr/>
        </p:nvSpPr>
        <p:spPr>
          <a:xfrm>
            <a:off x="4932040" y="999323"/>
            <a:ext cx="4032448" cy="5296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just">
              <a:lnSpc>
                <a:spcPct val="110000"/>
              </a:lnSpc>
              <a:spcAft>
                <a:spcPts val="100"/>
              </a:spcAft>
              <a:buClr>
                <a:srgbClr val="91357F"/>
              </a:buClr>
              <a:buFont typeface="Arial" pitchFamily="34" charset="0"/>
              <a:buChar char="•"/>
            </a:pPr>
            <a:r>
              <a:rPr lang="ru-RU" sz="1000" dirty="0"/>
              <a:t>проводить контроль информационной открытости при проведении торгов;</a:t>
            </a:r>
          </a:p>
          <a:p>
            <a:pPr marL="171450" lvl="0" indent="-171450" algn="just">
              <a:lnSpc>
                <a:spcPct val="110000"/>
              </a:lnSpc>
              <a:spcAft>
                <a:spcPts val="100"/>
              </a:spcAft>
              <a:buClr>
                <a:srgbClr val="91357F"/>
              </a:buClr>
              <a:buFont typeface="Arial" pitchFamily="34" charset="0"/>
              <a:buChar char="•"/>
            </a:pPr>
            <a:r>
              <a:rPr lang="ru-RU" sz="1000" dirty="0" smtClean="0"/>
              <a:t>не </a:t>
            </a:r>
            <a:r>
              <a:rPr lang="ru-RU" sz="1000" dirty="0"/>
              <a:t>допускать нарушений законодательства; </a:t>
            </a:r>
          </a:p>
          <a:p>
            <a:pPr marL="171450" indent="-171450" algn="just">
              <a:lnSpc>
                <a:spcPct val="110000"/>
              </a:lnSpc>
              <a:spcAft>
                <a:spcPts val="600"/>
              </a:spcAft>
              <a:buClr>
                <a:srgbClr val="91357F"/>
              </a:buClr>
              <a:buFont typeface="Arial" pitchFamily="34" charset="0"/>
              <a:buChar char="•"/>
            </a:pPr>
            <a:r>
              <a:rPr lang="ru-RU" sz="1000" dirty="0" smtClean="0"/>
              <a:t>проводить </a:t>
            </a:r>
            <a:r>
              <a:rPr lang="ru-RU" sz="1000" dirty="0"/>
              <a:t>работу по повышению квалификации и юридической грамотности сотрудников органов государственной власти (местного самоуправления), государственных и муниципальных организаций, ответственных за проведение торгов и закупок товаров, работ  и услуг.</a:t>
            </a:r>
          </a:p>
          <a:p>
            <a:pPr algn="just">
              <a:lnSpc>
                <a:spcPct val="110000"/>
              </a:lnSpc>
              <a:spcAft>
                <a:spcPts val="500"/>
              </a:spcAft>
            </a:pPr>
            <a:r>
              <a:rPr lang="ru-RU" sz="1000" dirty="0" smtClean="0"/>
              <a:t>Усилить контроль за соблюдением законодательства всеми участниками рынка, в том числе на предмет предоставления преференций со стороны органов власти. </a:t>
            </a:r>
          </a:p>
          <a:p>
            <a:pPr lvl="0" algn="just">
              <a:spcAft>
                <a:spcPts val="500"/>
              </a:spcAft>
            </a:pPr>
            <a:r>
              <a:rPr lang="ru-RU" sz="1000" dirty="0" smtClean="0"/>
              <a:t>Обеспечивать юридическую поддержку предпринимателей, в т. ч. в формате бесплатных консультаций, размещения на официальных интернет-ресурсах исчерпывающей информации по законодательству, регулирующему предпринимательскую деятельность, аналитических материалов по актуальным вопросам, в частности о правах и обязанностях субъекта предпринимательства при проведении финансового мониторинга, возможности и порядке обжалования действий контролирующих (надзорных) органов и др. Для выявления круга актуальных вопросов привлечь представителей предпринимательского сообщества через взаимодействие с организациями, представляющими их интересы.</a:t>
            </a:r>
          </a:p>
          <a:p>
            <a:pPr algn="just">
              <a:spcAft>
                <a:spcPts val="500"/>
              </a:spcAft>
            </a:pPr>
            <a:r>
              <a:rPr lang="ru-RU" sz="1000" dirty="0" smtClean="0"/>
              <a:t>Расширять возможности по обеспечению обратной связи с представителями предпринимательского сообщества по вопросам, связанным с административными барьерами. Обобщать полученную информацию, передавать в соответствующие органы/инстанции для принятия мер по устранению данных барьеров, использовать данную информацию в своей работе по развитию конкурентной среды. </a:t>
            </a:r>
          </a:p>
          <a:p>
            <a:pPr lvl="0" algn="just">
              <a:spcAft>
                <a:spcPts val="500"/>
              </a:spcAft>
            </a:pPr>
            <a:r>
              <a:rPr lang="ru-RU" sz="1000" dirty="0"/>
              <a:t>Создать новые или усовершенствовать существующие информационные ресурсы в сети Интернет (или раздел на интернет-сайте министерства экономического развития Новосибирской области), содержащие информацию о состоянии конкурентной среды на </a:t>
            </a:r>
            <a:r>
              <a:rPr lang="ru-RU" sz="1000" dirty="0" smtClean="0"/>
              <a:t>товарных рынках</a:t>
            </a:r>
            <a:r>
              <a:rPr lang="ru-RU" sz="1000" dirty="0"/>
              <a:t>, перспективах развития данных рынков, а также существующем запросе на услуги</a:t>
            </a:r>
            <a:r>
              <a:rPr lang="ru-RU" sz="1000" dirty="0" smtClean="0"/>
              <a:t>.</a:t>
            </a:r>
            <a:endParaRPr lang="ru-RU" sz="1000" dirty="0"/>
          </a:p>
        </p:txBody>
      </p:sp>
      <p:sp>
        <p:nvSpPr>
          <p:cNvPr id="6" name="TextBox 5"/>
          <p:cNvSpPr txBox="1"/>
          <p:nvPr/>
        </p:nvSpPr>
        <p:spPr>
          <a:xfrm>
            <a:off x="107504" y="1772816"/>
            <a:ext cx="52860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300" dirty="0">
                <a:solidFill>
                  <a:srgbClr val="91357F"/>
                </a:solidFill>
                <a:latin typeface="+mj-lt"/>
              </a:rPr>
              <a:t>02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7504" y="2420888"/>
            <a:ext cx="52860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300" dirty="0">
                <a:solidFill>
                  <a:srgbClr val="91357F"/>
                </a:solidFill>
                <a:latin typeface="+mj-lt"/>
              </a:rPr>
              <a:t>03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7504" y="3212976"/>
            <a:ext cx="52860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300" dirty="0">
                <a:solidFill>
                  <a:srgbClr val="91357F"/>
                </a:solidFill>
                <a:latin typeface="+mj-lt"/>
              </a:rPr>
              <a:t>04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960" y="5877272"/>
            <a:ext cx="52860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300" dirty="0">
                <a:solidFill>
                  <a:srgbClr val="91357F"/>
                </a:solidFill>
                <a:latin typeface="+mj-lt"/>
              </a:rPr>
              <a:t>05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475448" y="2128500"/>
            <a:ext cx="52860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300" dirty="0">
                <a:solidFill>
                  <a:srgbClr val="91357F"/>
                </a:solidFill>
                <a:latin typeface="+mj-lt"/>
              </a:rPr>
              <a:t>06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475448" y="2704564"/>
            <a:ext cx="52860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300" dirty="0">
                <a:solidFill>
                  <a:srgbClr val="91357F"/>
                </a:solidFill>
                <a:latin typeface="+mj-lt"/>
              </a:rPr>
              <a:t>07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475448" y="4288740"/>
            <a:ext cx="52860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300" dirty="0" smtClean="0">
                <a:solidFill>
                  <a:srgbClr val="91357F"/>
                </a:solidFill>
                <a:latin typeface="+mj-lt"/>
              </a:rPr>
              <a:t>08</a:t>
            </a:r>
            <a:endParaRPr lang="ru-RU" sz="1300" dirty="0">
              <a:solidFill>
                <a:srgbClr val="91357F"/>
              </a:solidFill>
              <a:latin typeface="+mj-lt"/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DF0214C-F6F7-4FDC-9B40-A1A554F35A3D}" type="slidenum">
              <a:rPr lang="ru-RU" smtClean="0"/>
              <a:pPr/>
              <a:t>22</a:t>
            </a:fld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4475448" y="5263979"/>
            <a:ext cx="52860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300" dirty="0" smtClean="0">
                <a:solidFill>
                  <a:srgbClr val="91357F"/>
                </a:solidFill>
                <a:latin typeface="+mj-lt"/>
              </a:rPr>
              <a:t>09</a:t>
            </a:r>
            <a:endParaRPr lang="ru-RU" sz="1300" dirty="0">
              <a:solidFill>
                <a:srgbClr val="91357F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02599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936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03649" y="2281088"/>
            <a:ext cx="548250" cy="1940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835696" y="2564904"/>
            <a:ext cx="568863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Раздел </a:t>
            </a:r>
            <a:r>
              <a:rPr lang="ru-RU" sz="2000" b="1" dirty="0" smtClean="0"/>
              <a:t>4. 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РЕЗУЛЬТАТЫ МОНИТОРИНГА </a:t>
            </a:r>
            <a:r>
              <a:rPr lang="en-US" sz="2000" b="1" dirty="0">
                <a:latin typeface="Arial" pitchFamily="34" charset="0"/>
                <a:cs typeface="Arial" pitchFamily="34" charset="0"/>
              </a:rPr>
              <a:t/>
            </a:r>
            <a:br>
              <a:rPr lang="en-US" sz="2000" b="1" dirty="0">
                <a:latin typeface="Arial" pitchFamily="34" charset="0"/>
                <a:cs typeface="Arial" pitchFamily="34" charset="0"/>
              </a:rPr>
            </a:br>
            <a:r>
              <a:rPr lang="ru-RU" sz="2000" dirty="0"/>
              <a:t>удовлетворенности потребителей качеством товаров, работ и услуг на товарных рынках Новосибирской области и состоянием ценовой конкуренции </a:t>
            </a:r>
            <a:endParaRPr lang="ru-RU" sz="2000" dirty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71936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251520" y="256292"/>
            <a:ext cx="86409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solidFill>
                  <a:schemeClr val="accent1"/>
                </a:solidFill>
                <a:latin typeface="Arial Black" panose="020B0A04020102020204" pitchFamily="34" charset="0"/>
              </a:rPr>
              <a:t>УДОВЛЕТВОРЕННОСТЬ ПОТРЕБИТЕЛЕЙ КАЧЕСТВОМ, УРОВНЕМ ЦЕН УСЛУГ</a:t>
            </a:r>
            <a:endParaRPr lang="ru-RU" sz="1200" b="1" dirty="0">
              <a:solidFill>
                <a:schemeClr val="accent1"/>
              </a:solidFill>
              <a:latin typeface="Arial Black" panose="020B0A04020102020204" pitchFamily="34" charset="0"/>
              <a:cs typeface="Aria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23528" y="692696"/>
            <a:ext cx="82809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accent1"/>
                </a:solidFill>
                <a:latin typeface="+mj-lt"/>
              </a:rPr>
              <a:t>4</a:t>
            </a:r>
            <a:r>
              <a:rPr lang="ru-RU" sz="1200" b="1" dirty="0" smtClean="0">
                <a:solidFill>
                  <a:schemeClr val="accent1"/>
                </a:solidFill>
                <a:latin typeface="+mj-lt"/>
              </a:rPr>
              <a:t>.1</a:t>
            </a:r>
            <a:r>
              <a:rPr lang="ru-RU" sz="1200" b="1" dirty="0" smtClean="0"/>
              <a:t> </a:t>
            </a:r>
            <a:r>
              <a:rPr lang="en-US" sz="1200" b="1" dirty="0" smtClean="0"/>
              <a:t> </a:t>
            </a:r>
            <a:r>
              <a:rPr lang="ru-RU" sz="1200" b="1" dirty="0"/>
              <a:t>Уровень удовлетворенности потребителей </a:t>
            </a:r>
            <a:r>
              <a:rPr lang="ru-RU" sz="1200" b="1" u="sng" dirty="0"/>
              <a:t>качеством услуг </a:t>
            </a:r>
            <a:r>
              <a:rPr lang="en-US" sz="1200" b="1" dirty="0" smtClean="0"/>
              <a:t> </a:t>
            </a:r>
            <a:r>
              <a:rPr lang="ru-RU" sz="1200" b="1" dirty="0" smtClean="0"/>
              <a:t>на</a:t>
            </a:r>
            <a:r>
              <a:rPr lang="en-US" sz="1200" b="1" dirty="0" smtClean="0"/>
              <a:t> </a:t>
            </a:r>
            <a:r>
              <a:rPr lang="ru-RU" sz="1200" b="1" dirty="0" smtClean="0"/>
              <a:t>товарных </a:t>
            </a:r>
            <a:r>
              <a:rPr lang="ru-RU" sz="1200" b="1" dirty="0"/>
              <a:t>рынках</a:t>
            </a:r>
            <a:r>
              <a:rPr lang="ru-RU" sz="1200" dirty="0" smtClean="0"/>
              <a:t>,</a:t>
            </a:r>
            <a:r>
              <a:rPr lang="en-US" sz="1200" dirty="0" smtClean="0"/>
              <a:t> </a:t>
            </a:r>
            <a:r>
              <a:rPr lang="ru-RU" sz="1200" dirty="0"/>
              <a:t>% от числа потребителей</a:t>
            </a:r>
          </a:p>
        </p:txBody>
      </p:sp>
      <p:graphicFrame>
        <p:nvGraphicFramePr>
          <p:cNvPr id="19" name="Диаграмма 1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834919562"/>
              </p:ext>
            </p:extLst>
          </p:nvPr>
        </p:nvGraphicFramePr>
        <p:xfrm>
          <a:off x="107504" y="1052736"/>
          <a:ext cx="8784976" cy="57606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DF0214C-F6F7-4FDC-9B40-A1A554F35A3D}" type="slidenum">
              <a:rPr lang="ru-RU" smtClean="0"/>
              <a:pPr/>
              <a:t>24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798158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DF0214C-F6F7-4FDC-9B40-A1A554F35A3D}" type="slidenum">
              <a:rPr lang="ru-RU" smtClean="0"/>
              <a:pPr/>
              <a:t>25</a:t>
            </a:fld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251520" y="256292"/>
            <a:ext cx="86409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solidFill>
                  <a:schemeClr val="accent1"/>
                </a:solidFill>
                <a:latin typeface="Arial Black" panose="020B0A04020102020204" pitchFamily="34" charset="0"/>
              </a:rPr>
              <a:t>УДОВЛЕТВОРЕННОСТЬ ПОТРЕБИТЕЛЕЙ КАЧЕСТВОМ, УРОВНЕМ ЦЕН УСЛУГ</a:t>
            </a:r>
            <a:endParaRPr lang="ru-RU" sz="1200" b="1" dirty="0">
              <a:solidFill>
                <a:schemeClr val="accent1"/>
              </a:solidFill>
              <a:latin typeface="Arial Black" panose="020B0A04020102020204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31069" y="651097"/>
            <a:ext cx="834538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latin typeface="+mj-lt"/>
              </a:rPr>
              <a:t>4</a:t>
            </a:r>
            <a:r>
              <a:rPr lang="ru-RU" sz="1200" b="1" dirty="0" smtClean="0">
                <a:latin typeface="+mj-lt"/>
              </a:rPr>
              <a:t>.2</a:t>
            </a:r>
            <a:r>
              <a:rPr lang="ru-RU" sz="1200" b="1" dirty="0" smtClean="0"/>
              <a:t> </a:t>
            </a:r>
            <a:r>
              <a:rPr lang="en-US" sz="1200" b="1" dirty="0" smtClean="0"/>
              <a:t> </a:t>
            </a:r>
            <a:r>
              <a:rPr lang="ru-RU" sz="1200" b="1" dirty="0"/>
              <a:t>Уровень удовлетворенности потребителей </a:t>
            </a:r>
            <a:r>
              <a:rPr lang="ru-RU" sz="1200" b="1" u="sng" dirty="0"/>
              <a:t>ценами услуг </a:t>
            </a:r>
            <a:r>
              <a:rPr lang="ru-RU" sz="1200" b="1" dirty="0" smtClean="0"/>
              <a:t>на товарных рынках</a:t>
            </a:r>
            <a:r>
              <a:rPr lang="ru-RU" sz="1200" dirty="0"/>
              <a:t>, </a:t>
            </a:r>
            <a:r>
              <a:rPr lang="ru-RU" sz="1200" dirty="0" smtClean="0"/>
              <a:t>% </a:t>
            </a:r>
            <a:r>
              <a:rPr lang="ru-RU" sz="1200" dirty="0"/>
              <a:t>от числа потребителей</a:t>
            </a:r>
          </a:p>
        </p:txBody>
      </p:sp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608252190"/>
              </p:ext>
            </p:extLst>
          </p:nvPr>
        </p:nvGraphicFramePr>
        <p:xfrm>
          <a:off x="-180528" y="1045902"/>
          <a:ext cx="9180512" cy="56954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350738668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256292"/>
            <a:ext cx="86409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solidFill>
                  <a:schemeClr val="accent1"/>
                </a:solidFill>
                <a:latin typeface="Arial Black" panose="020B0A04020102020204" pitchFamily="34" charset="0"/>
              </a:rPr>
              <a:t>УДОВЛЕТВОРЕННОСТЬ ПОТРЕБИТЕЛЕЙ ВОЗМОЖНОСТЬЮ ВЫБОРА УСЛУГ</a:t>
            </a:r>
            <a:endParaRPr lang="ru-RU" sz="1200" b="1" dirty="0">
              <a:solidFill>
                <a:schemeClr val="accent1"/>
              </a:solidFill>
              <a:latin typeface="Arial Black" panose="020B0A04020102020204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18245" y="620688"/>
            <a:ext cx="85742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solidFill>
                  <a:schemeClr val="accent1"/>
                </a:solidFill>
                <a:latin typeface="+mj-lt"/>
              </a:rPr>
              <a:t>4</a:t>
            </a:r>
            <a:r>
              <a:rPr lang="ru-RU" sz="1200" b="1" dirty="0" smtClean="0">
                <a:solidFill>
                  <a:schemeClr val="accent1"/>
                </a:solidFill>
                <a:latin typeface="+mj-lt"/>
              </a:rPr>
              <a:t>.</a:t>
            </a:r>
            <a:r>
              <a:rPr lang="en-US" sz="1200" b="1" dirty="0">
                <a:solidFill>
                  <a:schemeClr val="accent1"/>
                </a:solidFill>
                <a:latin typeface="+mj-lt"/>
              </a:rPr>
              <a:t>3</a:t>
            </a:r>
            <a:r>
              <a:rPr lang="ru-RU" sz="1200" b="1" dirty="0"/>
              <a:t>  Уровень удовлетворенности потребителей</a:t>
            </a:r>
            <a:r>
              <a:rPr lang="ru-RU" sz="1200" b="1" u="sng" dirty="0"/>
              <a:t> </a:t>
            </a:r>
            <a:r>
              <a:rPr lang="ru-RU" sz="1200" b="1" u="sng" dirty="0" smtClean="0"/>
              <a:t>возможностью выбора </a:t>
            </a:r>
            <a:r>
              <a:rPr lang="ru-RU" sz="1200" b="1" u="sng" dirty="0"/>
              <a:t>услуг</a:t>
            </a:r>
            <a:r>
              <a:rPr lang="ru-RU" sz="1200" b="1" dirty="0"/>
              <a:t> на </a:t>
            </a:r>
            <a:r>
              <a:rPr lang="ru-RU" sz="1200" b="1" dirty="0" smtClean="0"/>
              <a:t>товарных </a:t>
            </a:r>
            <a:r>
              <a:rPr lang="ru-RU" sz="1200" b="1" dirty="0"/>
              <a:t>рынках</a:t>
            </a:r>
            <a:r>
              <a:rPr lang="ru-RU" sz="1200" b="1" dirty="0" smtClean="0"/>
              <a:t>,</a:t>
            </a:r>
            <a:r>
              <a:rPr lang="ru-RU" sz="1200" dirty="0" smtClean="0"/>
              <a:t>% </a:t>
            </a:r>
            <a:r>
              <a:rPr lang="ru-RU" sz="1200" dirty="0"/>
              <a:t>от числа потребителей</a:t>
            </a:r>
          </a:p>
        </p:txBody>
      </p:sp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921782196"/>
              </p:ext>
            </p:extLst>
          </p:nvPr>
        </p:nvGraphicFramePr>
        <p:xfrm>
          <a:off x="-1260648" y="985084"/>
          <a:ext cx="10153128" cy="57562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DF0214C-F6F7-4FDC-9B40-A1A554F35A3D}" type="slidenum">
              <a:rPr lang="ru-RU" smtClean="0"/>
              <a:pPr/>
              <a:t>26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170333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DF0214C-F6F7-4FDC-9B40-A1A554F35A3D}" type="slidenum">
              <a:rPr lang="ru-RU" smtClean="0"/>
              <a:pPr/>
              <a:t>27</a:t>
            </a:fld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323528" y="622429"/>
            <a:ext cx="86462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solidFill>
                  <a:schemeClr val="accent1"/>
                </a:solidFill>
              </a:rPr>
              <a:t>4</a:t>
            </a:r>
            <a:r>
              <a:rPr lang="ru-RU" sz="1200" b="1" dirty="0" smtClean="0">
                <a:solidFill>
                  <a:schemeClr val="accent1"/>
                </a:solidFill>
              </a:rPr>
              <a:t>.</a:t>
            </a:r>
            <a:r>
              <a:rPr lang="en-US" sz="1200" b="1" dirty="0">
                <a:solidFill>
                  <a:schemeClr val="accent1"/>
                </a:solidFill>
              </a:rPr>
              <a:t>4</a:t>
            </a:r>
            <a:r>
              <a:rPr lang="ru-RU" sz="1200" b="1" dirty="0">
                <a:solidFill>
                  <a:schemeClr val="accent1"/>
                </a:solidFill>
              </a:rPr>
              <a:t> </a:t>
            </a:r>
            <a:r>
              <a:rPr lang="en-US" sz="1200" b="1" dirty="0">
                <a:solidFill>
                  <a:schemeClr val="accent1"/>
                </a:solidFill>
              </a:rPr>
              <a:t> </a:t>
            </a:r>
            <a:r>
              <a:rPr lang="ru-RU" sz="1200" b="1" dirty="0"/>
              <a:t>Оценка количества организаций, предоставляющих </a:t>
            </a:r>
            <a:r>
              <a:rPr lang="ru-RU" sz="1200" b="1" dirty="0" smtClean="0"/>
              <a:t>услуги</a:t>
            </a:r>
            <a:r>
              <a:rPr lang="en-US" sz="1200" b="1" dirty="0" smtClean="0"/>
              <a:t> </a:t>
            </a:r>
            <a:r>
              <a:rPr lang="ru-RU" sz="1200" b="1" dirty="0"/>
              <a:t>на </a:t>
            </a:r>
            <a:r>
              <a:rPr lang="ru-RU" sz="1200" b="1" dirty="0" smtClean="0"/>
              <a:t>товарных рынках</a:t>
            </a:r>
            <a:r>
              <a:rPr lang="ru-RU" sz="1200" b="1" dirty="0"/>
              <a:t>, </a:t>
            </a:r>
            <a:r>
              <a:rPr lang="en-US" sz="1200" b="1" dirty="0" smtClean="0"/>
              <a:t> </a:t>
            </a:r>
            <a:r>
              <a:rPr lang="ru-RU" sz="1200" dirty="0"/>
              <a:t>% от числа потребителей</a:t>
            </a:r>
          </a:p>
        </p:txBody>
      </p:sp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847106533"/>
              </p:ext>
            </p:extLst>
          </p:nvPr>
        </p:nvGraphicFramePr>
        <p:xfrm>
          <a:off x="467545" y="1082352"/>
          <a:ext cx="8407990" cy="56590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51520" y="256292"/>
            <a:ext cx="86409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solidFill>
                  <a:schemeClr val="accent1"/>
                </a:solidFill>
                <a:latin typeface="Arial Black" panose="020B0A04020102020204" pitchFamily="34" charset="0"/>
              </a:rPr>
              <a:t>УДОВЛЕТВОРЕННОСТЬ ПОТРЕБИТЕЛЕЙ ВОЗМОЖНОСТЬЮ ВЫБОРА УСЛУГ</a:t>
            </a:r>
            <a:endParaRPr lang="ru-RU" sz="1200" b="1" dirty="0">
              <a:solidFill>
                <a:schemeClr val="accent1"/>
              </a:solidFill>
              <a:latin typeface="Arial Black" panose="020B0A04020102020204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160129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1044173"/>
            <a:ext cx="8280920" cy="6093976"/>
          </a:xfrm>
          <a:prstGeom prst="rect">
            <a:avLst/>
          </a:prstGeom>
        </p:spPr>
        <p:txBody>
          <a:bodyPr wrap="square" numCol="2" spcCol="540000">
            <a:spAutoFit/>
          </a:bodyPr>
          <a:lstStyle/>
          <a:p>
            <a:pPr algn="just"/>
            <a:r>
              <a:rPr lang="ru-RU" sz="1000" dirty="0"/>
              <a:t>Проведение комплекса мероприятий по информационной, маркетинговой и финансовой поддержке начинающих предпринимателей с целью увеличения числа организаций, прежде всего на следующих товарных рынках (где более остро стоит проблема недостаточного числа организаций):</a:t>
            </a:r>
          </a:p>
          <a:p>
            <a:pPr algn="just"/>
            <a:r>
              <a:rPr lang="ru-RU" sz="1000" dirty="0" smtClean="0"/>
              <a:t>-рынок товарной </a:t>
            </a:r>
            <a:r>
              <a:rPr lang="ru-RU" sz="1000" dirty="0" err="1" smtClean="0"/>
              <a:t>аквакультуры</a:t>
            </a:r>
            <a:endParaRPr lang="ru-RU" sz="1000" dirty="0" smtClean="0"/>
          </a:p>
          <a:p>
            <a:pPr algn="just"/>
            <a:r>
              <a:rPr lang="ru-RU" sz="1000" dirty="0" smtClean="0"/>
              <a:t>-рынок переработки водных биоресурсов</a:t>
            </a:r>
          </a:p>
          <a:p>
            <a:pPr algn="just"/>
            <a:r>
              <a:rPr lang="ru-RU" sz="1000" dirty="0" smtClean="0"/>
              <a:t>-рынок племенного животноводства</a:t>
            </a:r>
          </a:p>
          <a:p>
            <a:pPr algn="just"/>
            <a:r>
              <a:rPr lang="ru-RU" sz="1000" dirty="0" smtClean="0"/>
              <a:t>-рынок вылова водных биоресурсов</a:t>
            </a:r>
          </a:p>
          <a:p>
            <a:pPr algn="just"/>
            <a:r>
              <a:rPr lang="ru-RU" sz="1000" dirty="0" smtClean="0"/>
              <a:t>-рынок психолого-педагогического сопровождения детей с ОВЗ</a:t>
            </a:r>
          </a:p>
          <a:p>
            <a:pPr algn="just"/>
            <a:r>
              <a:rPr lang="ru-RU" sz="1000" dirty="0" smtClean="0"/>
              <a:t>-рынок семеноводства</a:t>
            </a:r>
          </a:p>
          <a:p>
            <a:pPr algn="just"/>
            <a:r>
              <a:rPr lang="ru-RU" sz="1000" dirty="0" smtClean="0"/>
              <a:t>-рынок дорожной деятельности</a:t>
            </a:r>
          </a:p>
          <a:p>
            <a:pPr algn="just"/>
            <a:r>
              <a:rPr lang="ru-RU" sz="1000" dirty="0" smtClean="0"/>
              <a:t>-рынок легкой промышленности</a:t>
            </a:r>
          </a:p>
          <a:p>
            <a:pPr algn="just"/>
            <a:r>
              <a:rPr lang="ru-RU" sz="1000" dirty="0" smtClean="0"/>
              <a:t>-рынок добычи полезных ископаемых</a:t>
            </a:r>
          </a:p>
          <a:p>
            <a:pPr algn="just"/>
            <a:r>
              <a:rPr lang="ru-RU" sz="1000" dirty="0" smtClean="0"/>
              <a:t>-рынок архитектурно-строительного проектирования</a:t>
            </a:r>
          </a:p>
          <a:p>
            <a:pPr algn="just"/>
            <a:r>
              <a:rPr lang="ru-RU" sz="1000" dirty="0" smtClean="0"/>
              <a:t>-рынок детского отдыха и оздоровления</a:t>
            </a:r>
          </a:p>
          <a:p>
            <a:pPr algn="just"/>
            <a:r>
              <a:rPr lang="ru-RU" sz="1000" dirty="0" smtClean="0"/>
              <a:t>-рынок по благоустройству</a:t>
            </a:r>
          </a:p>
          <a:p>
            <a:pPr algn="just"/>
            <a:endParaRPr lang="ru-RU" sz="1000" dirty="0" smtClean="0"/>
          </a:p>
          <a:p>
            <a:pPr algn="just"/>
            <a:endParaRPr lang="ru-RU" sz="1000" dirty="0" smtClean="0"/>
          </a:p>
          <a:p>
            <a:pPr algn="just"/>
            <a:r>
              <a:rPr lang="ru-RU" sz="1000" dirty="0" smtClean="0"/>
              <a:t>Рассмотрение </a:t>
            </a:r>
            <a:r>
              <a:rPr lang="ru-RU" sz="1000" dirty="0"/>
              <a:t>возможностей расширения ассортимента предоставляемых товаров, работ или услуг, повышения возможности их выбора на следующих товарных рынках (где наиболее низкий уровень удовлетворенности потребителей выбором услуг): </a:t>
            </a:r>
            <a:r>
              <a:rPr lang="ru-RU" sz="1000" dirty="0" smtClean="0"/>
              <a:t>дорожной деятельности, товарной </a:t>
            </a:r>
            <a:r>
              <a:rPr lang="ru-RU" sz="1000" dirty="0" err="1" smtClean="0"/>
              <a:t>аквакультуры</a:t>
            </a:r>
            <a:r>
              <a:rPr lang="ru-RU" sz="1000" dirty="0" smtClean="0"/>
              <a:t>, выполнение работ по содержанию и текущему ремонту общего имущества собственников помещений в многоквартирном доме, рынок переработки водных биоресурсов, </a:t>
            </a:r>
            <a:r>
              <a:rPr lang="ru-RU" sz="1000" dirty="0"/>
              <a:t>услуги по </a:t>
            </a:r>
            <a:r>
              <a:rPr lang="ru-RU" sz="1000" dirty="0" smtClean="0"/>
              <a:t>благоустройству, вылову водных биоресурсов. </a:t>
            </a:r>
          </a:p>
          <a:p>
            <a:pPr algn="just"/>
            <a:endParaRPr lang="ru-RU" sz="1000" dirty="0" smtClean="0"/>
          </a:p>
          <a:p>
            <a:pPr algn="just"/>
            <a:r>
              <a:rPr lang="ru-RU" sz="1000" dirty="0"/>
              <a:t>Выявление причин нехватки организаций и низких оценок удовлетворенности потребителей возможностью выбора услуг в отдельных муниципальных образованиях Новосибирской области путем обсуждения данных вопросов с представителями органов местного самоуправления. </a:t>
            </a:r>
            <a:endParaRPr lang="ru-RU" sz="1000" dirty="0" smtClean="0"/>
          </a:p>
          <a:p>
            <a:pPr algn="just"/>
            <a:endParaRPr lang="ru-RU" sz="1000" dirty="0" smtClean="0"/>
          </a:p>
          <a:p>
            <a:pPr algn="just"/>
            <a:endParaRPr lang="ru-RU" sz="1000" dirty="0" smtClean="0"/>
          </a:p>
          <a:p>
            <a:pPr algn="just"/>
            <a:endParaRPr lang="ru-RU" sz="1000" dirty="0" smtClean="0"/>
          </a:p>
          <a:p>
            <a:pPr algn="just"/>
            <a:endParaRPr lang="ru-RU" sz="1000" dirty="0" smtClean="0"/>
          </a:p>
          <a:p>
            <a:pPr algn="just"/>
            <a:endParaRPr lang="ru-RU" sz="1000" dirty="0" smtClean="0"/>
          </a:p>
          <a:p>
            <a:pPr algn="just"/>
            <a:endParaRPr lang="ru-RU" sz="1000" dirty="0" smtClean="0"/>
          </a:p>
          <a:p>
            <a:pPr algn="just"/>
            <a:endParaRPr lang="ru-RU" sz="1000" dirty="0" smtClean="0"/>
          </a:p>
          <a:p>
            <a:pPr algn="just"/>
            <a:endParaRPr lang="ru-RU" sz="1000" dirty="0" smtClean="0"/>
          </a:p>
          <a:p>
            <a:pPr algn="just"/>
            <a:r>
              <a:rPr lang="ru-RU" sz="1000" dirty="0" smtClean="0"/>
              <a:t>Проведение </a:t>
            </a:r>
            <a:r>
              <a:rPr lang="ru-RU" sz="1000" dirty="0"/>
              <a:t>контроля ценообразования на следующих товарных рынках (где наиболее низкий уровень удовлетворенности потребителей уровнем цен): </a:t>
            </a:r>
            <a:r>
              <a:rPr lang="ru-RU" sz="1000" dirty="0" smtClean="0"/>
              <a:t>дорожная деятельность, товарная </a:t>
            </a:r>
            <a:r>
              <a:rPr lang="ru-RU" sz="1000" dirty="0" err="1" smtClean="0"/>
              <a:t>аквакультура</a:t>
            </a:r>
            <a:r>
              <a:rPr lang="ru-RU" sz="1000" dirty="0" smtClean="0"/>
              <a:t>, </a:t>
            </a:r>
            <a:r>
              <a:rPr lang="ru-RU" sz="1000" dirty="0"/>
              <a:t>капитальное </a:t>
            </a:r>
            <a:r>
              <a:rPr lang="ru-RU" sz="1000" dirty="0" smtClean="0"/>
              <a:t>строительство, выполнение работ по содержанию и текущему ремонту общего имущества собственников помещений в многоквартирном доме, переработка водных </a:t>
            </a:r>
            <a:r>
              <a:rPr lang="ru-RU" sz="1000" dirty="0"/>
              <a:t>биоресурсов, </a:t>
            </a:r>
            <a:r>
              <a:rPr lang="ru-RU" sz="1000" dirty="0" smtClean="0"/>
              <a:t>вылов водных биоресурсов, </a:t>
            </a:r>
            <a:r>
              <a:rPr lang="ru-RU" sz="1000" dirty="0"/>
              <a:t>жилищное строительство, услуги детского отдыха и оздоровления. </a:t>
            </a:r>
            <a:endParaRPr lang="ru-RU" sz="1000" dirty="0" smtClean="0"/>
          </a:p>
          <a:p>
            <a:pPr algn="just"/>
            <a:endParaRPr lang="ru-RU" sz="1000" dirty="0" smtClean="0"/>
          </a:p>
          <a:p>
            <a:pPr algn="just"/>
            <a:r>
              <a:rPr lang="ru-RU" sz="1000" dirty="0" smtClean="0"/>
              <a:t>Проведение </a:t>
            </a:r>
            <a:r>
              <a:rPr lang="ru-RU" sz="1000" dirty="0"/>
              <a:t>мероприятий по регулированию уровня цен и снижению его роста, в том числе за счет предоставления государственной поддержки и контроля за деятельностью естественных монополий, на следующих товарных рынках (где наиболее часто отмечается рост цен): </a:t>
            </a:r>
            <a:r>
              <a:rPr lang="ru-RU" sz="1000" dirty="0" smtClean="0"/>
              <a:t>розничной торговли лекарственными препаратами, купли-продажи электроэнергии, </a:t>
            </a:r>
            <a:r>
              <a:rPr lang="ru-RU" sz="1000" dirty="0"/>
              <a:t>теплоснабжение, </a:t>
            </a:r>
            <a:r>
              <a:rPr lang="ru-RU" sz="1000" dirty="0" smtClean="0"/>
              <a:t>по сбору и транспортированию ТКО. </a:t>
            </a:r>
          </a:p>
          <a:p>
            <a:pPr algn="just"/>
            <a:endParaRPr lang="ru-RU" sz="1000" dirty="0" smtClean="0"/>
          </a:p>
          <a:p>
            <a:pPr algn="just"/>
            <a:r>
              <a:rPr lang="ru-RU" sz="1000" dirty="0"/>
              <a:t>Проведение мероприятий по контролю за качеством услуг на следующих товарных рынках (где наиболее низкий уровень удовлетворенности потребителей качеством товаров, работ или услуг</a:t>
            </a:r>
            <a:r>
              <a:rPr lang="ru-RU" sz="1000" dirty="0" smtClean="0"/>
              <a:t>): дорожной деятельности, </a:t>
            </a:r>
            <a:r>
              <a:rPr lang="ru-RU" sz="1000" dirty="0"/>
              <a:t>рыбоводство, </a:t>
            </a:r>
            <a:r>
              <a:rPr lang="ru-RU" sz="1000" dirty="0" smtClean="0"/>
              <a:t>товарной </a:t>
            </a:r>
            <a:r>
              <a:rPr lang="ru-RU" sz="1000" dirty="0"/>
              <a:t>аквакультуры, капитальное </a:t>
            </a:r>
            <a:r>
              <a:rPr lang="ru-RU" sz="1000" dirty="0" smtClean="0"/>
              <a:t>строительство, вылова водных биоресурсов, по благоустройству, </a:t>
            </a:r>
            <a:r>
              <a:rPr lang="ru-RU" sz="1000" dirty="0"/>
              <a:t>психолого-педагогическое сопровождение детей с ограниченными возможностями здоровья, </a:t>
            </a:r>
            <a:r>
              <a:rPr lang="ru-RU" sz="1000" dirty="0" smtClean="0"/>
              <a:t>выполнение работ по содержанию и текущему ремонту общего имущества собственников помещений в многоквартирном доме, </a:t>
            </a:r>
            <a:r>
              <a:rPr lang="ru-RU" sz="1000" dirty="0"/>
              <a:t>архитектурно-строительное проектирование, жилищное строительство, услуги детского отдыха и оздоровления. Также обратить внимание на причины снижения качества услуг на рынках легкой промышленности, </a:t>
            </a:r>
            <a:r>
              <a:rPr lang="ru-RU" sz="1000" dirty="0" smtClean="0"/>
              <a:t>по сбору и транспортированию ТКО, </a:t>
            </a:r>
            <a:r>
              <a:rPr lang="ru-RU" sz="1000" dirty="0"/>
              <a:t>семеноводства, племенного животноводства, услуг общего образования. Разработать и провести мероприятия по повышению качества услуг на определенных товарных рынках в муниципальных образованиях, где отмечается наиболее низкий уровень удовлетворенности потребителей качеством </a:t>
            </a:r>
            <a:r>
              <a:rPr lang="ru-RU" sz="1000" dirty="0" smtClean="0"/>
              <a:t>услуг.</a:t>
            </a:r>
          </a:p>
          <a:p>
            <a:pPr marL="90000" indent="-90000">
              <a:lnSpc>
                <a:spcPct val="112000"/>
              </a:lnSpc>
              <a:spcAft>
                <a:spcPts val="800"/>
              </a:spcAft>
              <a:buClr>
                <a:schemeClr val="tx2"/>
              </a:buClr>
              <a:buFont typeface="Arial" pitchFamily="34" charset="0"/>
              <a:buChar char="•"/>
            </a:pPr>
            <a:endParaRPr lang="ru-RU" sz="1000" dirty="0"/>
          </a:p>
        </p:txBody>
      </p:sp>
      <p:sp>
        <p:nvSpPr>
          <p:cNvPr id="3" name="TextBox 2"/>
          <p:cNvSpPr txBox="1"/>
          <p:nvPr/>
        </p:nvSpPr>
        <p:spPr>
          <a:xfrm>
            <a:off x="204056" y="1052736"/>
            <a:ext cx="52860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300" dirty="0">
                <a:solidFill>
                  <a:srgbClr val="91357F"/>
                </a:solidFill>
                <a:latin typeface="+mj-lt"/>
              </a:rPr>
              <a:t>01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31236" y="3789040"/>
            <a:ext cx="52860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300" dirty="0" smtClean="0">
                <a:solidFill>
                  <a:srgbClr val="91357F"/>
                </a:solidFill>
                <a:latin typeface="+mj-lt"/>
              </a:rPr>
              <a:t>02</a:t>
            </a:r>
            <a:endParaRPr lang="ru-RU" sz="1300" dirty="0">
              <a:solidFill>
                <a:srgbClr val="91357F"/>
              </a:solidFill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499992" y="1052736"/>
            <a:ext cx="52860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300" dirty="0" smtClean="0">
                <a:solidFill>
                  <a:srgbClr val="91357F"/>
                </a:solidFill>
                <a:latin typeface="+mj-lt"/>
              </a:rPr>
              <a:t>04</a:t>
            </a:r>
            <a:endParaRPr lang="ru-RU" sz="1300" dirty="0">
              <a:solidFill>
                <a:srgbClr val="91357F"/>
              </a:solidFill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499992" y="2276872"/>
            <a:ext cx="52860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300" dirty="0" smtClean="0">
                <a:solidFill>
                  <a:srgbClr val="91357F"/>
                </a:solidFill>
                <a:latin typeface="+mj-lt"/>
              </a:rPr>
              <a:t>05</a:t>
            </a:r>
            <a:endParaRPr lang="ru-RU" sz="1300" dirty="0">
              <a:solidFill>
                <a:srgbClr val="91357F"/>
              </a:solidFill>
              <a:latin typeface="+mj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1520" y="256292"/>
            <a:ext cx="86409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solidFill>
                  <a:schemeClr val="accent1"/>
                </a:solidFill>
                <a:latin typeface="Arial Black" panose="020B0A04020102020204" pitchFamily="34" charset="0"/>
              </a:rPr>
              <a:t>ОБЩИЕ ПРЕДЛОЖЕНИЯ </a:t>
            </a:r>
          </a:p>
          <a:p>
            <a:pPr algn="ctr"/>
            <a:r>
              <a:rPr lang="ru-RU" sz="1200" b="1" dirty="0">
                <a:solidFill>
                  <a:schemeClr val="accent1"/>
                </a:solidFill>
                <a:latin typeface="Arial Black" panose="020B0A04020102020204" pitchFamily="34" charset="0"/>
              </a:rPr>
              <a:t>по повышению эффективности деятельности ОИВ, ОМСУ в области содействия развитию конкуренции</a:t>
            </a:r>
            <a:endParaRPr lang="ru-RU" sz="1200" b="1" dirty="0">
              <a:solidFill>
                <a:schemeClr val="accent1"/>
              </a:solidFill>
              <a:latin typeface="Arial Black" panose="020B0A04020102020204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81093" y="5157192"/>
            <a:ext cx="52860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300" dirty="0" smtClean="0">
                <a:solidFill>
                  <a:srgbClr val="91357F"/>
                </a:solidFill>
                <a:latin typeface="+mj-lt"/>
              </a:rPr>
              <a:t>03</a:t>
            </a:r>
            <a:endParaRPr lang="ru-RU" sz="1300" dirty="0">
              <a:solidFill>
                <a:srgbClr val="91357F"/>
              </a:solidFill>
              <a:latin typeface="+mj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99992" y="3356992"/>
            <a:ext cx="52860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300" dirty="0" smtClean="0">
                <a:solidFill>
                  <a:srgbClr val="91357F"/>
                </a:solidFill>
                <a:latin typeface="+mj-lt"/>
              </a:rPr>
              <a:t>06</a:t>
            </a:r>
            <a:endParaRPr lang="ru-RU" sz="1300" dirty="0">
              <a:solidFill>
                <a:srgbClr val="91357F"/>
              </a:solidFill>
              <a:latin typeface="+mj-lt"/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DF0214C-F6F7-4FDC-9B40-A1A554F35A3D}" type="slidenum">
              <a:rPr lang="ru-RU" smtClean="0"/>
              <a:pPr/>
              <a:t>28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194684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936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03648" y="1779921"/>
            <a:ext cx="548250" cy="294233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835696" y="2026583"/>
            <a:ext cx="568863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Раздел </a:t>
            </a:r>
            <a:r>
              <a:rPr lang="ru-RU" sz="2000" b="1" dirty="0" smtClean="0"/>
              <a:t>5. 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РЕЗУЛЬТАТЫ МОНИТОРИНГА </a:t>
            </a:r>
            <a:r>
              <a:rPr lang="en-US" sz="2000" b="1" dirty="0">
                <a:latin typeface="Arial" pitchFamily="34" charset="0"/>
                <a:cs typeface="Arial" pitchFamily="34" charset="0"/>
              </a:rPr>
              <a:t/>
            </a:r>
            <a:br>
              <a:rPr lang="en-US" sz="2000" b="1" dirty="0">
                <a:latin typeface="Arial" pitchFamily="34" charset="0"/>
                <a:cs typeface="Arial" pitchFamily="34" charset="0"/>
              </a:rPr>
            </a:br>
            <a:r>
              <a:rPr lang="ru-RU" sz="2000" dirty="0"/>
              <a:t>удовлетворенности субъектов предпринимательства </a:t>
            </a:r>
            <a:br>
              <a:rPr lang="ru-RU" sz="2000" dirty="0"/>
            </a:br>
            <a:r>
              <a:rPr lang="ru-RU" sz="2000" dirty="0"/>
              <a:t>и потребителей товаров, работ и услуг качеством официальной информации о состоянии конкурентной среды на рынках товаров, работ и услуг и деятельности по содействию развитию конкуренции в Новосибирской области, размещаемой уполномоченным органом </a:t>
            </a:r>
            <a:br>
              <a:rPr lang="ru-RU" sz="2000" dirty="0"/>
            </a:br>
            <a:r>
              <a:rPr lang="ru-RU" sz="2000" dirty="0"/>
              <a:t>и муниципальными образованиями</a:t>
            </a:r>
            <a:endParaRPr lang="ru-RU" sz="2000" dirty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41976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835696" y="2996952"/>
            <a:ext cx="5400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Arial" pitchFamily="34" charset="0"/>
                <a:cs typeface="Arial" pitchFamily="34" charset="0"/>
              </a:rPr>
              <a:t>Раздел 1. ОБЩИЕ ПОЛОЖЕНИЯ</a:t>
            </a:r>
            <a:endParaRPr lang="ru-RU" sz="2000" dirty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54596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 flipV="1">
            <a:off x="0" y="3429000"/>
            <a:ext cx="9143999" cy="3429000"/>
          </a:xfrm>
          <a:prstGeom prst="rect">
            <a:avLst/>
          </a:prstGeom>
          <a:solidFill>
            <a:schemeClr val="bg2">
              <a:lumMod val="40000"/>
              <a:lumOff val="6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251520" y="256292"/>
            <a:ext cx="49685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solidFill>
                  <a:schemeClr val="accent1"/>
                </a:solidFill>
                <a:latin typeface="Arial Black" panose="020B0A04020102020204" pitchFamily="34" charset="0"/>
              </a:rPr>
              <a:t>МНЕНИЕ СУБЪЕКТОВ ПРЕДПРИНИМАТЕЛЬСТВА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23528" y="836712"/>
            <a:ext cx="8646243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>
                <a:solidFill>
                  <a:schemeClr val="accent1"/>
                </a:solidFill>
                <a:latin typeface="+mj-lt"/>
              </a:rPr>
              <a:t>5.1 </a:t>
            </a:r>
            <a:r>
              <a:rPr lang="ru-RU" sz="1100" b="1" dirty="0"/>
              <a:t>Удовлетворенность субъектов предпринимательства качеством официальной информации о состоянии конкурентной среды на рынках товаров, работ и услуг Новосибирской области: уровень доступности, уровень понятности и уровень удобства получения </a:t>
            </a:r>
            <a:r>
              <a:rPr lang="ru-RU" sz="1100" b="1" dirty="0" smtClean="0"/>
              <a:t>информации, </a:t>
            </a:r>
            <a:r>
              <a:rPr lang="ru-RU" sz="1100" dirty="0"/>
              <a:t>% от числа опрошенных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265372" y="3595663"/>
            <a:ext cx="40377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>
                <a:solidFill>
                  <a:schemeClr val="accent1"/>
                </a:solidFill>
                <a:latin typeface="+mj-lt"/>
              </a:rPr>
              <a:t>5.</a:t>
            </a:r>
            <a:r>
              <a:rPr lang="en-US" sz="1100" b="1" dirty="0">
                <a:solidFill>
                  <a:schemeClr val="accent1"/>
                </a:solidFill>
                <a:latin typeface="+mj-lt"/>
              </a:rPr>
              <a:t>2 </a:t>
            </a:r>
            <a:r>
              <a:rPr lang="ru-RU" sz="1100" b="1" dirty="0"/>
              <a:t>Оценка субъектами предпринимательства общедоступности</a:t>
            </a:r>
            <a:endParaRPr lang="en-US" sz="1100" b="1" dirty="0"/>
          </a:p>
          <a:p>
            <a:r>
              <a:rPr lang="en-US" sz="1100" b="1" dirty="0"/>
              <a:t>      </a:t>
            </a:r>
            <a:r>
              <a:rPr lang="ru-RU" sz="1100" b="1" dirty="0"/>
              <a:t> официальной информации по вопросам ведения бизнеса, </a:t>
            </a:r>
            <a:endParaRPr lang="en-US" sz="1100" b="1" dirty="0"/>
          </a:p>
          <a:p>
            <a:r>
              <a:rPr lang="en-US" sz="1100" b="1" dirty="0"/>
              <a:t>       </a:t>
            </a:r>
            <a:r>
              <a:rPr lang="ru-RU" sz="1100" b="1" dirty="0"/>
              <a:t>находящейся в органах государственной власти, </a:t>
            </a:r>
            <a:endParaRPr lang="en-US" sz="1100" b="1" dirty="0"/>
          </a:p>
          <a:p>
            <a:r>
              <a:rPr lang="en-US" sz="1100" b="1" dirty="0"/>
              <a:t>       </a:t>
            </a:r>
            <a:r>
              <a:rPr lang="ru-RU" sz="1000" dirty="0"/>
              <a:t>% от числа опрошенных субъектов предпринимательства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735151" y="3595662"/>
            <a:ext cx="4037732" cy="75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>
                <a:solidFill>
                  <a:schemeClr val="accent1"/>
                </a:solidFill>
                <a:latin typeface="+mj-lt"/>
              </a:rPr>
              <a:t>5.</a:t>
            </a:r>
            <a:r>
              <a:rPr lang="en-US" sz="1100" b="1" dirty="0">
                <a:solidFill>
                  <a:schemeClr val="accent1"/>
                </a:solidFill>
                <a:latin typeface="+mj-lt"/>
              </a:rPr>
              <a:t>3</a:t>
            </a:r>
            <a:r>
              <a:rPr lang="ru-RU" sz="1100" dirty="0">
                <a:latin typeface="+mj-lt"/>
              </a:rPr>
              <a:t> </a:t>
            </a:r>
            <a:r>
              <a:rPr lang="ru-RU" sz="1100" b="1" dirty="0"/>
              <a:t>Оценка субъектами предпринимательства общедоступности</a:t>
            </a:r>
            <a:endParaRPr lang="en-US" sz="1100" b="1" dirty="0"/>
          </a:p>
          <a:p>
            <a:r>
              <a:rPr lang="en-US" sz="1100" b="1" dirty="0"/>
              <a:t>      </a:t>
            </a:r>
            <a:r>
              <a:rPr lang="ru-RU" sz="1100" b="1" dirty="0"/>
              <a:t> официальной информации по вопросам ведения бизнеса, </a:t>
            </a:r>
            <a:endParaRPr lang="en-US" sz="1100" b="1" dirty="0"/>
          </a:p>
          <a:p>
            <a:r>
              <a:rPr lang="en-US" sz="1100" b="1" dirty="0"/>
              <a:t>       </a:t>
            </a:r>
            <a:r>
              <a:rPr lang="ru-RU" sz="1100" b="1" dirty="0"/>
              <a:t>находящейся в органах муниципальной власти, </a:t>
            </a:r>
            <a:endParaRPr lang="en-US" sz="1100" b="1" dirty="0"/>
          </a:p>
          <a:p>
            <a:r>
              <a:rPr lang="en-US" sz="1000" dirty="0"/>
              <a:t>        </a:t>
            </a:r>
            <a:r>
              <a:rPr lang="ru-RU" sz="1000" dirty="0"/>
              <a:t>% от числа опрошенных субъектов предпринимательства</a:t>
            </a:r>
          </a:p>
        </p:txBody>
      </p:sp>
      <p:cxnSp>
        <p:nvCxnSpPr>
          <p:cNvPr id="26" name="Прямая соединительная линия 25"/>
          <p:cNvCxnSpPr/>
          <p:nvPr/>
        </p:nvCxnSpPr>
        <p:spPr>
          <a:xfrm>
            <a:off x="4644008" y="3645024"/>
            <a:ext cx="0" cy="2808312"/>
          </a:xfrm>
          <a:prstGeom prst="line">
            <a:avLst/>
          </a:prstGeom>
          <a:ln w="12700">
            <a:solidFill>
              <a:srgbClr val="5E275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8" name="Объект 1"/>
          <p:cNvGraphicFramePr/>
          <p:nvPr>
            <p:extLst>
              <p:ext uri="{D42A27DB-BD31-4B8C-83A1-F6EECF244321}">
                <p14:modId xmlns:p14="http://schemas.microsoft.com/office/powerpoint/2010/main" xmlns="" val="1846259621"/>
              </p:ext>
            </p:extLst>
          </p:nvPr>
        </p:nvGraphicFramePr>
        <p:xfrm>
          <a:off x="611560" y="1436876"/>
          <a:ext cx="8064896" cy="19921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9" name="Диаграмма 28"/>
          <p:cNvGraphicFramePr/>
          <p:nvPr>
            <p:extLst>
              <p:ext uri="{D42A27DB-BD31-4B8C-83A1-F6EECF244321}">
                <p14:modId xmlns:p14="http://schemas.microsoft.com/office/powerpoint/2010/main" xmlns="" val="3754829045"/>
              </p:ext>
            </p:extLst>
          </p:nvPr>
        </p:nvGraphicFramePr>
        <p:xfrm>
          <a:off x="6183" y="4590775"/>
          <a:ext cx="3938214" cy="1866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0" name="Диаграмма 29"/>
          <p:cNvGraphicFramePr/>
          <p:nvPr>
            <p:extLst>
              <p:ext uri="{D42A27DB-BD31-4B8C-83A1-F6EECF244321}">
                <p14:modId xmlns:p14="http://schemas.microsoft.com/office/powerpoint/2010/main" xmlns="" val="2373814204"/>
              </p:ext>
            </p:extLst>
          </p:nvPr>
        </p:nvGraphicFramePr>
        <p:xfrm>
          <a:off x="4736067" y="4586436"/>
          <a:ext cx="3171825" cy="1866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DF0214C-F6F7-4FDC-9B40-A1A554F35A3D}" type="slidenum">
              <a:rPr lang="ru-RU" smtClean="0"/>
              <a:pPr/>
              <a:t>30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235929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548680"/>
            <a:ext cx="864624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>
                <a:solidFill>
                  <a:schemeClr val="accent1"/>
                </a:solidFill>
                <a:latin typeface="+mj-lt"/>
              </a:rPr>
              <a:t>5.4</a:t>
            </a:r>
            <a:r>
              <a:rPr lang="en-US" sz="1100" b="1" dirty="0" smtClean="0">
                <a:solidFill>
                  <a:schemeClr val="accent1"/>
                </a:solidFill>
                <a:latin typeface="+mj-lt"/>
              </a:rPr>
              <a:t> </a:t>
            </a:r>
            <a:r>
              <a:rPr lang="ru-RU" sz="1100" dirty="0" smtClean="0">
                <a:latin typeface="+mj-lt"/>
              </a:rPr>
              <a:t> </a:t>
            </a:r>
            <a:r>
              <a:rPr lang="ru-RU" sz="1100" b="1" dirty="0"/>
              <a:t>Удовлетворенность субъектов предпринимательства качеством официальной информации о состоянии конкурентной среды на рынках</a:t>
            </a:r>
            <a:endParaRPr lang="en-US" sz="1100" b="1" dirty="0"/>
          </a:p>
          <a:p>
            <a:r>
              <a:rPr lang="ru-RU" sz="1100" b="1" dirty="0" smtClean="0"/>
              <a:t>товаров</a:t>
            </a:r>
            <a:r>
              <a:rPr lang="ru-RU" sz="1100" b="1" dirty="0"/>
              <a:t>, работ и услуг Новосибирской области: </a:t>
            </a:r>
            <a:r>
              <a:rPr lang="ru-RU" sz="1100" b="1" u="sng" dirty="0"/>
              <a:t>уровень </a:t>
            </a:r>
            <a:r>
              <a:rPr lang="ru-RU" sz="1100" b="1" u="sng" dirty="0" smtClean="0"/>
              <a:t>доступности</a:t>
            </a:r>
            <a:r>
              <a:rPr lang="ru-RU" sz="1100" b="1" dirty="0" smtClean="0"/>
              <a:t>, </a:t>
            </a:r>
            <a:r>
              <a:rPr lang="ru-RU" sz="1000" dirty="0"/>
              <a:t>% от числа участников каждого из </a:t>
            </a:r>
            <a:r>
              <a:rPr lang="ru-RU" sz="1000" dirty="0" smtClean="0"/>
              <a:t>товарных рынков</a:t>
            </a:r>
            <a:endParaRPr lang="ru-RU" sz="1000" dirty="0"/>
          </a:p>
        </p:txBody>
      </p:sp>
      <p:sp>
        <p:nvSpPr>
          <p:cNvPr id="4" name="TextBox 3"/>
          <p:cNvSpPr txBox="1"/>
          <p:nvPr/>
        </p:nvSpPr>
        <p:spPr>
          <a:xfrm>
            <a:off x="251520" y="256292"/>
            <a:ext cx="86409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solidFill>
                  <a:schemeClr val="accent1"/>
                </a:solidFill>
                <a:latin typeface="Arial Black" panose="020B0A04020102020204" pitchFamily="34" charset="0"/>
              </a:rPr>
              <a:t>МНЕНИЕ СУБЪЕКТОВ ПРЕДПРИНИМАТЕЛЬСТВА В РАЗРЕЗЕ РЫНКОВ</a:t>
            </a: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xmlns="" val="250911263"/>
              </p:ext>
            </p:extLst>
          </p:nvPr>
        </p:nvGraphicFramePr>
        <p:xfrm>
          <a:off x="-2124744" y="1076836"/>
          <a:ext cx="10873208" cy="57887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DF0214C-F6F7-4FDC-9B40-A1A554F35A3D}" type="slidenum">
              <a:rPr lang="ru-RU" smtClean="0"/>
              <a:pPr/>
              <a:t>31</a:t>
            </a:fld>
            <a:endParaRPr lang="ru-RU" dirty="0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5868144" y="3501008"/>
            <a:ext cx="1986892" cy="1"/>
          </a:xfrm>
          <a:prstGeom prst="line">
            <a:avLst/>
          </a:prstGeom>
          <a:ln w="190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318604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DF0214C-F6F7-4FDC-9B40-A1A554F35A3D}" type="slidenum">
              <a:rPr lang="ru-RU" smtClean="0"/>
              <a:pPr/>
              <a:t>32</a:t>
            </a:fld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251520" y="548680"/>
            <a:ext cx="864624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>
                <a:solidFill>
                  <a:schemeClr val="accent1"/>
                </a:solidFill>
                <a:latin typeface="+mj-lt"/>
              </a:rPr>
              <a:t>5.5</a:t>
            </a:r>
            <a:r>
              <a:rPr lang="en-US" sz="1100" b="1" dirty="0" smtClean="0">
                <a:solidFill>
                  <a:schemeClr val="accent1"/>
                </a:solidFill>
                <a:latin typeface="+mj-lt"/>
              </a:rPr>
              <a:t> </a:t>
            </a:r>
            <a:r>
              <a:rPr lang="ru-RU" sz="1100" dirty="0" smtClean="0">
                <a:latin typeface="+mj-lt"/>
              </a:rPr>
              <a:t> </a:t>
            </a:r>
            <a:r>
              <a:rPr lang="ru-RU" sz="1100" b="1" dirty="0"/>
              <a:t>Удовлетворенность субъектов предпринимательства качеством официальной информации о состоянии конкурентной среды на рынках</a:t>
            </a:r>
            <a:endParaRPr lang="en-US" sz="1100" b="1" dirty="0"/>
          </a:p>
          <a:p>
            <a:r>
              <a:rPr lang="ru-RU" sz="1100" b="1" dirty="0" smtClean="0"/>
              <a:t>товаров</a:t>
            </a:r>
            <a:r>
              <a:rPr lang="ru-RU" sz="1100" b="1" dirty="0"/>
              <a:t>, работ и услуг Новосибирской области: </a:t>
            </a:r>
            <a:r>
              <a:rPr lang="ru-RU" sz="1100" b="1" u="sng" dirty="0" smtClean="0"/>
              <a:t>уровень понятности</a:t>
            </a:r>
            <a:r>
              <a:rPr lang="ru-RU" sz="1100" b="1" dirty="0" smtClean="0"/>
              <a:t>, </a:t>
            </a:r>
            <a:r>
              <a:rPr lang="ru-RU" sz="1000" dirty="0"/>
              <a:t>% от числа участников каждого из </a:t>
            </a:r>
            <a:r>
              <a:rPr lang="ru-RU" sz="1000" dirty="0" smtClean="0"/>
              <a:t>товарных рынков</a:t>
            </a:r>
            <a:endParaRPr lang="ru-RU" sz="1000" dirty="0"/>
          </a:p>
        </p:txBody>
      </p:sp>
      <p:sp>
        <p:nvSpPr>
          <p:cNvPr id="4" name="TextBox 3"/>
          <p:cNvSpPr txBox="1"/>
          <p:nvPr/>
        </p:nvSpPr>
        <p:spPr>
          <a:xfrm>
            <a:off x="251520" y="256292"/>
            <a:ext cx="86409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solidFill>
                  <a:schemeClr val="accent1"/>
                </a:solidFill>
                <a:latin typeface="Arial Black" panose="020B0A04020102020204" pitchFamily="34" charset="0"/>
              </a:rPr>
              <a:t>МНЕНИЕ СУБЪЕКТОВ ПРЕДПРИНИМАТЕЛЬСТВА В РАЗРЕЗЕ РЫНКОВ</a:t>
            </a: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xmlns="" val="3741026200"/>
              </p:ext>
            </p:extLst>
          </p:nvPr>
        </p:nvGraphicFramePr>
        <p:xfrm>
          <a:off x="-396552" y="1052736"/>
          <a:ext cx="9289032" cy="57606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249913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DF0214C-F6F7-4FDC-9B40-A1A554F35A3D}" type="slidenum">
              <a:rPr lang="ru-RU" smtClean="0"/>
              <a:pPr/>
              <a:t>33</a:t>
            </a:fld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251520" y="548680"/>
            <a:ext cx="864624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>
                <a:solidFill>
                  <a:schemeClr val="accent1"/>
                </a:solidFill>
                <a:latin typeface="+mj-lt"/>
              </a:rPr>
              <a:t>5.6</a:t>
            </a:r>
            <a:r>
              <a:rPr lang="en-US" sz="1100" b="1" dirty="0" smtClean="0">
                <a:solidFill>
                  <a:schemeClr val="accent1"/>
                </a:solidFill>
                <a:latin typeface="+mj-lt"/>
              </a:rPr>
              <a:t> </a:t>
            </a:r>
            <a:r>
              <a:rPr lang="ru-RU" sz="1100" dirty="0" smtClean="0">
                <a:latin typeface="+mj-lt"/>
              </a:rPr>
              <a:t> </a:t>
            </a:r>
            <a:r>
              <a:rPr lang="ru-RU" sz="1100" b="1" dirty="0"/>
              <a:t>Удовлетворенность субъектов предпринимательства качеством официальной информации о состоянии конкурентной среды на рынках</a:t>
            </a:r>
            <a:endParaRPr lang="en-US" sz="1100" b="1" dirty="0"/>
          </a:p>
          <a:p>
            <a:r>
              <a:rPr lang="ru-RU" sz="1100" b="1" dirty="0" smtClean="0"/>
              <a:t>товаров</a:t>
            </a:r>
            <a:r>
              <a:rPr lang="ru-RU" sz="1100" b="1" dirty="0"/>
              <a:t>, работ и услуг Новосибирской области: </a:t>
            </a:r>
            <a:r>
              <a:rPr lang="ru-RU" sz="1100" b="1" u="sng" dirty="0" smtClean="0"/>
              <a:t>уровень </a:t>
            </a:r>
            <a:r>
              <a:rPr lang="ru-RU" sz="1100" b="1" u="sng" dirty="0"/>
              <a:t>удобства </a:t>
            </a:r>
            <a:r>
              <a:rPr lang="ru-RU" sz="1100" b="1" u="sng" dirty="0" smtClean="0"/>
              <a:t>получения</a:t>
            </a:r>
            <a:r>
              <a:rPr lang="ru-RU" sz="1100" b="1" dirty="0" smtClean="0"/>
              <a:t>, </a:t>
            </a:r>
            <a:r>
              <a:rPr lang="ru-RU" sz="1000" dirty="0"/>
              <a:t>% от числа участников каждого из </a:t>
            </a:r>
            <a:r>
              <a:rPr lang="ru-RU" sz="1000" dirty="0" smtClean="0"/>
              <a:t>товарных рынков</a:t>
            </a:r>
            <a:endParaRPr lang="ru-RU" sz="1000" dirty="0"/>
          </a:p>
        </p:txBody>
      </p:sp>
      <p:sp>
        <p:nvSpPr>
          <p:cNvPr id="4" name="TextBox 3"/>
          <p:cNvSpPr txBox="1"/>
          <p:nvPr/>
        </p:nvSpPr>
        <p:spPr>
          <a:xfrm>
            <a:off x="251520" y="256292"/>
            <a:ext cx="86409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solidFill>
                  <a:schemeClr val="accent1"/>
                </a:solidFill>
                <a:latin typeface="Arial Black" panose="020B0A04020102020204" pitchFamily="34" charset="0"/>
              </a:rPr>
              <a:t>МНЕНИЕ СУБЪЕКТОВ ПРЕДПРИНИМАТЕЛЬСТВА В РАЗРЕЗЕ РЫНКОВ</a:t>
            </a: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xmlns="" val="1696763660"/>
              </p:ext>
            </p:extLst>
          </p:nvPr>
        </p:nvGraphicFramePr>
        <p:xfrm>
          <a:off x="323528" y="980728"/>
          <a:ext cx="8715101" cy="58772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4128051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874B74D2-2DAA-4CF5-AE08-7750E110C0E9}"/>
              </a:ext>
            </a:extLst>
          </p:cNvPr>
          <p:cNvSpPr/>
          <p:nvPr/>
        </p:nvSpPr>
        <p:spPr>
          <a:xfrm rot="16200000">
            <a:off x="-1408718" y="2029405"/>
            <a:ext cx="6237309" cy="3419871"/>
          </a:xfrm>
          <a:prstGeom prst="rect">
            <a:avLst/>
          </a:prstGeom>
          <a:solidFill>
            <a:schemeClr val="bg2">
              <a:lumMod val="40000"/>
              <a:lumOff val="6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491880" y="692696"/>
            <a:ext cx="5328592" cy="63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100" b="1" dirty="0" smtClean="0">
                <a:solidFill>
                  <a:schemeClr val="accent1"/>
                </a:solidFill>
                <a:latin typeface="+mj-lt"/>
              </a:rPr>
              <a:t>5.8</a:t>
            </a:r>
            <a:r>
              <a:rPr lang="en-US" sz="1100" b="1" dirty="0" smtClean="0">
                <a:solidFill>
                  <a:schemeClr val="accent1"/>
                </a:solidFill>
                <a:latin typeface="+mj-lt"/>
              </a:rPr>
              <a:t> </a:t>
            </a:r>
            <a:r>
              <a:rPr lang="ru-RU" sz="1100" b="1" dirty="0" smtClean="0">
                <a:latin typeface="+mj-lt"/>
              </a:rPr>
              <a:t> </a:t>
            </a:r>
            <a:r>
              <a:rPr lang="ru-RU" sz="1100" b="1" dirty="0"/>
              <a:t>Удовлетворенность субъектов предпринимательства качеством официальной информации о состоянии конкурентной среды на </a:t>
            </a:r>
            <a:r>
              <a:rPr lang="ru-RU" sz="1100" b="1" dirty="0" smtClean="0"/>
              <a:t>рынках</a:t>
            </a:r>
            <a:r>
              <a:rPr lang="ru-RU" sz="1100" b="1" dirty="0"/>
              <a:t> </a:t>
            </a:r>
            <a:r>
              <a:rPr lang="ru-RU" sz="1100" b="1" dirty="0" smtClean="0"/>
              <a:t>товаров</a:t>
            </a:r>
            <a:r>
              <a:rPr lang="ru-RU" sz="1100" b="1" dirty="0"/>
              <a:t>, работ и услуг Новосибирской области: уровень доступности, уровень понятности и уровень удобства </a:t>
            </a:r>
            <a:r>
              <a:rPr lang="ru-RU" sz="1100" b="1" dirty="0" smtClean="0"/>
              <a:t>получения, </a:t>
            </a:r>
            <a:r>
              <a:rPr lang="ru-RU" sz="1000" dirty="0"/>
              <a:t>% от числа опрошенных субъектов предпринимательства в МО</a:t>
            </a:r>
          </a:p>
        </p:txBody>
      </p:sp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:p14="http://schemas.microsoft.com/office/powerpoint/2010/main" xmlns="" val="1956465644"/>
              </p:ext>
            </p:extLst>
          </p:nvPr>
        </p:nvGraphicFramePr>
        <p:xfrm>
          <a:off x="323527" y="1848520"/>
          <a:ext cx="2952329" cy="48965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32743636"/>
              </p:ext>
            </p:extLst>
          </p:nvPr>
        </p:nvGraphicFramePr>
        <p:xfrm>
          <a:off x="3596904" y="1412776"/>
          <a:ext cx="5295576" cy="5301201"/>
        </p:xfrm>
        <a:graphic>
          <a:graphicData uri="http://schemas.openxmlformats.org/drawingml/2006/table">
            <a:tbl>
              <a:tblPr firstRow="1" firstCol="1" bandRow="1"/>
              <a:tblGrid>
                <a:gridCol w="13600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1142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31262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31142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397591">
                <a:tc>
                  <a:txBody>
                    <a:bodyPr/>
                    <a:lstStyle/>
                    <a:p>
                      <a:pPr indent="0" algn="ctr">
                        <a:lnSpc>
                          <a:spcPct val="107000"/>
                        </a:lnSpc>
                        <a:spcAft>
                          <a:spcPts val="400"/>
                        </a:spcAft>
                      </a:pPr>
                      <a:r>
                        <a:rPr lang="ru-RU" sz="800" b="1" dirty="0">
                          <a:solidFill>
                            <a:srgbClr val="7C3776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Муниципальное образование</a:t>
                      </a:r>
                      <a:endParaRPr lang="ru-RU" sz="8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2" marR="426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DEEA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7000"/>
                        </a:lnSpc>
                        <a:spcAft>
                          <a:spcPts val="400"/>
                        </a:spcAft>
                      </a:pPr>
                      <a:r>
                        <a:rPr lang="ru-RU" sz="800" b="1" dirty="0">
                          <a:solidFill>
                            <a:srgbClr val="7C3776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Удовлетворены доступностью информации</a:t>
                      </a:r>
                      <a:endParaRPr lang="ru-RU" sz="8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2" marR="426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DEEA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7000"/>
                        </a:lnSpc>
                        <a:spcAft>
                          <a:spcPts val="400"/>
                        </a:spcAft>
                      </a:pPr>
                      <a:r>
                        <a:rPr lang="ru-RU" sz="800" b="1" dirty="0">
                          <a:solidFill>
                            <a:srgbClr val="7C3776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Удовлетворены понятностью информации</a:t>
                      </a:r>
                      <a:endParaRPr lang="ru-RU" sz="8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DEEA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7000"/>
                        </a:lnSpc>
                        <a:spcAft>
                          <a:spcPts val="400"/>
                        </a:spcAft>
                      </a:pPr>
                      <a:r>
                        <a:rPr lang="ru-RU" sz="800" b="1" dirty="0">
                          <a:solidFill>
                            <a:srgbClr val="7C3776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Удовлетворены удобством получения информации</a:t>
                      </a:r>
                      <a:endParaRPr lang="ru-RU" sz="8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2" marR="426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DE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2530">
                <a:tc>
                  <a:txBody>
                    <a:bodyPr/>
                    <a:lstStyle/>
                    <a:p>
                      <a:pPr indent="26987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г. Бердск</a:t>
                      </a:r>
                      <a:endParaRPr lang="ru-RU" sz="8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2" marR="426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98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68,5%</a:t>
                      </a:r>
                      <a:endParaRPr lang="ru-RU" sz="8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2" marR="426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DF82"/>
                    </a:solidFill>
                  </a:tcPr>
                </a:tc>
                <a:tc>
                  <a:txBody>
                    <a:bodyPr/>
                    <a:lstStyle/>
                    <a:p>
                      <a:pPr indent="2698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64,4%</a:t>
                      </a:r>
                      <a:endParaRPr lang="ru-RU" sz="8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2" marR="426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683"/>
                    </a:solidFill>
                  </a:tcPr>
                </a:tc>
                <a:tc>
                  <a:txBody>
                    <a:bodyPr/>
                    <a:lstStyle/>
                    <a:p>
                      <a:pPr indent="2698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69,9%</a:t>
                      </a:r>
                      <a:endParaRPr lang="ru-RU" sz="8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2" marR="426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38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32530">
                <a:tc>
                  <a:txBody>
                    <a:bodyPr/>
                    <a:lstStyle/>
                    <a:p>
                      <a:pPr indent="26987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г. Искитим</a:t>
                      </a:r>
                      <a:endParaRPr lang="ru-RU" sz="8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2" marR="426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98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60,9%</a:t>
                      </a:r>
                      <a:endParaRPr lang="ru-RU" sz="8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2" marR="426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DF81"/>
                    </a:solidFill>
                  </a:tcPr>
                </a:tc>
                <a:tc>
                  <a:txBody>
                    <a:bodyPr/>
                    <a:lstStyle/>
                    <a:p>
                      <a:pPr indent="2698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52,2%</a:t>
                      </a:r>
                      <a:endParaRPr lang="ru-RU" sz="8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2" marR="426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B97A"/>
                    </a:solidFill>
                  </a:tcPr>
                </a:tc>
                <a:tc>
                  <a:txBody>
                    <a:bodyPr/>
                    <a:lstStyle/>
                    <a:p>
                      <a:pPr indent="2698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63,0%</a:t>
                      </a:r>
                      <a:endParaRPr lang="ru-RU" sz="8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2" marR="426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08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32530">
                <a:tc>
                  <a:txBody>
                    <a:bodyPr/>
                    <a:lstStyle/>
                    <a:p>
                      <a:pPr indent="26987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г. Новосибирск</a:t>
                      </a:r>
                      <a:endParaRPr lang="ru-RU" sz="8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2" marR="426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98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48,7%</a:t>
                      </a:r>
                      <a:endParaRPr lang="ru-RU" sz="8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2" marR="426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AB77"/>
                    </a:solidFill>
                  </a:tcPr>
                </a:tc>
                <a:tc>
                  <a:txBody>
                    <a:bodyPr/>
                    <a:lstStyle/>
                    <a:p>
                      <a:pPr indent="2698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51,3%</a:t>
                      </a:r>
                      <a:endParaRPr lang="ru-RU" sz="8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2" marR="426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B579"/>
                    </a:solidFill>
                  </a:tcPr>
                </a:tc>
                <a:tc>
                  <a:txBody>
                    <a:bodyPr/>
                    <a:lstStyle/>
                    <a:p>
                      <a:pPr indent="2698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50,8%</a:t>
                      </a:r>
                      <a:endParaRPr lang="ru-RU" sz="8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2" marR="426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AB7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530">
                <a:tc>
                  <a:txBody>
                    <a:bodyPr/>
                    <a:lstStyle/>
                    <a:p>
                      <a:pPr indent="26987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г. Обь</a:t>
                      </a:r>
                      <a:endParaRPr lang="ru-RU" sz="8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2" marR="426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98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66,7%</a:t>
                      </a:r>
                      <a:endParaRPr lang="ru-RU" sz="8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2" marR="426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E483"/>
                    </a:solidFill>
                  </a:tcPr>
                </a:tc>
                <a:tc>
                  <a:txBody>
                    <a:bodyPr/>
                    <a:lstStyle/>
                    <a:p>
                      <a:pPr indent="2698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72,2%</a:t>
                      </a:r>
                      <a:endParaRPr lang="ru-RU" sz="8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2" marR="426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82"/>
                    </a:solidFill>
                  </a:tcPr>
                </a:tc>
                <a:tc>
                  <a:txBody>
                    <a:bodyPr/>
                    <a:lstStyle/>
                    <a:p>
                      <a:pPr indent="2698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72,2%</a:t>
                      </a:r>
                      <a:endParaRPr lang="ru-RU" sz="8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2" marR="426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8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32530">
                <a:tc>
                  <a:txBody>
                    <a:bodyPr/>
                    <a:lstStyle/>
                    <a:p>
                      <a:pPr indent="26987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р. п. Кольцово</a:t>
                      </a:r>
                      <a:endParaRPr lang="ru-RU" sz="8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2" marR="426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98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33,3%</a:t>
                      </a:r>
                      <a:endParaRPr lang="ru-RU" sz="8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2" marR="426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696B"/>
                    </a:solidFill>
                  </a:tcPr>
                </a:tc>
                <a:tc>
                  <a:txBody>
                    <a:bodyPr/>
                    <a:lstStyle/>
                    <a:p>
                      <a:pPr indent="2698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41,7%</a:t>
                      </a:r>
                      <a:endParaRPr lang="ru-RU" sz="8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2" marR="426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9172"/>
                    </a:solidFill>
                  </a:tcPr>
                </a:tc>
                <a:tc>
                  <a:txBody>
                    <a:bodyPr/>
                    <a:lstStyle/>
                    <a:p>
                      <a:pPr indent="2698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41,7%</a:t>
                      </a:r>
                      <a:endParaRPr lang="ru-RU" sz="8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2" marR="426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847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32530">
                <a:tc>
                  <a:txBody>
                    <a:bodyPr/>
                    <a:lstStyle/>
                    <a:p>
                      <a:pPr indent="26987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Баганский МР</a:t>
                      </a:r>
                      <a:endParaRPr lang="ru-RU" sz="8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2" marR="426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98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41,7%</a:t>
                      </a:r>
                      <a:endParaRPr lang="ru-RU" sz="8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2" marR="426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8D71"/>
                    </a:solidFill>
                  </a:tcPr>
                </a:tc>
                <a:tc>
                  <a:txBody>
                    <a:bodyPr/>
                    <a:lstStyle/>
                    <a:p>
                      <a:pPr indent="2698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41,7%</a:t>
                      </a:r>
                      <a:endParaRPr lang="ru-RU" sz="8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2" marR="426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9172"/>
                    </a:solidFill>
                  </a:tcPr>
                </a:tc>
                <a:tc>
                  <a:txBody>
                    <a:bodyPr/>
                    <a:lstStyle/>
                    <a:p>
                      <a:pPr indent="2698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41,7%</a:t>
                      </a:r>
                      <a:endParaRPr lang="ru-RU" sz="8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2" marR="426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847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32530">
                <a:tc>
                  <a:txBody>
                    <a:bodyPr/>
                    <a:lstStyle/>
                    <a:p>
                      <a:pPr indent="26987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Барабинский МР</a:t>
                      </a:r>
                      <a:endParaRPr lang="ru-RU" sz="8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2" marR="426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98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65,5%</a:t>
                      </a:r>
                      <a:endParaRPr lang="ru-RU" sz="8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2" marR="426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784"/>
                    </a:solidFill>
                  </a:tcPr>
                </a:tc>
                <a:tc>
                  <a:txBody>
                    <a:bodyPr/>
                    <a:lstStyle/>
                    <a:p>
                      <a:pPr indent="2698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65,5%</a:t>
                      </a:r>
                      <a:endParaRPr lang="ru-RU" sz="8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2" marR="426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B84"/>
                    </a:solidFill>
                  </a:tcPr>
                </a:tc>
                <a:tc>
                  <a:txBody>
                    <a:bodyPr/>
                    <a:lstStyle/>
                    <a:p>
                      <a:pPr indent="2698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65,5%</a:t>
                      </a:r>
                      <a:endParaRPr lang="ru-RU" sz="8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2" marR="426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B8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32530">
                <a:tc>
                  <a:txBody>
                    <a:bodyPr/>
                    <a:lstStyle/>
                    <a:p>
                      <a:pPr indent="26987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Болотнинский МР</a:t>
                      </a:r>
                      <a:endParaRPr lang="ru-RU" sz="8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2" marR="426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98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52,6%</a:t>
                      </a:r>
                      <a:endParaRPr lang="ru-RU" sz="8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2" marR="426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BB7A"/>
                    </a:solidFill>
                  </a:tcPr>
                </a:tc>
                <a:tc>
                  <a:txBody>
                    <a:bodyPr/>
                    <a:lstStyle/>
                    <a:p>
                      <a:pPr indent="2698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68,4%</a:t>
                      </a:r>
                      <a:endParaRPr lang="ru-RU" sz="8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2" marR="426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683"/>
                    </a:solidFill>
                  </a:tcPr>
                </a:tc>
                <a:tc>
                  <a:txBody>
                    <a:bodyPr/>
                    <a:lstStyle/>
                    <a:p>
                      <a:pPr indent="2698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68,4%</a:t>
                      </a:r>
                      <a:endParaRPr lang="ru-RU" sz="8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2" marR="426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68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132530">
                <a:tc>
                  <a:txBody>
                    <a:bodyPr/>
                    <a:lstStyle/>
                    <a:p>
                      <a:pPr indent="26987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Венгеровский МР</a:t>
                      </a:r>
                      <a:endParaRPr lang="ru-RU" sz="8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2" marR="426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98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61,5%</a:t>
                      </a:r>
                      <a:endParaRPr lang="ru-RU" sz="8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2" marR="426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182"/>
                    </a:solidFill>
                  </a:tcPr>
                </a:tc>
                <a:tc>
                  <a:txBody>
                    <a:bodyPr/>
                    <a:lstStyle/>
                    <a:p>
                      <a:pPr indent="2698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30,8%</a:t>
                      </a:r>
                      <a:endParaRPr lang="ru-RU" sz="8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2" marR="426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696B"/>
                    </a:solidFill>
                  </a:tcPr>
                </a:tc>
                <a:tc>
                  <a:txBody>
                    <a:bodyPr/>
                    <a:lstStyle/>
                    <a:p>
                      <a:pPr indent="2698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61,5%</a:t>
                      </a:r>
                      <a:endParaRPr lang="ru-RU" sz="8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2" marR="426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D98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132530">
                <a:tc>
                  <a:txBody>
                    <a:bodyPr/>
                    <a:lstStyle/>
                    <a:p>
                      <a:pPr indent="26987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Доволенский МР</a:t>
                      </a:r>
                      <a:endParaRPr lang="ru-RU" sz="8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2" marR="426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98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73,3%</a:t>
                      </a:r>
                      <a:endParaRPr lang="ru-RU" sz="8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2" marR="426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AD380"/>
                    </a:solidFill>
                  </a:tcPr>
                </a:tc>
                <a:tc>
                  <a:txBody>
                    <a:bodyPr/>
                    <a:lstStyle/>
                    <a:p>
                      <a:pPr indent="2698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80,0%</a:t>
                      </a:r>
                      <a:endParaRPr lang="ru-RU" sz="8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2" marR="426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D07F"/>
                    </a:solidFill>
                  </a:tcPr>
                </a:tc>
                <a:tc>
                  <a:txBody>
                    <a:bodyPr/>
                    <a:lstStyle/>
                    <a:p>
                      <a:pPr indent="2698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73,3%</a:t>
                      </a:r>
                      <a:endParaRPr lang="ru-RU" sz="8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2" marR="426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DD8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132530">
                <a:tc>
                  <a:txBody>
                    <a:bodyPr/>
                    <a:lstStyle/>
                    <a:p>
                      <a:pPr indent="26987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Здвинский МР</a:t>
                      </a:r>
                      <a:endParaRPr lang="ru-RU" sz="8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2" marR="426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98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76,5%</a:t>
                      </a:r>
                      <a:endParaRPr lang="ru-RU" sz="8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2" marR="426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CB7E"/>
                    </a:solidFill>
                  </a:tcPr>
                </a:tc>
                <a:tc>
                  <a:txBody>
                    <a:bodyPr/>
                    <a:lstStyle/>
                    <a:p>
                      <a:pPr indent="2698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82,4%</a:t>
                      </a:r>
                      <a:endParaRPr lang="ru-RU" sz="8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2" marR="426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FCB7E"/>
                    </a:solidFill>
                  </a:tcPr>
                </a:tc>
                <a:tc>
                  <a:txBody>
                    <a:bodyPr/>
                    <a:lstStyle/>
                    <a:p>
                      <a:pPr indent="2698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76,5%</a:t>
                      </a:r>
                      <a:endParaRPr lang="ru-RU" sz="8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2" marR="426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68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132530">
                <a:tc>
                  <a:txBody>
                    <a:bodyPr/>
                    <a:lstStyle/>
                    <a:p>
                      <a:pPr indent="26987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Искитимский МР</a:t>
                      </a:r>
                      <a:endParaRPr lang="ru-RU" sz="8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2" marR="426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98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57,5%</a:t>
                      </a:r>
                      <a:endParaRPr lang="ru-RU" sz="8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2" marR="426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D07E"/>
                    </a:solidFill>
                  </a:tcPr>
                </a:tc>
                <a:tc>
                  <a:txBody>
                    <a:bodyPr/>
                    <a:lstStyle/>
                    <a:p>
                      <a:pPr indent="2698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55,0%</a:t>
                      </a:r>
                      <a:endParaRPr lang="ru-RU" sz="8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2" marR="426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C37C"/>
                    </a:solidFill>
                  </a:tcPr>
                </a:tc>
                <a:tc>
                  <a:txBody>
                    <a:bodyPr/>
                    <a:lstStyle/>
                    <a:p>
                      <a:pPr indent="2698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60,0%</a:t>
                      </a:r>
                      <a:endParaRPr lang="ru-RU" sz="8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2" marR="426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D37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132530">
                <a:tc>
                  <a:txBody>
                    <a:bodyPr/>
                    <a:lstStyle/>
                    <a:p>
                      <a:pPr indent="26987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Карасукский МР</a:t>
                      </a:r>
                      <a:endParaRPr lang="ru-RU" sz="8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2" marR="426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98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78,1%</a:t>
                      </a:r>
                      <a:endParaRPr lang="ru-RU" sz="8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2" marR="426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C77D"/>
                    </a:solidFill>
                  </a:tcPr>
                </a:tc>
                <a:tc>
                  <a:txBody>
                    <a:bodyPr/>
                    <a:lstStyle/>
                    <a:p>
                      <a:pPr indent="2698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71,9%</a:t>
                      </a:r>
                      <a:endParaRPr lang="ru-RU" sz="8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2" marR="426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DF82"/>
                    </a:solidFill>
                  </a:tcPr>
                </a:tc>
                <a:tc>
                  <a:txBody>
                    <a:bodyPr/>
                    <a:lstStyle/>
                    <a:p>
                      <a:pPr indent="2698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71,9%</a:t>
                      </a:r>
                      <a:endParaRPr lang="ru-RU" sz="8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2" marR="426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DF8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132530">
                <a:tc>
                  <a:txBody>
                    <a:bodyPr/>
                    <a:lstStyle/>
                    <a:p>
                      <a:pPr indent="26987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Каргатский МР</a:t>
                      </a:r>
                      <a:endParaRPr lang="ru-RU" sz="8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2" marR="426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98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38,5%</a:t>
                      </a:r>
                      <a:endParaRPr lang="ru-RU" sz="8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2" marR="426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7F6F"/>
                    </a:solidFill>
                  </a:tcPr>
                </a:tc>
                <a:tc>
                  <a:txBody>
                    <a:bodyPr/>
                    <a:lstStyle/>
                    <a:p>
                      <a:pPr indent="2698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53,8%</a:t>
                      </a:r>
                      <a:endParaRPr lang="ru-RU" sz="8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2" marR="426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BF7B"/>
                    </a:solidFill>
                  </a:tcPr>
                </a:tc>
                <a:tc>
                  <a:txBody>
                    <a:bodyPr/>
                    <a:lstStyle/>
                    <a:p>
                      <a:pPr indent="2698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38,5%</a:t>
                      </a:r>
                      <a:endParaRPr lang="ru-RU" sz="8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2" marR="426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766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  <a:tr h="132530">
                <a:tc>
                  <a:txBody>
                    <a:bodyPr/>
                    <a:lstStyle/>
                    <a:p>
                      <a:pPr indent="26987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Колыванский МР</a:t>
                      </a:r>
                      <a:endParaRPr lang="ru-RU" sz="8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2" marR="426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98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77,8%</a:t>
                      </a:r>
                      <a:endParaRPr lang="ru-RU" sz="8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2" marR="426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2C77D"/>
                    </a:solidFill>
                  </a:tcPr>
                </a:tc>
                <a:tc>
                  <a:txBody>
                    <a:bodyPr/>
                    <a:lstStyle/>
                    <a:p>
                      <a:pPr indent="2698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72,2%</a:t>
                      </a:r>
                      <a:endParaRPr lang="ru-RU" sz="8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2" marR="426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82"/>
                    </a:solidFill>
                  </a:tcPr>
                </a:tc>
                <a:tc>
                  <a:txBody>
                    <a:bodyPr/>
                    <a:lstStyle/>
                    <a:p>
                      <a:pPr indent="2698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61,1%</a:t>
                      </a:r>
                      <a:endParaRPr lang="ru-RU" sz="8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2" marR="426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D88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5"/>
                  </a:ext>
                </a:extLst>
              </a:tr>
              <a:tr h="132530">
                <a:tc>
                  <a:txBody>
                    <a:bodyPr/>
                    <a:lstStyle/>
                    <a:p>
                      <a:pPr indent="26987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Коченевский МР</a:t>
                      </a:r>
                      <a:endParaRPr lang="ru-RU" sz="8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2" marR="426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98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53,8%</a:t>
                      </a:r>
                      <a:endParaRPr lang="ru-RU" sz="8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2" marR="426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C07B"/>
                    </a:solidFill>
                  </a:tcPr>
                </a:tc>
                <a:tc>
                  <a:txBody>
                    <a:bodyPr/>
                    <a:lstStyle/>
                    <a:p>
                      <a:pPr indent="2698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53,8%</a:t>
                      </a:r>
                      <a:endParaRPr lang="ru-RU" sz="8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2" marR="426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BF7B"/>
                    </a:solidFill>
                  </a:tcPr>
                </a:tc>
                <a:tc>
                  <a:txBody>
                    <a:bodyPr/>
                    <a:lstStyle/>
                    <a:p>
                      <a:pPr indent="2698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61,5%</a:t>
                      </a:r>
                      <a:endParaRPr lang="ru-RU" sz="8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2" marR="426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D98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6"/>
                  </a:ext>
                </a:extLst>
              </a:tr>
              <a:tr h="132530">
                <a:tc>
                  <a:txBody>
                    <a:bodyPr/>
                    <a:lstStyle/>
                    <a:p>
                      <a:pPr indent="26987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Кочковский МР</a:t>
                      </a:r>
                      <a:endParaRPr lang="ru-RU" sz="8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2" marR="426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98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58,3%</a:t>
                      </a:r>
                      <a:endParaRPr lang="ru-RU" sz="8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2" marR="426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D47F"/>
                    </a:solidFill>
                  </a:tcPr>
                </a:tc>
                <a:tc>
                  <a:txBody>
                    <a:bodyPr/>
                    <a:lstStyle/>
                    <a:p>
                      <a:pPr indent="2698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58,3%</a:t>
                      </a:r>
                      <a:endParaRPr lang="ru-RU" sz="8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2" marR="426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D07E"/>
                    </a:solidFill>
                  </a:tcPr>
                </a:tc>
                <a:tc>
                  <a:txBody>
                    <a:bodyPr/>
                    <a:lstStyle/>
                    <a:p>
                      <a:pPr indent="2698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58,3%</a:t>
                      </a:r>
                      <a:endParaRPr lang="ru-RU" sz="8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2" marR="426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CC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7"/>
                  </a:ext>
                </a:extLst>
              </a:tr>
              <a:tr h="132530">
                <a:tc>
                  <a:txBody>
                    <a:bodyPr/>
                    <a:lstStyle/>
                    <a:p>
                      <a:pPr indent="26987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Краснозерский МР</a:t>
                      </a:r>
                      <a:endParaRPr lang="ru-RU" sz="8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2" marR="426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98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73,1%</a:t>
                      </a:r>
                      <a:endParaRPr lang="ru-RU" sz="8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2" marR="426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CD380"/>
                    </a:solidFill>
                  </a:tcPr>
                </a:tc>
                <a:tc>
                  <a:txBody>
                    <a:bodyPr/>
                    <a:lstStyle/>
                    <a:p>
                      <a:pPr indent="2698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69,2%</a:t>
                      </a:r>
                      <a:endParaRPr lang="ru-RU" sz="8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2" marR="426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483"/>
                    </a:solidFill>
                  </a:tcPr>
                </a:tc>
                <a:tc>
                  <a:txBody>
                    <a:bodyPr/>
                    <a:lstStyle/>
                    <a:p>
                      <a:pPr indent="2698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65,4%</a:t>
                      </a:r>
                      <a:endParaRPr lang="ru-RU" sz="8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2" marR="426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A8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8"/>
                  </a:ext>
                </a:extLst>
              </a:tr>
              <a:tr h="132530">
                <a:tc>
                  <a:txBody>
                    <a:bodyPr/>
                    <a:lstStyle/>
                    <a:p>
                      <a:pPr indent="26987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Куйбышевский МР</a:t>
                      </a:r>
                      <a:endParaRPr lang="ru-RU" sz="8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2" marR="426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98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67,3%</a:t>
                      </a:r>
                      <a:endParaRPr lang="ru-RU" sz="8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2" marR="426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283"/>
                    </a:solidFill>
                  </a:tcPr>
                </a:tc>
                <a:tc>
                  <a:txBody>
                    <a:bodyPr/>
                    <a:lstStyle/>
                    <a:p>
                      <a:pPr indent="2698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69,1%</a:t>
                      </a:r>
                      <a:endParaRPr lang="ru-RU" sz="8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2" marR="426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583"/>
                    </a:solidFill>
                  </a:tcPr>
                </a:tc>
                <a:tc>
                  <a:txBody>
                    <a:bodyPr/>
                    <a:lstStyle/>
                    <a:p>
                      <a:pPr indent="2698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78,2%</a:t>
                      </a:r>
                      <a:endParaRPr lang="ru-RU" sz="8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2" marR="426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BD38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9"/>
                  </a:ext>
                </a:extLst>
              </a:tr>
              <a:tr h="132530">
                <a:tc>
                  <a:txBody>
                    <a:bodyPr/>
                    <a:lstStyle/>
                    <a:p>
                      <a:pPr indent="26987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Купинский МР</a:t>
                      </a:r>
                      <a:endParaRPr lang="ru-RU" sz="8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2" marR="426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98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56,0%</a:t>
                      </a:r>
                      <a:endParaRPr lang="ru-RU" sz="8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2" marR="426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CA7D"/>
                    </a:solidFill>
                  </a:tcPr>
                </a:tc>
                <a:tc>
                  <a:txBody>
                    <a:bodyPr/>
                    <a:lstStyle/>
                    <a:p>
                      <a:pPr indent="2698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56,0%</a:t>
                      </a:r>
                      <a:endParaRPr lang="ru-RU" sz="8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2" marR="426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C77D"/>
                    </a:solidFill>
                  </a:tcPr>
                </a:tc>
                <a:tc>
                  <a:txBody>
                    <a:bodyPr/>
                    <a:lstStyle/>
                    <a:p>
                      <a:pPr indent="2698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68,0%</a:t>
                      </a:r>
                      <a:endParaRPr lang="ru-RU" sz="8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2" marR="426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78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20"/>
                  </a:ext>
                </a:extLst>
              </a:tr>
              <a:tr h="132530">
                <a:tc>
                  <a:txBody>
                    <a:bodyPr/>
                    <a:lstStyle/>
                    <a:p>
                      <a:pPr indent="26987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Кыштовский МР</a:t>
                      </a:r>
                      <a:endParaRPr lang="ru-RU" sz="8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2" marR="426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98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71,4%</a:t>
                      </a:r>
                      <a:endParaRPr lang="ru-RU" sz="8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2" marR="426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D881"/>
                    </a:solidFill>
                  </a:tcPr>
                </a:tc>
                <a:tc>
                  <a:txBody>
                    <a:bodyPr/>
                    <a:lstStyle/>
                    <a:p>
                      <a:pPr indent="2698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71,4%</a:t>
                      </a:r>
                      <a:endParaRPr lang="ru-RU" sz="8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2" marR="426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082"/>
                    </a:solidFill>
                  </a:tcPr>
                </a:tc>
                <a:tc>
                  <a:txBody>
                    <a:bodyPr/>
                    <a:lstStyle/>
                    <a:p>
                      <a:pPr indent="2698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78,6%</a:t>
                      </a:r>
                      <a:endParaRPr lang="ru-RU" sz="8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2" marR="426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8D27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21"/>
                  </a:ext>
                </a:extLst>
              </a:tr>
              <a:tr h="132530">
                <a:tc>
                  <a:txBody>
                    <a:bodyPr/>
                    <a:lstStyle/>
                    <a:p>
                      <a:pPr indent="26987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Маслянинский МР</a:t>
                      </a:r>
                      <a:endParaRPr lang="ru-RU" sz="8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2" marR="426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98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71,4%</a:t>
                      </a:r>
                      <a:endParaRPr lang="ru-RU" sz="8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2" marR="426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D881"/>
                    </a:solidFill>
                  </a:tcPr>
                </a:tc>
                <a:tc>
                  <a:txBody>
                    <a:bodyPr/>
                    <a:lstStyle/>
                    <a:p>
                      <a:pPr indent="2698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75,0%</a:t>
                      </a:r>
                      <a:endParaRPr lang="ru-RU" sz="8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2" marR="426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D981"/>
                    </a:solidFill>
                  </a:tcPr>
                </a:tc>
                <a:tc>
                  <a:txBody>
                    <a:bodyPr/>
                    <a:lstStyle/>
                    <a:p>
                      <a:pPr indent="2698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78,6%</a:t>
                      </a:r>
                      <a:endParaRPr lang="ru-RU" sz="8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2" marR="426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8D27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22"/>
                  </a:ext>
                </a:extLst>
              </a:tr>
              <a:tr h="132530">
                <a:tc>
                  <a:txBody>
                    <a:bodyPr/>
                    <a:lstStyle/>
                    <a:p>
                      <a:pPr indent="26987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Мошковский МР</a:t>
                      </a:r>
                      <a:endParaRPr lang="ru-RU" sz="8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2" marR="426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98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52,0%</a:t>
                      </a:r>
                      <a:endParaRPr lang="ru-RU" sz="8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2" marR="426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B97A"/>
                    </a:solidFill>
                  </a:tcPr>
                </a:tc>
                <a:tc>
                  <a:txBody>
                    <a:bodyPr/>
                    <a:lstStyle/>
                    <a:p>
                      <a:pPr indent="2698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60,0%</a:t>
                      </a:r>
                      <a:endParaRPr lang="ru-RU" sz="8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2" marR="426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D680"/>
                    </a:solidFill>
                  </a:tcPr>
                </a:tc>
                <a:tc>
                  <a:txBody>
                    <a:bodyPr/>
                    <a:lstStyle/>
                    <a:p>
                      <a:pPr indent="2698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60,0%</a:t>
                      </a:r>
                      <a:endParaRPr lang="ru-RU" sz="8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2" marR="426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D37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23"/>
                  </a:ext>
                </a:extLst>
              </a:tr>
              <a:tr h="132530">
                <a:tc>
                  <a:txBody>
                    <a:bodyPr/>
                    <a:lstStyle/>
                    <a:p>
                      <a:pPr indent="26987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Новосибирский МР</a:t>
                      </a:r>
                      <a:endParaRPr lang="ru-RU" sz="8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2" marR="426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98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52,8%</a:t>
                      </a:r>
                      <a:endParaRPr lang="ru-RU" sz="8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2" marR="426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BC7B"/>
                    </a:solidFill>
                  </a:tcPr>
                </a:tc>
                <a:tc>
                  <a:txBody>
                    <a:bodyPr/>
                    <a:lstStyle/>
                    <a:p>
                      <a:pPr indent="2698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60,4%</a:t>
                      </a:r>
                      <a:endParaRPr lang="ru-RU" sz="8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2" marR="426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D780"/>
                    </a:solidFill>
                  </a:tcPr>
                </a:tc>
                <a:tc>
                  <a:txBody>
                    <a:bodyPr/>
                    <a:lstStyle/>
                    <a:p>
                      <a:pPr indent="2698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58,5%</a:t>
                      </a:r>
                      <a:endParaRPr lang="ru-RU" sz="8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2" marR="426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CC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24"/>
                  </a:ext>
                </a:extLst>
              </a:tr>
              <a:tr h="132530">
                <a:tc>
                  <a:txBody>
                    <a:bodyPr/>
                    <a:lstStyle/>
                    <a:p>
                      <a:pPr indent="26987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Ордынский МР</a:t>
                      </a:r>
                      <a:endParaRPr lang="ru-RU" sz="8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2" marR="426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98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47,6%</a:t>
                      </a:r>
                      <a:endParaRPr lang="ru-RU" sz="8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2" marR="426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A676"/>
                    </a:solidFill>
                  </a:tcPr>
                </a:tc>
                <a:tc>
                  <a:txBody>
                    <a:bodyPr/>
                    <a:lstStyle/>
                    <a:p>
                      <a:pPr indent="2698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38,1%</a:t>
                      </a:r>
                      <a:endParaRPr lang="ru-RU" sz="8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2" marR="426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8470"/>
                    </a:solidFill>
                  </a:tcPr>
                </a:tc>
                <a:tc>
                  <a:txBody>
                    <a:bodyPr/>
                    <a:lstStyle/>
                    <a:p>
                      <a:pPr indent="2698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47,6%</a:t>
                      </a:r>
                      <a:endParaRPr lang="ru-RU" sz="8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2" marR="426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9D7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25"/>
                  </a:ext>
                </a:extLst>
              </a:tr>
              <a:tr h="132530">
                <a:tc>
                  <a:txBody>
                    <a:bodyPr/>
                    <a:lstStyle/>
                    <a:p>
                      <a:pPr indent="26987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Северный МР</a:t>
                      </a:r>
                      <a:endParaRPr lang="ru-RU" sz="8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2" marR="426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98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77,8%</a:t>
                      </a:r>
                      <a:endParaRPr lang="ru-RU" sz="8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2" marR="426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2C77D"/>
                    </a:solidFill>
                  </a:tcPr>
                </a:tc>
                <a:tc>
                  <a:txBody>
                    <a:bodyPr/>
                    <a:lstStyle/>
                    <a:p>
                      <a:pPr indent="2698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88,9%</a:t>
                      </a:r>
                      <a:endParaRPr lang="ru-RU" sz="8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2" marR="426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indent="2698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88,9%</a:t>
                      </a:r>
                      <a:endParaRPr lang="ru-RU" sz="8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2" marR="426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26"/>
                  </a:ext>
                </a:extLst>
              </a:tr>
              <a:tr h="132530">
                <a:tc>
                  <a:txBody>
                    <a:bodyPr/>
                    <a:lstStyle/>
                    <a:p>
                      <a:pPr indent="26987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Сузунский МР</a:t>
                      </a:r>
                      <a:endParaRPr lang="ru-RU" sz="8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2" marR="426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98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75,9%</a:t>
                      </a:r>
                      <a:endParaRPr lang="ru-RU" sz="8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2" marR="426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C7E"/>
                    </a:solidFill>
                  </a:tcPr>
                </a:tc>
                <a:tc>
                  <a:txBody>
                    <a:bodyPr/>
                    <a:lstStyle/>
                    <a:p>
                      <a:pPr indent="2698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75,9%</a:t>
                      </a:r>
                      <a:endParaRPr lang="ru-RU" sz="8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2" marR="426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AD780"/>
                    </a:solidFill>
                  </a:tcPr>
                </a:tc>
                <a:tc>
                  <a:txBody>
                    <a:bodyPr/>
                    <a:lstStyle/>
                    <a:p>
                      <a:pPr indent="2698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79,3%</a:t>
                      </a:r>
                      <a:endParaRPr lang="ru-RU" sz="8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2" marR="426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3D17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27"/>
                  </a:ext>
                </a:extLst>
              </a:tr>
              <a:tr h="132530">
                <a:tc>
                  <a:txBody>
                    <a:bodyPr/>
                    <a:lstStyle/>
                    <a:p>
                      <a:pPr indent="26987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Татарский МР</a:t>
                      </a:r>
                      <a:endParaRPr lang="ru-RU" sz="8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2" marR="426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98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70,0%</a:t>
                      </a:r>
                      <a:endParaRPr lang="ru-RU" sz="8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2" marR="426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DB81"/>
                    </a:solidFill>
                  </a:tcPr>
                </a:tc>
                <a:tc>
                  <a:txBody>
                    <a:bodyPr/>
                    <a:lstStyle/>
                    <a:p>
                      <a:pPr indent="2698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70,0%</a:t>
                      </a:r>
                      <a:endParaRPr lang="ru-RU" sz="8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2" marR="426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383"/>
                    </a:solidFill>
                  </a:tcPr>
                </a:tc>
                <a:tc>
                  <a:txBody>
                    <a:bodyPr/>
                    <a:lstStyle/>
                    <a:p>
                      <a:pPr indent="2698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75,0%</a:t>
                      </a:r>
                      <a:endParaRPr lang="ru-RU" sz="8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2" marR="426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D98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28"/>
                  </a:ext>
                </a:extLst>
              </a:tr>
              <a:tr h="132530">
                <a:tc>
                  <a:txBody>
                    <a:bodyPr/>
                    <a:lstStyle/>
                    <a:p>
                      <a:pPr indent="26987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Тогучинский МР</a:t>
                      </a:r>
                      <a:endParaRPr lang="ru-RU" sz="8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2" marR="426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98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63,6%</a:t>
                      </a:r>
                      <a:endParaRPr lang="ru-RU" sz="8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2" marR="426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B84"/>
                    </a:solidFill>
                  </a:tcPr>
                </a:tc>
                <a:tc>
                  <a:txBody>
                    <a:bodyPr/>
                    <a:lstStyle/>
                    <a:p>
                      <a:pPr indent="2698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72,7%</a:t>
                      </a:r>
                      <a:endParaRPr lang="ru-RU" sz="8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2" marR="426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E82"/>
                    </a:solidFill>
                  </a:tcPr>
                </a:tc>
                <a:tc>
                  <a:txBody>
                    <a:bodyPr/>
                    <a:lstStyle/>
                    <a:p>
                      <a:pPr indent="2698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75,8%</a:t>
                      </a:r>
                      <a:endParaRPr lang="ru-RU" sz="8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2" marR="426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D88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29"/>
                  </a:ext>
                </a:extLst>
              </a:tr>
              <a:tr h="132530">
                <a:tc>
                  <a:txBody>
                    <a:bodyPr/>
                    <a:lstStyle/>
                    <a:p>
                      <a:pPr indent="26987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Убинский МР</a:t>
                      </a:r>
                      <a:endParaRPr lang="ru-RU" sz="8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2" marR="426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98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75,0%</a:t>
                      </a:r>
                      <a:endParaRPr lang="ru-RU" sz="8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2" marR="426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F7F"/>
                    </a:solidFill>
                  </a:tcPr>
                </a:tc>
                <a:tc>
                  <a:txBody>
                    <a:bodyPr/>
                    <a:lstStyle/>
                    <a:p>
                      <a:pPr indent="2698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75,0%</a:t>
                      </a:r>
                      <a:endParaRPr lang="ru-RU" sz="8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2" marR="426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D981"/>
                    </a:solidFill>
                  </a:tcPr>
                </a:tc>
                <a:tc>
                  <a:txBody>
                    <a:bodyPr/>
                    <a:lstStyle/>
                    <a:p>
                      <a:pPr indent="2698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75,0%</a:t>
                      </a:r>
                      <a:endParaRPr lang="ru-RU" sz="8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2" marR="426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D98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30"/>
                  </a:ext>
                </a:extLst>
              </a:tr>
              <a:tr h="132530">
                <a:tc>
                  <a:txBody>
                    <a:bodyPr/>
                    <a:lstStyle/>
                    <a:p>
                      <a:pPr indent="26987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Усть-Таркский МР</a:t>
                      </a:r>
                      <a:endParaRPr lang="ru-RU" sz="8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2" marR="426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98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66,7%</a:t>
                      </a:r>
                      <a:endParaRPr lang="ru-RU" sz="8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2" marR="426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E483"/>
                    </a:solidFill>
                  </a:tcPr>
                </a:tc>
                <a:tc>
                  <a:txBody>
                    <a:bodyPr/>
                    <a:lstStyle/>
                    <a:p>
                      <a:pPr indent="2698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66,7%</a:t>
                      </a:r>
                      <a:endParaRPr lang="ru-RU" sz="8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2" marR="426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E984"/>
                    </a:solidFill>
                  </a:tcPr>
                </a:tc>
                <a:tc>
                  <a:txBody>
                    <a:bodyPr/>
                    <a:lstStyle/>
                    <a:p>
                      <a:pPr indent="2698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83,3%</a:t>
                      </a:r>
                      <a:endParaRPr lang="ru-RU" sz="8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2" marR="426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9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31"/>
                  </a:ext>
                </a:extLst>
              </a:tr>
              <a:tr h="132530">
                <a:tc>
                  <a:txBody>
                    <a:bodyPr/>
                    <a:lstStyle/>
                    <a:p>
                      <a:pPr indent="26987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Чановский МР</a:t>
                      </a:r>
                      <a:endParaRPr lang="ru-RU" sz="8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2" marR="426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98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81,3%</a:t>
                      </a:r>
                      <a:endParaRPr lang="ru-RU" sz="8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2" marR="426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indent="2698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81,3%</a:t>
                      </a:r>
                      <a:endParaRPr lang="ru-RU" sz="8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2" marR="426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CD7E"/>
                    </a:solidFill>
                  </a:tcPr>
                </a:tc>
                <a:tc>
                  <a:txBody>
                    <a:bodyPr/>
                    <a:lstStyle/>
                    <a:p>
                      <a:pPr indent="2698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81,3%</a:t>
                      </a:r>
                      <a:endParaRPr lang="ru-RU" sz="8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2" marR="426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CD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32"/>
                  </a:ext>
                </a:extLst>
              </a:tr>
              <a:tr h="132530">
                <a:tc>
                  <a:txBody>
                    <a:bodyPr/>
                    <a:lstStyle/>
                    <a:p>
                      <a:pPr indent="26987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Черепановский МР</a:t>
                      </a:r>
                      <a:endParaRPr lang="ru-RU" sz="8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2" marR="426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98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61,5%</a:t>
                      </a:r>
                      <a:endParaRPr lang="ru-RU" sz="8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2" marR="426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182"/>
                    </a:solidFill>
                  </a:tcPr>
                </a:tc>
                <a:tc>
                  <a:txBody>
                    <a:bodyPr/>
                    <a:lstStyle/>
                    <a:p>
                      <a:pPr indent="2698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65,4%</a:t>
                      </a:r>
                      <a:endParaRPr lang="ru-RU" sz="8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2" marR="426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EA83"/>
                    </a:solidFill>
                  </a:tcPr>
                </a:tc>
                <a:tc>
                  <a:txBody>
                    <a:bodyPr/>
                    <a:lstStyle/>
                    <a:p>
                      <a:pPr indent="2698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61,5%</a:t>
                      </a:r>
                      <a:endParaRPr lang="ru-RU" sz="8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2" marR="426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D98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33"/>
                  </a:ext>
                </a:extLst>
              </a:tr>
              <a:tr h="132530">
                <a:tc>
                  <a:txBody>
                    <a:bodyPr/>
                    <a:lstStyle/>
                    <a:p>
                      <a:pPr indent="26987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Чистоозерный МР</a:t>
                      </a:r>
                      <a:endParaRPr lang="ru-RU" sz="8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2" marR="426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98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47,1%</a:t>
                      </a:r>
                      <a:endParaRPr lang="ru-RU" sz="8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2" marR="426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A476"/>
                    </a:solidFill>
                  </a:tcPr>
                </a:tc>
                <a:tc>
                  <a:txBody>
                    <a:bodyPr/>
                    <a:lstStyle/>
                    <a:p>
                      <a:pPr indent="2698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52,9%</a:t>
                      </a:r>
                      <a:endParaRPr lang="ru-RU" sz="8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2" marR="426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BB7A"/>
                    </a:solidFill>
                  </a:tcPr>
                </a:tc>
                <a:tc>
                  <a:txBody>
                    <a:bodyPr/>
                    <a:lstStyle/>
                    <a:p>
                      <a:pPr indent="2698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35,3%</a:t>
                      </a:r>
                      <a:endParaRPr lang="ru-RU" sz="8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2" marR="426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696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34"/>
                  </a:ext>
                </a:extLst>
              </a:tr>
              <a:tr h="132530">
                <a:tc>
                  <a:txBody>
                    <a:bodyPr/>
                    <a:lstStyle/>
                    <a:p>
                      <a:pPr indent="26987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Чулымский МР</a:t>
                      </a:r>
                      <a:endParaRPr lang="ru-RU" sz="8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2" marR="426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98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46,2%</a:t>
                      </a:r>
                      <a:endParaRPr lang="ru-RU" sz="8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2" marR="426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075"/>
                    </a:solidFill>
                  </a:tcPr>
                </a:tc>
                <a:tc>
                  <a:txBody>
                    <a:bodyPr/>
                    <a:lstStyle/>
                    <a:p>
                      <a:pPr indent="2698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61,5%</a:t>
                      </a:r>
                      <a:endParaRPr lang="ru-RU" sz="8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2" marR="426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DC81"/>
                    </a:solidFill>
                  </a:tcPr>
                </a:tc>
                <a:tc>
                  <a:txBody>
                    <a:bodyPr/>
                    <a:lstStyle/>
                    <a:p>
                      <a:pPr indent="2698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61,5%</a:t>
                      </a:r>
                      <a:endParaRPr lang="ru-RU" sz="8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2" marR="426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D98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35"/>
                  </a:ext>
                </a:extLst>
              </a:tr>
              <a:tr h="265060">
                <a:tc>
                  <a:txBody>
                    <a:bodyPr/>
                    <a:lstStyle/>
                    <a:p>
                      <a:pPr indent="269875">
                        <a:lnSpc>
                          <a:spcPct val="107000"/>
                        </a:lnSpc>
                        <a:spcAft>
                          <a:spcPts val="400"/>
                        </a:spcAft>
                      </a:pPr>
                      <a:r>
                        <a:rPr lang="ru-RU" sz="800" b="1" dirty="0">
                          <a:solidFill>
                            <a:srgbClr val="7C3776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 среднем по Новосибирской области</a:t>
                      </a:r>
                      <a:endParaRPr lang="ru-RU" sz="8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2" marR="42662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2698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55,6%</a:t>
                      </a:r>
                      <a:endParaRPr lang="ru-RU" sz="8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2" marR="426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2698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57,4%</a:t>
                      </a:r>
                      <a:endParaRPr lang="ru-RU" sz="8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2" marR="426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26987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58,3%</a:t>
                      </a:r>
                      <a:endParaRPr lang="ru-RU" sz="8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662" marR="426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36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323528" y="692696"/>
            <a:ext cx="3168352" cy="90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100" b="1" dirty="0" smtClean="0">
                <a:solidFill>
                  <a:schemeClr val="accent1"/>
                </a:solidFill>
                <a:latin typeface="+mj-lt"/>
              </a:rPr>
              <a:t>5.7</a:t>
            </a:r>
            <a:r>
              <a:rPr lang="en-US" sz="1100" b="1" dirty="0" smtClean="0">
                <a:solidFill>
                  <a:schemeClr val="accent1"/>
                </a:solidFill>
                <a:latin typeface="+mj-lt"/>
              </a:rPr>
              <a:t> </a:t>
            </a:r>
            <a:r>
              <a:rPr lang="ru-RU" sz="1100" b="1" dirty="0" smtClean="0">
                <a:latin typeface="+mj-lt"/>
              </a:rPr>
              <a:t> </a:t>
            </a:r>
            <a:r>
              <a:rPr lang="ru-RU" sz="1100" b="1" dirty="0" smtClean="0"/>
              <a:t>Удовлетворенность </a:t>
            </a:r>
            <a:r>
              <a:rPr lang="ru-RU" sz="1100" b="1" dirty="0"/>
              <a:t>субъектов предпринимательства качеством официальной информации о состоянии конкурентной среды на рынках товаров, работ и услуг Новосибирской </a:t>
            </a:r>
            <a:r>
              <a:rPr lang="ru-RU" sz="1100" b="1" dirty="0" smtClean="0"/>
              <a:t>области, </a:t>
            </a:r>
            <a:r>
              <a:rPr lang="ru-RU" sz="1100" dirty="0" smtClean="0"/>
              <a:t>% </a:t>
            </a:r>
            <a:r>
              <a:rPr lang="ru-RU" sz="1100" dirty="0"/>
              <a:t>от числа каждой группы субъектов </a:t>
            </a:r>
            <a:r>
              <a:rPr lang="ru-RU" sz="1100" dirty="0" smtClean="0"/>
              <a:t>предпринимательства</a:t>
            </a:r>
            <a:endParaRPr lang="ru-RU" sz="1100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DF0214C-F6F7-4FDC-9B40-A1A554F35A3D}" type="slidenum">
              <a:rPr lang="ru-RU" smtClean="0"/>
              <a:pPr/>
              <a:t>34</a:t>
            </a:fld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251520" y="256292"/>
            <a:ext cx="49685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solidFill>
                  <a:schemeClr val="accent1"/>
                </a:solidFill>
                <a:latin typeface="Arial Black" panose="020B0A04020102020204" pitchFamily="34" charset="0"/>
              </a:rPr>
              <a:t>МНЕНИЕ СУБЪЕКТОВ ПРЕДПРИНИМАТЕЛЬСТВА</a:t>
            </a:r>
          </a:p>
        </p:txBody>
      </p:sp>
    </p:spTree>
    <p:extLst>
      <p:ext uri="{BB962C8B-B14F-4D97-AF65-F5344CB8AC3E}">
        <p14:creationId xmlns:p14="http://schemas.microsoft.com/office/powerpoint/2010/main" xmlns="" val="1490177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1520" y="188640"/>
            <a:ext cx="86409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solidFill>
                  <a:schemeClr val="accent1"/>
                </a:solidFill>
                <a:latin typeface="Arial Black" panose="020B0A04020102020204" pitchFamily="34" charset="0"/>
              </a:rPr>
              <a:t>МНЕНИЕ ПОТРЕБИТЕЛЕЙ (НАСЕЛЕНИЯ)</a:t>
            </a:r>
            <a:endParaRPr lang="ru-RU" sz="1200" b="1" dirty="0">
              <a:solidFill>
                <a:schemeClr val="accent1"/>
              </a:solidFill>
              <a:latin typeface="Arial Black" panose="020B0A04020102020204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528733"/>
            <a:ext cx="4400685" cy="574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5000"/>
              </a:lnSpc>
            </a:pPr>
            <a:r>
              <a:rPr lang="ru-RU" sz="1100" b="1" dirty="0" smtClean="0">
                <a:solidFill>
                  <a:schemeClr val="accent1"/>
                </a:solidFill>
                <a:latin typeface="+mj-lt"/>
              </a:rPr>
              <a:t>5.9</a:t>
            </a:r>
            <a:r>
              <a:rPr lang="en-US" sz="1100" b="1" dirty="0" smtClean="0">
                <a:solidFill>
                  <a:schemeClr val="accent1"/>
                </a:solidFill>
                <a:latin typeface="+mj-lt"/>
              </a:rPr>
              <a:t> </a:t>
            </a:r>
            <a:r>
              <a:rPr lang="ru-RU" sz="1100" b="1" dirty="0"/>
              <a:t>Удовлетворенность потребителей (населения) качеством </a:t>
            </a:r>
            <a:r>
              <a:rPr lang="ru-RU" sz="1100" b="1" dirty="0" smtClean="0"/>
              <a:t>товарных рынках Новосибирской </a:t>
            </a:r>
            <a:r>
              <a:rPr lang="ru-RU" sz="1100" b="1" dirty="0"/>
              <a:t>области: </a:t>
            </a:r>
            <a:r>
              <a:rPr lang="ru-RU" sz="1100" b="1" dirty="0" smtClean="0"/>
              <a:t>уровень </a:t>
            </a:r>
            <a:r>
              <a:rPr lang="ru-RU" sz="1100" b="1" dirty="0"/>
              <a:t>доступности, уровень понятности и уровень удобства получения</a:t>
            </a:r>
            <a:r>
              <a:rPr lang="ru-RU" sz="1100" b="1" dirty="0" smtClean="0"/>
              <a:t>,</a:t>
            </a:r>
            <a:r>
              <a:rPr lang="en-US" sz="1100" b="1" dirty="0" smtClean="0"/>
              <a:t> </a:t>
            </a:r>
            <a:r>
              <a:rPr lang="ru-RU" sz="1000" dirty="0"/>
              <a:t>% от числа потребителей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16024" y="1434685"/>
            <a:ext cx="867645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>
                <a:solidFill>
                  <a:schemeClr val="accent1"/>
                </a:solidFill>
                <a:latin typeface="+mj-lt"/>
              </a:rPr>
              <a:t>5.10</a:t>
            </a:r>
            <a:r>
              <a:rPr lang="ru-RU" sz="1100" dirty="0" smtClean="0">
                <a:latin typeface="+mj-lt"/>
              </a:rPr>
              <a:t>  </a:t>
            </a:r>
            <a:r>
              <a:rPr lang="ru-RU" sz="1100" b="1" dirty="0"/>
              <a:t>Удовлетворенность потребителей </a:t>
            </a:r>
            <a:r>
              <a:rPr lang="ru-RU" sz="1100" b="1" u="sng" dirty="0"/>
              <a:t>уровнем </a:t>
            </a:r>
            <a:r>
              <a:rPr lang="ru-RU" sz="1100" b="1" u="sng" dirty="0" smtClean="0"/>
              <a:t>доступности </a:t>
            </a:r>
            <a:r>
              <a:rPr lang="ru-RU" sz="1100" b="1" dirty="0" smtClean="0"/>
              <a:t>информации </a:t>
            </a:r>
            <a:r>
              <a:rPr lang="ru-RU" sz="1100" b="1" dirty="0"/>
              <a:t>о работе организаций, предоставляющих услуги на товарных рынках Новосибирской области, </a:t>
            </a:r>
            <a:r>
              <a:rPr lang="en-US" sz="1100" b="1" dirty="0" smtClean="0"/>
              <a:t> </a:t>
            </a:r>
            <a:r>
              <a:rPr lang="ru-RU" sz="1100" dirty="0" smtClean="0"/>
              <a:t>% </a:t>
            </a:r>
            <a:r>
              <a:rPr lang="ru-RU" sz="1100" dirty="0"/>
              <a:t>от числа потребителей каждого из </a:t>
            </a:r>
            <a:r>
              <a:rPr lang="ru-RU" sz="1100" dirty="0" smtClean="0"/>
              <a:t>товарных рынков</a:t>
            </a:r>
            <a:endParaRPr lang="ru-RU" sz="1100" dirty="0"/>
          </a:p>
        </p:txBody>
      </p:sp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xmlns="" val="26580654"/>
              </p:ext>
            </p:extLst>
          </p:nvPr>
        </p:nvGraphicFramePr>
        <p:xfrm>
          <a:off x="4788023" y="241849"/>
          <a:ext cx="3998397" cy="12069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xmlns="" val="3927441551"/>
              </p:ext>
            </p:extLst>
          </p:nvPr>
        </p:nvGraphicFramePr>
        <p:xfrm>
          <a:off x="-324544" y="1905371"/>
          <a:ext cx="9326988" cy="49526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DF0214C-F6F7-4FDC-9B40-A1A554F35A3D}" type="slidenum">
              <a:rPr lang="ru-RU" smtClean="0"/>
              <a:pPr/>
              <a:t>35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868405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DF0214C-F6F7-4FDC-9B40-A1A554F35A3D}" type="slidenum">
              <a:rPr lang="ru-RU" smtClean="0"/>
              <a:pPr/>
              <a:t>36</a:t>
            </a:fld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79512" y="692696"/>
            <a:ext cx="867645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>
                <a:solidFill>
                  <a:schemeClr val="accent1"/>
                </a:solidFill>
                <a:latin typeface="+mj-lt"/>
              </a:rPr>
              <a:t>5.11</a:t>
            </a:r>
            <a:r>
              <a:rPr lang="ru-RU" sz="1100" dirty="0" smtClean="0">
                <a:latin typeface="+mj-lt"/>
              </a:rPr>
              <a:t>  </a:t>
            </a:r>
            <a:r>
              <a:rPr lang="ru-RU" sz="1100" b="1" dirty="0"/>
              <a:t>Удовлетворенность потребителей </a:t>
            </a:r>
            <a:r>
              <a:rPr lang="ru-RU" sz="1100" b="1" u="sng" dirty="0"/>
              <a:t>уровнем </a:t>
            </a:r>
            <a:r>
              <a:rPr lang="ru-RU" sz="1100" b="1" u="sng" dirty="0" smtClean="0"/>
              <a:t>понятности </a:t>
            </a:r>
            <a:r>
              <a:rPr lang="ru-RU" sz="1100" b="1" dirty="0" smtClean="0"/>
              <a:t>о </a:t>
            </a:r>
            <a:r>
              <a:rPr lang="ru-RU" sz="1100" b="1" dirty="0"/>
              <a:t>работе организаций, предоставляющих услуги на товарных рынках Новосибирской области, </a:t>
            </a:r>
            <a:r>
              <a:rPr lang="en-US" sz="1100" b="1" dirty="0" smtClean="0"/>
              <a:t> </a:t>
            </a:r>
            <a:r>
              <a:rPr lang="ru-RU" sz="1100" dirty="0" smtClean="0"/>
              <a:t>% </a:t>
            </a:r>
            <a:r>
              <a:rPr lang="ru-RU" sz="1100" dirty="0"/>
              <a:t>от числа потребителей каждого из </a:t>
            </a:r>
            <a:r>
              <a:rPr lang="ru-RU" sz="1100" dirty="0" smtClean="0"/>
              <a:t>товарных рынков</a:t>
            </a:r>
            <a:endParaRPr lang="ru-RU" sz="1100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xmlns="" val="2424375089"/>
              </p:ext>
            </p:extLst>
          </p:nvPr>
        </p:nvGraphicFramePr>
        <p:xfrm>
          <a:off x="0" y="1196752"/>
          <a:ext cx="9288016" cy="55943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51520" y="188640"/>
            <a:ext cx="86409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solidFill>
                  <a:schemeClr val="accent1"/>
                </a:solidFill>
                <a:latin typeface="Arial Black" panose="020B0A04020102020204" pitchFamily="34" charset="0"/>
              </a:rPr>
              <a:t>МНЕНИЕ ПОТРЕБИТЕЛЕЙ (НАСЕЛЕНИЯ)</a:t>
            </a:r>
            <a:endParaRPr lang="ru-RU" sz="1200" b="1" dirty="0">
              <a:solidFill>
                <a:schemeClr val="accent1"/>
              </a:solidFill>
              <a:latin typeface="Arial Black" panose="020B0A04020102020204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34280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DF0214C-F6F7-4FDC-9B40-A1A554F35A3D}" type="slidenum">
              <a:rPr lang="ru-RU" smtClean="0"/>
              <a:pPr/>
              <a:t>37</a:t>
            </a:fld>
            <a:endParaRPr lang="ru-RU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xmlns="" val="4201963012"/>
              </p:ext>
            </p:extLst>
          </p:nvPr>
        </p:nvGraphicFramePr>
        <p:xfrm>
          <a:off x="-324544" y="1123583"/>
          <a:ext cx="9324528" cy="5605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51520" y="188640"/>
            <a:ext cx="86409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solidFill>
                  <a:schemeClr val="accent1"/>
                </a:solidFill>
                <a:latin typeface="Arial Black" panose="020B0A04020102020204" pitchFamily="34" charset="0"/>
              </a:rPr>
              <a:t>МНЕНИЕ ПОТРЕБИТЕЛЕЙ (НАСЕЛЕНИЯ)</a:t>
            </a:r>
            <a:endParaRPr lang="ru-RU" sz="1200" b="1" dirty="0">
              <a:solidFill>
                <a:schemeClr val="accent1"/>
              </a:solidFill>
              <a:latin typeface="Arial Black" panose="020B0A04020102020204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9512" y="692696"/>
            <a:ext cx="867645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>
                <a:solidFill>
                  <a:schemeClr val="accent1"/>
                </a:solidFill>
                <a:latin typeface="+mj-lt"/>
              </a:rPr>
              <a:t>5.12</a:t>
            </a:r>
            <a:r>
              <a:rPr lang="ru-RU" sz="1100" dirty="0" smtClean="0">
                <a:latin typeface="+mj-lt"/>
              </a:rPr>
              <a:t>  </a:t>
            </a:r>
            <a:r>
              <a:rPr lang="ru-RU" sz="1100" b="1" dirty="0"/>
              <a:t>Удовлетворенность потребителей </a:t>
            </a:r>
            <a:r>
              <a:rPr lang="ru-RU" sz="1100" b="1" u="sng" dirty="0"/>
              <a:t>уровнем </a:t>
            </a:r>
            <a:r>
              <a:rPr lang="ru-RU" sz="1100" b="1" u="sng" dirty="0" smtClean="0"/>
              <a:t>удобства получения </a:t>
            </a:r>
            <a:r>
              <a:rPr lang="ru-RU" sz="1100" b="1" dirty="0"/>
              <a:t>информации о работе организаций, предоставляющих услуги на товарных рынках Новосибирской области, </a:t>
            </a:r>
            <a:r>
              <a:rPr lang="en-US" sz="1100" b="1" dirty="0" smtClean="0"/>
              <a:t> </a:t>
            </a:r>
            <a:r>
              <a:rPr lang="ru-RU" sz="1100" dirty="0" smtClean="0"/>
              <a:t>% </a:t>
            </a:r>
            <a:r>
              <a:rPr lang="ru-RU" sz="1100" dirty="0"/>
              <a:t>от числа потребителей каждого из </a:t>
            </a:r>
            <a:r>
              <a:rPr lang="ru-RU" sz="1100" dirty="0" smtClean="0"/>
              <a:t>товарных рынков</a:t>
            </a:r>
            <a:endParaRPr lang="ru-RU" sz="1100" dirty="0"/>
          </a:p>
        </p:txBody>
      </p:sp>
    </p:spTree>
    <p:extLst>
      <p:ext uri="{BB962C8B-B14F-4D97-AF65-F5344CB8AC3E}">
        <p14:creationId xmlns:p14="http://schemas.microsoft.com/office/powerpoint/2010/main" xmlns="" val="4285206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262970"/>
            <a:ext cx="8568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solidFill>
                  <a:schemeClr val="accent1"/>
                </a:solidFill>
                <a:latin typeface="+mj-lt"/>
              </a:rPr>
              <a:t>Предложения по повышению эффективности деятельности ОИВ, </a:t>
            </a:r>
            <a:br>
              <a:rPr lang="ru-RU" sz="1200" b="1" dirty="0">
                <a:solidFill>
                  <a:schemeClr val="accent1"/>
                </a:solidFill>
                <a:latin typeface="+mj-lt"/>
              </a:rPr>
            </a:br>
            <a:r>
              <a:rPr lang="ru-RU" sz="1200" b="1" dirty="0">
                <a:solidFill>
                  <a:schemeClr val="accent1"/>
                </a:solidFill>
                <a:latin typeface="+mj-lt"/>
              </a:rPr>
              <a:t>ОМСУ по улучшению качества официальной информации</a:t>
            </a:r>
            <a:endParaRPr lang="ru-RU" sz="11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1052736"/>
            <a:ext cx="8352928" cy="5424562"/>
          </a:xfrm>
          <a:prstGeom prst="rect">
            <a:avLst/>
          </a:prstGeom>
        </p:spPr>
        <p:txBody>
          <a:bodyPr wrap="square" numCol="2" spcCol="540000">
            <a:spAutoFit/>
          </a:bodyPr>
          <a:lstStyle/>
          <a:p>
            <a:pPr algn="just"/>
            <a:r>
              <a:rPr lang="ru-RU" sz="1050" dirty="0" smtClean="0">
                <a:latin typeface="Arial Narrow" pitchFamily="34" charset="0"/>
              </a:rPr>
              <a:t>Органам </a:t>
            </a:r>
            <a:r>
              <a:rPr lang="ru-RU" sz="1050" dirty="0">
                <a:latin typeface="Arial Narrow" pitchFamily="34" charset="0"/>
              </a:rPr>
              <a:t>местного самоуправления 1 раз в год проводить информационно-разъяснительную работу с субъектами предпринимательства, ведущими деятельность на товарных рынках, в </a:t>
            </a:r>
            <a:r>
              <a:rPr lang="ru-RU" sz="1050" dirty="0" smtClean="0">
                <a:latin typeface="Arial Narrow" pitchFamily="34" charset="0"/>
              </a:rPr>
              <a:t>том числе </a:t>
            </a:r>
            <a:r>
              <a:rPr lang="ru-RU" sz="1050" dirty="0">
                <a:latin typeface="Arial Narrow" pitchFamily="34" charset="0"/>
              </a:rPr>
              <a:t>с целью содействия ежегодному размещению полной и актуальной информации на официальных интернет-сайтах муниципальных образований, на интернет-сайтах субъектов предпринимательства (при наличии), а также на тематических, справочных и новостных интернет-ресурсах, в том числе о перечне, специфике, условиях получения, стоимости услуг и контактных данных субъектов предпринимательства</a:t>
            </a:r>
            <a:r>
              <a:rPr lang="ru-RU" sz="1050" dirty="0" smtClean="0">
                <a:latin typeface="Arial Narrow" pitchFamily="34" charset="0"/>
              </a:rPr>
              <a:t>.</a:t>
            </a:r>
          </a:p>
          <a:p>
            <a:pPr algn="just"/>
            <a:endParaRPr lang="ru-RU" sz="1050" dirty="0" smtClean="0">
              <a:latin typeface="Arial Narrow" pitchFamily="34" charset="0"/>
            </a:endParaRPr>
          </a:p>
          <a:p>
            <a:pPr algn="just"/>
            <a:endParaRPr lang="ru-RU" sz="1050" dirty="0" smtClean="0">
              <a:latin typeface="Arial Narrow" pitchFamily="34" charset="0"/>
            </a:endParaRPr>
          </a:p>
          <a:p>
            <a:pPr algn="just"/>
            <a:endParaRPr lang="ru-RU" sz="1050" dirty="0" smtClean="0">
              <a:latin typeface="Arial Narrow" pitchFamily="34" charset="0"/>
            </a:endParaRPr>
          </a:p>
          <a:p>
            <a:pPr algn="just"/>
            <a:endParaRPr lang="ru-RU" sz="1050" dirty="0" smtClean="0">
              <a:latin typeface="Arial Narrow" pitchFamily="34" charset="0"/>
            </a:endParaRPr>
          </a:p>
          <a:p>
            <a:pPr algn="just"/>
            <a:endParaRPr lang="ru-RU" sz="1050" dirty="0" smtClean="0">
              <a:latin typeface="Arial Narrow" pitchFamily="34" charset="0"/>
            </a:endParaRPr>
          </a:p>
          <a:p>
            <a:pPr algn="just"/>
            <a:endParaRPr lang="ru-RU" sz="1050" dirty="0" smtClean="0">
              <a:latin typeface="Arial Narrow" pitchFamily="34" charset="0"/>
            </a:endParaRPr>
          </a:p>
          <a:p>
            <a:pPr algn="just"/>
            <a:endParaRPr lang="ru-RU" sz="1050" dirty="0" smtClean="0">
              <a:latin typeface="Arial Narrow" pitchFamily="34" charset="0"/>
            </a:endParaRPr>
          </a:p>
          <a:p>
            <a:pPr algn="just"/>
            <a:endParaRPr lang="ru-RU" sz="1050" dirty="0" smtClean="0">
              <a:latin typeface="Arial Narrow" pitchFamily="34" charset="0"/>
            </a:endParaRPr>
          </a:p>
          <a:p>
            <a:pPr algn="just"/>
            <a:r>
              <a:rPr lang="ru-RU" sz="1050" dirty="0" smtClean="0">
                <a:latin typeface="Arial Narrow" pitchFamily="34" charset="0"/>
              </a:rPr>
              <a:t>Органам </a:t>
            </a:r>
            <a:r>
              <a:rPr lang="ru-RU" sz="1050" dirty="0">
                <a:latin typeface="Arial Narrow" pitchFamily="34" charset="0"/>
              </a:rPr>
              <a:t>исполнительной власти Новосибирской области и органам местного самоуправления проверить наличие информации в сети Интернет о перечне, специфике, условиях получения, стоимости платных услуг и контактных данных, включая адреса интернет-сайтов (при наличии), государственных (муниципальных) организаций, ведущих деятельность на товарных рынках Новосибирской области. Необходимо ежегодно проводить информационно-разъяснительную работу с представителями данных организаций, с целью размещения полной и актуальной информации об их работе на официальных интернет-сайтах органов исполнительной власти и местного самоуправления, интернет-сайтах самих организаций (при наличии), а также на тематических, справочных и новостных интернет-ресурсах, в том числе о перечне, специфике, условиях получения, стоимости услуг и контактных данных субъектов предпринимательства</a:t>
            </a:r>
            <a:r>
              <a:rPr lang="ru-RU" sz="1050" dirty="0" smtClean="0">
                <a:latin typeface="Arial Narrow" pitchFamily="34" charset="0"/>
              </a:rPr>
              <a:t>.</a:t>
            </a:r>
          </a:p>
          <a:p>
            <a:pPr algn="just"/>
            <a:endParaRPr lang="ru-RU" sz="1050" dirty="0" smtClean="0">
              <a:latin typeface="Arial Narrow" pitchFamily="34" charset="0"/>
            </a:endParaRPr>
          </a:p>
          <a:p>
            <a:pPr algn="just"/>
            <a:endParaRPr lang="ru-RU" sz="1050" dirty="0" smtClean="0">
              <a:latin typeface="Arial Narrow" pitchFamily="34" charset="0"/>
            </a:endParaRPr>
          </a:p>
          <a:p>
            <a:pPr algn="just"/>
            <a:endParaRPr lang="ru-RU" sz="1050" dirty="0" smtClean="0">
              <a:latin typeface="Arial Narrow" pitchFamily="34" charset="0"/>
            </a:endParaRPr>
          </a:p>
          <a:p>
            <a:pPr algn="just"/>
            <a:endParaRPr lang="ru-RU" sz="1050" dirty="0" smtClean="0">
              <a:latin typeface="Arial Narrow" pitchFamily="34" charset="0"/>
            </a:endParaRPr>
          </a:p>
          <a:p>
            <a:pPr algn="just"/>
            <a:endParaRPr lang="ru-RU" sz="1050" dirty="0" smtClean="0">
              <a:latin typeface="Arial Narrow" pitchFamily="34" charset="0"/>
            </a:endParaRPr>
          </a:p>
          <a:p>
            <a:pPr algn="just"/>
            <a:endParaRPr lang="ru-RU" sz="1050" dirty="0" smtClean="0">
              <a:latin typeface="Arial Narrow" pitchFamily="34" charset="0"/>
            </a:endParaRPr>
          </a:p>
          <a:p>
            <a:pPr algn="just"/>
            <a:endParaRPr lang="ru-RU" sz="1050" dirty="0" smtClean="0">
              <a:latin typeface="Arial Narrow" pitchFamily="34" charset="0"/>
            </a:endParaRPr>
          </a:p>
          <a:p>
            <a:pPr algn="just"/>
            <a:endParaRPr lang="ru-RU" sz="1050" dirty="0" smtClean="0">
              <a:latin typeface="Arial Narrow" pitchFamily="34" charset="0"/>
            </a:endParaRPr>
          </a:p>
          <a:p>
            <a:pPr algn="just"/>
            <a:endParaRPr lang="ru-RU" sz="1050" dirty="0" smtClean="0">
              <a:latin typeface="Arial Narrow" pitchFamily="34" charset="0"/>
            </a:endParaRPr>
          </a:p>
          <a:p>
            <a:pPr algn="just"/>
            <a:endParaRPr lang="ru-RU" sz="1050" dirty="0" smtClean="0">
              <a:latin typeface="Arial Narrow" pitchFamily="34" charset="0"/>
            </a:endParaRPr>
          </a:p>
          <a:p>
            <a:pPr algn="just"/>
            <a:endParaRPr lang="ru-RU" sz="1050" dirty="0" smtClean="0">
              <a:latin typeface="Arial Narrow" pitchFamily="34" charset="0"/>
            </a:endParaRPr>
          </a:p>
          <a:p>
            <a:pPr algn="just"/>
            <a:r>
              <a:rPr lang="ru-RU" sz="1050" dirty="0" smtClean="0">
                <a:latin typeface="Arial Narrow" pitchFamily="34" charset="0"/>
              </a:rPr>
              <a:t>Органам </a:t>
            </a:r>
            <a:r>
              <a:rPr lang="ru-RU" sz="1050" dirty="0">
                <a:latin typeface="Arial Narrow" pitchFamily="34" charset="0"/>
              </a:rPr>
              <a:t>исполнительной власти Новосибирской области проинформировать территориальные органы федеральных органов исполнительной власти о результатах мониторинга их официальных </a:t>
            </a:r>
            <a:r>
              <a:rPr lang="ru-RU" sz="1050" dirty="0" smtClean="0">
                <a:latin typeface="Arial Narrow" pitchFamily="34" charset="0"/>
              </a:rPr>
              <a:t>интернет-сайтов. </a:t>
            </a:r>
            <a:r>
              <a:rPr lang="ru-RU" sz="1050" dirty="0">
                <a:latin typeface="Arial Narrow" pitchFamily="34" charset="0"/>
              </a:rPr>
              <a:t>Обратить внимание на низкую оценку полноты информации на сайте Управления Федеральной службы по надзору в сфере защиты прав потребителей и благополучия человека по Новосибирской области (http://54.rospotrebnadzor.ru/).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9942" y="1051592"/>
            <a:ext cx="52860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300" dirty="0">
                <a:solidFill>
                  <a:srgbClr val="91357F"/>
                </a:solidFill>
                <a:latin typeface="+mj-lt"/>
              </a:rPr>
              <a:t>01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3933056"/>
            <a:ext cx="52860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300" dirty="0">
                <a:solidFill>
                  <a:srgbClr val="91357F"/>
                </a:solidFill>
                <a:latin typeface="+mj-lt"/>
              </a:rPr>
              <a:t>02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427984" y="2636912"/>
            <a:ext cx="52860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300" dirty="0" smtClean="0">
                <a:solidFill>
                  <a:srgbClr val="91357F"/>
                </a:solidFill>
                <a:latin typeface="+mj-lt"/>
              </a:rPr>
              <a:t>03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DF0214C-F6F7-4FDC-9B40-A1A554F35A3D}" type="slidenum">
              <a:rPr lang="ru-RU" smtClean="0"/>
              <a:pPr/>
              <a:t>38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240779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936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03649" y="2281088"/>
            <a:ext cx="548250" cy="1940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835696" y="2743256"/>
            <a:ext cx="5400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Раздел </a:t>
            </a:r>
            <a:r>
              <a:rPr lang="ru-RU" sz="2000" b="1" dirty="0" smtClean="0"/>
              <a:t>6. 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РЕЗУЛЬТАТЫ МОНИТОРИНГА </a:t>
            </a:r>
            <a:r>
              <a:rPr lang="en-US" sz="2000" b="1" dirty="0">
                <a:latin typeface="Arial" pitchFamily="34" charset="0"/>
                <a:cs typeface="Arial" pitchFamily="34" charset="0"/>
              </a:rPr>
              <a:t/>
            </a:r>
            <a:br>
              <a:rPr lang="en-US" sz="2000" b="1" dirty="0">
                <a:latin typeface="Arial" pitchFamily="34" charset="0"/>
                <a:cs typeface="Arial" pitchFamily="34" charset="0"/>
              </a:rPr>
            </a:br>
            <a:r>
              <a:rPr lang="ru-RU" sz="2000" dirty="0"/>
              <a:t>деятельности субъектов естественных монополий </a:t>
            </a:r>
            <a:br>
              <a:rPr lang="ru-RU" sz="2000" dirty="0"/>
            </a:br>
            <a:r>
              <a:rPr lang="ru-RU" sz="2000" dirty="0"/>
              <a:t>на территории Новосибирской </a:t>
            </a:r>
            <a:r>
              <a:rPr lang="ru-RU" sz="2000" dirty="0" smtClean="0"/>
              <a:t>области </a:t>
            </a:r>
            <a:endParaRPr lang="ru-RU" sz="2000" dirty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74533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335645334"/>
              </p:ext>
            </p:extLst>
          </p:nvPr>
        </p:nvGraphicFramePr>
        <p:xfrm>
          <a:off x="323528" y="2996952"/>
          <a:ext cx="8568951" cy="3563708"/>
        </p:xfrm>
        <a:graphic>
          <a:graphicData uri="http://schemas.openxmlformats.org/drawingml/2006/table">
            <a:tbl>
              <a:tblPr firstRow="1" firstCol="1" bandRow="1">
                <a:tableStyleId>{9D7B26C5-4107-4FEC-AEDC-1716B250A1EF}</a:tableStyleId>
              </a:tblPr>
              <a:tblGrid>
                <a:gridCol w="34151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11486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11256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1927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DEE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5E2753"/>
                          </a:solidFill>
                          <a:effectLst/>
                        </a:rPr>
                        <a:t>Название раздела НИР</a:t>
                      </a:r>
                      <a:endParaRPr lang="ru-RU" sz="1200" b="1" i="0" dirty="0">
                        <a:solidFill>
                          <a:srgbClr val="5E2753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DEE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778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5E2753"/>
                          </a:solidFill>
                          <a:effectLst/>
                        </a:rPr>
                        <a:t>Методологические компоненты</a:t>
                      </a:r>
                      <a:endParaRPr lang="ru-RU" sz="1200" b="1" dirty="0">
                        <a:solidFill>
                          <a:srgbClr val="5E2753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DE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01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b="0" dirty="0" smtClean="0">
                          <a:solidFill>
                            <a:srgbClr val="5E2753"/>
                          </a:solidFill>
                          <a:effectLst/>
                          <a:latin typeface="+mj-lt"/>
                        </a:rPr>
                        <a:t>01</a:t>
                      </a:r>
                      <a:endParaRPr lang="ru-RU" sz="1300" b="0" dirty="0">
                        <a:solidFill>
                          <a:srgbClr val="5E2753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Структурные показатели состояния конкуренции в Новосибирской области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lnSpc>
                          <a:spcPct val="107000"/>
                        </a:lnSpc>
                        <a:spcAft>
                          <a:spcPts val="0"/>
                        </a:spcAft>
                        <a:buClr>
                          <a:srgbClr val="91357F"/>
                        </a:buClr>
                        <a:buFont typeface="Arial" pitchFamily="34" charset="0"/>
                        <a:buChar char="•"/>
                      </a:pPr>
                      <a:r>
                        <a:rPr lang="ru-RU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Кабинетное исследование: сбор и анализ информации из </a:t>
                      </a:r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Новосибирска</a:t>
                      </a:r>
                      <a:r>
                        <a:rPr lang="ru-RU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Росстата, Федеральной налоговой службы о состоянии конкурентной среды в НСО.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084838003"/>
                  </a:ext>
                </a:extLst>
              </a:tr>
              <a:tr h="103165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b="0" dirty="0" smtClean="0">
                          <a:solidFill>
                            <a:srgbClr val="5E2753"/>
                          </a:solidFill>
                          <a:effectLst/>
                          <a:latin typeface="+mj-lt"/>
                        </a:rPr>
                        <a:t>02</a:t>
                      </a:r>
                      <a:endParaRPr lang="ru-RU" sz="1300" b="0" dirty="0">
                        <a:solidFill>
                          <a:srgbClr val="5E2753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Мониторинг наличия (отсутствия) административных барьеров и оценки состояния конкурентной среды субъектами предпринимательской деятельности</a:t>
                      </a:r>
                      <a:endParaRPr lang="ru-RU" sz="10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7800" indent="-177800" algn="l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buClr>
                          <a:srgbClr val="91357F"/>
                        </a:buClr>
                        <a:buFont typeface="Arial" pitchFamily="34" charset="0"/>
                        <a:buChar char="•"/>
                      </a:pPr>
                      <a:r>
                        <a:rPr lang="ru-RU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Анкетирование </a:t>
                      </a:r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1700 </a:t>
                      </a:r>
                      <a:r>
                        <a:rPr lang="ru-RU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представителей предпринимательства НСО. </a:t>
                      </a:r>
                    </a:p>
                    <a:p>
                      <a:pPr marL="177800" indent="-177800" algn="l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buClr>
                          <a:srgbClr val="91357F"/>
                        </a:buClr>
                        <a:buFont typeface="Arial" pitchFamily="34" charset="0"/>
                        <a:buChar char="•"/>
                      </a:pPr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Кабинетное </a:t>
                      </a:r>
                      <a:r>
                        <a:rPr lang="ru-RU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исследование: сбор информации из открытых источников и по письменным запросам, обработка и анализ собранных данных об обращениях субъектов предпринимательства, экспертов, касающиеся качества конкурентной среды.</a:t>
                      </a:r>
                    </a:p>
                    <a:p>
                      <a:pPr marL="177800" indent="-177800" algn="l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buClr>
                          <a:srgbClr val="91357F"/>
                        </a:buClr>
                        <a:buFont typeface="Arial" pitchFamily="34" charset="0"/>
                        <a:buChar char="•"/>
                      </a:pPr>
                      <a:r>
                        <a:rPr lang="ru-RU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Кабинетное исследование: сбор информации из открытых источников, обработка и анализ правоприменительной практики </a:t>
                      </a:r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УФАС НСО.</a:t>
                      </a:r>
                      <a:endParaRPr lang="ru-RU" sz="10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647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b="0" dirty="0">
                          <a:solidFill>
                            <a:srgbClr val="5E2753"/>
                          </a:solidFill>
                          <a:effectLst/>
                          <a:latin typeface="+mj-lt"/>
                        </a:rPr>
                        <a:t>03</a:t>
                      </a:r>
                      <a:endParaRPr lang="ru-RU" sz="1300" b="0" dirty="0">
                        <a:solidFill>
                          <a:srgbClr val="5E2753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Мониторинг удовлетворенности потребителей качеством товаров, работ и услуг на товарных рынках НСО и состоянием ценовой конкуренции</a:t>
                      </a:r>
                      <a:endParaRPr lang="ru-RU" sz="10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lnSpc>
                          <a:spcPct val="107000"/>
                        </a:lnSpc>
                        <a:spcAft>
                          <a:spcPts val="0"/>
                        </a:spcAft>
                        <a:buClr>
                          <a:srgbClr val="91357F"/>
                        </a:buClr>
                        <a:buFont typeface="Arial" pitchFamily="34" charset="0"/>
                        <a:buChar char="•"/>
                      </a:pPr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Опрос 2680 </a:t>
                      </a:r>
                      <a:r>
                        <a:rPr lang="ru-RU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потребителей</a:t>
                      </a:r>
                      <a:r>
                        <a:rPr lang="ru-RU" sz="1000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(населения). </a:t>
                      </a:r>
                    </a:p>
                    <a:p>
                      <a:pPr marL="171450" indent="-171450">
                        <a:lnSpc>
                          <a:spcPct val="107000"/>
                        </a:lnSpc>
                        <a:spcAft>
                          <a:spcPts val="0"/>
                        </a:spcAft>
                        <a:buClr>
                          <a:srgbClr val="91357F"/>
                        </a:buClr>
                        <a:buFont typeface="Arial" pitchFamily="34" charset="0"/>
                        <a:buChar char="•"/>
                      </a:pPr>
                      <a:r>
                        <a:rPr lang="ru-RU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Кабинетное исследование: сбор информации из открытых источников и по письменным запросам, обработка и анализ собранных данных об обращениях экспертов, потребителей товаров, работ и услуг, касающиеся качества конкурентной среды.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7783866"/>
                  </a:ext>
                </a:extLst>
              </a:tr>
              <a:tr h="97180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b="0" dirty="0">
                          <a:solidFill>
                            <a:srgbClr val="5E2753"/>
                          </a:solidFill>
                          <a:effectLst/>
                          <a:latin typeface="+mj-lt"/>
                        </a:rPr>
                        <a:t>04</a:t>
                      </a:r>
                      <a:endParaRPr lang="ru-RU" sz="1300" b="0" dirty="0">
                        <a:solidFill>
                          <a:srgbClr val="5E2753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Мониторинг удовлетворенности субъектов предпринимательства и потребителей товаров, работ и услуг качеством официальной информации о состоянии конкурентной среды на рынках товаров, работ и услуг  и деятельности по содействию развитию конкуренции в НСО, размещаемой уполномоченным органом и муниципальными образованиями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7800" indent="-177800" algn="l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buClr>
                          <a:srgbClr val="91357F"/>
                        </a:buClr>
                        <a:buFont typeface="Arial" pitchFamily="34" charset="0"/>
                        <a:buChar char="•"/>
                      </a:pPr>
                      <a:r>
                        <a:rPr lang="ru-RU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Анкетирование </a:t>
                      </a:r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1700 </a:t>
                      </a:r>
                      <a:r>
                        <a:rPr lang="ru-RU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представителей предпринимательства НСО. </a:t>
                      </a:r>
                    </a:p>
                    <a:p>
                      <a:pPr marL="171450" indent="-171450">
                        <a:lnSpc>
                          <a:spcPct val="107000"/>
                        </a:lnSpc>
                        <a:spcAft>
                          <a:spcPts val="0"/>
                        </a:spcAft>
                        <a:buClr>
                          <a:srgbClr val="91357F"/>
                        </a:buClr>
                        <a:buFont typeface="Arial" pitchFamily="34" charset="0"/>
                        <a:buChar char="•"/>
                      </a:pPr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Опрос 2680 </a:t>
                      </a:r>
                      <a:r>
                        <a:rPr lang="ru-RU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потребителей</a:t>
                      </a:r>
                      <a:r>
                        <a:rPr lang="ru-RU" sz="1000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(населения). </a:t>
                      </a:r>
                    </a:p>
                    <a:p>
                      <a:pPr marL="177800" indent="-177800">
                        <a:lnSpc>
                          <a:spcPct val="107000"/>
                        </a:lnSpc>
                        <a:spcAft>
                          <a:spcPts val="0"/>
                        </a:spcAft>
                        <a:buClr>
                          <a:srgbClr val="91357F"/>
                        </a:buClr>
                        <a:buFont typeface="Arial" pitchFamily="34" charset="0"/>
                        <a:buChar char="•"/>
                      </a:pPr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Кабинетное </a:t>
                      </a:r>
                      <a:r>
                        <a:rPr lang="ru-RU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исследование: анализ качества, полноты, удобства получения информации, размещенной на интернет-сайтах территориальных органов федеральных служб, с целью подготовки обоснованной экспертной оценки.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089290948"/>
                  </a:ext>
                </a:extLst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323528" y="520785"/>
            <a:ext cx="8532000" cy="1808187"/>
          </a:xfrm>
          <a:prstGeom prst="rect">
            <a:avLst/>
          </a:prstGeom>
          <a:noFill/>
        </p:spPr>
        <p:txBody>
          <a:bodyPr wrap="square" numCol="2" spcCol="360000" rtlCol="0">
            <a:spAutoFit/>
          </a:bodyPr>
          <a:lstStyle/>
          <a:p>
            <a:pPr>
              <a:spcAft>
                <a:spcPts val="500"/>
              </a:spcAft>
            </a:pPr>
            <a:r>
              <a:rPr lang="ru-RU" sz="1100" dirty="0"/>
              <a:t>Научно-исследовательская работа на тему «Мониторинг состояния и развития конкурентной среды на рынках товаров, работ и услуг Новосибирской области за </a:t>
            </a:r>
            <a:r>
              <a:rPr lang="ru-RU" sz="1100" dirty="0" smtClean="0"/>
              <a:t>2019 </a:t>
            </a:r>
            <a:r>
              <a:rPr lang="ru-RU" sz="1100" dirty="0"/>
              <a:t>г.» проведена в рамках Государственного </a:t>
            </a:r>
            <a:r>
              <a:rPr lang="ru-RU" sz="1100" dirty="0" smtClean="0"/>
              <a:t>контракта </a:t>
            </a:r>
            <a:r>
              <a:rPr lang="ru-RU" sz="1100" dirty="0"/>
              <a:t>№ 0851200000619003483 от 12 августа 2019 г</a:t>
            </a:r>
            <a:r>
              <a:rPr lang="ru-RU" sz="1100" dirty="0" smtClean="0"/>
              <a:t>., </a:t>
            </a:r>
            <a:r>
              <a:rPr lang="ru-RU" sz="1100" dirty="0"/>
              <a:t>заключенного между Министерством экономического развития  Новосибирской области и ООО «Исследовательская компания Эс Ай Эс Корпорейшн» на основании результатов открытого конкурса.</a:t>
            </a:r>
          </a:p>
          <a:p>
            <a:pPr>
              <a:spcAft>
                <a:spcPts val="500"/>
              </a:spcAft>
            </a:pPr>
            <a:endParaRPr lang="ru-RU" sz="1100" dirty="0" smtClean="0"/>
          </a:p>
          <a:p>
            <a:pPr>
              <a:spcAft>
                <a:spcPts val="500"/>
              </a:spcAft>
            </a:pPr>
            <a:endParaRPr lang="ru-RU" sz="1100" dirty="0" smtClean="0"/>
          </a:p>
          <a:p>
            <a:pPr>
              <a:spcAft>
                <a:spcPts val="500"/>
              </a:spcAft>
            </a:pPr>
            <a:r>
              <a:rPr lang="ru-RU" sz="1100" dirty="0" smtClean="0"/>
              <a:t>Мониторинг </a:t>
            </a:r>
            <a:r>
              <a:rPr lang="ru-RU" sz="1100" dirty="0"/>
              <a:t>проводится на основании Стандарта развития конкуренции в субъектах Российской Федерации, утвержденного Распоряжением Правительства Российской Федерации </a:t>
            </a:r>
            <a:r>
              <a:rPr lang="ru-RU" sz="1100" dirty="0" smtClean="0"/>
              <a:t>от 17 апреля 2019 г. N 768-р</a:t>
            </a:r>
            <a:endParaRPr lang="ru-RU" sz="1100" dirty="0"/>
          </a:p>
          <a:p>
            <a:pPr>
              <a:spcAft>
                <a:spcPts val="500"/>
              </a:spcAft>
            </a:pPr>
            <a:r>
              <a:rPr lang="ru-RU" sz="1100" dirty="0" smtClean="0"/>
              <a:t>Мониторинг </a:t>
            </a:r>
            <a:r>
              <a:rPr lang="ru-RU" sz="1100" dirty="0"/>
              <a:t>состояния и развития конкурентной среды на рынках товаров, работ и услуг Новосибирской области за </a:t>
            </a:r>
            <a:r>
              <a:rPr lang="ru-RU" sz="1100" dirty="0" smtClean="0"/>
              <a:t>2019 </a:t>
            </a:r>
            <a:r>
              <a:rPr lang="ru-RU" sz="1100" dirty="0"/>
              <a:t>г. представляет собой систему наблюдения за фактическим состоянием конкуренции для своевременного выявления и системного анализа происходящих в ней изменений, предупреждения негативных тенденций.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39551" y="2088431"/>
            <a:ext cx="8352928" cy="692497"/>
          </a:xfrm>
          <a:prstGeom prst="rect">
            <a:avLst/>
          </a:prstGeom>
          <a:noFill/>
        </p:spPr>
        <p:txBody>
          <a:bodyPr wrap="square" numCol="1" spcCol="360000" rtlCol="0">
            <a:spAutoFit/>
          </a:bodyPr>
          <a:lstStyle/>
          <a:p>
            <a:pPr algn="ctr">
              <a:buFont typeface="Arial" pitchFamily="34" charset="0"/>
              <a:buChar char="•"/>
            </a:pPr>
            <a:r>
              <a:rPr lang="en-US" sz="1300" b="1" dirty="0">
                <a:solidFill>
                  <a:schemeClr val="accent3"/>
                </a:solidFill>
                <a:cs typeface="Arial" pitchFamily="34" charset="0"/>
              </a:rPr>
              <a:t> </a:t>
            </a:r>
            <a:r>
              <a:rPr lang="ru-RU" sz="1300" b="1" dirty="0" smtClean="0">
                <a:solidFill>
                  <a:schemeClr val="accent3"/>
                </a:solidFill>
                <a:cs typeface="Arial" pitchFamily="34" charset="0"/>
              </a:rPr>
              <a:t>Опрос 2680 потребителей</a:t>
            </a:r>
          </a:p>
          <a:p>
            <a:pPr algn="ctr">
              <a:buFont typeface="Arial" pitchFamily="34" charset="0"/>
              <a:buChar char="•"/>
            </a:pPr>
            <a:r>
              <a:rPr lang="en-US" sz="1300" b="1" dirty="0" smtClean="0">
                <a:solidFill>
                  <a:schemeClr val="accent3"/>
                </a:solidFill>
                <a:cs typeface="Arial" pitchFamily="34" charset="0"/>
              </a:rPr>
              <a:t> </a:t>
            </a:r>
            <a:r>
              <a:rPr lang="ru-RU" sz="1300" b="1" dirty="0" smtClean="0">
                <a:solidFill>
                  <a:schemeClr val="accent3"/>
                </a:solidFill>
                <a:cs typeface="Arial" pitchFamily="34" charset="0"/>
              </a:rPr>
              <a:t>Анкетирование 1700 руководителей организаций</a:t>
            </a:r>
          </a:p>
          <a:p>
            <a:pPr algn="ctr">
              <a:buFont typeface="Arial" pitchFamily="34" charset="0"/>
              <a:buChar char="•"/>
            </a:pPr>
            <a:r>
              <a:rPr lang="en-US" sz="1300" b="1" dirty="0" smtClean="0">
                <a:solidFill>
                  <a:schemeClr val="accent3"/>
                </a:solidFill>
                <a:cs typeface="Arial" pitchFamily="34" charset="0"/>
              </a:rPr>
              <a:t> </a:t>
            </a:r>
            <a:r>
              <a:rPr lang="ru-RU" sz="1300" b="1" dirty="0" smtClean="0">
                <a:solidFill>
                  <a:schemeClr val="accent3"/>
                </a:solidFill>
                <a:cs typeface="Arial" pitchFamily="34" charset="0"/>
              </a:rPr>
              <a:t>Комплекс </a:t>
            </a:r>
            <a:r>
              <a:rPr lang="ru-RU" sz="1300" b="1" dirty="0">
                <a:solidFill>
                  <a:schemeClr val="accent3"/>
                </a:solidFill>
                <a:cs typeface="Arial" pitchFamily="34" charset="0"/>
              </a:rPr>
              <a:t>кабинетных </a:t>
            </a:r>
            <a:r>
              <a:rPr lang="ru-RU" sz="1300" b="1" dirty="0" smtClean="0">
                <a:solidFill>
                  <a:schemeClr val="accent3"/>
                </a:solidFill>
                <a:cs typeface="Arial" pitchFamily="34" charset="0"/>
              </a:rPr>
              <a:t>исследований</a:t>
            </a:r>
            <a:endParaRPr lang="ru-RU" sz="1300" b="1" dirty="0">
              <a:solidFill>
                <a:schemeClr val="accent3"/>
              </a:solidFill>
              <a:cs typeface="Arial" pitchFamily="34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DF0214C-F6F7-4FDC-9B40-A1A554F35A3D}" type="slidenum">
              <a:rPr lang="ru-RU" smtClean="0"/>
              <a:pPr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949028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251520" y="271681"/>
            <a:ext cx="86409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chemeClr val="accent1"/>
                </a:solidFill>
                <a:latin typeface="Arial Black" panose="020B0A04020102020204" pitchFamily="34" charset="0"/>
              </a:rPr>
              <a:t>ПЕРЕЧЕНЬ </a:t>
            </a:r>
            <a:r>
              <a:rPr lang="ru-RU" sz="1200" b="1" dirty="0">
                <a:solidFill>
                  <a:schemeClr val="accent1"/>
                </a:solidFill>
                <a:latin typeface="Arial Black" panose="020B0A04020102020204" pitchFamily="34" charset="0"/>
              </a:rPr>
              <a:t>РЫНКОВ, НА КОТОРЫХ ПРИСУТСТВУЮТ СУБЪЕКТЫ ЕСТЕСТВЕННЫХ МОНОПОЛИЙ</a:t>
            </a:r>
            <a:endParaRPr lang="ru-RU" sz="1200" b="1" dirty="0">
              <a:solidFill>
                <a:schemeClr val="accent1"/>
              </a:solidFill>
              <a:latin typeface="Arial Black" panose="020B0A04020102020204" pitchFamily="34" charset="0"/>
              <a:cs typeface="Arial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899592" y="1052736"/>
            <a:ext cx="7632848" cy="461665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r>
              <a:rPr lang="ru-RU" sz="1200" dirty="0" smtClean="0">
                <a:solidFill>
                  <a:schemeClr val="accent3"/>
                </a:solidFill>
              </a:rPr>
              <a:t>Организаций </a:t>
            </a:r>
            <a:r>
              <a:rPr lang="ru-RU" sz="1200" dirty="0">
                <a:solidFill>
                  <a:schemeClr val="accent3"/>
                </a:solidFill>
              </a:rPr>
              <a:t>содержится в Реестре субъектов естественных монополий, ведущих деятельность в Новосибирской области </a:t>
            </a:r>
            <a:br>
              <a:rPr lang="ru-RU" sz="1200" dirty="0">
                <a:solidFill>
                  <a:schemeClr val="accent3"/>
                </a:solidFill>
              </a:rPr>
            </a:br>
            <a:r>
              <a:rPr lang="ru-RU" sz="1200" dirty="0">
                <a:solidFill>
                  <a:schemeClr val="accent3"/>
                </a:solidFill>
              </a:rPr>
              <a:t>на </a:t>
            </a:r>
            <a:r>
              <a:rPr lang="ru-RU" sz="1200" dirty="0" smtClean="0">
                <a:solidFill>
                  <a:schemeClr val="accent3"/>
                </a:solidFill>
              </a:rPr>
              <a:t>6 </a:t>
            </a:r>
            <a:r>
              <a:rPr lang="ru-RU" sz="1200" dirty="0">
                <a:solidFill>
                  <a:schemeClr val="accent3"/>
                </a:solidFill>
              </a:rPr>
              <a:t>рынках (по данным на </a:t>
            </a:r>
            <a:r>
              <a:rPr lang="ru-RU" sz="1200" dirty="0" smtClean="0">
                <a:solidFill>
                  <a:schemeClr val="accent3"/>
                </a:solidFill>
              </a:rPr>
              <a:t>06.11.2019).</a:t>
            </a:r>
            <a:endParaRPr lang="ru-RU" sz="1200" dirty="0">
              <a:solidFill>
                <a:schemeClr val="accent3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95536" y="1052736"/>
            <a:ext cx="60785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accent3"/>
                </a:solidFill>
              </a:rPr>
              <a:t>169</a:t>
            </a:r>
            <a:endParaRPr lang="ru-RU" sz="2400" b="1" dirty="0">
              <a:solidFill>
                <a:schemeClr val="accent3"/>
              </a:solidFill>
            </a:endParaRPr>
          </a:p>
        </p:txBody>
      </p:sp>
      <p:pic>
        <p:nvPicPr>
          <p:cNvPr id="16" name="Picture 2" descr="D:\ANNA\sis_corporation\2018\titulnik_4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3332" y="1095208"/>
            <a:ext cx="94212" cy="347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7" name="Таблица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05973810"/>
              </p:ext>
            </p:extLst>
          </p:nvPr>
        </p:nvGraphicFramePr>
        <p:xfrm>
          <a:off x="395536" y="2778351"/>
          <a:ext cx="8496944" cy="3066726"/>
        </p:xfrm>
        <a:graphic>
          <a:graphicData uri="http://schemas.openxmlformats.org/drawingml/2006/table">
            <a:tbl>
              <a:tblPr/>
              <a:tblGrid>
                <a:gridCol w="50405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2078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78507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93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5444" marR="65444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DEE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accent1"/>
                          </a:solidFill>
                          <a:latin typeface="+mn-lt"/>
                          <a:ea typeface="Calibri"/>
                          <a:cs typeface="Times New Roman"/>
                        </a:rPr>
                        <a:t>Рынок присутствия субъектов естественных монополий</a:t>
                      </a:r>
                      <a:endParaRPr lang="ru-RU" sz="1100" dirty="0">
                        <a:solidFill>
                          <a:schemeClr val="accent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5444" marR="65444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DE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accent1"/>
                          </a:solidFill>
                          <a:latin typeface="+mn-lt"/>
                          <a:ea typeface="Calibri"/>
                          <a:cs typeface="Times New Roman"/>
                        </a:rPr>
                        <a:t>Количество субъектов естественных монополий</a:t>
                      </a:r>
                      <a:endParaRPr lang="ru-RU" sz="1100" dirty="0">
                        <a:solidFill>
                          <a:schemeClr val="accent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5444" marR="65444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DE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646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1"/>
                          </a:solidFill>
                          <a:latin typeface="+mn-lt"/>
                          <a:ea typeface="Calibri"/>
                          <a:cs typeface="Arial" pitchFamily="34" charset="0"/>
                        </a:rPr>
                        <a:t>01</a:t>
                      </a:r>
                    </a:p>
                  </a:txBody>
                  <a:tcPr marL="65444" marR="6544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+mn-lt"/>
                          <a:ea typeface="Calibri"/>
                          <a:cs typeface="Times New Roman"/>
                        </a:rPr>
                        <a:t>Водоснабжение и водоотведение с использованием централизованных систем, систем коммунальной инфраструктуры</a:t>
                      </a:r>
                    </a:p>
                  </a:txBody>
                  <a:tcPr marL="65444" marR="6544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  <a:endParaRPr lang="ru-RU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08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1"/>
                          </a:solidFill>
                          <a:latin typeface="+mn-lt"/>
                          <a:ea typeface="Calibri"/>
                          <a:cs typeface="Arial" pitchFamily="34" charset="0"/>
                        </a:rPr>
                        <a:t>02</a:t>
                      </a:r>
                    </a:p>
                  </a:txBody>
                  <a:tcPr marL="65444" marR="6544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+mn-lt"/>
                          <a:ea typeface="Calibri"/>
                          <a:cs typeface="Times New Roman"/>
                        </a:rPr>
                        <a:t>Услуги по передаче электрической и (или) тепловой энергии</a:t>
                      </a:r>
                    </a:p>
                  </a:txBody>
                  <a:tcPr marL="65444" marR="6544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67</a:t>
                      </a:r>
                      <a:endParaRPr lang="ru-RU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646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1"/>
                          </a:solidFill>
                          <a:latin typeface="+mn-lt"/>
                          <a:ea typeface="Calibri"/>
                          <a:cs typeface="Arial" pitchFamily="34" charset="0"/>
                        </a:rPr>
                        <a:t>03</a:t>
                      </a:r>
                    </a:p>
                  </a:txBody>
                  <a:tcPr marL="65444" marR="6544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+mn-lt"/>
                          <a:ea typeface="Calibri"/>
                          <a:cs typeface="Times New Roman"/>
                        </a:rPr>
                        <a:t>Транспортировка газа по трубопроводам</a:t>
                      </a:r>
                    </a:p>
                  </a:txBody>
                  <a:tcPr marL="65444" marR="6544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646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1"/>
                          </a:solidFill>
                          <a:latin typeface="+mn-lt"/>
                          <a:ea typeface="Calibri"/>
                          <a:cs typeface="Arial" pitchFamily="34" charset="0"/>
                        </a:rPr>
                        <a:t>04</a:t>
                      </a:r>
                    </a:p>
                  </a:txBody>
                  <a:tcPr marL="65444" marR="6544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+mn-lt"/>
                          <a:ea typeface="Calibri"/>
                          <a:cs typeface="Times New Roman"/>
                        </a:rPr>
                        <a:t>Услуги в портах и (или) транспортных терминалах, услуги по использованию инфраструктуры внутренних водных путей</a:t>
                      </a:r>
                    </a:p>
                  </a:txBody>
                  <a:tcPr marL="65444" marR="6544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708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1"/>
                          </a:solidFill>
                          <a:latin typeface="+mn-lt"/>
                          <a:ea typeface="Calibri"/>
                          <a:cs typeface="Arial" pitchFamily="34" charset="0"/>
                        </a:rPr>
                        <a:t>05</a:t>
                      </a:r>
                    </a:p>
                  </a:txBody>
                  <a:tcPr marL="65444" marR="6544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+mn-lt"/>
                          <a:ea typeface="Calibri"/>
                          <a:cs typeface="Times New Roman"/>
                        </a:rPr>
                        <a:t>Услуги аэропортов</a:t>
                      </a:r>
                    </a:p>
                  </a:txBody>
                  <a:tcPr marL="65444" marR="6544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646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1"/>
                          </a:solidFill>
                          <a:latin typeface="+mn-lt"/>
                          <a:ea typeface="Calibri"/>
                          <a:cs typeface="Arial" pitchFamily="34" charset="0"/>
                        </a:rPr>
                        <a:t>06</a:t>
                      </a:r>
                    </a:p>
                  </a:txBody>
                  <a:tcPr marL="65444" marR="6544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+mn-lt"/>
                          <a:ea typeface="Calibri"/>
                          <a:cs typeface="Times New Roman"/>
                        </a:rPr>
                        <a:t>Железнодорожные перевозки</a:t>
                      </a:r>
                    </a:p>
                  </a:txBody>
                  <a:tcPr marL="65444" marR="6544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7291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5444" marR="6544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b="1" dirty="0">
                          <a:solidFill>
                            <a:schemeClr val="accent1"/>
                          </a:solidFill>
                          <a:latin typeface="+mn-lt"/>
                        </a:rPr>
                        <a:t>Всего</a:t>
                      </a:r>
                    </a:p>
                  </a:txBody>
                  <a:tcPr marL="65444" marR="6544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accent1"/>
                          </a:solidFill>
                          <a:latin typeface="+mn-lt"/>
                          <a:ea typeface="Calibri"/>
                          <a:cs typeface="Times New Roman"/>
                        </a:rPr>
                        <a:t>169</a:t>
                      </a:r>
                      <a:endParaRPr lang="ru-RU" sz="1200" b="1" dirty="0">
                        <a:solidFill>
                          <a:schemeClr val="accent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5444" marR="6544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</a:tbl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323528" y="2259286"/>
            <a:ext cx="856895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6</a:t>
            </a:r>
            <a:r>
              <a:rPr lang="ru-RU" sz="1100" b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.1 </a:t>
            </a:r>
            <a:r>
              <a:rPr lang="ru-RU" sz="1100" b="1" dirty="0"/>
              <a:t>Перечень рынков, на которых присутствуют субъекты естественных монополий (Новосибирская область), и количество организаций, </a:t>
            </a:r>
          </a:p>
          <a:p>
            <a:r>
              <a:rPr lang="ru-RU" sz="1100" b="1" dirty="0"/>
              <a:t>       относящихся к каждому из рынков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DF0214C-F6F7-4FDC-9B40-A1A554F35A3D}" type="slidenum">
              <a:rPr lang="ru-RU" smtClean="0"/>
              <a:pPr/>
              <a:t>40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 flipV="1">
            <a:off x="1" y="3127042"/>
            <a:ext cx="9144000" cy="3730958"/>
          </a:xfrm>
          <a:prstGeom prst="rect">
            <a:avLst/>
          </a:prstGeom>
          <a:solidFill>
            <a:schemeClr val="bg2">
              <a:lumMod val="40000"/>
              <a:lumOff val="6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51520" y="271681"/>
            <a:ext cx="86409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solidFill>
                  <a:schemeClr val="accent1"/>
                </a:solidFill>
                <a:latin typeface="Arial Black" panose="020B0A04020102020204" pitchFamily="34" charset="0"/>
              </a:rPr>
              <a:t>УДОВЛЕТВОРЕННОСТЬ УСЛУГАМИ, ПРЕДОСТАВЛЯЕМЫМИ СУБЪЕКТАМИ ЕСТЕСТВЕННЫХ </a:t>
            </a:r>
            <a:r>
              <a:rPr lang="ru-RU" sz="1200" b="1" dirty="0" smtClean="0">
                <a:solidFill>
                  <a:schemeClr val="accent1"/>
                </a:solidFill>
                <a:latin typeface="Arial Black" panose="020B0A04020102020204" pitchFamily="34" charset="0"/>
              </a:rPr>
              <a:t>МОНОПОЛИЙ</a:t>
            </a:r>
            <a:endParaRPr lang="ru-RU" sz="1200" b="1" dirty="0">
              <a:solidFill>
                <a:schemeClr val="accent1"/>
              </a:solidFill>
              <a:latin typeface="Arial Black" panose="020B0A040201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87016" y="1155232"/>
            <a:ext cx="8892480" cy="600164"/>
          </a:xfrm>
          <a:prstGeom prst="rect">
            <a:avLst/>
          </a:prstGeom>
          <a:noFill/>
        </p:spPr>
        <p:txBody>
          <a:bodyPr wrap="square" numCol="1" spcCol="360000" rtlCol="0">
            <a:spAutoFit/>
          </a:bodyPr>
          <a:lstStyle/>
          <a:p>
            <a:r>
              <a:rPr lang="ru-RU" sz="1100" b="1" dirty="0">
                <a:solidFill>
                  <a:schemeClr val="accent1"/>
                </a:solidFill>
                <a:latin typeface="+mj-lt"/>
              </a:rPr>
              <a:t>6</a:t>
            </a:r>
            <a:r>
              <a:rPr lang="ru-RU" sz="1100" b="1" dirty="0" smtClean="0">
                <a:solidFill>
                  <a:schemeClr val="accent1"/>
                </a:solidFill>
                <a:latin typeface="+mj-lt"/>
              </a:rPr>
              <a:t>.2</a:t>
            </a:r>
            <a:r>
              <a:rPr lang="ru-RU" sz="1100" b="1" dirty="0" smtClean="0"/>
              <a:t> </a:t>
            </a:r>
            <a:r>
              <a:rPr lang="ru-RU" sz="1100" b="1" dirty="0"/>
              <a:t>Коэффициенты удовлетворенности субъектов предпринимательства качеством и стоимостью услуг, сроками подключения, </a:t>
            </a:r>
          </a:p>
          <a:p>
            <a:r>
              <a:rPr lang="ru-RU" sz="1100" b="1" dirty="0"/>
              <a:t>       сложностью процедур подключения и стоимостью подключения к услугам водоснабжения/водоотведения, газоснабжения, </a:t>
            </a:r>
          </a:p>
          <a:p>
            <a:r>
              <a:rPr lang="ru-RU" sz="1100" b="1" dirty="0"/>
              <a:t>       электроснабжения, </a:t>
            </a:r>
            <a:r>
              <a:rPr lang="ru-RU" sz="1100" b="1" dirty="0" smtClean="0"/>
              <a:t>теплоснабжения</a:t>
            </a:r>
            <a:endParaRPr lang="ru-RU" sz="1000" b="1" baseline="30000" dirty="0">
              <a:solidFill>
                <a:schemeClr val="accent2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51520" y="3501008"/>
            <a:ext cx="8784976" cy="430887"/>
          </a:xfrm>
          <a:prstGeom prst="rect">
            <a:avLst/>
          </a:prstGeom>
          <a:noFill/>
        </p:spPr>
        <p:txBody>
          <a:bodyPr wrap="square" numCol="1" spcCol="360000" rtlCol="0">
            <a:spAutoFit/>
          </a:bodyPr>
          <a:lstStyle/>
          <a:p>
            <a:r>
              <a:rPr lang="ru-RU" sz="1100" b="1" dirty="0">
                <a:solidFill>
                  <a:schemeClr val="accent1"/>
                </a:solidFill>
                <a:latin typeface="+mj-lt"/>
              </a:rPr>
              <a:t>6</a:t>
            </a:r>
            <a:r>
              <a:rPr lang="ru-RU" sz="1100" b="1" dirty="0" smtClean="0">
                <a:solidFill>
                  <a:schemeClr val="accent1"/>
                </a:solidFill>
                <a:latin typeface="+mj-lt"/>
              </a:rPr>
              <a:t>.3 </a:t>
            </a:r>
            <a:r>
              <a:rPr lang="ru-RU" sz="1100" b="1" dirty="0" smtClean="0"/>
              <a:t> </a:t>
            </a:r>
            <a:r>
              <a:rPr lang="ru-RU" sz="1100" b="1" dirty="0"/>
              <a:t>Удовлетворенность потребителей товаров, работ и услуг (населения) качеством и стоимостью услуг, предоставляемых субъектами</a:t>
            </a:r>
          </a:p>
          <a:p>
            <a:r>
              <a:rPr lang="ru-RU" sz="1100" b="1" dirty="0"/>
              <a:t>        естественных монополий (водоснабжение/водоотведение, газоснабжение, электроснабжение, теплоснабжение)</a:t>
            </a:r>
            <a:endParaRPr lang="ru-RU" sz="1000" b="1" baseline="30000" dirty="0">
              <a:solidFill>
                <a:schemeClr val="accent2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51520" y="3212976"/>
            <a:ext cx="86409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МНЕНИЕ ПОТРЕБИТЕЛЕЙ (населения)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51520" y="908720"/>
            <a:ext cx="86409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МНЕНИЕ СУБЪЕКТОВ ПРЕДПРИНИМАТЕЛЬСТВА</a:t>
            </a:r>
          </a:p>
        </p:txBody>
      </p:sp>
      <p:graphicFrame>
        <p:nvGraphicFramePr>
          <p:cNvPr id="18" name="Диаграмма 17"/>
          <p:cNvGraphicFramePr/>
          <p:nvPr>
            <p:extLst>
              <p:ext uri="{D42A27DB-BD31-4B8C-83A1-F6EECF244321}">
                <p14:modId xmlns:p14="http://schemas.microsoft.com/office/powerpoint/2010/main" xmlns="" val="2813709305"/>
              </p:ext>
            </p:extLst>
          </p:nvPr>
        </p:nvGraphicFramePr>
        <p:xfrm>
          <a:off x="287016" y="1488837"/>
          <a:ext cx="8533456" cy="16382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9" name="Диаграмма 18"/>
          <p:cNvGraphicFramePr/>
          <p:nvPr>
            <p:extLst>
              <p:ext uri="{D42A27DB-BD31-4B8C-83A1-F6EECF244321}">
                <p14:modId xmlns:p14="http://schemas.microsoft.com/office/powerpoint/2010/main" xmlns="" val="4121836306"/>
              </p:ext>
            </p:extLst>
          </p:nvPr>
        </p:nvGraphicFramePr>
        <p:xfrm>
          <a:off x="287016" y="4025389"/>
          <a:ext cx="8605464" cy="27374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DF0214C-F6F7-4FDC-9B40-A1A554F35A3D}" type="slidenum">
              <a:rPr lang="ru-RU" smtClean="0"/>
              <a:pPr/>
              <a:t>41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062091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271681"/>
            <a:ext cx="86409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solidFill>
                  <a:schemeClr val="accent1"/>
                </a:solidFill>
                <a:latin typeface="Arial Black" panose="020B0A04020102020204" pitchFamily="34" charset="0"/>
                <a:cs typeface="Arial" pitchFamily="34" charset="0"/>
              </a:rPr>
              <a:t>УРОВЕНЬ ТАРИФОВ (ЦЕН) НА УСЛУГИ ЕСТЕСТВЕННЫХ МОНОПОЛИЙ ЗА 2017-2018 ГГ.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51520" y="965339"/>
            <a:ext cx="856895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6</a:t>
            </a:r>
            <a:r>
              <a:rPr lang="ru-RU" sz="1100" b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.4  </a:t>
            </a:r>
            <a:r>
              <a:rPr lang="ru-RU" sz="1100" b="1" dirty="0"/>
              <a:t>Уровень тарифов (цен) за </a:t>
            </a:r>
            <a:r>
              <a:rPr lang="ru-RU" sz="1100" b="1" dirty="0" smtClean="0"/>
              <a:t>201</a:t>
            </a:r>
            <a:r>
              <a:rPr lang="en-US" sz="1100" b="1" dirty="0" smtClean="0"/>
              <a:t>8</a:t>
            </a:r>
            <a:r>
              <a:rPr lang="ru-RU" sz="1100" b="1" dirty="0" smtClean="0"/>
              <a:t>–201</a:t>
            </a:r>
            <a:r>
              <a:rPr lang="en-US" sz="1100" b="1" dirty="0" smtClean="0"/>
              <a:t>9</a:t>
            </a:r>
            <a:r>
              <a:rPr lang="ru-RU" sz="1100" b="1" dirty="0" smtClean="0"/>
              <a:t> </a:t>
            </a:r>
            <a:r>
              <a:rPr lang="ru-RU" sz="1100" b="1" dirty="0"/>
              <a:t>гг., установленных региональным органом по регулированию тарифов на рынках присутствия</a:t>
            </a:r>
          </a:p>
          <a:p>
            <a:r>
              <a:rPr lang="ru-RU" sz="1100" b="1" dirty="0"/>
              <a:t>        субъектов естественных монополий на территории Новосибирской области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5812957"/>
              </p:ext>
            </p:extLst>
          </p:nvPr>
        </p:nvGraphicFramePr>
        <p:xfrm>
          <a:off x="215516" y="1556792"/>
          <a:ext cx="8640960" cy="4867336"/>
        </p:xfrm>
        <a:graphic>
          <a:graphicData uri="http://schemas.openxmlformats.org/drawingml/2006/table">
            <a:tbl>
              <a:tblPr/>
              <a:tblGrid>
                <a:gridCol w="3803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59986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66074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11521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900" b="0" dirty="0">
                          <a:solidFill>
                            <a:schemeClr val="accent1"/>
                          </a:solidFill>
                          <a:latin typeface="Arial Narrow" pitchFamily="34" charset="0"/>
                          <a:ea typeface="Calibri"/>
                          <a:cs typeface="Arial" pitchFamily="34" charset="0"/>
                        </a:rPr>
                        <a:t>01</a:t>
                      </a:r>
                    </a:p>
                  </a:txBody>
                  <a:tcPr marL="42869" marR="4286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900" b="1" dirty="0">
                          <a:latin typeface="Arial Narrow" pitchFamily="34" charset="0"/>
                          <a:ea typeface="Calibri"/>
                          <a:cs typeface="Arial" panose="020B0604020202020204" pitchFamily="34" charset="0"/>
                        </a:rPr>
                        <a:t>Услуги по передаче электрической энергии</a:t>
                      </a:r>
                    </a:p>
                  </a:txBody>
                  <a:tcPr marL="42869" marR="4286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Arial Narrow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Рост тарифов на электроэнергию для населения и приравненных к нему категорий потребителей во втором полугодии 2019 года составил 103,1% для городского населения и 102,9% для сельского населения, что не превышает индекса изменения размера вносимой гражданами платы за коммунальные услуги в среднем по субъекту Российской Федерации на 2019 год (3,2%). В зависимости от диапазонов напряжения, рост единых (котловых) двуставочных тарифов для потребителей, не относящихся к населению и приравненных к нему категориям потребителей («прочие потребители»), во II полугодии 2019 года составляет: по ставке за содержание электрических сетей – 104%, по ставке на оплату технологического расхода (потерь) в электрических сетях – 98,4% для различных диапазонов напряжения. Рост одноставочных тарифов во II полугодии 2019 года составил от 102,4% до 103,3%.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681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900" b="0" dirty="0">
                          <a:solidFill>
                            <a:schemeClr val="accent1"/>
                          </a:solidFill>
                          <a:latin typeface="Arial Narrow" pitchFamily="34" charset="0"/>
                          <a:ea typeface="Calibri"/>
                          <a:cs typeface="Arial" pitchFamily="34" charset="0"/>
                        </a:rPr>
                        <a:t>02</a:t>
                      </a:r>
                    </a:p>
                  </a:txBody>
                  <a:tcPr marL="42869" marR="4286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900" b="1" dirty="0">
                          <a:latin typeface="Arial Narrow" pitchFamily="34" charset="0"/>
                          <a:ea typeface="Calibri"/>
                          <a:cs typeface="Arial" panose="020B0604020202020204" pitchFamily="34" charset="0"/>
                        </a:rPr>
                        <a:t>Услуги по передаче </a:t>
                      </a:r>
                      <a:br>
                        <a:rPr lang="ru-RU" sz="900" b="1" dirty="0">
                          <a:latin typeface="Arial Narrow" pitchFamily="34" charset="0"/>
                          <a:ea typeface="Calibri"/>
                          <a:cs typeface="Arial" panose="020B0604020202020204" pitchFamily="34" charset="0"/>
                        </a:rPr>
                      </a:br>
                      <a:r>
                        <a:rPr lang="ru-RU" sz="900" b="1" dirty="0">
                          <a:latin typeface="Arial Narrow" pitchFamily="34" charset="0"/>
                          <a:ea typeface="Calibri"/>
                          <a:cs typeface="Arial" panose="020B0604020202020204" pitchFamily="34" charset="0"/>
                        </a:rPr>
                        <a:t>тепловой энергии</a:t>
                      </a:r>
                    </a:p>
                  </a:txBody>
                  <a:tcPr marL="42869" marR="4286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Arial Narrow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Рост средневзвешенных тарифов (по полугодиям), установленных департаментом на тепловую энергию АО «СИБЭКО» и остальных поставщиков тепловой энергии, ведущих деятельность на территории Новосибирской области, с 1 января 2019 года по 30 июня 2019 года составил 101,7%; с 1 июля 2019 года по 31 декабря 2019 года – 103,2 %, что не превышает индекс изменения размера вносимой гражданами платы за коммунальные услуги в среднем по Новосибирской области в I полугодии 2019 г. – 1,7%, во II полугодии 2019 г. – 3,2%, установленный распоряжением Правительства Российской Федерации от 15.11.2018 № 2490-р.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Arial Narrow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Тариф на тепловую энергию в горячей воде для потребителей АО «СИБЭКО», оплачивающих производство и передачу тепловой энергии, без учета НДС составил в I полугодии 2019 г. 1075,07 руб./Гкал – на уровне тарифа II полугодия 2018 г., во II полугодии 2019 г. – 1109,46 руб./Гкал с ростом относительно уровня I полугодия 2019 г. на 103,2%.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978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900" b="0" dirty="0">
                          <a:solidFill>
                            <a:schemeClr val="accent1"/>
                          </a:solidFill>
                          <a:latin typeface="Arial Narrow" pitchFamily="34" charset="0"/>
                          <a:ea typeface="Calibri"/>
                          <a:cs typeface="Arial" pitchFamily="34" charset="0"/>
                        </a:rPr>
                        <a:t>03</a:t>
                      </a:r>
                    </a:p>
                  </a:txBody>
                  <a:tcPr marL="42869" marR="4286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900" b="1" dirty="0">
                          <a:latin typeface="Arial Narrow" pitchFamily="34" charset="0"/>
                          <a:ea typeface="Calibri"/>
                          <a:cs typeface="Arial" panose="020B0604020202020204" pitchFamily="34" charset="0"/>
                        </a:rPr>
                        <a:t>Услуги водоснабжения</a:t>
                      </a:r>
                      <a:br>
                        <a:rPr lang="ru-RU" sz="900" b="1" dirty="0">
                          <a:latin typeface="Arial Narrow" pitchFamily="34" charset="0"/>
                          <a:ea typeface="Calibri"/>
                          <a:cs typeface="Arial" panose="020B0604020202020204" pitchFamily="34" charset="0"/>
                        </a:rPr>
                      </a:br>
                      <a:r>
                        <a:rPr lang="ru-RU" sz="900" b="1" dirty="0">
                          <a:latin typeface="Arial Narrow" pitchFamily="34" charset="0"/>
                          <a:ea typeface="Calibri"/>
                          <a:cs typeface="Arial" panose="020B0604020202020204" pitchFamily="34" charset="0"/>
                        </a:rPr>
                        <a:t>и водоотведения</a:t>
                      </a:r>
                      <a:br>
                        <a:rPr lang="ru-RU" sz="900" b="1" dirty="0">
                          <a:latin typeface="Arial Narrow" pitchFamily="34" charset="0"/>
                          <a:ea typeface="Calibri"/>
                          <a:cs typeface="Arial" panose="020B0604020202020204" pitchFamily="34" charset="0"/>
                        </a:rPr>
                      </a:br>
                      <a:r>
                        <a:rPr lang="ru-RU" sz="900" b="1" dirty="0">
                          <a:latin typeface="Arial Narrow" pitchFamily="34" charset="0"/>
                          <a:ea typeface="Calibri"/>
                          <a:cs typeface="Arial" panose="020B0604020202020204" pitchFamily="34" charset="0"/>
                        </a:rPr>
                        <a:t>с использованием централизованных систем, систем коммунальной инфраструктуры</a:t>
                      </a:r>
                    </a:p>
                  </a:txBody>
                  <a:tcPr marL="42869" marR="4286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Arial Narrow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Рост тарифов, установленных организациям в сфере водоснабжения и водоотведения по Новосибирской области с 01.07.2019, в среднем по Новосибирской области составил: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Arial Narrow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- холодное водоснабжение 103,08%;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Arial Narrow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- горячее водоснабжение 103,10%;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Arial Narrow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- водоотведение 103,18%.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Arial Narrow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0469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900" b="0" dirty="0" smtClean="0">
                          <a:solidFill>
                            <a:schemeClr val="accent1"/>
                          </a:solidFill>
                          <a:latin typeface="Arial Narrow" pitchFamily="34" charset="0"/>
                          <a:ea typeface="Calibri"/>
                          <a:cs typeface="Arial" pitchFamily="34" charset="0"/>
                        </a:rPr>
                        <a:t>04</a:t>
                      </a:r>
                    </a:p>
                  </a:txBody>
                  <a:tcPr marL="42869" marR="4286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900" b="1" dirty="0" smtClean="0">
                          <a:latin typeface="Arial Narrow" pitchFamily="34" charset="0"/>
                          <a:ea typeface="Calibri"/>
                          <a:cs typeface="Arial" panose="020B0604020202020204" pitchFamily="34" charset="0"/>
                        </a:rPr>
                        <a:t>Транспортировка газа </a:t>
                      </a:r>
                      <a:br>
                        <a:rPr lang="ru-RU" sz="900" b="1" dirty="0" smtClean="0">
                          <a:latin typeface="Arial Narrow" pitchFamily="34" charset="0"/>
                          <a:ea typeface="Calibri"/>
                          <a:cs typeface="Arial" panose="020B0604020202020204" pitchFamily="34" charset="0"/>
                        </a:rPr>
                      </a:br>
                      <a:r>
                        <a:rPr lang="ru-RU" sz="900" b="1" dirty="0" smtClean="0">
                          <a:latin typeface="Arial Narrow" pitchFamily="34" charset="0"/>
                          <a:ea typeface="Calibri"/>
                          <a:cs typeface="Arial" panose="020B0604020202020204" pitchFamily="34" charset="0"/>
                        </a:rPr>
                        <a:t>по трубопроводам</a:t>
                      </a:r>
                      <a:br>
                        <a:rPr lang="ru-RU" sz="900" b="1" dirty="0" smtClean="0">
                          <a:latin typeface="Arial Narrow" pitchFamily="34" charset="0"/>
                          <a:ea typeface="Calibri"/>
                          <a:cs typeface="Arial" panose="020B0604020202020204" pitchFamily="34" charset="0"/>
                        </a:rPr>
                      </a:br>
                      <a:r>
                        <a:rPr lang="ru-RU" sz="900" b="1" dirty="0" smtClean="0">
                          <a:latin typeface="Arial Narrow" pitchFamily="34" charset="0"/>
                          <a:ea typeface="Calibri"/>
                          <a:cs typeface="Arial" panose="020B0604020202020204" pitchFamily="34" charset="0"/>
                        </a:rPr>
                        <a:t>в Новосибирской области</a:t>
                      </a:r>
                    </a:p>
                  </a:txBody>
                  <a:tcPr marL="42869" marR="4286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  <a:latin typeface="Arial Narrow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Рост тарифов на услуги транспортировки газа по трубопроводам в отчетный период не превышает индекс изменения размера вносимой гражданами платы за коммунальные услуги в среднем по Новосибирской области на 2018 год (103,0%) и составляет 102,99–103,0%. По сравнению с 2017 г. темп роста тарифов замедлился (в 2017 г. – 103,94%). В I полугодии 2019 г. тариф для населения вырос на 101,7%, во II полугодии 2019 г. – на 103,2%.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4452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900" b="0" dirty="0" smtClean="0">
                          <a:solidFill>
                            <a:schemeClr val="accent1"/>
                          </a:solidFill>
                          <a:latin typeface="Arial Narrow" pitchFamily="34" charset="0"/>
                          <a:ea typeface="Calibri"/>
                          <a:cs typeface="Arial" pitchFamily="34" charset="0"/>
                        </a:rPr>
                        <a:t>05</a:t>
                      </a:r>
                    </a:p>
                  </a:txBody>
                  <a:tcPr marL="42869" marR="4286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900" b="1" dirty="0" smtClean="0">
                          <a:latin typeface="Arial Narrow" pitchFamily="34" charset="0"/>
                          <a:ea typeface="Calibri"/>
                          <a:cs typeface="Arial" panose="020B0604020202020204" pitchFamily="34" charset="0"/>
                        </a:rPr>
                        <a:t>Железнодорожные перевозки (перевозки пассажиров</a:t>
                      </a:r>
                      <a:br>
                        <a:rPr lang="ru-RU" sz="900" b="1" dirty="0" smtClean="0">
                          <a:latin typeface="Arial Narrow" pitchFamily="34" charset="0"/>
                          <a:ea typeface="Calibri"/>
                          <a:cs typeface="Arial" panose="020B0604020202020204" pitchFamily="34" charset="0"/>
                        </a:rPr>
                      </a:br>
                      <a:r>
                        <a:rPr lang="ru-RU" sz="900" b="1" dirty="0" smtClean="0">
                          <a:latin typeface="Arial Narrow" pitchFamily="34" charset="0"/>
                          <a:ea typeface="Calibri"/>
                          <a:cs typeface="Arial" panose="020B0604020202020204" pitchFamily="34" charset="0"/>
                        </a:rPr>
                        <a:t>в пригородном сообщении)</a:t>
                      </a:r>
                    </a:p>
                  </a:txBody>
                  <a:tcPr marL="42869" marR="4286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  <a:latin typeface="Arial Narrow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Тарифы для населения в 2017 и 2018 гг. не менялись, они сохранились на уровне 2015 года; динамика тарифов на полный билет в среднем по всем зонам в 2019 г. в сравнении с 2018 г. составила 108,8%, на детский билет – 110,7%. </a:t>
                      </a:r>
                      <a:endParaRPr lang="ru-RU" sz="900" dirty="0">
                        <a:effectLst/>
                        <a:latin typeface="Arial Narrow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7" name="Номер слайда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DF0214C-F6F7-4FDC-9B40-A1A554F35A3D}" type="slidenum">
              <a:rPr lang="ru-RU" smtClean="0"/>
              <a:pPr/>
              <a:t>42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569209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 flipV="1">
            <a:off x="1" y="4581128"/>
            <a:ext cx="9144000" cy="2276872"/>
          </a:xfrm>
          <a:prstGeom prst="rect">
            <a:avLst/>
          </a:prstGeom>
          <a:solidFill>
            <a:schemeClr val="bg2">
              <a:lumMod val="40000"/>
              <a:lumOff val="6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251520" y="271681"/>
            <a:ext cx="8568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solidFill>
                  <a:schemeClr val="accent1"/>
                </a:solidFill>
                <a:latin typeface="Arial Black" panose="020B0A04020102020204" pitchFamily="34" charset="0"/>
              </a:rPr>
              <a:t>АНАЛИЗ МЕХАНИЗМОВ ОБЩЕСТВЕННОГО КОНТРОЛЯ ЗА ДЕЯТЕЛЬНОСТЬЮ СУБЪЕКТОВ ЕСТЕСТВЕННЫХ </a:t>
            </a:r>
            <a:r>
              <a:rPr lang="ru-RU" sz="1200" b="1" dirty="0" smtClean="0">
                <a:solidFill>
                  <a:schemeClr val="accent1"/>
                </a:solidFill>
                <a:latin typeface="Arial Black" panose="020B0A04020102020204" pitchFamily="34" charset="0"/>
              </a:rPr>
              <a:t>МОНОПОЛИЙ </a:t>
            </a:r>
            <a:r>
              <a:rPr lang="ru-RU" sz="1200" b="1" dirty="0">
                <a:solidFill>
                  <a:schemeClr val="accent1"/>
                </a:solidFill>
                <a:latin typeface="Arial Black" panose="020B0A04020102020204" pitchFamily="34" charset="0"/>
              </a:rPr>
              <a:t>НА ТЕРРИТОРИИ НОВОСИБИРСКОЙ ОБЛАСТИ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23528" y="1179329"/>
            <a:ext cx="396044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300" b="1" dirty="0" smtClean="0">
                <a:solidFill>
                  <a:schemeClr val="accent3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1. МЕЖОТРАСЛЕВОЙ </a:t>
            </a:r>
            <a:r>
              <a:rPr lang="ru-RU" sz="1300" b="1" dirty="0">
                <a:solidFill>
                  <a:schemeClr val="accent3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/>
            </a:r>
            <a:br>
              <a:rPr lang="ru-RU" sz="1300" b="1" dirty="0">
                <a:solidFill>
                  <a:schemeClr val="accent3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</a:br>
            <a:r>
              <a:rPr lang="ru-RU" sz="1300" b="1" dirty="0">
                <a:solidFill>
                  <a:schemeClr val="accent3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СОВЕТ ПОТРЕБИТЕЛЕЙ </a:t>
            </a:r>
            <a:br>
              <a:rPr lang="ru-RU" sz="1300" b="1" dirty="0">
                <a:solidFill>
                  <a:schemeClr val="accent3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</a:br>
            <a:r>
              <a:rPr lang="ru-RU" sz="1100" b="1" dirty="0">
                <a:solidFill>
                  <a:schemeClr val="accent3"/>
                </a:solidFill>
                <a:latin typeface="Arial Narrow" pitchFamily="34" charset="0"/>
                <a:ea typeface="Calibri" pitchFamily="34" charset="0"/>
                <a:cs typeface="Courier New" pitchFamily="49" charset="0"/>
              </a:rPr>
              <a:t>по вопросам деятельности </a:t>
            </a:r>
            <a:br>
              <a:rPr lang="ru-RU" sz="1100" b="1" dirty="0">
                <a:solidFill>
                  <a:schemeClr val="accent3"/>
                </a:solidFill>
                <a:latin typeface="Arial Narrow" pitchFamily="34" charset="0"/>
                <a:ea typeface="Calibri" pitchFamily="34" charset="0"/>
                <a:cs typeface="Courier New" pitchFamily="49" charset="0"/>
              </a:rPr>
            </a:br>
            <a:r>
              <a:rPr lang="ru-RU" sz="1100" b="1" dirty="0">
                <a:solidFill>
                  <a:schemeClr val="accent3"/>
                </a:solidFill>
                <a:latin typeface="Arial Narrow" pitchFamily="34" charset="0"/>
                <a:ea typeface="Calibri" pitchFamily="34" charset="0"/>
                <a:cs typeface="Courier New" pitchFamily="49" charset="0"/>
              </a:rPr>
              <a:t>субъектов естественных </a:t>
            </a:r>
            <a:br>
              <a:rPr lang="ru-RU" sz="1100" b="1" dirty="0">
                <a:solidFill>
                  <a:schemeClr val="accent3"/>
                </a:solidFill>
                <a:latin typeface="Arial Narrow" pitchFamily="34" charset="0"/>
                <a:ea typeface="Calibri" pitchFamily="34" charset="0"/>
                <a:cs typeface="Courier New" pitchFamily="49" charset="0"/>
              </a:rPr>
            </a:br>
            <a:r>
              <a:rPr lang="ru-RU" sz="1100" b="1" dirty="0">
                <a:solidFill>
                  <a:schemeClr val="accent3"/>
                </a:solidFill>
                <a:latin typeface="Arial Narrow" pitchFamily="34" charset="0"/>
                <a:ea typeface="Calibri" pitchFamily="34" charset="0"/>
                <a:cs typeface="Courier New" pitchFamily="49" charset="0"/>
              </a:rPr>
              <a:t>монополий при Губернаторе </a:t>
            </a:r>
            <a:br>
              <a:rPr lang="ru-RU" sz="1100" b="1" dirty="0">
                <a:solidFill>
                  <a:schemeClr val="accent3"/>
                </a:solidFill>
                <a:latin typeface="Arial Narrow" pitchFamily="34" charset="0"/>
                <a:ea typeface="Calibri" pitchFamily="34" charset="0"/>
                <a:cs typeface="Courier New" pitchFamily="49" charset="0"/>
              </a:rPr>
            </a:br>
            <a:r>
              <a:rPr lang="ru-RU" sz="1100" b="1" dirty="0">
                <a:solidFill>
                  <a:schemeClr val="accent3"/>
                </a:solidFill>
                <a:latin typeface="Arial Narrow" pitchFamily="34" charset="0"/>
                <a:ea typeface="Calibri" pitchFamily="34" charset="0"/>
                <a:cs typeface="Courier New" pitchFamily="49" charset="0"/>
              </a:rPr>
              <a:t>Новосибирской области</a:t>
            </a:r>
            <a:endParaRPr lang="ru-RU" sz="1100" b="1" dirty="0">
              <a:solidFill>
                <a:schemeClr val="accent3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283968" y="1195012"/>
            <a:ext cx="44775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b="1" dirty="0">
                <a:ea typeface="Calibri" pitchFamily="34" charset="0"/>
                <a:cs typeface="Courier New" pitchFamily="49" charset="0"/>
              </a:rPr>
              <a:t>состав Совета.  Возглавляет Губернатор Новосибирской </a:t>
            </a:r>
            <a:r>
              <a:rPr lang="ru-RU" sz="1000" b="1" dirty="0" smtClean="0">
                <a:ea typeface="Calibri" pitchFamily="34" charset="0"/>
                <a:cs typeface="Courier New" pitchFamily="49" charset="0"/>
              </a:rPr>
              <a:t>области</a:t>
            </a:r>
          </a:p>
          <a:p>
            <a:r>
              <a:rPr lang="ru-RU" sz="1000" b="1" dirty="0" smtClean="0">
                <a:ea typeface="Calibri" pitchFamily="34" charset="0"/>
                <a:cs typeface="Courier New" pitchFamily="49" charset="0"/>
              </a:rPr>
              <a:t> </a:t>
            </a:r>
            <a:r>
              <a:rPr lang="ru-RU" sz="1000" dirty="0">
                <a:ea typeface="Calibri" pitchFamily="34" charset="0"/>
                <a:cs typeface="Courier New" pitchFamily="49" charset="0"/>
              </a:rPr>
              <a:t>(</a:t>
            </a:r>
            <a:r>
              <a:rPr lang="ru-RU" sz="1000" dirty="0" smtClean="0">
                <a:ea typeface="Calibri" pitchFamily="34" charset="0"/>
                <a:cs typeface="Courier New" pitchFamily="49" charset="0"/>
              </a:rPr>
              <a:t>утв. </a:t>
            </a:r>
            <a:r>
              <a:rPr lang="ru-RU" sz="1000" dirty="0">
                <a:ea typeface="Calibri" pitchFamily="34" charset="0"/>
                <a:cs typeface="Courier New" pitchFamily="49" charset="0"/>
              </a:rPr>
              <a:t>Постановлением Губернатора Новосибирской области от 23.03.2017 № 51).</a:t>
            </a:r>
            <a:endParaRPr lang="ru-RU" sz="10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283968" y="1672065"/>
            <a:ext cx="280831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dirty="0" smtClean="0">
                <a:ea typeface="Calibri" pitchFamily="34" charset="0"/>
                <a:cs typeface="Courier New" pitchFamily="49" charset="0"/>
              </a:rPr>
              <a:t>в течение 2019 </a:t>
            </a:r>
            <a:r>
              <a:rPr lang="ru-RU" sz="1000" dirty="0">
                <a:ea typeface="Calibri" pitchFamily="34" charset="0"/>
                <a:cs typeface="Courier New" pitchFamily="49" charset="0"/>
              </a:rPr>
              <a:t>г. </a:t>
            </a:r>
            <a:endParaRPr lang="ru-RU" sz="10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23247" y="1111164"/>
            <a:ext cx="21602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accent1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18 </a:t>
            </a:r>
            <a:r>
              <a:rPr lang="ru-RU" sz="1300" b="1" dirty="0">
                <a:solidFill>
                  <a:schemeClr val="accent1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человек</a:t>
            </a:r>
            <a:endParaRPr lang="ru-RU" sz="1300" b="1" dirty="0">
              <a:solidFill>
                <a:schemeClr val="accent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023247" y="1559181"/>
            <a:ext cx="15121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3</a:t>
            </a:r>
            <a:r>
              <a:rPr lang="ru-RU" sz="2000" b="1" dirty="0" smtClean="0">
                <a:solidFill>
                  <a:schemeClr val="accent1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lang="ru-RU" sz="1300" b="1" dirty="0">
                <a:solidFill>
                  <a:schemeClr val="accent1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заседания</a:t>
            </a:r>
            <a:endParaRPr lang="ru-RU" sz="1300" b="1" dirty="0">
              <a:solidFill>
                <a:schemeClr val="accent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283968" y="2000017"/>
            <a:ext cx="4451404" cy="1400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0000" indent="-90000" algn="just">
              <a:spcAft>
                <a:spcPts val="300"/>
              </a:spcAft>
              <a:buClr>
                <a:schemeClr val="tx2"/>
              </a:buClr>
              <a:buFont typeface="Arial" pitchFamily="34" charset="0"/>
              <a:buChar char="•"/>
            </a:pPr>
            <a:r>
              <a:rPr lang="ru-RU" sz="1000" dirty="0"/>
              <a:t>инвестиционная программа субъекта естественной монополии;</a:t>
            </a:r>
          </a:p>
          <a:p>
            <a:pPr marL="90000" indent="-90000" algn="just">
              <a:spcAft>
                <a:spcPts val="300"/>
              </a:spcAft>
              <a:buClr>
                <a:schemeClr val="tx2"/>
              </a:buClr>
              <a:buFont typeface="Arial" pitchFamily="34" charset="0"/>
              <a:buChar char="•"/>
            </a:pPr>
            <a:r>
              <a:rPr lang="ru-RU" sz="1000" dirty="0" smtClean="0"/>
              <a:t>отчет </a:t>
            </a:r>
            <a:r>
              <a:rPr lang="ru-RU" sz="1000" dirty="0"/>
              <a:t>субъекта естественной монополии об исполнении инвестиционных проектов в предыдущие годы;</a:t>
            </a:r>
          </a:p>
          <a:p>
            <a:pPr marL="90000" indent="-90000" algn="just">
              <a:spcAft>
                <a:spcPts val="300"/>
              </a:spcAft>
              <a:buClr>
                <a:schemeClr val="tx2"/>
              </a:buClr>
              <a:buFont typeface="Arial" pitchFamily="34" charset="0"/>
              <a:buChar char="•"/>
            </a:pPr>
            <a:r>
              <a:rPr lang="ru-RU" sz="1000" dirty="0" smtClean="0"/>
              <a:t>отчет </a:t>
            </a:r>
            <a:r>
              <a:rPr lang="ru-RU" sz="1000" dirty="0"/>
              <a:t>о мерах для обеспечения открытости и доступности информации о реализации на территории Новосибирской области подпрограмм «Чистая вода» и «Безопасность жилищно-коммунального хозяйства» государственной программы Новосибирской области «Жилищно-коммунальное хозяйство Новосибирской области в 2015–2020 годах</a:t>
            </a:r>
            <a:r>
              <a:rPr lang="ru-RU" sz="1000" dirty="0" smtClean="0"/>
              <a:t>».</a:t>
            </a:r>
            <a:endParaRPr lang="ru-RU" sz="10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3023247" y="1985342"/>
            <a:ext cx="1512168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300" b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Рассмотрены:</a:t>
            </a:r>
            <a:endParaRPr lang="ru-RU" sz="1300" b="1" dirty="0">
              <a:solidFill>
                <a:schemeClr val="accent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6" name="Группа 21"/>
          <p:cNvGrpSpPr/>
          <p:nvPr/>
        </p:nvGrpSpPr>
        <p:grpSpPr>
          <a:xfrm rot="16200000">
            <a:off x="2303749" y="1664804"/>
            <a:ext cx="1008111" cy="72008"/>
            <a:chOff x="395537" y="2204864"/>
            <a:chExt cx="936104" cy="72008"/>
          </a:xfrm>
        </p:grpSpPr>
        <p:sp>
          <p:nvSpPr>
            <p:cNvPr id="17" name="Равнобедренный треугольник 16"/>
            <p:cNvSpPr/>
            <p:nvPr/>
          </p:nvSpPr>
          <p:spPr>
            <a:xfrm rot="10800000">
              <a:off x="395537" y="2204864"/>
              <a:ext cx="216024" cy="72008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8" name="Равнобедренный треугольник 17"/>
            <p:cNvSpPr/>
            <p:nvPr/>
          </p:nvSpPr>
          <p:spPr>
            <a:xfrm rot="10800000">
              <a:off x="755577" y="2204864"/>
              <a:ext cx="216024" cy="72008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9" name="Равнобедренный треугольник 18"/>
            <p:cNvSpPr/>
            <p:nvPr/>
          </p:nvSpPr>
          <p:spPr>
            <a:xfrm rot="10800000">
              <a:off x="1115617" y="2204864"/>
              <a:ext cx="216024" cy="72008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323528" y="4729777"/>
            <a:ext cx="86409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ВНЕДРЕНИЕ И ПРИМЕНЕНИЕ ОБЯЗАТЕЛЬНОГО ПУБЛИЧНОГО ТЕХНОЛОГИЧЕСКОГО И ЦЕНОВОГО АУДИТА КРУПНЫХ ИНВЕСТИЦИОННЫХ ПРОЕКТОВ С ГОСУДАРСТВЕННЫМ УЧАСТИЕМ НОВОСИБИРСКОЙ ОБЛАСТИ</a:t>
            </a:r>
          </a:p>
        </p:txBody>
      </p:sp>
      <p:sp>
        <p:nvSpPr>
          <p:cNvPr id="21" name="Rectangle 2"/>
          <p:cNvSpPr>
            <a:spLocks noChangeArrowheads="1"/>
          </p:cNvSpPr>
          <p:nvPr/>
        </p:nvSpPr>
        <p:spPr bwMode="auto">
          <a:xfrm>
            <a:off x="323528" y="5370298"/>
            <a:ext cx="8424936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2" spcCol="360000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Постановлением Правительства Новосибирской области </a:t>
            </a:r>
            <a:r>
              <a:rPr lang="ru-RU" sz="1200" dirty="0" smtClean="0">
                <a:latin typeface="Arial Narrow" pitchFamily="34" charset="0"/>
                <a:ea typeface="Calibri" pitchFamily="34" charset="0"/>
                <a:cs typeface="Times New Roman" pitchFamily="18" charset="0"/>
              </a:rPr>
              <a:t>от 22.12.2016 № </a:t>
            </a:r>
            <a:r>
              <a:rPr kumimoji="0" lang="ru-RU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432-п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утверждено </a:t>
            </a:r>
            <a:r>
              <a:rPr kumimoji="0" lang="ru-RU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положение о проведении обязательного публичного технологического и ценового аудита крупных инвестиционных проектов с государственным участием Новосибирской области.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В соответствии с данным постановлением обязательный публичный технологический и ценовой аудит инвестиционных проектов проводится с 01.01.2017 в отношении объектов капитального строительства сметной стоимостью 3 млрд рублей и более.</a:t>
            </a: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323528" y="3496450"/>
            <a:ext cx="396044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300" b="1" cap="all" dirty="0" smtClean="0">
                <a:solidFill>
                  <a:schemeClr val="accent3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2.ОБЩЕСТВЕННЫЙ СОВЕТ ПРИ МИНИСТЕРСТВЕ жилищно-коммунального хозяйства </a:t>
            </a:r>
            <a:br>
              <a:rPr lang="ru-RU" sz="1300" b="1" cap="all" dirty="0" smtClean="0">
                <a:solidFill>
                  <a:schemeClr val="accent3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</a:br>
            <a:r>
              <a:rPr lang="ru-RU" sz="1300" b="1" cap="all" dirty="0" smtClean="0">
                <a:solidFill>
                  <a:schemeClr val="accent3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и энергетики Новосибирской области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4716016" y="3719789"/>
            <a:ext cx="15121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accent1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4</a:t>
            </a:r>
            <a:r>
              <a:rPr lang="ru-RU" sz="2000" b="1" dirty="0" smtClean="0">
                <a:solidFill>
                  <a:schemeClr val="accent1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lang="ru-RU" sz="1300" b="1" dirty="0">
                <a:solidFill>
                  <a:schemeClr val="accent1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заседания</a:t>
            </a:r>
            <a:endParaRPr lang="ru-RU" sz="1300" b="1" dirty="0">
              <a:solidFill>
                <a:schemeClr val="accent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Равнобедренный треугольник 24"/>
          <p:cNvSpPr/>
          <p:nvPr/>
        </p:nvSpPr>
        <p:spPr>
          <a:xfrm rot="5400000">
            <a:off x="4419675" y="3872114"/>
            <a:ext cx="232641" cy="72008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5868144" y="3837879"/>
            <a:ext cx="280831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dirty="0" smtClean="0">
                <a:ea typeface="Calibri" pitchFamily="34" charset="0"/>
                <a:cs typeface="Courier New" pitchFamily="49" charset="0"/>
              </a:rPr>
              <a:t>в течение 2019 </a:t>
            </a:r>
            <a:r>
              <a:rPr lang="ru-RU" sz="1000" dirty="0">
                <a:ea typeface="Calibri" pitchFamily="34" charset="0"/>
                <a:cs typeface="Courier New" pitchFamily="49" charset="0"/>
              </a:rPr>
              <a:t>г. </a:t>
            </a:r>
            <a:endParaRPr lang="ru-RU" sz="1000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DF0214C-F6F7-4FDC-9B40-A1A554F35A3D}" type="slidenum">
              <a:rPr lang="ru-RU" smtClean="0"/>
              <a:pPr/>
              <a:t>43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870391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260648"/>
            <a:ext cx="86409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Предложения, направленные </a:t>
            </a:r>
            <a:br>
              <a:rPr lang="ru-RU" sz="1200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</a:br>
            <a:r>
              <a:rPr lang="ru-RU" sz="1200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на </a:t>
            </a:r>
            <a:r>
              <a:rPr lang="ru-RU" sz="1200" b="1" u="sng" dirty="0">
                <a:solidFill>
                  <a:schemeClr val="accent3"/>
                </a:solidFill>
                <a:latin typeface="Arial Black" panose="020B0A04020102020204" pitchFamily="34" charset="0"/>
                <a:cs typeface="Arial" pitchFamily="34" charset="0"/>
              </a:rPr>
              <a:t>ПОВЫШЕНИЕ УДОВЛЕТВОРЕННОСТИ СУБЪЕКТОВ ПРЕДПРИНИМАТЕЛЬСТВА </a:t>
            </a:r>
            <a:r>
              <a:rPr lang="ru-RU" sz="1200" b="1" u="sng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1200" b="1" u="sng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</a:br>
            <a:r>
              <a:rPr lang="ru-RU" sz="1200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Новосибирской области </a:t>
            </a:r>
            <a:r>
              <a:rPr lang="ru-RU" sz="1200" b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услугами субъектов </a:t>
            </a:r>
            <a:r>
              <a:rPr lang="ru-RU" sz="1200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естественных монополий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67544" y="918727"/>
            <a:ext cx="8280920" cy="4486869"/>
          </a:xfrm>
          <a:prstGeom prst="rect">
            <a:avLst/>
          </a:prstGeom>
          <a:noFill/>
        </p:spPr>
        <p:txBody>
          <a:bodyPr wrap="square" numCol="2" spcCol="540000" rtlCol="0">
            <a:spAutoFit/>
          </a:bodyPr>
          <a:lstStyle/>
          <a:p>
            <a:pPr algn="just">
              <a:lnSpc>
                <a:spcPct val="80000"/>
              </a:lnSpc>
              <a:spcAft>
                <a:spcPts val="800"/>
              </a:spcAft>
            </a:pPr>
            <a:r>
              <a:rPr lang="ru-RU" sz="1050" dirty="0" smtClean="0"/>
              <a:t>Включение </a:t>
            </a:r>
            <a:r>
              <a:rPr lang="ru-RU" sz="1050" dirty="0"/>
              <a:t>в повестку заседаний Межотраслевого совета потребителей по вопросам деятельности субъектов естественных монополий при Губернаторе Новосибирской области вопросов, касающихся подключения субъектов предпринимательства к услугам естественных монополий. Проведение обсуждений с представителями предприятий (прежде всего крупных) вопросов стоимости подключения к услугам естественных монополий. Обеспечить участие в данных мероприятиях представителей всех муниципальных образований Новосибирской области</a:t>
            </a:r>
            <a:r>
              <a:rPr lang="ru-RU" sz="1050" dirty="0" smtClean="0"/>
              <a:t>.</a:t>
            </a:r>
          </a:p>
          <a:p>
            <a:pPr algn="just">
              <a:lnSpc>
                <a:spcPct val="80000"/>
              </a:lnSpc>
            </a:pPr>
            <a:r>
              <a:rPr lang="ru-RU" sz="1050" dirty="0" smtClean="0"/>
              <a:t>Проведение </a:t>
            </a:r>
            <a:r>
              <a:rPr lang="ru-RU" sz="1050" dirty="0"/>
              <a:t>оценки обоснованности тарифов на подключение услуг естественных монополий для субъектов предпринимательства во всех муниципальных образованиях и поиск путей снижения финансовой нагрузки на бизнес. В первую очередь, это касается муниципальных образований, где зафиксированы самые низкие оценки:</a:t>
            </a:r>
          </a:p>
          <a:p>
            <a:pPr marL="171450" indent="-171450" algn="just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ru-RU" sz="1050" dirty="0" smtClean="0"/>
              <a:t>по </a:t>
            </a:r>
            <a:r>
              <a:rPr lang="ru-RU" sz="1050" dirty="0"/>
              <a:t>стоимости подключения услуг водоснабжения/водоотведения: Усть-Таркский район, г. Обь; </a:t>
            </a:r>
          </a:p>
          <a:p>
            <a:pPr marL="171450" indent="-171450" algn="just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ru-RU" sz="1050" dirty="0" smtClean="0"/>
              <a:t>по </a:t>
            </a:r>
            <a:r>
              <a:rPr lang="ru-RU" sz="1050" dirty="0"/>
              <a:t>стоимости подключения услуг электроснабжения: Усть-Таркский, Сузунский, Карасукский, Колыванский, Каргатский, Чановский районы, г. Обь, г. Искитим, р. п. Кольцово;</a:t>
            </a:r>
          </a:p>
          <a:p>
            <a:pPr marL="171450" indent="-171450" algn="just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ru-RU" sz="1050" dirty="0" smtClean="0"/>
              <a:t>по </a:t>
            </a:r>
            <a:r>
              <a:rPr lang="ru-RU" sz="1050" dirty="0"/>
              <a:t>стоимости подключения услуг теплоснабжения: Усть-Таркский, Колыванский, Новосибирский, Тогучинский, Каргатский районы, г. Бердск, г. Обь;</a:t>
            </a:r>
          </a:p>
          <a:p>
            <a:pPr marL="171450" indent="-171450" algn="just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ru-RU" sz="1050" dirty="0" smtClean="0"/>
              <a:t>по </a:t>
            </a:r>
            <a:r>
              <a:rPr lang="ru-RU" sz="1050" dirty="0"/>
              <a:t>стоимости подключения услуг газоснабжения: Искитимский, Доволенский, Чистоозерный, Колыванский, Купинский, Карасукский, Тогучинский, Барабинский, Здвинский, Коченевский, Кочковский, Северный, Сузунский, Усть-Таркский, Каргатский, Баганский, Новосибирский, Чановский, Болотнинский районы, г. Обь, г. Новосибирск, г. Бердск</a:t>
            </a:r>
            <a:r>
              <a:rPr lang="ru-RU" sz="1050" dirty="0" smtClean="0"/>
              <a:t>.</a:t>
            </a:r>
          </a:p>
          <a:p>
            <a:pPr algn="just">
              <a:lnSpc>
                <a:spcPct val="80000"/>
              </a:lnSpc>
            </a:pPr>
            <a:endParaRPr lang="ru-RU" sz="1050" dirty="0"/>
          </a:p>
          <a:p>
            <a:pPr algn="just">
              <a:lnSpc>
                <a:spcPct val="80000"/>
              </a:lnSpc>
              <a:spcAft>
                <a:spcPts val="300"/>
              </a:spcAft>
              <a:buClr>
                <a:schemeClr val="tx2"/>
              </a:buClr>
            </a:pPr>
            <a:r>
              <a:rPr lang="ru-RU" sz="1050" dirty="0" smtClean="0"/>
              <a:t>Проведение </a:t>
            </a:r>
            <a:r>
              <a:rPr lang="ru-RU" sz="1050" dirty="0"/>
              <a:t>оценки обоснованности уровня тарифов на услуги естественных монополий в муниципальных образованиях, где зафиксированы самые низкие оценки:</a:t>
            </a:r>
          </a:p>
          <a:p>
            <a:pPr marL="171450" indent="-171450" algn="just">
              <a:lnSpc>
                <a:spcPct val="80000"/>
              </a:lnSpc>
              <a:spcAft>
                <a:spcPts val="300"/>
              </a:spcAft>
              <a:buClr>
                <a:schemeClr val="tx2"/>
              </a:buClr>
              <a:buFont typeface="Arial" panose="020B0604020202020204" pitchFamily="34" charset="0"/>
              <a:buChar char="•"/>
            </a:pPr>
            <a:r>
              <a:rPr lang="ru-RU" sz="1050" dirty="0" smtClean="0"/>
              <a:t>по </a:t>
            </a:r>
            <a:r>
              <a:rPr lang="ru-RU" sz="1050" dirty="0"/>
              <a:t>стоимости услуг электроснабжения: Усть-Таркский, Чулымский, Здвинский, Тогучинский, Коченевский, Колыванский, Карасукский, Чановский, Каргатский, Искитимский районы, р. п. Кольцово, г. Искитим;</a:t>
            </a:r>
          </a:p>
          <a:p>
            <a:pPr marL="171450" indent="-171450" algn="just">
              <a:lnSpc>
                <a:spcPct val="80000"/>
              </a:lnSpc>
              <a:spcAft>
                <a:spcPts val="300"/>
              </a:spcAft>
              <a:buClr>
                <a:schemeClr val="tx2"/>
              </a:buClr>
              <a:buFont typeface="Arial" panose="020B0604020202020204" pitchFamily="34" charset="0"/>
              <a:buChar char="•"/>
            </a:pPr>
            <a:r>
              <a:rPr lang="ru-RU" sz="1050" dirty="0" smtClean="0"/>
              <a:t>по </a:t>
            </a:r>
            <a:r>
              <a:rPr lang="ru-RU" sz="1050" dirty="0"/>
              <a:t>стоимости услуг водоснабжения/водоотведения: Чановский, Чулымский районы, р. п. Кольцово;</a:t>
            </a:r>
          </a:p>
          <a:p>
            <a:pPr marL="171450" indent="-171450" algn="just">
              <a:lnSpc>
                <a:spcPct val="80000"/>
              </a:lnSpc>
              <a:spcAft>
                <a:spcPts val="300"/>
              </a:spcAft>
              <a:buClr>
                <a:schemeClr val="tx2"/>
              </a:buClr>
              <a:buFont typeface="Arial" panose="020B0604020202020204" pitchFamily="34" charset="0"/>
              <a:buChar char="•"/>
            </a:pPr>
            <a:r>
              <a:rPr lang="ru-RU" sz="1050" dirty="0" smtClean="0"/>
              <a:t>по </a:t>
            </a:r>
            <a:r>
              <a:rPr lang="ru-RU" sz="1050" dirty="0"/>
              <a:t>стоимости услуг теплоснабжения: Усть-Таркский, Тогучинский, Каргатский, Кыштовский, Купинский районы, р. п. Кольцово;</a:t>
            </a:r>
          </a:p>
          <a:p>
            <a:pPr marL="171450" indent="-171450" algn="just">
              <a:lnSpc>
                <a:spcPct val="80000"/>
              </a:lnSpc>
              <a:spcAft>
                <a:spcPts val="300"/>
              </a:spcAft>
              <a:buClr>
                <a:schemeClr val="tx2"/>
              </a:buClr>
              <a:buFont typeface="Arial" panose="020B0604020202020204" pitchFamily="34" charset="0"/>
              <a:buChar char="•"/>
            </a:pPr>
            <a:r>
              <a:rPr lang="ru-RU" sz="1050" dirty="0" smtClean="0"/>
              <a:t>по </a:t>
            </a:r>
            <a:r>
              <a:rPr lang="ru-RU" sz="1050" dirty="0"/>
              <a:t>стоимости услуг газоснабжения: Доволенский, Колыванский, Северный, Усть-Таркский, Карасукский, Тогучинский, Кыштовский, Маслянинский, Краснозерский, Кочковский, Искитимский, Чановский, Барабинский, Убинский, Чулымский районы, р. п. Кольцово.</a:t>
            </a:r>
          </a:p>
          <a:p>
            <a:pPr algn="just">
              <a:lnSpc>
                <a:spcPct val="80000"/>
              </a:lnSpc>
              <a:spcAft>
                <a:spcPts val="300"/>
              </a:spcAft>
              <a:buClr>
                <a:schemeClr val="tx2"/>
              </a:buClr>
            </a:pPr>
            <a:endParaRPr lang="ru-RU" sz="800" dirty="0" smtClean="0"/>
          </a:p>
          <a:p>
            <a:pPr algn="just">
              <a:lnSpc>
                <a:spcPct val="80000"/>
              </a:lnSpc>
              <a:spcAft>
                <a:spcPts val="300"/>
              </a:spcAft>
              <a:buClr>
                <a:schemeClr val="tx2"/>
              </a:buClr>
            </a:pPr>
            <a:r>
              <a:rPr lang="ru-RU" sz="1050" dirty="0"/>
              <a:t>Проведение оценки соблюдения сроков получения доступа к услугам электроснабжения – в Усть-Таркском, Чистоозерном районах; к услугам водоснабжения/водоотведения – в Усть-Таркском районе и г. Оби; к услугам газоснабжения – в Здвинском, Кочковском, Северном, Тогучинском, Карасукском, Барабинском, Сузунском, Чистоозерном, Доволенском, Искитимском, Болотнинском, Колыванском, Новосибирском районах и г. Оби</a:t>
            </a:r>
            <a:r>
              <a:rPr lang="ru-RU" sz="1050" dirty="0" smtClean="0"/>
              <a:t>.</a:t>
            </a:r>
          </a:p>
          <a:p>
            <a:pPr algn="just">
              <a:lnSpc>
                <a:spcPct val="80000"/>
              </a:lnSpc>
              <a:spcAft>
                <a:spcPts val="300"/>
              </a:spcAft>
              <a:buClr>
                <a:schemeClr val="tx2"/>
              </a:buClr>
            </a:pPr>
            <a:endParaRPr lang="ru-RU" sz="800" dirty="0"/>
          </a:p>
          <a:p>
            <a:pPr algn="just">
              <a:lnSpc>
                <a:spcPct val="80000"/>
              </a:lnSpc>
              <a:spcAft>
                <a:spcPts val="300"/>
              </a:spcAft>
              <a:buClr>
                <a:schemeClr val="tx2"/>
              </a:buClr>
            </a:pPr>
            <a:r>
              <a:rPr lang="ru-RU" sz="1050" dirty="0"/>
              <a:t>Проведение ежегодного мониторинга удовлетворенности субъектов предпринимательства услугами естественных монополий по выделенным параметрам (сроки получения доступа к услугам, сложность процедур подключения, стоимость подключения, стоимость услуг, качество услуг) и определение динамики в оценке этих параметров.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0040" y="847265"/>
            <a:ext cx="52860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300" dirty="0">
                <a:solidFill>
                  <a:srgbClr val="91357F"/>
                </a:solidFill>
                <a:latin typeface="Arial Narrow" panose="020B0606020202030204" pitchFamily="34" charset="0"/>
              </a:rPr>
              <a:t>01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355976" y="2564904"/>
            <a:ext cx="52860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300" dirty="0">
                <a:solidFill>
                  <a:srgbClr val="91357F"/>
                </a:solidFill>
                <a:latin typeface="Arial Narrow" panose="020B0606020202030204" pitchFamily="34" charset="0"/>
              </a:rPr>
              <a:t>04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9923" y="2160023"/>
            <a:ext cx="52860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300" dirty="0">
                <a:solidFill>
                  <a:srgbClr val="91357F"/>
                </a:solidFill>
                <a:latin typeface="Arial Narrow" panose="020B0606020202030204" pitchFamily="34" charset="0"/>
              </a:rPr>
              <a:t>02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9923" y="4728726"/>
            <a:ext cx="52860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300" dirty="0">
                <a:solidFill>
                  <a:srgbClr val="91357F"/>
                </a:solidFill>
                <a:latin typeface="Arial Narrow" panose="020B0606020202030204" pitchFamily="34" charset="0"/>
              </a:rPr>
              <a:t>03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355976" y="3645024"/>
            <a:ext cx="52860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300" dirty="0">
                <a:solidFill>
                  <a:srgbClr val="91357F"/>
                </a:solidFill>
                <a:latin typeface="Arial Narrow" panose="020B0606020202030204" pitchFamily="34" charset="0"/>
              </a:rPr>
              <a:t>05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5739" y="5374957"/>
            <a:ext cx="86409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Предложения </a:t>
            </a:r>
            <a:br>
              <a:rPr lang="ru-RU" sz="1200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</a:br>
            <a:r>
              <a:rPr lang="ru-RU" sz="1200" b="1" u="sng" dirty="0">
                <a:solidFill>
                  <a:schemeClr val="accent3"/>
                </a:solidFill>
                <a:latin typeface="Arial Black" panose="020B0A04020102020204" pitchFamily="34" charset="0"/>
                <a:cs typeface="Arial" pitchFamily="34" charset="0"/>
              </a:rPr>
              <a:t>ПО ПОВЫШЕНИЮ УДОВЛЕТВОРЕННОСТИ ПОТРЕБИТЕЛЕЙ (НАСЕЛЕНИЯ) </a:t>
            </a:r>
            <a:r>
              <a:rPr lang="ru-RU" sz="1200" b="1" dirty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1200" b="1" dirty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</a:br>
            <a:r>
              <a:rPr lang="ru-RU" sz="1200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Новосибирской области </a:t>
            </a:r>
            <a:r>
              <a:rPr lang="ru-RU" sz="1200" b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услугами субъектов естественных монополий</a:t>
            </a:r>
            <a:endParaRPr lang="ru-RU" sz="1200" b="1" dirty="0">
              <a:solidFill>
                <a:schemeClr val="accent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67544" y="6021288"/>
            <a:ext cx="8496944" cy="1223412"/>
          </a:xfrm>
          <a:prstGeom prst="rect">
            <a:avLst/>
          </a:prstGeom>
          <a:noFill/>
        </p:spPr>
        <p:txBody>
          <a:bodyPr wrap="square" numCol="2" spcCol="540000" rtlCol="0">
            <a:spAutoFit/>
          </a:bodyPr>
          <a:lstStyle/>
          <a:p>
            <a:pPr algn="just"/>
            <a:r>
              <a:rPr lang="ru-RU" sz="1050" dirty="0"/>
              <a:t>Совершенствование системы мониторинга качества услуг естественных монополий, особенно в проблемных территориях.</a:t>
            </a:r>
            <a:endParaRPr lang="ru-RU" sz="1050" dirty="0" smtClean="0"/>
          </a:p>
          <a:p>
            <a:pPr algn="just"/>
            <a:endParaRPr lang="ru-RU" sz="1050" dirty="0" smtClean="0"/>
          </a:p>
          <a:p>
            <a:pPr algn="just"/>
            <a:endParaRPr lang="ru-RU" sz="1050" dirty="0" smtClean="0"/>
          </a:p>
          <a:p>
            <a:pPr algn="just"/>
            <a:endParaRPr lang="ru-RU" sz="1050" dirty="0" smtClean="0"/>
          </a:p>
          <a:p>
            <a:pPr algn="just"/>
            <a:endParaRPr lang="ru-RU" sz="1050" dirty="0"/>
          </a:p>
          <a:p>
            <a:pPr algn="just"/>
            <a:endParaRPr lang="ru-RU" sz="1050" dirty="0" smtClean="0"/>
          </a:p>
          <a:p>
            <a:pPr algn="just"/>
            <a:r>
              <a:rPr lang="ru-RU" sz="1050" dirty="0"/>
              <a:t>Повышение доступности информации о тарифах путем сохранения ссылок на соответствующие постановления и разъяснительные документы к ним на главной странице официального интернет-сайта Департамента по тарифам НСО.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0040" y="6021288"/>
            <a:ext cx="52860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300" dirty="0">
                <a:solidFill>
                  <a:srgbClr val="91357F"/>
                </a:solidFill>
                <a:latin typeface="Arial Narrow" panose="020B0606020202030204" pitchFamily="34" charset="0"/>
              </a:rPr>
              <a:t>01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425633" y="6021288"/>
            <a:ext cx="52860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300" dirty="0">
                <a:solidFill>
                  <a:srgbClr val="91357F"/>
                </a:solidFill>
                <a:latin typeface="Arial Narrow" panose="020B0606020202030204" pitchFamily="34" charset="0"/>
              </a:rPr>
              <a:t>02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DF0214C-F6F7-4FDC-9B40-A1A554F35A3D}" type="slidenum">
              <a:rPr lang="ru-RU" smtClean="0"/>
              <a:pPr/>
              <a:t>44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278047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03649" y="2281088"/>
            <a:ext cx="548250" cy="1940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835696" y="2537609"/>
            <a:ext cx="597666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Раздел </a:t>
            </a:r>
            <a:r>
              <a:rPr lang="ru-RU" sz="2000" b="1" dirty="0" smtClean="0"/>
              <a:t>7. 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РЕЗУЛЬТАТЫ МОНИТОРИНГА </a:t>
            </a:r>
            <a:r>
              <a:rPr lang="en-US" sz="2000" b="1" dirty="0">
                <a:latin typeface="Arial" pitchFamily="34" charset="0"/>
                <a:cs typeface="Arial" pitchFamily="34" charset="0"/>
              </a:rPr>
              <a:t/>
            </a:r>
            <a:br>
              <a:rPr lang="en-US" sz="2000" b="1" dirty="0">
                <a:latin typeface="Arial" pitchFamily="34" charset="0"/>
                <a:cs typeface="Arial" pitchFamily="34" charset="0"/>
              </a:rPr>
            </a:br>
            <a:r>
              <a:rPr lang="ru-RU" sz="2000" dirty="0"/>
              <a:t>деятельности хозяйствующих субъектов, доля участия Новосибирской области или муниципального образования в которых составляет 50 и более процентов</a:t>
            </a:r>
            <a:endParaRPr lang="ru-RU" sz="2000" dirty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53618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251520" y="188640"/>
            <a:ext cx="43924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solidFill>
                  <a:schemeClr val="accent1"/>
                </a:solidFill>
                <a:latin typeface="Arial Black" panose="020B0A04020102020204" pitchFamily="34" charset="0"/>
              </a:rPr>
              <a:t>СУММАРНОЕ КОЛИЧЕСТВО ХОЗЯЙСТВУЮЩИХ СУБЪЕКТОВ, ДОЛЯ СОБСТВЕННОСТИ </a:t>
            </a:r>
            <a:r>
              <a:rPr lang="ru-RU" sz="1200" b="1" dirty="0" smtClean="0">
                <a:solidFill>
                  <a:schemeClr val="accent1"/>
                </a:solidFill>
                <a:latin typeface="Arial Black" panose="020B0A04020102020204" pitchFamily="34" charset="0"/>
              </a:rPr>
              <a:t/>
            </a:r>
            <a:br>
              <a:rPr lang="ru-RU" sz="1200" b="1" dirty="0" smtClean="0">
                <a:solidFill>
                  <a:schemeClr val="accent1"/>
                </a:solidFill>
                <a:latin typeface="Arial Black" panose="020B0A04020102020204" pitchFamily="34" charset="0"/>
              </a:rPr>
            </a:br>
            <a:r>
              <a:rPr lang="ru-RU" sz="1200" b="1" dirty="0" smtClean="0">
                <a:solidFill>
                  <a:schemeClr val="accent1"/>
                </a:solidFill>
                <a:latin typeface="Arial Black" panose="020B0A04020102020204" pitchFamily="34" charset="0"/>
              </a:rPr>
              <a:t>В </a:t>
            </a:r>
            <a:r>
              <a:rPr lang="ru-RU" sz="1200" b="1" dirty="0">
                <a:solidFill>
                  <a:schemeClr val="accent1"/>
                </a:solidFill>
                <a:latin typeface="Arial Black" panose="020B0A04020102020204" pitchFamily="34" charset="0"/>
              </a:rPr>
              <a:t>КОТОРЫХ РЕГИОНАЛЬНЫХ ИЛИ МУНИЦИПАЛЬНЫХ ОРГАНОВ ВЛАСТИ СОСТАВЛЯЕТ 50% </a:t>
            </a:r>
            <a:r>
              <a:rPr lang="ru-RU" sz="1200" b="1" dirty="0" smtClean="0">
                <a:solidFill>
                  <a:schemeClr val="accent1"/>
                </a:solidFill>
                <a:latin typeface="Arial Black" panose="020B0A04020102020204" pitchFamily="34" charset="0"/>
              </a:rPr>
              <a:t>И </a:t>
            </a:r>
            <a:r>
              <a:rPr lang="ru-RU" sz="1200" b="1" dirty="0">
                <a:solidFill>
                  <a:schemeClr val="accent1"/>
                </a:solidFill>
                <a:latin typeface="Arial Black" panose="020B0A04020102020204" pitchFamily="34" charset="0"/>
              </a:rPr>
              <a:t>БОЛЕЕ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395536" y="1412776"/>
            <a:ext cx="7489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accent3"/>
                </a:solidFill>
              </a:rPr>
              <a:t>2950</a:t>
            </a:r>
            <a:endParaRPr lang="ru-RU" sz="1400" b="1" dirty="0">
              <a:solidFill>
                <a:schemeClr val="accent3"/>
              </a:solidFill>
            </a:endParaRPr>
          </a:p>
        </p:txBody>
      </p:sp>
      <p:pic>
        <p:nvPicPr>
          <p:cNvPr id="14" name="Picture 2" descr="D:\ANNA\sis_corporation\2018\titulnik_4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3332" y="1484784"/>
            <a:ext cx="94212" cy="347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1043608" y="1494656"/>
            <a:ext cx="238719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>
                <a:solidFill>
                  <a:schemeClr val="tx2"/>
                </a:solidFill>
              </a:rPr>
              <a:t>организаций (в </a:t>
            </a:r>
            <a:r>
              <a:rPr lang="ru-RU" sz="1400" b="1" dirty="0" smtClean="0">
                <a:solidFill>
                  <a:schemeClr val="tx2"/>
                </a:solidFill>
              </a:rPr>
              <a:t>2018 </a:t>
            </a:r>
            <a:r>
              <a:rPr lang="ru-RU" sz="1400" b="1" dirty="0">
                <a:solidFill>
                  <a:schemeClr val="tx2"/>
                </a:solidFill>
              </a:rPr>
              <a:t>г. – </a:t>
            </a:r>
            <a:r>
              <a:rPr lang="ru-RU" sz="1400" b="1" dirty="0" smtClean="0">
                <a:solidFill>
                  <a:schemeClr val="tx2"/>
                </a:solidFill>
              </a:rPr>
              <a:t>2982) </a:t>
            </a:r>
            <a:endParaRPr lang="ru-RU" sz="1400" b="1" dirty="0">
              <a:solidFill>
                <a:schemeClr val="tx2"/>
              </a:solidFill>
            </a:endParaRPr>
          </a:p>
        </p:txBody>
      </p:sp>
      <p:sp>
        <p:nvSpPr>
          <p:cNvPr id="16" name="Rectangle 1"/>
          <p:cNvSpPr>
            <a:spLocks noChangeArrowheads="1"/>
          </p:cNvSpPr>
          <p:nvPr/>
        </p:nvSpPr>
        <p:spPr bwMode="auto">
          <a:xfrm>
            <a:off x="323528" y="1820724"/>
            <a:ext cx="4176464" cy="600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1100" dirty="0" smtClean="0">
                <a:solidFill>
                  <a:schemeClr val="accent3"/>
                </a:solidFill>
                <a:latin typeface="Arial Narrow" pitchFamily="34" charset="0"/>
                <a:ea typeface="Calibri" pitchFamily="34" charset="0"/>
                <a:cs typeface="Times New Roman" pitchFamily="18" charset="0"/>
              </a:rPr>
              <a:t>Количество организаций, находящихся в ведении субъекта РФ, снизилось на 10,3%, а количество организаций, находящихся в ведении муниципалитетов, сохранилось на уровне прошлого года</a:t>
            </a:r>
            <a:endParaRPr lang="ru-RU" sz="1100" dirty="0">
              <a:solidFill>
                <a:schemeClr val="accent3"/>
              </a:solidFill>
              <a:latin typeface="Arial Narrow" pitchFamily="34" charset="0"/>
              <a:ea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88554434"/>
              </p:ext>
            </p:extLst>
          </p:nvPr>
        </p:nvGraphicFramePr>
        <p:xfrm>
          <a:off x="358583" y="2921604"/>
          <a:ext cx="4032449" cy="795428"/>
        </p:xfrm>
        <a:graphic>
          <a:graphicData uri="http://schemas.openxmlformats.org/drawingml/2006/table">
            <a:tbl>
              <a:tblPr/>
              <a:tblGrid>
                <a:gridCol w="201622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081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0811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26682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Arial Narrow"/>
                          <a:ea typeface="Calibri"/>
                          <a:cs typeface="Times New Roman"/>
                        </a:rPr>
                        <a:t> </a:t>
                      </a:r>
                      <a:endParaRPr lang="ru-RU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502" marR="64502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DE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chemeClr val="accent1"/>
                          </a:solidFill>
                          <a:latin typeface="Arial Narrow"/>
                          <a:ea typeface="Calibri"/>
                          <a:cs typeface="Times New Roman"/>
                        </a:rPr>
                        <a:t>Количество организаций</a:t>
                      </a:r>
                      <a:endParaRPr lang="ru-RU" sz="900" dirty="0">
                        <a:solidFill>
                          <a:schemeClr val="accent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540" marR="6454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DE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chemeClr val="accent1"/>
                          </a:solidFill>
                          <a:latin typeface="Arial Narrow"/>
                          <a:ea typeface="Calibri"/>
                          <a:cs typeface="Times New Roman"/>
                        </a:rPr>
                        <a:t>% от числа организаций</a:t>
                      </a:r>
                      <a:endParaRPr lang="ru-RU" sz="900" dirty="0">
                        <a:solidFill>
                          <a:schemeClr val="accent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540" marR="6454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DE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62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Arial Narrow"/>
                          <a:ea typeface="Calibri"/>
                          <a:cs typeface="Times New Roman"/>
                        </a:rPr>
                        <a:t>Новосибирская область</a:t>
                      </a:r>
                      <a:endParaRPr lang="ru-RU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502" marR="64502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Arial Narrow"/>
                          <a:ea typeface="Calibri"/>
                          <a:cs typeface="Times New Roman"/>
                        </a:rPr>
                        <a:t>287</a:t>
                      </a:r>
                      <a:endParaRPr lang="ru-RU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502" marR="64502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Arial Narrow"/>
                          <a:ea typeface="Calibri"/>
                          <a:cs typeface="Times New Roman"/>
                        </a:rPr>
                        <a:t>9,7%</a:t>
                      </a:r>
                      <a:endParaRPr lang="ru-RU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502" marR="64502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62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Arial Narrow"/>
                          <a:ea typeface="Calibri"/>
                          <a:cs typeface="Times New Roman"/>
                        </a:rPr>
                        <a:t>Муниципальные образования</a:t>
                      </a:r>
                      <a:endParaRPr lang="ru-RU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502" marR="64502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Arial Narrow"/>
                          <a:ea typeface="Calibri"/>
                          <a:cs typeface="Times New Roman"/>
                        </a:rPr>
                        <a:t>2663</a:t>
                      </a:r>
                      <a:endParaRPr lang="ru-RU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502" marR="64502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Arial Narrow"/>
                          <a:ea typeface="Calibri"/>
                          <a:cs typeface="Times New Roman"/>
                        </a:rPr>
                        <a:t>90,3%</a:t>
                      </a:r>
                      <a:endParaRPr lang="ru-RU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502" marR="64502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76200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chemeClr val="accent1"/>
                          </a:solidFill>
                          <a:latin typeface="Arial Narrow"/>
                          <a:ea typeface="Calibri"/>
                          <a:cs typeface="Times New Roman"/>
                        </a:rPr>
                        <a:t>ВСЕГО</a:t>
                      </a:r>
                      <a:endParaRPr lang="ru-RU" sz="900" b="1" dirty="0">
                        <a:solidFill>
                          <a:schemeClr val="accent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502" marR="64502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chemeClr val="accent1"/>
                          </a:solidFill>
                          <a:latin typeface="Arial Narrow"/>
                          <a:ea typeface="Calibri"/>
                          <a:cs typeface="Times New Roman"/>
                        </a:rPr>
                        <a:t>2950</a:t>
                      </a:r>
                      <a:endParaRPr lang="ru-RU" sz="900" b="1" dirty="0">
                        <a:solidFill>
                          <a:schemeClr val="accent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502" marR="64502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chemeClr val="accent1"/>
                          </a:solidFill>
                          <a:latin typeface="Arial Narrow"/>
                          <a:ea typeface="Calibri"/>
                          <a:cs typeface="Times New Roman"/>
                        </a:rPr>
                        <a:t>100,0%</a:t>
                      </a:r>
                      <a:endParaRPr lang="ru-RU" sz="900" b="1" dirty="0">
                        <a:solidFill>
                          <a:schemeClr val="accent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502" marR="64502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268828" y="2477506"/>
            <a:ext cx="4139952" cy="461665"/>
          </a:xfrm>
          <a:prstGeom prst="rect">
            <a:avLst/>
          </a:prstGeom>
          <a:noFill/>
        </p:spPr>
        <p:txBody>
          <a:bodyPr wrap="square" numCol="1" spcCol="360000" rtlCol="0">
            <a:spAutoFit/>
          </a:bodyPr>
          <a:lstStyle/>
          <a:p>
            <a:r>
              <a:rPr lang="ru-RU" sz="1200" b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7.1 </a:t>
            </a:r>
            <a:r>
              <a:rPr lang="ru-RU" sz="1200" b="1" dirty="0"/>
              <a:t>Распределение организаций с долей региональной или муниципальной собственности 50% и более</a:t>
            </a:r>
            <a:endParaRPr lang="ru-RU" sz="1200" dirty="0"/>
          </a:p>
        </p:txBody>
      </p:sp>
      <p:sp>
        <p:nvSpPr>
          <p:cNvPr id="19" name="TextBox 18"/>
          <p:cNvSpPr txBox="1"/>
          <p:nvPr/>
        </p:nvSpPr>
        <p:spPr>
          <a:xfrm>
            <a:off x="286576" y="3872081"/>
            <a:ext cx="4104456" cy="276999"/>
          </a:xfrm>
          <a:prstGeom prst="rect">
            <a:avLst/>
          </a:prstGeom>
          <a:noFill/>
        </p:spPr>
        <p:txBody>
          <a:bodyPr wrap="square" numCol="1" spcCol="360000" rtlCol="0">
            <a:spAutoFit/>
          </a:bodyPr>
          <a:lstStyle/>
          <a:p>
            <a:r>
              <a:rPr lang="ru-RU" sz="1200" b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7.2  </a:t>
            </a:r>
            <a:r>
              <a:rPr lang="ru-RU" sz="1200" b="1" dirty="0"/>
              <a:t>Отраслевая структура организаций</a:t>
            </a:r>
            <a:endParaRPr lang="ru-RU" sz="1200" dirty="0"/>
          </a:p>
        </p:txBody>
      </p:sp>
      <p:graphicFrame>
        <p:nvGraphicFramePr>
          <p:cNvPr id="20" name="Таблица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56438033"/>
              </p:ext>
            </p:extLst>
          </p:nvPr>
        </p:nvGraphicFramePr>
        <p:xfrm>
          <a:off x="359532" y="4128980"/>
          <a:ext cx="4032448" cy="2684396"/>
        </p:xfrm>
        <a:graphic>
          <a:graphicData uri="http://schemas.openxmlformats.org/drawingml/2006/table">
            <a:tbl>
              <a:tblPr/>
              <a:tblGrid>
                <a:gridCol w="259228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1231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chemeClr val="accent1"/>
                          </a:solidFill>
                          <a:latin typeface="Arial Narrow"/>
                          <a:ea typeface="Calibri"/>
                          <a:cs typeface="Times New Roman"/>
                        </a:rPr>
                        <a:t>Вид деятельности</a:t>
                      </a:r>
                      <a:endParaRPr lang="ru-RU" sz="900" dirty="0">
                        <a:solidFill>
                          <a:schemeClr val="accent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540" marR="6454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DE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chemeClr val="accent1"/>
                          </a:solidFill>
                          <a:latin typeface="Arial Narrow"/>
                          <a:ea typeface="Calibri"/>
                          <a:cs typeface="Times New Roman"/>
                        </a:rPr>
                        <a:t>Количество организаций</a:t>
                      </a:r>
                      <a:endParaRPr lang="ru-RU" sz="900" dirty="0">
                        <a:solidFill>
                          <a:schemeClr val="accent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540" marR="6454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DE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chemeClr val="accent1"/>
                          </a:solidFill>
                          <a:latin typeface="Arial Narrow"/>
                          <a:ea typeface="Calibri"/>
                          <a:cs typeface="Times New Roman"/>
                        </a:rPr>
                        <a:t>% от числа организаций</a:t>
                      </a:r>
                      <a:endParaRPr lang="ru-RU" sz="900" dirty="0">
                        <a:solidFill>
                          <a:schemeClr val="accent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540" marR="6454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DE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7339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Arial Narrow"/>
                          <a:ea typeface="Calibri"/>
                          <a:cs typeface="Times New Roman"/>
                        </a:rPr>
                        <a:t>Образование (дошкольное, основное общее, среднее общее, дополнительное)</a:t>
                      </a:r>
                      <a:endParaRPr lang="ru-RU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540" marR="6454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Arial Narrow"/>
                          <a:ea typeface="Calibri"/>
                          <a:cs typeface="Times New Roman"/>
                        </a:rPr>
                        <a:t>1798</a:t>
                      </a:r>
                      <a:endParaRPr lang="ru-RU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540" marR="6454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Arial Narrow"/>
                          <a:ea typeface="Calibri"/>
                          <a:cs typeface="Times New Roman"/>
                        </a:rPr>
                        <a:t>58,3%</a:t>
                      </a:r>
                      <a:endParaRPr lang="ru-RU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540" marR="6454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01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Arial Narrow"/>
                          <a:ea typeface="Calibri"/>
                          <a:cs typeface="Times New Roman"/>
                        </a:rPr>
                        <a:t>Культура</a:t>
                      </a:r>
                      <a:endParaRPr lang="ru-RU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540" marR="6454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Arial Narrow"/>
                          <a:ea typeface="Calibri"/>
                          <a:cs typeface="Times New Roman"/>
                        </a:rPr>
                        <a:t>645</a:t>
                      </a:r>
                      <a:endParaRPr lang="ru-RU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540" marR="6454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Arial Narrow"/>
                          <a:ea typeface="Calibri"/>
                          <a:cs typeface="Times New Roman"/>
                        </a:rPr>
                        <a:t>21,2%</a:t>
                      </a:r>
                      <a:endParaRPr lang="ru-RU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540" marR="6454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701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Arial Narrow"/>
                          <a:ea typeface="Calibri"/>
                          <a:cs typeface="Times New Roman"/>
                        </a:rPr>
                        <a:t>Услуги ЖКХ</a:t>
                      </a:r>
                      <a:endParaRPr lang="ru-RU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540" marR="6454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Arial Narrow"/>
                          <a:ea typeface="Calibri"/>
                          <a:cs typeface="Times New Roman"/>
                        </a:rPr>
                        <a:t>267</a:t>
                      </a:r>
                      <a:endParaRPr lang="ru-RU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540" marR="6454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Arial Narrow"/>
                          <a:ea typeface="Calibri"/>
                          <a:cs typeface="Times New Roman"/>
                        </a:rPr>
                        <a:t>9,1%</a:t>
                      </a:r>
                      <a:endParaRPr lang="ru-RU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540" marR="6454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701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Arial Narrow"/>
                          <a:ea typeface="Calibri"/>
                          <a:cs typeface="Times New Roman"/>
                        </a:rPr>
                        <a:t>Медицинские услуги</a:t>
                      </a:r>
                      <a:endParaRPr lang="ru-RU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540" marR="6454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Arial Narrow"/>
                          <a:ea typeface="Calibri"/>
                          <a:cs typeface="Times New Roman"/>
                        </a:rPr>
                        <a:t>95</a:t>
                      </a:r>
                      <a:endParaRPr lang="ru-RU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540" marR="6454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Arial Narrow"/>
                          <a:ea typeface="Calibri"/>
                          <a:cs typeface="Times New Roman"/>
                        </a:rPr>
                        <a:t>3,7%</a:t>
                      </a:r>
                      <a:endParaRPr lang="ru-RU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540" marR="6454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701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 smtClean="0">
                          <a:solidFill>
                            <a:schemeClr val="tx1"/>
                          </a:solidFill>
                          <a:latin typeface="Arial Narrow"/>
                          <a:ea typeface="Calibri"/>
                          <a:cs typeface="Times New Roman"/>
                        </a:rPr>
                        <a:t>Услуги по организации отдыха и оздоровления детей</a:t>
                      </a:r>
                      <a:endParaRPr lang="ru-RU" sz="900" kern="1200" dirty="0">
                        <a:solidFill>
                          <a:schemeClr val="tx1"/>
                        </a:solidFill>
                        <a:latin typeface="Arial Narrow"/>
                        <a:ea typeface="Calibri"/>
                        <a:cs typeface="Times New Roman"/>
                      </a:endParaRPr>
                    </a:p>
                  </a:txBody>
                  <a:tcPr marL="64540" marR="6454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 smtClean="0">
                          <a:solidFill>
                            <a:schemeClr val="tx1"/>
                          </a:solidFill>
                          <a:latin typeface="Arial Narrow"/>
                          <a:ea typeface="Calibri"/>
                          <a:cs typeface="Times New Roman"/>
                        </a:rPr>
                        <a:t>7</a:t>
                      </a:r>
                      <a:endParaRPr lang="ru-RU" sz="900" kern="1200" dirty="0">
                        <a:solidFill>
                          <a:schemeClr val="tx1"/>
                        </a:solidFill>
                        <a:latin typeface="Arial Narrow"/>
                        <a:ea typeface="Calibri"/>
                        <a:cs typeface="Times New Roman"/>
                      </a:endParaRPr>
                    </a:p>
                  </a:txBody>
                  <a:tcPr marL="64540" marR="6454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Arial Narrow"/>
                          <a:ea typeface="Calibri"/>
                          <a:cs typeface="Times New Roman"/>
                        </a:rPr>
                        <a:t>2,2%</a:t>
                      </a:r>
                      <a:endParaRPr lang="ru-RU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540" marR="6454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701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Arial Narrow"/>
                          <a:ea typeface="Calibri"/>
                          <a:cs typeface="Times New Roman"/>
                        </a:rPr>
                        <a:t>Физкультура и спорт</a:t>
                      </a:r>
                      <a:endParaRPr lang="ru-RU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540" marR="6454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Arial Narrow"/>
                          <a:ea typeface="Calibri"/>
                          <a:cs typeface="Times New Roman"/>
                        </a:rPr>
                        <a:t>11</a:t>
                      </a:r>
                      <a:endParaRPr lang="ru-RU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540" marR="6454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Arial Narrow"/>
                          <a:ea typeface="Calibri"/>
                          <a:cs typeface="Times New Roman"/>
                        </a:rPr>
                        <a:t>1,8%</a:t>
                      </a:r>
                      <a:endParaRPr lang="ru-RU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540" marR="6454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7339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 smtClean="0">
                          <a:solidFill>
                            <a:schemeClr val="tx1"/>
                          </a:solidFill>
                          <a:latin typeface="Arial Narrow"/>
                          <a:ea typeface="Calibri"/>
                          <a:cs typeface="Times New Roman"/>
                        </a:rPr>
                        <a:t>Услуги в сфере пассажирских и грузовых перевозок</a:t>
                      </a:r>
                      <a:endParaRPr lang="ru-RU" sz="900" kern="1200" dirty="0">
                        <a:solidFill>
                          <a:schemeClr val="tx1"/>
                        </a:solidFill>
                        <a:latin typeface="Arial Narrow"/>
                        <a:ea typeface="Calibri"/>
                        <a:cs typeface="Times New Roman"/>
                      </a:endParaRPr>
                    </a:p>
                  </a:txBody>
                  <a:tcPr marL="64540" marR="6454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Calibri"/>
                          <a:ea typeface="Calibri"/>
                          <a:cs typeface="Times New Roman"/>
                        </a:rPr>
                        <a:t>18</a:t>
                      </a:r>
                      <a:endParaRPr lang="ru-RU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540" marR="6454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540" marR="6454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701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Arial Narrow"/>
                          <a:ea typeface="Calibri"/>
                          <a:cs typeface="Times New Roman"/>
                        </a:rPr>
                        <a:t>Социальное обслуживание</a:t>
                      </a:r>
                      <a:endParaRPr lang="ru-RU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540" marR="6454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Arial Narrow"/>
                          <a:ea typeface="Calibri"/>
                          <a:cs typeface="Times New Roman"/>
                        </a:rPr>
                        <a:t>34</a:t>
                      </a:r>
                      <a:endParaRPr lang="ru-RU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540" marR="6454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Arial Narrow"/>
                          <a:ea typeface="Calibri"/>
                          <a:cs typeface="Times New Roman"/>
                        </a:rPr>
                        <a:t>0,9%</a:t>
                      </a:r>
                      <a:endParaRPr lang="ru-RU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540" marR="6454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7339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Arial Narrow"/>
                          <a:ea typeface="Calibri"/>
                          <a:cs typeface="Times New Roman"/>
                        </a:rPr>
                        <a:t>Заготовка, производство и реализация лесоматериалов</a:t>
                      </a:r>
                      <a:endParaRPr lang="ru-RU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540" marR="6454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Arial Narrow"/>
                          <a:ea typeface="Calibri"/>
                          <a:cs typeface="Times New Roman"/>
                        </a:rPr>
                        <a:t>22</a:t>
                      </a:r>
                      <a:endParaRPr lang="ru-RU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540" marR="6454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Arial Narrow"/>
                          <a:ea typeface="Calibri"/>
                          <a:cs typeface="Times New Roman"/>
                        </a:rPr>
                        <a:t>0,7%</a:t>
                      </a:r>
                      <a:endParaRPr lang="ru-RU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540" marR="6454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1701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Arial Narrow"/>
                          <a:ea typeface="Calibri"/>
                          <a:cs typeface="Times New Roman"/>
                        </a:rPr>
                        <a:t>Услуги по организации отдыха детей</a:t>
                      </a:r>
                      <a:endParaRPr lang="ru-RU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540" marR="6454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Arial Narrow"/>
                          <a:ea typeface="Calibri"/>
                          <a:cs typeface="Times New Roman"/>
                        </a:rPr>
                        <a:t>5</a:t>
                      </a:r>
                      <a:endParaRPr lang="ru-RU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540" marR="6454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Arial Narrow"/>
                          <a:ea typeface="Calibri"/>
                          <a:cs typeface="Times New Roman"/>
                        </a:rPr>
                        <a:t>0,2%</a:t>
                      </a:r>
                      <a:endParaRPr lang="ru-RU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540" marR="6454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1701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Arial Narrow"/>
                          <a:ea typeface="Calibri"/>
                          <a:cs typeface="Times New Roman"/>
                        </a:rPr>
                        <a:t>Прочие</a:t>
                      </a:r>
                      <a:endParaRPr lang="ru-RU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540" marR="6454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Arial Narrow"/>
                          <a:ea typeface="Calibri"/>
                          <a:cs typeface="Times New Roman"/>
                        </a:rPr>
                        <a:t>48</a:t>
                      </a:r>
                      <a:endParaRPr lang="ru-RU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540" marR="6454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Arial Narrow"/>
                          <a:ea typeface="Calibri"/>
                          <a:cs typeface="Times New Roman"/>
                        </a:rPr>
                        <a:t>1,0%</a:t>
                      </a:r>
                      <a:endParaRPr lang="ru-RU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540" marR="6454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170199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chemeClr val="accent1"/>
                          </a:solidFill>
                          <a:latin typeface="Arial Narrow"/>
                          <a:ea typeface="Calibri"/>
                          <a:cs typeface="Times New Roman"/>
                        </a:rPr>
                        <a:t>ВСЕГО</a:t>
                      </a:r>
                      <a:endParaRPr lang="ru-RU" sz="900" b="1" dirty="0">
                        <a:solidFill>
                          <a:schemeClr val="accent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540" marR="6454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chemeClr val="accent1"/>
                          </a:solidFill>
                          <a:latin typeface="Arial Narrow"/>
                          <a:ea typeface="Calibri"/>
                          <a:cs typeface="Times New Roman"/>
                        </a:rPr>
                        <a:t>2950</a:t>
                      </a:r>
                      <a:endParaRPr lang="ru-RU" sz="900" b="1" dirty="0">
                        <a:solidFill>
                          <a:schemeClr val="accent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540" marR="6454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chemeClr val="accent1"/>
                          </a:solidFill>
                          <a:latin typeface="Arial Narrow"/>
                          <a:ea typeface="Calibri"/>
                          <a:cs typeface="Times New Roman"/>
                        </a:rPr>
                        <a:t>100,0%</a:t>
                      </a:r>
                      <a:endParaRPr lang="ru-RU" sz="900" b="1" dirty="0">
                        <a:solidFill>
                          <a:schemeClr val="accent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540" marR="6454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</a:tbl>
          </a:graphicData>
        </a:graphic>
      </p:graphicFrame>
      <p:cxnSp>
        <p:nvCxnSpPr>
          <p:cNvPr id="21" name="Прямая соединительная линия 20"/>
          <p:cNvCxnSpPr/>
          <p:nvPr/>
        </p:nvCxnSpPr>
        <p:spPr>
          <a:xfrm>
            <a:off x="4644008" y="980728"/>
            <a:ext cx="0" cy="5688632"/>
          </a:xfrm>
          <a:prstGeom prst="line">
            <a:avLst/>
          </a:prstGeom>
          <a:ln w="12700">
            <a:solidFill>
              <a:srgbClr val="5E275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2" name="Таблица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74015686"/>
              </p:ext>
            </p:extLst>
          </p:nvPr>
        </p:nvGraphicFramePr>
        <p:xfrm>
          <a:off x="4860847" y="665750"/>
          <a:ext cx="4032452" cy="6147626"/>
        </p:xfrm>
        <a:graphic>
          <a:graphicData uri="http://schemas.openxmlformats.org/drawingml/2006/table">
            <a:tbl>
              <a:tblPr/>
              <a:tblGrid>
                <a:gridCol w="44804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376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34415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80649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chemeClr val="accent1"/>
                          </a:solidFill>
                          <a:latin typeface="Arial Narrow" panose="020B0606020202030204" pitchFamily="34" charset="0"/>
                          <a:ea typeface="Calibri"/>
                          <a:cs typeface="Arial" pitchFamily="34" charset="0"/>
                        </a:rPr>
                        <a:t> </a:t>
                      </a:r>
                      <a:endParaRPr lang="ru-RU" sz="900" dirty="0">
                        <a:solidFill>
                          <a:schemeClr val="accent1"/>
                        </a:solidFill>
                        <a:latin typeface="Arial Narrow" panose="020B0606020202030204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4978" marR="44978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DEEA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chemeClr val="accent1"/>
                          </a:solidFill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Муниципальное образование</a:t>
                      </a:r>
                      <a:endParaRPr lang="ru-RU" sz="900" dirty="0">
                        <a:solidFill>
                          <a:schemeClr val="accent1"/>
                        </a:solidFill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44978" marR="44978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DE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chemeClr val="accent1"/>
                          </a:solidFill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Количество организаций, </a:t>
                      </a:r>
                      <a:r>
                        <a:rPr lang="ru-RU" sz="900" b="1" dirty="0" smtClean="0">
                          <a:solidFill>
                            <a:schemeClr val="accent1"/>
                          </a:solidFill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2018 </a:t>
                      </a:r>
                      <a:r>
                        <a:rPr lang="ru-RU" sz="900" b="1" dirty="0">
                          <a:solidFill>
                            <a:schemeClr val="accent1"/>
                          </a:solidFill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г.</a:t>
                      </a:r>
                      <a:endParaRPr lang="ru-RU" sz="900" dirty="0">
                        <a:solidFill>
                          <a:schemeClr val="accent1"/>
                        </a:solidFill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44978" marR="44978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DE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chemeClr val="accent1"/>
                          </a:solidFill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% к итогу</a:t>
                      </a:r>
                      <a:endParaRPr lang="ru-RU" sz="900" dirty="0">
                        <a:solidFill>
                          <a:schemeClr val="accent1"/>
                        </a:solidFill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44978" marR="44978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DE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chemeClr val="accent1"/>
                          </a:solidFill>
                          <a:latin typeface="Arial Narrow" panose="020B0606020202030204" pitchFamily="34" charset="0"/>
                          <a:ea typeface="Calibri"/>
                          <a:cs typeface="Arial" pitchFamily="34" charset="0"/>
                        </a:rPr>
                        <a:t>01</a:t>
                      </a:r>
                      <a:endParaRPr lang="ru-RU" sz="900" dirty="0">
                        <a:solidFill>
                          <a:schemeClr val="accent1"/>
                        </a:solidFill>
                        <a:latin typeface="Arial Narrow" panose="020B0606020202030204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4978" marR="4497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г. Новосибирск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738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Arial Narrow" panose="020B0606020202030204" pitchFamily="34" charset="0"/>
                          <a:ea typeface="Times New Roman"/>
                          <a:cs typeface="Times New Roman"/>
                        </a:rPr>
                        <a:t>25,0%</a:t>
                      </a:r>
                      <a:endParaRPr lang="ru-RU" sz="1200" dirty="0">
                        <a:latin typeface="Arial Narrow" panose="020B0606020202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chemeClr val="accent1"/>
                          </a:solidFill>
                          <a:latin typeface="Arial Narrow" panose="020B0606020202030204" pitchFamily="34" charset="0"/>
                          <a:ea typeface="Calibri"/>
                          <a:cs typeface="Arial" pitchFamily="34" charset="0"/>
                        </a:rPr>
                        <a:t>02</a:t>
                      </a:r>
                      <a:endParaRPr lang="ru-RU" sz="900" dirty="0">
                        <a:solidFill>
                          <a:schemeClr val="accent1"/>
                        </a:solidFill>
                        <a:latin typeface="Arial Narrow" panose="020B0606020202030204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4978" marR="4497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Новосибирский район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131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Arial Narrow" panose="020B0606020202030204" pitchFamily="34" charset="0"/>
                          <a:ea typeface="Times New Roman"/>
                          <a:cs typeface="Times New Roman"/>
                        </a:rPr>
                        <a:t>4,4%</a:t>
                      </a:r>
                      <a:endParaRPr lang="ru-RU" sz="1200" dirty="0">
                        <a:latin typeface="Arial Narrow" panose="020B0606020202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chemeClr val="accent1"/>
                          </a:solidFill>
                          <a:latin typeface="Arial Narrow" panose="020B0606020202030204" pitchFamily="34" charset="0"/>
                          <a:ea typeface="Calibri"/>
                          <a:cs typeface="Arial" pitchFamily="34" charset="0"/>
                        </a:rPr>
                        <a:t>03</a:t>
                      </a:r>
                      <a:endParaRPr lang="ru-RU" sz="900" dirty="0">
                        <a:solidFill>
                          <a:schemeClr val="accent1"/>
                        </a:solidFill>
                        <a:latin typeface="Arial Narrow" panose="020B0606020202030204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4978" marR="4497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Искитимский район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110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Arial Narrow" panose="020B0606020202030204" pitchFamily="34" charset="0"/>
                          <a:ea typeface="Times New Roman"/>
                          <a:cs typeface="Times New Roman"/>
                        </a:rPr>
                        <a:t>3,7%</a:t>
                      </a:r>
                      <a:endParaRPr lang="ru-RU" sz="1200" dirty="0">
                        <a:latin typeface="Arial Narrow" panose="020B0606020202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chemeClr val="accent1"/>
                          </a:solidFill>
                          <a:latin typeface="Arial Narrow" panose="020B0606020202030204" pitchFamily="34" charset="0"/>
                          <a:ea typeface="Calibri"/>
                          <a:cs typeface="Arial" pitchFamily="34" charset="0"/>
                        </a:rPr>
                        <a:t>04</a:t>
                      </a:r>
                      <a:endParaRPr lang="ru-RU" sz="900" dirty="0">
                        <a:solidFill>
                          <a:schemeClr val="accent1"/>
                        </a:solidFill>
                        <a:latin typeface="Arial Narrow" panose="020B0606020202030204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4978" marR="4497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Краснозерский район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92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Arial Narrow" panose="020B0606020202030204" pitchFamily="34" charset="0"/>
                          <a:ea typeface="Times New Roman"/>
                          <a:cs typeface="Times New Roman"/>
                        </a:rPr>
                        <a:t>3,1%</a:t>
                      </a:r>
                      <a:endParaRPr lang="ru-RU" sz="1200" dirty="0">
                        <a:latin typeface="Arial Narrow" panose="020B0606020202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chemeClr val="accent1"/>
                          </a:solidFill>
                          <a:latin typeface="Arial Narrow" panose="020B0606020202030204" pitchFamily="34" charset="0"/>
                          <a:ea typeface="Calibri"/>
                          <a:cs typeface="Arial" pitchFamily="34" charset="0"/>
                        </a:rPr>
                        <a:t>05</a:t>
                      </a:r>
                    </a:p>
                  </a:txBody>
                  <a:tcPr marL="44978" marR="4497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Татарский район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88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Arial Narrow" panose="020B0606020202030204" pitchFamily="34" charset="0"/>
                          <a:ea typeface="Times New Roman"/>
                          <a:cs typeface="Times New Roman"/>
                        </a:rPr>
                        <a:t>3,0%</a:t>
                      </a:r>
                      <a:endParaRPr lang="ru-RU" sz="1200" dirty="0">
                        <a:latin typeface="Arial Narrow" panose="020B0606020202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chemeClr val="accent1"/>
                          </a:solidFill>
                          <a:latin typeface="Arial Narrow" panose="020B0606020202030204" pitchFamily="34" charset="0"/>
                          <a:ea typeface="Calibri"/>
                          <a:cs typeface="Arial" pitchFamily="34" charset="0"/>
                        </a:rPr>
                        <a:t>06</a:t>
                      </a:r>
                    </a:p>
                  </a:txBody>
                  <a:tcPr marL="44978" marR="4497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Купинский район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88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Arial Narrow" panose="020B0606020202030204" pitchFamily="34" charset="0"/>
                          <a:ea typeface="Times New Roman"/>
                          <a:cs typeface="Times New Roman"/>
                        </a:rPr>
                        <a:t>3,0%</a:t>
                      </a:r>
                      <a:endParaRPr lang="ru-RU" sz="1200" dirty="0">
                        <a:latin typeface="Arial Narrow" panose="020B0606020202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chemeClr val="accent1"/>
                          </a:solidFill>
                          <a:latin typeface="Arial Narrow" panose="020B0606020202030204" pitchFamily="34" charset="0"/>
                          <a:ea typeface="Calibri"/>
                          <a:cs typeface="Arial" pitchFamily="34" charset="0"/>
                        </a:rPr>
                        <a:t>07</a:t>
                      </a:r>
                    </a:p>
                  </a:txBody>
                  <a:tcPr marL="44978" marR="4497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Куйбышевский район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85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Arial Narrow" panose="020B0606020202030204" pitchFamily="34" charset="0"/>
                          <a:ea typeface="Times New Roman"/>
                          <a:cs typeface="Times New Roman"/>
                        </a:rPr>
                        <a:t>2,9%</a:t>
                      </a:r>
                      <a:endParaRPr lang="ru-RU" sz="1200" dirty="0">
                        <a:latin typeface="Arial Narrow" panose="020B0606020202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chemeClr val="accent1"/>
                          </a:solidFill>
                          <a:latin typeface="Arial Narrow" panose="020B0606020202030204" pitchFamily="34" charset="0"/>
                          <a:ea typeface="Calibri"/>
                          <a:cs typeface="Arial" pitchFamily="34" charset="0"/>
                        </a:rPr>
                        <a:t>08</a:t>
                      </a:r>
                    </a:p>
                  </a:txBody>
                  <a:tcPr marL="44978" marR="4497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Тогучинский район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82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Arial Narrow" panose="020B0606020202030204" pitchFamily="34" charset="0"/>
                          <a:ea typeface="Times New Roman"/>
                          <a:cs typeface="Times New Roman"/>
                        </a:rPr>
                        <a:t>2,8%</a:t>
                      </a:r>
                      <a:endParaRPr lang="ru-RU" sz="1200" dirty="0">
                        <a:latin typeface="Arial Narrow" panose="020B0606020202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chemeClr val="accent1"/>
                          </a:solidFill>
                          <a:latin typeface="Arial Narrow" panose="020B0606020202030204" pitchFamily="34" charset="0"/>
                          <a:ea typeface="Calibri"/>
                          <a:cs typeface="Arial" pitchFamily="34" charset="0"/>
                        </a:rPr>
                        <a:t>09</a:t>
                      </a:r>
                    </a:p>
                  </a:txBody>
                  <a:tcPr marL="44978" marR="4497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Мошковский район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81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Arial Narrow" panose="020B0606020202030204" pitchFamily="34" charset="0"/>
                          <a:ea typeface="Times New Roman"/>
                          <a:cs typeface="Times New Roman"/>
                        </a:rPr>
                        <a:t>2,7%</a:t>
                      </a:r>
                      <a:endParaRPr lang="ru-RU" sz="1200" dirty="0">
                        <a:latin typeface="Arial Narrow" panose="020B0606020202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chemeClr val="accent1"/>
                          </a:solidFill>
                          <a:latin typeface="Arial Narrow" panose="020B0606020202030204" pitchFamily="34" charset="0"/>
                          <a:ea typeface="Calibri"/>
                          <a:cs typeface="Arial" pitchFamily="34" charset="0"/>
                        </a:rPr>
                        <a:t>10</a:t>
                      </a:r>
                    </a:p>
                  </a:txBody>
                  <a:tcPr marL="44978" marR="4497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Барабинский район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81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Arial Narrow" panose="020B0606020202030204" pitchFamily="34" charset="0"/>
                          <a:ea typeface="Times New Roman"/>
                          <a:cs typeface="Times New Roman"/>
                        </a:rPr>
                        <a:t>2,7%</a:t>
                      </a:r>
                      <a:endParaRPr lang="ru-RU" sz="1200" dirty="0">
                        <a:latin typeface="Arial Narrow" panose="020B0606020202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chemeClr val="accent1"/>
                          </a:solidFill>
                          <a:latin typeface="Arial Narrow" panose="020B0606020202030204" pitchFamily="34" charset="0"/>
                          <a:ea typeface="Calibri"/>
                          <a:cs typeface="Arial" pitchFamily="34" charset="0"/>
                        </a:rPr>
                        <a:t>11</a:t>
                      </a:r>
                    </a:p>
                  </a:txBody>
                  <a:tcPr marL="44978" marR="4497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Венгеровский район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81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Arial Narrow" panose="020B0606020202030204" pitchFamily="34" charset="0"/>
                          <a:ea typeface="Times New Roman"/>
                          <a:cs typeface="Times New Roman"/>
                        </a:rPr>
                        <a:t>2,7%</a:t>
                      </a:r>
                      <a:endParaRPr lang="ru-RU" sz="1200" dirty="0">
                        <a:latin typeface="Arial Narrow" panose="020B0606020202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chemeClr val="accent1"/>
                          </a:solidFill>
                          <a:latin typeface="Arial Narrow" panose="020B0606020202030204" pitchFamily="34" charset="0"/>
                          <a:ea typeface="Calibri"/>
                          <a:cs typeface="Arial" pitchFamily="34" charset="0"/>
                        </a:rPr>
                        <a:t>12</a:t>
                      </a:r>
                    </a:p>
                  </a:txBody>
                  <a:tcPr marL="44978" marR="4497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Черепановский район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78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Arial Narrow" panose="020B0606020202030204" pitchFamily="34" charset="0"/>
                          <a:ea typeface="Times New Roman"/>
                          <a:cs typeface="Times New Roman"/>
                        </a:rPr>
                        <a:t>2,6%</a:t>
                      </a:r>
                      <a:endParaRPr lang="ru-RU" sz="1200" dirty="0">
                        <a:latin typeface="Arial Narrow" panose="020B0606020202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chemeClr val="accent1"/>
                          </a:solidFill>
                          <a:latin typeface="Arial Narrow" panose="020B0606020202030204" pitchFamily="34" charset="0"/>
                          <a:ea typeface="Calibri"/>
                          <a:cs typeface="Arial" pitchFamily="34" charset="0"/>
                        </a:rPr>
                        <a:t>13</a:t>
                      </a:r>
                    </a:p>
                  </a:txBody>
                  <a:tcPr marL="44978" marR="4497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Карасукский район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77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Arial Narrow" panose="020B0606020202030204" pitchFamily="34" charset="0"/>
                          <a:ea typeface="Times New Roman"/>
                          <a:cs typeface="Times New Roman"/>
                        </a:rPr>
                        <a:t>2,6%</a:t>
                      </a:r>
                      <a:endParaRPr lang="ru-RU" sz="1200" dirty="0">
                        <a:latin typeface="Arial Narrow" panose="020B0606020202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chemeClr val="accent1"/>
                          </a:solidFill>
                          <a:latin typeface="Arial Narrow" panose="020B0606020202030204" pitchFamily="34" charset="0"/>
                          <a:ea typeface="Calibri"/>
                          <a:cs typeface="Arial" pitchFamily="34" charset="0"/>
                        </a:rPr>
                        <a:t>14</a:t>
                      </a:r>
                    </a:p>
                  </a:txBody>
                  <a:tcPr marL="44978" marR="4497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г. Бердск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77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Arial Narrow" panose="020B0606020202030204" pitchFamily="34" charset="0"/>
                          <a:ea typeface="Times New Roman"/>
                          <a:cs typeface="Times New Roman"/>
                        </a:rPr>
                        <a:t>2,6%</a:t>
                      </a:r>
                      <a:endParaRPr lang="ru-RU" sz="1200" dirty="0">
                        <a:latin typeface="Arial Narrow" panose="020B0606020202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chemeClr val="accent1"/>
                          </a:solidFill>
                          <a:latin typeface="Arial Narrow" panose="020B0606020202030204" pitchFamily="34" charset="0"/>
                          <a:ea typeface="Calibri"/>
                          <a:cs typeface="Arial" pitchFamily="34" charset="0"/>
                        </a:rPr>
                        <a:t>15</a:t>
                      </a:r>
                    </a:p>
                  </a:txBody>
                  <a:tcPr marL="44978" marR="4497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Болотнинский район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73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Arial Narrow" panose="020B0606020202030204" pitchFamily="34" charset="0"/>
                          <a:ea typeface="Times New Roman"/>
                          <a:cs typeface="Times New Roman"/>
                        </a:rPr>
                        <a:t>2,5%</a:t>
                      </a:r>
                      <a:endParaRPr lang="ru-RU" sz="1200" dirty="0">
                        <a:latin typeface="Arial Narrow" panose="020B0606020202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1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chemeClr val="accent1"/>
                          </a:solidFill>
                          <a:latin typeface="Arial Narrow" panose="020B0606020202030204" pitchFamily="34" charset="0"/>
                          <a:ea typeface="Calibri"/>
                          <a:cs typeface="Arial" pitchFamily="34" charset="0"/>
                        </a:rPr>
                        <a:t>16</a:t>
                      </a:r>
                    </a:p>
                  </a:txBody>
                  <a:tcPr marL="44978" marR="4497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Маслянинский район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70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Arial Narrow" panose="020B0606020202030204" pitchFamily="34" charset="0"/>
                          <a:ea typeface="Times New Roman"/>
                          <a:cs typeface="Times New Roman"/>
                        </a:rPr>
                        <a:t>2,4%</a:t>
                      </a:r>
                      <a:endParaRPr lang="ru-RU" sz="1200" dirty="0">
                        <a:latin typeface="Arial Narrow" panose="020B0606020202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1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chemeClr val="accent1"/>
                          </a:solidFill>
                          <a:latin typeface="Arial Narrow" panose="020B0606020202030204" pitchFamily="34" charset="0"/>
                          <a:ea typeface="Calibri"/>
                          <a:cs typeface="Arial" pitchFamily="34" charset="0"/>
                        </a:rPr>
                        <a:t>17</a:t>
                      </a:r>
                    </a:p>
                  </a:txBody>
                  <a:tcPr marL="44978" marR="4497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Чановский район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69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Arial Narrow" panose="020B0606020202030204" pitchFamily="34" charset="0"/>
                          <a:ea typeface="Times New Roman"/>
                          <a:cs typeface="Times New Roman"/>
                        </a:rPr>
                        <a:t>2,3%</a:t>
                      </a:r>
                      <a:endParaRPr lang="ru-RU" sz="1200" dirty="0">
                        <a:latin typeface="Arial Narrow" panose="020B0606020202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1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chemeClr val="accent1"/>
                          </a:solidFill>
                          <a:latin typeface="Arial Narrow" panose="020B0606020202030204" pitchFamily="34" charset="0"/>
                          <a:ea typeface="Calibri"/>
                          <a:cs typeface="Arial" pitchFamily="34" charset="0"/>
                        </a:rPr>
                        <a:t>18</a:t>
                      </a:r>
                    </a:p>
                  </a:txBody>
                  <a:tcPr marL="44978" marR="4497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Коченевский район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68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Arial Narrow" panose="020B0606020202030204" pitchFamily="34" charset="0"/>
                          <a:ea typeface="Times New Roman"/>
                          <a:cs typeface="Times New Roman"/>
                        </a:rPr>
                        <a:t>2,3%</a:t>
                      </a:r>
                      <a:endParaRPr lang="ru-RU" sz="1200" dirty="0">
                        <a:latin typeface="Arial Narrow" panose="020B0606020202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1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chemeClr val="accent1"/>
                          </a:solidFill>
                          <a:latin typeface="Arial Narrow" panose="020B0606020202030204" pitchFamily="34" charset="0"/>
                          <a:ea typeface="Calibri"/>
                          <a:cs typeface="Arial" pitchFamily="34" charset="0"/>
                        </a:rPr>
                        <a:t>19</a:t>
                      </a:r>
                    </a:p>
                  </a:txBody>
                  <a:tcPr marL="44978" marR="4497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Чистоозерный район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66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Arial Narrow" panose="020B0606020202030204" pitchFamily="34" charset="0"/>
                          <a:ea typeface="Times New Roman"/>
                          <a:cs typeface="Times New Roman"/>
                        </a:rPr>
                        <a:t>2,2%</a:t>
                      </a:r>
                      <a:endParaRPr lang="ru-RU" sz="1200" dirty="0">
                        <a:latin typeface="Arial Narrow" panose="020B0606020202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1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chemeClr val="accent1"/>
                          </a:solidFill>
                          <a:latin typeface="Arial Narrow" panose="020B0606020202030204" pitchFamily="34" charset="0"/>
                          <a:ea typeface="Calibri"/>
                          <a:cs typeface="Arial" pitchFamily="34" charset="0"/>
                        </a:rPr>
                        <a:t>20</a:t>
                      </a:r>
                    </a:p>
                  </a:txBody>
                  <a:tcPr marL="44978" marR="4497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Доволенский район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64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Arial Narrow" panose="020B0606020202030204" pitchFamily="34" charset="0"/>
                          <a:ea typeface="Times New Roman"/>
                          <a:cs typeface="Times New Roman"/>
                        </a:rPr>
                        <a:t>2,2%</a:t>
                      </a:r>
                      <a:endParaRPr lang="ru-RU" sz="1200" dirty="0">
                        <a:latin typeface="Arial Narrow" panose="020B0606020202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2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chemeClr val="accent1"/>
                          </a:solidFill>
                          <a:latin typeface="Arial Narrow" panose="020B0606020202030204" pitchFamily="34" charset="0"/>
                          <a:ea typeface="Calibri"/>
                          <a:cs typeface="Arial" pitchFamily="34" charset="0"/>
                        </a:rPr>
                        <a:t>21</a:t>
                      </a:r>
                    </a:p>
                  </a:txBody>
                  <a:tcPr marL="44978" marR="4497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Здвинский район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60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Arial Narrow" panose="020B0606020202030204" pitchFamily="34" charset="0"/>
                          <a:ea typeface="Times New Roman"/>
                          <a:cs typeface="Times New Roman"/>
                        </a:rPr>
                        <a:t>2,0%</a:t>
                      </a:r>
                      <a:endParaRPr lang="ru-RU" sz="1200" dirty="0">
                        <a:latin typeface="Arial Narrow" panose="020B0606020202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2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chemeClr val="accent1"/>
                          </a:solidFill>
                          <a:latin typeface="Arial Narrow" panose="020B0606020202030204" pitchFamily="34" charset="0"/>
                          <a:ea typeface="Calibri"/>
                          <a:cs typeface="Arial" pitchFamily="34" charset="0"/>
                        </a:rPr>
                        <a:t>22</a:t>
                      </a:r>
                    </a:p>
                  </a:txBody>
                  <a:tcPr marL="44978" marR="4497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Убинский район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57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Arial Narrow" panose="020B0606020202030204" pitchFamily="34" charset="0"/>
                          <a:ea typeface="Times New Roman"/>
                          <a:cs typeface="Times New Roman"/>
                        </a:rPr>
                        <a:t>1,9%</a:t>
                      </a:r>
                      <a:endParaRPr lang="ru-RU" sz="1200" dirty="0">
                        <a:latin typeface="Arial Narrow" panose="020B0606020202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2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chemeClr val="accent1"/>
                          </a:solidFill>
                          <a:latin typeface="Arial Narrow" panose="020B0606020202030204" pitchFamily="34" charset="0"/>
                          <a:ea typeface="Calibri"/>
                          <a:cs typeface="Arial" pitchFamily="34" charset="0"/>
                        </a:rPr>
                        <a:t>23</a:t>
                      </a:r>
                    </a:p>
                  </a:txBody>
                  <a:tcPr marL="44978" marR="4497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Колыванский район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56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Arial Narrow" panose="020B0606020202030204" pitchFamily="34" charset="0"/>
                          <a:ea typeface="Times New Roman"/>
                          <a:cs typeface="Times New Roman"/>
                        </a:rPr>
                        <a:t>1,9%</a:t>
                      </a:r>
                      <a:endParaRPr lang="ru-RU" sz="1200" dirty="0">
                        <a:latin typeface="Arial Narrow" panose="020B0606020202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2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chemeClr val="accent1"/>
                          </a:solidFill>
                          <a:latin typeface="Arial Narrow" panose="020B0606020202030204" pitchFamily="34" charset="0"/>
                          <a:ea typeface="Calibri"/>
                          <a:cs typeface="Arial" pitchFamily="34" charset="0"/>
                        </a:rPr>
                        <a:t>24</a:t>
                      </a:r>
                    </a:p>
                  </a:txBody>
                  <a:tcPr marL="44978" marR="4497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Ордынский район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56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Arial Narrow" panose="020B0606020202030204" pitchFamily="34" charset="0"/>
                          <a:ea typeface="Times New Roman"/>
                          <a:cs typeface="Times New Roman"/>
                        </a:rPr>
                        <a:t>1,9%</a:t>
                      </a:r>
                      <a:endParaRPr lang="ru-RU" sz="1200" dirty="0">
                        <a:latin typeface="Arial Narrow" panose="020B0606020202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2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chemeClr val="accent1"/>
                          </a:solidFill>
                          <a:latin typeface="Arial Narrow" panose="020B0606020202030204" pitchFamily="34" charset="0"/>
                          <a:ea typeface="Calibri"/>
                          <a:cs typeface="Arial" pitchFamily="34" charset="0"/>
                        </a:rPr>
                        <a:t>25</a:t>
                      </a:r>
                    </a:p>
                  </a:txBody>
                  <a:tcPr marL="44978" marR="4497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Каргатский район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54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Arial Narrow" panose="020B0606020202030204" pitchFamily="34" charset="0"/>
                          <a:ea typeface="Times New Roman"/>
                          <a:cs typeface="Times New Roman"/>
                        </a:rPr>
                        <a:t>1,8%</a:t>
                      </a:r>
                      <a:endParaRPr lang="ru-RU" sz="1200" dirty="0">
                        <a:latin typeface="Arial Narrow" panose="020B0606020202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chemeClr val="accent1"/>
                          </a:solidFill>
                          <a:latin typeface="Arial Narrow" panose="020B0606020202030204" pitchFamily="34" charset="0"/>
                          <a:ea typeface="Calibri"/>
                          <a:cs typeface="Arial" pitchFamily="34" charset="0"/>
                        </a:rPr>
                        <a:t>26</a:t>
                      </a:r>
                    </a:p>
                  </a:txBody>
                  <a:tcPr marL="44978" marR="4497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Сузунский район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50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Arial Narrow" panose="020B0606020202030204" pitchFamily="34" charset="0"/>
                          <a:ea typeface="Times New Roman"/>
                          <a:cs typeface="Times New Roman"/>
                        </a:rPr>
                        <a:t>1,7%</a:t>
                      </a:r>
                      <a:endParaRPr lang="ru-RU" sz="1200" dirty="0">
                        <a:latin typeface="Arial Narrow" panose="020B0606020202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2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chemeClr val="accent1"/>
                          </a:solidFill>
                          <a:latin typeface="Arial Narrow" panose="020B0606020202030204" pitchFamily="34" charset="0"/>
                          <a:ea typeface="Calibri"/>
                          <a:cs typeface="Arial" pitchFamily="34" charset="0"/>
                        </a:rPr>
                        <a:t>27</a:t>
                      </a:r>
                    </a:p>
                  </a:txBody>
                  <a:tcPr marL="44978" marR="4497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г. Искитим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50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Arial Narrow" panose="020B0606020202030204" pitchFamily="34" charset="0"/>
                          <a:ea typeface="Times New Roman"/>
                          <a:cs typeface="Times New Roman"/>
                        </a:rPr>
                        <a:t>1,7%</a:t>
                      </a:r>
                      <a:endParaRPr lang="ru-RU" sz="1200" dirty="0">
                        <a:latin typeface="Arial Narrow" panose="020B0606020202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2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chemeClr val="accent1"/>
                          </a:solidFill>
                          <a:latin typeface="Arial Narrow" panose="020B0606020202030204" pitchFamily="34" charset="0"/>
                          <a:ea typeface="Calibri"/>
                          <a:cs typeface="Arial" pitchFamily="34" charset="0"/>
                        </a:rPr>
                        <a:t>28</a:t>
                      </a:r>
                    </a:p>
                  </a:txBody>
                  <a:tcPr marL="44978" marR="4497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Чулымский район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46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Arial Narrow" panose="020B0606020202030204" pitchFamily="34" charset="0"/>
                          <a:ea typeface="Times New Roman"/>
                          <a:cs typeface="Times New Roman"/>
                        </a:rPr>
                        <a:t>1,6%</a:t>
                      </a:r>
                      <a:endParaRPr lang="ru-RU" sz="1200" dirty="0">
                        <a:latin typeface="Arial Narrow" panose="020B0606020202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chemeClr val="accent1"/>
                          </a:solidFill>
                          <a:latin typeface="Arial Narrow" panose="020B0606020202030204" pitchFamily="34" charset="0"/>
                          <a:ea typeface="Calibri"/>
                          <a:cs typeface="Arial" pitchFamily="34" charset="0"/>
                        </a:rPr>
                        <a:t>29</a:t>
                      </a:r>
                    </a:p>
                  </a:txBody>
                  <a:tcPr marL="44978" marR="4497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Кыштовский район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45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Arial Narrow" panose="020B0606020202030204" pitchFamily="34" charset="0"/>
                          <a:ea typeface="Times New Roman"/>
                          <a:cs typeface="Times New Roman"/>
                        </a:rPr>
                        <a:t>1,5%</a:t>
                      </a:r>
                      <a:endParaRPr lang="ru-RU" sz="1200" dirty="0">
                        <a:latin typeface="Arial Narrow" panose="020B0606020202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2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chemeClr val="accent1"/>
                          </a:solidFill>
                          <a:latin typeface="Arial Narrow" panose="020B0606020202030204" pitchFamily="34" charset="0"/>
                          <a:ea typeface="Calibri"/>
                          <a:cs typeface="Arial" pitchFamily="34" charset="0"/>
                        </a:rPr>
                        <a:t>30</a:t>
                      </a:r>
                    </a:p>
                  </a:txBody>
                  <a:tcPr marL="44978" marR="4497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Кочковский район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43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Arial Narrow" panose="020B0606020202030204" pitchFamily="34" charset="0"/>
                          <a:ea typeface="Times New Roman"/>
                          <a:cs typeface="Times New Roman"/>
                        </a:rPr>
                        <a:t>1,5%</a:t>
                      </a:r>
                      <a:endParaRPr lang="ru-RU" sz="1200" dirty="0">
                        <a:latin typeface="Arial Narrow" panose="020B0606020202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3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chemeClr val="accent1"/>
                          </a:solidFill>
                          <a:latin typeface="Arial Narrow" panose="020B0606020202030204" pitchFamily="34" charset="0"/>
                          <a:ea typeface="Calibri"/>
                          <a:cs typeface="Arial" pitchFamily="34" charset="0"/>
                        </a:rPr>
                        <a:t>31</a:t>
                      </a:r>
                    </a:p>
                  </a:txBody>
                  <a:tcPr marL="44978" marR="4497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Баганский район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35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Arial Narrow" panose="020B0606020202030204" pitchFamily="34" charset="0"/>
                          <a:ea typeface="Times New Roman"/>
                          <a:cs typeface="Times New Roman"/>
                        </a:rPr>
                        <a:t>1,2%</a:t>
                      </a:r>
                      <a:endParaRPr lang="ru-RU" sz="1200" dirty="0">
                        <a:latin typeface="Arial Narrow" panose="020B0606020202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3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chemeClr val="accent1"/>
                          </a:solidFill>
                          <a:latin typeface="Arial Narrow" panose="020B0606020202030204" pitchFamily="34" charset="0"/>
                          <a:ea typeface="Calibri"/>
                          <a:cs typeface="Arial" pitchFamily="34" charset="0"/>
                        </a:rPr>
                        <a:t>32</a:t>
                      </a:r>
                    </a:p>
                  </a:txBody>
                  <a:tcPr marL="44978" marR="4497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Северный район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30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Arial Narrow" panose="020B0606020202030204" pitchFamily="34" charset="0"/>
                          <a:ea typeface="Times New Roman"/>
                          <a:cs typeface="Times New Roman"/>
                        </a:rPr>
                        <a:t>1,0%</a:t>
                      </a:r>
                      <a:endParaRPr lang="ru-RU" sz="1200" dirty="0">
                        <a:latin typeface="Arial Narrow" panose="020B0606020202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3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chemeClr val="accent1"/>
                          </a:solidFill>
                          <a:latin typeface="Arial Narrow" panose="020B0606020202030204" pitchFamily="34" charset="0"/>
                          <a:ea typeface="Calibri"/>
                          <a:cs typeface="Arial" pitchFamily="34" charset="0"/>
                        </a:rPr>
                        <a:t>33</a:t>
                      </a:r>
                    </a:p>
                  </a:txBody>
                  <a:tcPr marL="44978" marR="4497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Усть-Таркский район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30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Arial Narrow" panose="020B0606020202030204" pitchFamily="34" charset="0"/>
                          <a:ea typeface="Times New Roman"/>
                          <a:cs typeface="Times New Roman"/>
                        </a:rPr>
                        <a:t>1,0%</a:t>
                      </a:r>
                      <a:endParaRPr lang="ru-RU" sz="1200" dirty="0">
                        <a:latin typeface="Arial Narrow" panose="020B0606020202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3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chemeClr val="accent1"/>
                          </a:solidFill>
                          <a:latin typeface="Arial Narrow" panose="020B0606020202030204" pitchFamily="34" charset="0"/>
                          <a:ea typeface="Calibri"/>
                          <a:cs typeface="Arial" pitchFamily="34" charset="0"/>
                        </a:rPr>
                        <a:t>34</a:t>
                      </a:r>
                    </a:p>
                  </a:txBody>
                  <a:tcPr marL="44978" marR="4497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р. п. Кольцово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21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Arial Narrow" panose="020B0606020202030204" pitchFamily="34" charset="0"/>
                          <a:ea typeface="Times New Roman"/>
                          <a:cs typeface="Times New Roman"/>
                        </a:rPr>
                        <a:t>0,7%</a:t>
                      </a:r>
                      <a:endParaRPr lang="ru-RU" sz="1200" dirty="0">
                        <a:latin typeface="Arial Narrow" panose="020B0606020202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3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chemeClr val="accent1"/>
                          </a:solidFill>
                          <a:latin typeface="Arial Narrow" panose="020B0606020202030204" pitchFamily="34" charset="0"/>
                          <a:ea typeface="Calibri"/>
                          <a:cs typeface="Arial" pitchFamily="34" charset="0"/>
                        </a:rPr>
                        <a:t>35</a:t>
                      </a:r>
                    </a:p>
                  </a:txBody>
                  <a:tcPr marL="44978" marR="4497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г. Обь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18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Arial Narrow" panose="020B0606020202030204" pitchFamily="34" charset="0"/>
                          <a:ea typeface="Times New Roman"/>
                          <a:cs typeface="Times New Roman"/>
                        </a:rPr>
                        <a:t>0,6%</a:t>
                      </a:r>
                      <a:endParaRPr lang="ru-RU" sz="1200" dirty="0">
                        <a:latin typeface="Arial Narrow" panose="020B0606020202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3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 </a:t>
                      </a:r>
                      <a:endParaRPr lang="ru-RU" sz="900" dirty="0"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44978" marR="4497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chemeClr val="accent1"/>
                          </a:solidFill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ИТОГО</a:t>
                      </a:r>
                      <a:endParaRPr lang="ru-RU" sz="900" dirty="0">
                        <a:solidFill>
                          <a:schemeClr val="accent1"/>
                        </a:solidFill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44978" marR="4497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29</a:t>
                      </a:r>
                      <a:r>
                        <a:rPr lang="en-US" sz="900" kern="12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50</a:t>
                      </a:r>
                      <a:endParaRPr lang="ru-RU" sz="900" kern="12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44978" marR="4497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kern="12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100,0%</a:t>
                      </a:r>
                    </a:p>
                  </a:txBody>
                  <a:tcPr marL="44978" marR="4497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37"/>
                  </a:ext>
                </a:extLst>
              </a:tr>
            </a:tbl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4788843" y="199673"/>
            <a:ext cx="4104456" cy="276999"/>
          </a:xfrm>
          <a:prstGeom prst="rect">
            <a:avLst/>
          </a:prstGeom>
          <a:noFill/>
        </p:spPr>
        <p:txBody>
          <a:bodyPr wrap="square" numCol="1" spcCol="360000" rtlCol="0">
            <a:spAutoFit/>
          </a:bodyPr>
          <a:lstStyle/>
          <a:p>
            <a:r>
              <a:rPr lang="ru-RU" sz="1200" b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7.3  </a:t>
            </a:r>
            <a:r>
              <a:rPr lang="ru-RU" sz="1200" b="1" dirty="0"/>
              <a:t>Территориальная структура организаций</a:t>
            </a:r>
            <a:endParaRPr lang="ru-RU" sz="1200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DF0214C-F6F7-4FDC-9B40-A1A554F35A3D}" type="slidenum">
              <a:rPr lang="ru-RU" smtClean="0"/>
              <a:pPr/>
              <a:t>46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492424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190381"/>
            <a:ext cx="86409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solidFill>
                  <a:schemeClr val="accent1"/>
                </a:solidFill>
                <a:latin typeface="+mj-lt"/>
              </a:rPr>
              <a:t>ДОЛЯ ОРГАНИЗАЦИЙ С ДОЛЕЙ УЧАСТИЯ </a:t>
            </a:r>
            <a:br>
              <a:rPr lang="ru-RU" sz="1200" b="1" dirty="0">
                <a:solidFill>
                  <a:schemeClr val="accent1"/>
                </a:solidFill>
                <a:latin typeface="+mj-lt"/>
              </a:rPr>
            </a:br>
            <a:r>
              <a:rPr lang="ru-RU" sz="1200" b="1" dirty="0">
                <a:solidFill>
                  <a:schemeClr val="accent1"/>
                </a:solidFill>
                <a:latin typeface="+mj-lt"/>
              </a:rPr>
              <a:t>НОВОСИБИРСКОЙ ОБЛАСТИ ИЛИ МУНИЦИПАЛЬНОГО ОБРАЗОВАНИЯ 50% И БОЛЕЕ </a:t>
            </a:r>
            <a:br>
              <a:rPr lang="ru-RU" sz="1200" b="1" dirty="0">
                <a:solidFill>
                  <a:schemeClr val="accent1"/>
                </a:solidFill>
                <a:latin typeface="+mj-lt"/>
              </a:rPr>
            </a:br>
            <a:r>
              <a:rPr lang="ru-RU" sz="1200" b="1" dirty="0">
                <a:solidFill>
                  <a:schemeClr val="accent1"/>
                </a:solidFill>
                <a:latin typeface="+mj-lt"/>
              </a:rPr>
              <a:t>в объеме платных услуг населению в денежном выражении по отдельным видам деятельности за </a:t>
            </a:r>
            <a:r>
              <a:rPr lang="ru-RU" sz="1200" b="1" dirty="0" smtClean="0">
                <a:solidFill>
                  <a:schemeClr val="accent1"/>
                </a:solidFill>
                <a:latin typeface="+mj-lt"/>
              </a:rPr>
              <a:t>2019 </a:t>
            </a:r>
            <a:r>
              <a:rPr lang="ru-RU" sz="1200" b="1" dirty="0">
                <a:solidFill>
                  <a:schemeClr val="accent1"/>
                </a:solidFill>
                <a:latin typeface="+mj-lt"/>
              </a:rPr>
              <a:t>г.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07781837"/>
              </p:ext>
            </p:extLst>
          </p:nvPr>
        </p:nvGraphicFramePr>
        <p:xfrm>
          <a:off x="323528" y="1138351"/>
          <a:ext cx="8568752" cy="5382390"/>
        </p:xfrm>
        <a:graphic>
          <a:graphicData uri="http://schemas.openxmlformats.org/drawingml/2006/table">
            <a:tbl>
              <a:tblPr/>
              <a:tblGrid>
                <a:gridCol w="19442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000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87220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95232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674769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endParaRPr lang="ru-RU" sz="1200" b="1" dirty="0">
                        <a:solidFill>
                          <a:schemeClr val="accent1"/>
                        </a:solidFill>
                        <a:latin typeface="Calibri"/>
                        <a:ea typeface="Times New Roman"/>
                      </a:endParaRPr>
                    </a:p>
                  </a:txBody>
                  <a:tcPr marL="64685" marR="64685" marT="0" marB="0" anchor="b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DE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accent1"/>
                          </a:solidFill>
                          <a:latin typeface="Arial Narrow"/>
                          <a:ea typeface="Calibri"/>
                          <a:cs typeface="Times New Roman"/>
                        </a:rPr>
                        <a:t>Все юридические лица </a:t>
                      </a:r>
                      <a:br>
                        <a:rPr lang="ru-RU" sz="1100" b="1" dirty="0">
                          <a:solidFill>
                            <a:schemeClr val="accent1"/>
                          </a:solidFill>
                          <a:latin typeface="Arial Narrow"/>
                          <a:ea typeface="Calibri"/>
                          <a:cs typeface="Times New Roman"/>
                        </a:rPr>
                      </a:br>
                      <a:r>
                        <a:rPr lang="ru-RU" sz="1100" b="1" dirty="0">
                          <a:solidFill>
                            <a:schemeClr val="accent1"/>
                          </a:solidFill>
                          <a:latin typeface="Arial Narrow"/>
                          <a:ea typeface="Calibri"/>
                          <a:cs typeface="Times New Roman"/>
                        </a:rPr>
                        <a:t>(без учета микро-предприятий), млн рублей</a:t>
                      </a:r>
                      <a:endParaRPr lang="ru-RU" sz="1100" b="1" dirty="0">
                        <a:solidFill>
                          <a:schemeClr val="accent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DE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accent1"/>
                          </a:solidFill>
                          <a:latin typeface="Arial Narrow"/>
                          <a:ea typeface="Calibri"/>
                          <a:cs typeface="Times New Roman"/>
                        </a:rPr>
                        <a:t>Организации с долей региональной/муниципальной собственности 50% и более, млн рублей</a:t>
                      </a:r>
                      <a:endParaRPr lang="ru-RU" sz="1100" b="1" dirty="0">
                        <a:solidFill>
                          <a:schemeClr val="accent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DE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accent1"/>
                          </a:solidFill>
                          <a:latin typeface="Arial Narrow"/>
                          <a:ea typeface="Calibri"/>
                          <a:cs typeface="Times New Roman"/>
                        </a:rPr>
                        <a:t>Доля объема платных услуг населению организаций с долей региональной/муниципальной собственности 50% и более, %</a:t>
                      </a:r>
                      <a:endParaRPr lang="ru-RU" sz="1100" b="1" dirty="0">
                        <a:solidFill>
                          <a:schemeClr val="accent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685" marR="64685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DE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58129">
                <a:tc gridSpan="4"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+mn-lt"/>
                          <a:ea typeface="Calibri"/>
                          <a:cs typeface="Times New Roman"/>
                        </a:rPr>
                        <a:t>Объем платных услуг населению по видам в </a:t>
                      </a:r>
                      <a:r>
                        <a:rPr lang="ru-RU" sz="1000" b="1" dirty="0" smtClean="0">
                          <a:latin typeface="+mn-lt"/>
                          <a:ea typeface="Calibri"/>
                          <a:cs typeface="Times New Roman"/>
                        </a:rPr>
                        <a:t>2019 </a:t>
                      </a:r>
                      <a:r>
                        <a:rPr lang="ru-RU" sz="1000" b="1" dirty="0">
                          <a:latin typeface="+mn-lt"/>
                          <a:ea typeface="Calibri"/>
                          <a:cs typeface="Times New Roman"/>
                        </a:rPr>
                        <a:t>г</a:t>
                      </a:r>
                      <a:r>
                        <a:rPr lang="ru-RU" sz="1000" b="1" dirty="0" smtClean="0">
                          <a:latin typeface="+mn-lt"/>
                          <a:ea typeface="Calibri"/>
                          <a:cs typeface="Times New Roman"/>
                        </a:rPr>
                        <a:t>. (январь-сентябрь), </a:t>
                      </a:r>
                      <a:r>
                        <a:rPr lang="ru-RU" sz="1000" b="1" dirty="0">
                          <a:latin typeface="+mn-lt"/>
                          <a:ea typeface="Calibri"/>
                          <a:cs typeface="Times New Roman"/>
                        </a:rPr>
                        <a:t>в том числе:</a:t>
                      </a:r>
                      <a:endParaRPr lang="ru-RU" sz="1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4685" marR="6468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5822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Бытовые</a:t>
                      </a:r>
                      <a:endParaRPr lang="ru-RU" sz="1000" kern="12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4685" marR="6468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10391,23</a:t>
                      </a:r>
                      <a:endParaRPr lang="ru-RU" sz="1100" kern="12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5822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Транспортные</a:t>
                      </a:r>
                      <a:endParaRPr lang="ru-RU" sz="1000" kern="12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4685" marR="6468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17527,04</a:t>
                      </a:r>
                      <a:endParaRPr lang="ru-RU" sz="1100" kern="12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341,63</a:t>
                      </a:r>
                      <a:endParaRPr lang="ru-RU" sz="1100" kern="12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2%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25822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Телекоммуникационные</a:t>
                      </a:r>
                    </a:p>
                  </a:txBody>
                  <a:tcPr marL="64685" marR="6468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20024,53</a:t>
                      </a:r>
                      <a:endParaRPr lang="ru-RU" sz="1100" kern="12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0%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5822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Жилищные</a:t>
                      </a:r>
                    </a:p>
                  </a:txBody>
                  <a:tcPr marL="64685" marR="6468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12515,09</a:t>
                      </a:r>
                      <a:endParaRPr lang="ru-RU" sz="1100" kern="12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Нет данных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25822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r>
                        <a:rPr lang="ru-RU" sz="1000" kern="120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Коммунальные</a:t>
                      </a:r>
                    </a:p>
                  </a:txBody>
                  <a:tcPr marL="64685" marR="6468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24272,84</a:t>
                      </a:r>
                      <a:endParaRPr lang="ru-RU" sz="1100" kern="12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Нет данных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5822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r>
                        <a:rPr lang="ru-RU" sz="1000" kern="120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Учреждений культуры </a:t>
                      </a:r>
                    </a:p>
                  </a:txBody>
                  <a:tcPr marL="64685" marR="6468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2125,06</a:t>
                      </a:r>
                      <a:endParaRPr lang="ru-RU" sz="1100" kern="12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662,12</a:t>
                      </a:r>
                      <a:endParaRPr lang="ru-RU" sz="1100" kern="12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24%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5822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r>
                        <a:rPr lang="ru-RU" sz="1000" kern="120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Физической культуры и спорта</a:t>
                      </a:r>
                    </a:p>
                  </a:txBody>
                  <a:tcPr marL="64685" marR="6468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1163,15</a:t>
                      </a:r>
                      <a:endParaRPr lang="ru-RU" sz="1100" kern="12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76,98</a:t>
                      </a:r>
                      <a:endParaRPr lang="ru-RU" sz="1100" kern="12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6%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5822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r>
                        <a:rPr lang="ru-RU" sz="1000" kern="120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Медицинские</a:t>
                      </a:r>
                    </a:p>
                  </a:txBody>
                  <a:tcPr marL="64685" marR="6468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14468,16</a:t>
                      </a:r>
                      <a:endParaRPr lang="ru-RU" sz="1100" kern="12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34720,45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71%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696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Санаторно-курортных организаций</a:t>
                      </a:r>
                      <a:endParaRPr lang="ru-RU" sz="1000" kern="12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4685" marR="6468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1726,32</a:t>
                      </a:r>
                      <a:endParaRPr lang="ru-RU" sz="1100" kern="12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54,85</a:t>
                      </a:r>
                      <a:endParaRPr lang="ru-RU" sz="1100" kern="12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3%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25822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Ветеринарные</a:t>
                      </a:r>
                      <a:endParaRPr lang="ru-RU" sz="1000" kern="12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4685" marR="6468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31,69</a:t>
                      </a:r>
                      <a:endParaRPr lang="ru-RU" sz="1100" kern="12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31,69</a:t>
                      </a:r>
                      <a:endParaRPr lang="ru-RU" sz="1100" kern="12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7%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4595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Системы образования</a:t>
                      </a:r>
                      <a:endParaRPr lang="ru-RU" sz="1000" kern="12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4685" marR="6468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7931,04</a:t>
                      </a:r>
                      <a:endParaRPr lang="ru-RU" sz="1100" kern="12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29708,64</a:t>
                      </a:r>
                      <a:endParaRPr lang="ru-RU" sz="1100" kern="12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79%</a:t>
                      </a:r>
                      <a:endParaRPr lang="ru-RU" sz="1100" kern="12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313577">
                <a:tc>
                  <a:txBody>
                    <a:bodyPr/>
                    <a:lstStyle/>
                    <a:p>
                      <a:pPr marL="9017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kern="120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У</a:t>
                      </a:r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слуги</a:t>
                      </a:r>
                      <a:r>
                        <a:rPr lang="ru-RU" sz="1000" kern="120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, предоставляемые гражданам пожилого возраста и инвалидам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319,034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1141,74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78%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313577">
                <a:tc>
                  <a:txBody>
                    <a:bodyPr/>
                    <a:lstStyle/>
                    <a:p>
                      <a:pPr marL="9017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обработка древесины и производство изделий из дерева</a:t>
                      </a:r>
                      <a:endParaRPr lang="ru-RU" sz="1000" kern="12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Нет данных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300,34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  <a:tr h="477616">
                <a:tc>
                  <a:txBody>
                    <a:bodyPr/>
                    <a:lstStyle/>
                    <a:p>
                      <a:pPr marL="9017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kern="120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услуги по производству, переработке и хранению сельскохозяйственной продукции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Нет данных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Нет данных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15"/>
                  </a:ext>
                </a:extLst>
              </a:tr>
              <a:tr h="168692">
                <a:tc>
                  <a:txBody>
                    <a:bodyPr/>
                    <a:lstStyle/>
                    <a:p>
                      <a:pPr marL="9017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kern="120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прочие платные услуги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2782,55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709,91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20%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16"/>
                  </a:ext>
                </a:extLst>
              </a:tr>
              <a:tr h="16869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b="1" kern="1200" dirty="0" smtClean="0">
                          <a:solidFill>
                            <a:schemeClr val="accent1"/>
                          </a:solidFill>
                          <a:latin typeface="Arial Narrow"/>
                          <a:ea typeface="Calibri"/>
                          <a:cs typeface="Times New Roman"/>
                        </a:rPr>
                        <a:t>Всего </a:t>
                      </a:r>
                      <a:r>
                        <a:rPr lang="ru-RU" sz="1100" b="1" kern="1200" dirty="0">
                          <a:solidFill>
                            <a:schemeClr val="accent1"/>
                          </a:solidFill>
                          <a:latin typeface="Arial Narrow"/>
                          <a:ea typeface="Calibri"/>
                          <a:cs typeface="Times New Roman"/>
                        </a:rPr>
                        <a:t>оказано платных услуг</a:t>
                      </a:r>
                    </a:p>
                  </a:txBody>
                  <a:tcPr marL="64685" marR="6468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b="1" kern="1200" dirty="0" smtClean="0">
                          <a:solidFill>
                            <a:schemeClr val="accent1"/>
                          </a:solidFill>
                          <a:latin typeface="Arial Narrow"/>
                          <a:ea typeface="Calibri"/>
                          <a:cs typeface="Times New Roman"/>
                        </a:rPr>
                        <a:t>152444,94</a:t>
                      </a:r>
                      <a:endParaRPr lang="ru-RU" sz="1100" b="1" kern="1200" dirty="0">
                        <a:solidFill>
                          <a:schemeClr val="accent1"/>
                        </a:solidFill>
                        <a:latin typeface="Arial Narrow"/>
                        <a:ea typeface="Calibri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b="1" kern="1200" dirty="0" smtClean="0">
                          <a:solidFill>
                            <a:schemeClr val="accent1"/>
                          </a:solidFill>
                          <a:latin typeface="Arial Narrow"/>
                          <a:ea typeface="Calibri"/>
                          <a:cs typeface="Times New Roman"/>
                        </a:rPr>
                        <a:t>71436,29</a:t>
                      </a:r>
                      <a:endParaRPr lang="ru-RU" sz="1100" b="1" kern="1200" dirty="0">
                        <a:solidFill>
                          <a:schemeClr val="accent1"/>
                        </a:solidFill>
                        <a:latin typeface="Arial Narrow"/>
                        <a:ea typeface="Calibri"/>
                        <a:cs typeface="Times New Roman"/>
                      </a:endParaRPr>
                    </a:p>
                  </a:txBody>
                  <a:tcPr marL="64685" marR="6468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b="1" kern="1200" dirty="0" smtClean="0">
                          <a:solidFill>
                            <a:schemeClr val="accent1"/>
                          </a:solidFill>
                          <a:latin typeface="Arial Narrow"/>
                          <a:ea typeface="Calibri"/>
                          <a:cs typeface="Times New Roman"/>
                        </a:rPr>
                        <a:t>32%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17"/>
                  </a:ext>
                </a:extLst>
              </a:tr>
            </a:tbl>
          </a:graphicData>
        </a:graphic>
      </p:graphicFrame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3017838" cy="6350"/>
          </a:xfrm>
          <a:prstGeom prst="rect">
            <a:avLst/>
          </a:prstGeom>
          <a:solidFill>
            <a:srgbClr val="000000"/>
          </a:solidFill>
          <a:ln w="9525">
            <a:solidFill>
              <a:schemeClr val="tx1"/>
            </a:solidFill>
            <a:prstDash val="solid"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DF0214C-F6F7-4FDC-9B40-A1A554F35A3D}" type="slidenum">
              <a:rPr lang="ru-RU" smtClean="0"/>
              <a:pPr/>
              <a:t>47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021139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35696" y="2564904"/>
            <a:ext cx="568863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prstClr val="white"/>
                </a:solidFill>
              </a:rPr>
              <a:t>Раздел </a:t>
            </a:r>
            <a:r>
              <a:rPr lang="ru-RU" sz="2000" b="1" dirty="0" smtClean="0">
                <a:solidFill>
                  <a:prstClr val="white"/>
                </a:solidFill>
              </a:rPr>
              <a:t>8. </a:t>
            </a:r>
            <a:r>
              <a:rPr lang="ru-RU" sz="20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РЕЗУЛЬТАТЫ МОНИТОРИНГА </a:t>
            </a:r>
            <a:r>
              <a:rPr lang="en-US" sz="20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20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</a:br>
            <a:r>
              <a:rPr lang="ru-RU" sz="2000" dirty="0" smtClean="0">
                <a:solidFill>
                  <a:prstClr val="white"/>
                </a:solidFill>
              </a:rPr>
              <a:t>удовлетворенности населения деятельностью в сфере финансовых услуг, осуществляемой на территории Новосибирской области</a:t>
            </a:r>
            <a:endParaRPr lang="ru-RU" sz="2000" dirty="0">
              <a:solidFill>
                <a:prstClr val="white"/>
              </a:solidFill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03649" y="2281088"/>
            <a:ext cx="548250" cy="19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71141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646481917"/>
              </p:ext>
            </p:extLst>
          </p:nvPr>
        </p:nvGraphicFramePr>
        <p:xfrm>
          <a:off x="4122077" y="1074802"/>
          <a:ext cx="4773763" cy="57597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51520" y="213994"/>
            <a:ext cx="86409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5E2753"/>
                </a:solidFill>
                <a:latin typeface="+mj-lt"/>
              </a:rPr>
              <a:t>ОЦЕНКА УРОВНЯ УДОВЛЕТВОРЕННОСТИ НАСЕЛЕНИЯ ДЕЯТЕЛЬНОСТЬЮ ФИНАНСОВЫХ ОРГАНИЗАЦИЙ</a:t>
            </a:r>
            <a:endParaRPr lang="ru-RU" sz="1200" b="1" dirty="0">
              <a:solidFill>
                <a:srgbClr val="5E2753"/>
              </a:solidFill>
              <a:latin typeface="+mj-lt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692696"/>
            <a:ext cx="20756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5E2753"/>
                </a:solidFill>
              </a:rPr>
              <a:t>8.1</a:t>
            </a:r>
            <a:r>
              <a:rPr lang="ru-RU" sz="1200" b="1" dirty="0" smtClean="0">
                <a:solidFill>
                  <a:prstClr val="black"/>
                </a:solidFill>
              </a:rPr>
              <a:t> </a:t>
            </a:r>
            <a:r>
              <a:rPr lang="en-US" sz="1200" b="1" dirty="0" smtClean="0">
                <a:solidFill>
                  <a:prstClr val="black"/>
                </a:solidFill>
              </a:rPr>
              <a:t> </a:t>
            </a:r>
            <a:r>
              <a:rPr lang="ru-RU" sz="1200" b="1" dirty="0">
                <a:solidFill>
                  <a:prstClr val="black"/>
                </a:solidFill>
              </a:rPr>
              <a:t>Уровень удовлетворенности деятельностью финансовых </a:t>
            </a:r>
            <a:r>
              <a:rPr lang="ru-RU" sz="1200" b="1" dirty="0" smtClean="0">
                <a:solidFill>
                  <a:prstClr val="black"/>
                </a:solidFill>
              </a:rPr>
              <a:t>организаций, </a:t>
            </a:r>
            <a:r>
              <a:rPr lang="ru-RU" sz="1200" dirty="0">
                <a:solidFill>
                  <a:prstClr val="black"/>
                </a:solidFill>
              </a:rPr>
              <a:t>% от числа </a:t>
            </a:r>
            <a:r>
              <a:rPr lang="ru-RU" sz="1200" dirty="0" smtClean="0">
                <a:solidFill>
                  <a:prstClr val="black"/>
                </a:solidFill>
              </a:rPr>
              <a:t>ответивших</a:t>
            </a:r>
            <a:endParaRPr lang="ru-RU" sz="1200" dirty="0">
              <a:solidFill>
                <a:prstClr val="black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4427984" y="836712"/>
            <a:ext cx="0" cy="5904656"/>
          </a:xfrm>
          <a:prstGeom prst="line">
            <a:avLst/>
          </a:prstGeom>
          <a:ln w="12700">
            <a:solidFill>
              <a:srgbClr val="5E275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05549275"/>
              </p:ext>
            </p:extLst>
          </p:nvPr>
        </p:nvGraphicFramePr>
        <p:xfrm>
          <a:off x="381542" y="4531613"/>
          <a:ext cx="3740536" cy="2209755"/>
        </p:xfrm>
        <a:graphic>
          <a:graphicData uri="http://schemas.openxmlformats.org/drawingml/2006/table">
            <a:tbl>
              <a:tblPr firstRow="1" firstCol="1" bandRow="1"/>
              <a:tblGrid>
                <a:gridCol w="1812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93615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2314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14166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7C3776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№</a:t>
                      </a:r>
                      <a:endParaRPr lang="ru-RU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DEEA"/>
                    </a:solidFill>
                  </a:tcPr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7C3776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Финансовые организации</a:t>
                      </a:r>
                      <a:endParaRPr lang="ru-RU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DE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7C3776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Доля, %</a:t>
                      </a:r>
                      <a:endParaRPr lang="ru-RU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DE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9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Банковские организации: Открытие, Альфабанк, Левобережный, Россельхозбанк, ВТБ24, Совкомбанк</a:t>
                      </a:r>
                      <a:endParaRPr lang="ru-RU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60,8</a:t>
                      </a:r>
                      <a:endParaRPr lang="ru-RU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9640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Сбербанк</a:t>
                      </a:r>
                      <a:endParaRPr lang="ru-RU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16,6</a:t>
                      </a:r>
                      <a:endParaRPr lang="ru-RU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2499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Невыгодные условия: высокие процентные ставки по кредитам, маленькие проценты по вкладам, дорогое обслуживание счетов</a:t>
                      </a:r>
                      <a:endParaRPr lang="ru-RU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12,3</a:t>
                      </a:r>
                      <a:endParaRPr lang="ru-RU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8333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Недостаточно отделений банков в населенном пункте</a:t>
                      </a:r>
                      <a:endParaRPr lang="ru-RU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5,2</a:t>
                      </a:r>
                      <a:endParaRPr lang="ru-RU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991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Недостаточно банкоматов в населенном пункте</a:t>
                      </a:r>
                      <a:endParaRPr lang="ru-RU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2,6</a:t>
                      </a:r>
                      <a:endParaRPr lang="ru-RU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959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Другое</a:t>
                      </a:r>
                      <a:endParaRPr lang="ru-RU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10,6</a:t>
                      </a:r>
                      <a:endParaRPr lang="ru-RU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83331">
                <a:tc>
                  <a:txBody>
                    <a:bodyPr/>
                    <a:lstStyle/>
                    <a:p>
                      <a:pPr indent="45021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7C3776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7C3776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</a:t>
                      </a:r>
                      <a:endParaRPr lang="ru-RU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7C3776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108,1</a:t>
                      </a:r>
                      <a:endParaRPr lang="ru-RU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xmlns="" val="2803606031"/>
              </p:ext>
            </p:extLst>
          </p:nvPr>
        </p:nvGraphicFramePr>
        <p:xfrm>
          <a:off x="253653" y="1556792"/>
          <a:ext cx="2014091" cy="17489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282026" y="3596809"/>
            <a:ext cx="42537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solidFill>
                  <a:prstClr val="black"/>
                </a:solidFill>
              </a:rPr>
              <a:t>Таблица </a:t>
            </a:r>
            <a:r>
              <a:rPr lang="ru-RU" sz="1200" b="1" dirty="0">
                <a:solidFill>
                  <a:srgbClr val="5E2753"/>
                </a:solidFill>
              </a:rPr>
              <a:t>8.1</a:t>
            </a:r>
            <a:r>
              <a:rPr lang="ru-RU" sz="1200" b="1" dirty="0">
                <a:solidFill>
                  <a:prstClr val="black"/>
                </a:solidFill>
              </a:rPr>
              <a:t> </a:t>
            </a:r>
            <a:r>
              <a:rPr lang="ru-RU" sz="1200" dirty="0" smtClean="0">
                <a:solidFill>
                  <a:prstClr val="black"/>
                </a:solidFill>
              </a:rPr>
              <a:t>– </a:t>
            </a:r>
            <a:r>
              <a:rPr lang="ru-RU" sz="1200" b="1" dirty="0">
                <a:solidFill>
                  <a:prstClr val="black"/>
                </a:solidFill>
              </a:rPr>
              <a:t>Финансовые организации, деятельностью которых респонденты не удовлетворены, причины неудовлетворенности деятельностью финансовых организаций, % от числа неудовлетворенных</a:t>
            </a:r>
            <a:endParaRPr lang="ru-RU" sz="1200" dirty="0">
              <a:solidFill>
                <a:prstClr val="black"/>
              </a:solidFill>
            </a:endParaRPr>
          </a:p>
        </p:txBody>
      </p:sp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xmlns="" val="915483355"/>
              </p:ext>
            </p:extLst>
          </p:nvPr>
        </p:nvGraphicFramePr>
        <p:xfrm>
          <a:off x="2195736" y="1643955"/>
          <a:ext cx="2016224" cy="16194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4593297" y="692696"/>
            <a:ext cx="42537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5E2753"/>
                </a:solidFill>
              </a:rPr>
              <a:t>8.3</a:t>
            </a:r>
            <a:r>
              <a:rPr lang="ru-RU" sz="1200" b="1" dirty="0" smtClean="0">
                <a:solidFill>
                  <a:prstClr val="black"/>
                </a:solidFill>
              </a:rPr>
              <a:t> </a:t>
            </a:r>
            <a:r>
              <a:rPr lang="en-US" sz="1200" b="1" dirty="0" smtClean="0">
                <a:solidFill>
                  <a:prstClr val="black"/>
                </a:solidFill>
              </a:rPr>
              <a:t> </a:t>
            </a:r>
            <a:r>
              <a:rPr lang="ru-RU" sz="1200" b="1" dirty="0">
                <a:solidFill>
                  <a:prstClr val="black"/>
                </a:solidFill>
              </a:rPr>
              <a:t>Уровень удовлетворенности деятельностью финансовых организаций в разрезе </a:t>
            </a:r>
            <a:r>
              <a:rPr lang="ru-RU" sz="1200" b="1" dirty="0" smtClean="0">
                <a:solidFill>
                  <a:prstClr val="black"/>
                </a:solidFill>
              </a:rPr>
              <a:t>территорий, </a:t>
            </a:r>
            <a:r>
              <a:rPr lang="ru-RU" sz="1200" dirty="0">
                <a:solidFill>
                  <a:prstClr val="black"/>
                </a:solidFill>
              </a:rPr>
              <a:t>% от числа </a:t>
            </a:r>
            <a:r>
              <a:rPr lang="ru-RU" sz="1200" dirty="0" smtClean="0">
                <a:solidFill>
                  <a:prstClr val="black"/>
                </a:solidFill>
              </a:rPr>
              <a:t>ответивших</a:t>
            </a:r>
            <a:endParaRPr lang="ru-RU" sz="1200" dirty="0">
              <a:solidFill>
                <a:prstClr val="black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434956" y="692696"/>
            <a:ext cx="17770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5E2753"/>
                </a:solidFill>
              </a:rPr>
              <a:t>8.2</a:t>
            </a:r>
            <a:r>
              <a:rPr lang="ru-RU" sz="1200" b="1" dirty="0" smtClean="0">
                <a:solidFill>
                  <a:prstClr val="black"/>
                </a:solidFill>
              </a:rPr>
              <a:t> </a:t>
            </a:r>
            <a:r>
              <a:rPr lang="en-US" sz="1200" b="1" dirty="0" smtClean="0">
                <a:solidFill>
                  <a:prstClr val="black"/>
                </a:solidFill>
              </a:rPr>
              <a:t> </a:t>
            </a:r>
            <a:r>
              <a:rPr lang="ru-RU" sz="1200" b="1" dirty="0">
                <a:solidFill>
                  <a:prstClr val="black"/>
                </a:solidFill>
              </a:rPr>
              <a:t>Уровень удовлетворенности деятельностью </a:t>
            </a:r>
            <a:r>
              <a:rPr lang="ru-RU" sz="1200" b="1" dirty="0" smtClean="0">
                <a:solidFill>
                  <a:prstClr val="black"/>
                </a:solidFill>
              </a:rPr>
              <a:t>банков, </a:t>
            </a:r>
            <a:r>
              <a:rPr lang="ru-RU" sz="1200" dirty="0">
                <a:solidFill>
                  <a:prstClr val="black"/>
                </a:solidFill>
              </a:rPr>
              <a:t>% от числа </a:t>
            </a:r>
            <a:r>
              <a:rPr lang="ru-RU" sz="1200" dirty="0" smtClean="0">
                <a:solidFill>
                  <a:prstClr val="black"/>
                </a:solidFill>
              </a:rPr>
              <a:t>ответивших</a:t>
            </a:r>
            <a:endParaRPr lang="ru-RU" sz="1200" dirty="0">
              <a:solidFill>
                <a:prstClr val="black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DF0214C-F6F7-4FDC-9B40-A1A554F35A3D}" type="slidenum">
              <a:rPr lang="ru-RU" smtClean="0"/>
              <a:pPr/>
              <a:t>49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509641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49374543"/>
              </p:ext>
            </p:extLst>
          </p:nvPr>
        </p:nvGraphicFramePr>
        <p:xfrm>
          <a:off x="323528" y="764706"/>
          <a:ext cx="8568951" cy="5769123"/>
        </p:xfrm>
        <a:graphic>
          <a:graphicData uri="http://schemas.openxmlformats.org/drawingml/2006/table">
            <a:tbl>
              <a:tblPr firstRow="1" firstCol="1" bandRow="1">
                <a:tableStyleId>{9D7B26C5-4107-4FEC-AEDC-1716B250A1EF}</a:tableStyleId>
              </a:tblPr>
              <a:tblGrid>
                <a:gridCol w="36004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09634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11256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070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DEE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5E2753"/>
                          </a:solidFill>
                          <a:effectLst/>
                        </a:rPr>
                        <a:t>Название раздела </a:t>
                      </a:r>
                      <a:r>
                        <a:rPr lang="ru-RU" sz="1200" baseline="0" dirty="0">
                          <a:solidFill>
                            <a:srgbClr val="5E2753"/>
                          </a:solidFill>
                          <a:effectLst/>
                        </a:rPr>
                        <a:t> НИР</a:t>
                      </a:r>
                      <a:endParaRPr lang="ru-RU" sz="1200" b="1" i="0" dirty="0">
                        <a:solidFill>
                          <a:srgbClr val="5E2753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DEEA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778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5E2753"/>
                          </a:solidFill>
                          <a:effectLst/>
                        </a:rPr>
                        <a:t>Методологические компоненты</a:t>
                      </a:r>
                      <a:endParaRPr lang="ru-RU" sz="1200" b="1" dirty="0">
                        <a:solidFill>
                          <a:srgbClr val="5E2753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DE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25075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b="0" dirty="0">
                          <a:solidFill>
                            <a:srgbClr val="5E2753"/>
                          </a:solidFill>
                          <a:effectLst/>
                          <a:latin typeface="+mj-lt"/>
                        </a:rPr>
                        <a:t>05</a:t>
                      </a:r>
                      <a:endParaRPr lang="ru-RU" sz="1300" b="0" dirty="0">
                        <a:solidFill>
                          <a:srgbClr val="5E2753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Мониторинг деятельности субъектов естественных монополий на территории НСО</a:t>
                      </a:r>
                      <a:endParaRPr lang="ru-RU" sz="10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7800" indent="-177800" algn="l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buClr>
                          <a:srgbClr val="91357F"/>
                        </a:buClr>
                        <a:buFont typeface="Arial" pitchFamily="34" charset="0"/>
                        <a:buChar char="•"/>
                      </a:pPr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Анкетирование 1700 </a:t>
                      </a:r>
                      <a:r>
                        <a:rPr lang="ru-RU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представителей предпринимательства НСО. </a:t>
                      </a:r>
                    </a:p>
                    <a:p>
                      <a:pPr marL="171450" indent="-171450">
                        <a:lnSpc>
                          <a:spcPct val="107000"/>
                        </a:lnSpc>
                        <a:spcAft>
                          <a:spcPts val="0"/>
                        </a:spcAft>
                        <a:buClr>
                          <a:srgbClr val="91357F"/>
                        </a:buClr>
                        <a:buFont typeface="Arial" pitchFamily="34" charset="0"/>
                        <a:buChar char="•"/>
                      </a:pPr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Опрос 2680 </a:t>
                      </a:r>
                      <a:r>
                        <a:rPr lang="ru-RU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потребителей</a:t>
                      </a:r>
                      <a:r>
                        <a:rPr lang="ru-RU" sz="1000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(населения). </a:t>
                      </a:r>
                    </a:p>
                    <a:p>
                      <a:pPr marL="171450" indent="-171450">
                        <a:lnSpc>
                          <a:spcPct val="107000"/>
                        </a:lnSpc>
                        <a:spcAft>
                          <a:spcPts val="0"/>
                        </a:spcAft>
                        <a:buClr>
                          <a:srgbClr val="91357F"/>
                        </a:buClr>
                        <a:buFont typeface="Arial" pitchFamily="34" charset="0"/>
                        <a:buChar char="•"/>
                      </a:pPr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Кабинетное </a:t>
                      </a:r>
                      <a:r>
                        <a:rPr lang="ru-RU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исследование: поиск в открытых источниках, обработка и анализ информации по тарифам субъектов естественных монополий.</a:t>
                      </a:r>
                    </a:p>
                    <a:p>
                      <a:pPr marL="171450" indent="-171450">
                        <a:lnSpc>
                          <a:spcPct val="107000"/>
                        </a:lnSpc>
                        <a:spcAft>
                          <a:spcPts val="0"/>
                        </a:spcAft>
                        <a:buClr>
                          <a:srgbClr val="91357F"/>
                        </a:buClr>
                        <a:buFont typeface="Arial" pitchFamily="34" charset="0"/>
                        <a:buChar char="•"/>
                      </a:pPr>
                      <a:r>
                        <a:rPr lang="ru-RU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Кабинетное исследование: поиск в открытых источниках, обработка и анализ информации о результатах общественного контроля за деятельностью субъектов естественных монополий.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63584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b="0" kern="1200" dirty="0">
                          <a:solidFill>
                            <a:srgbClr val="5E2753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06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Мониторинг деятельности хозяйствующих субъектов, доля участия НСО или муниципального образования в которых составляет 50 и более процентов</a:t>
                      </a:r>
                      <a:endParaRPr lang="ru-RU" sz="10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lnSpc>
                          <a:spcPct val="107000"/>
                        </a:lnSpc>
                        <a:spcAft>
                          <a:spcPts val="0"/>
                        </a:spcAft>
                        <a:buClr>
                          <a:srgbClr val="91357F"/>
                        </a:buClr>
                        <a:buFont typeface="Arial" pitchFamily="34" charset="0"/>
                        <a:buChar char="•"/>
                      </a:pPr>
                      <a:r>
                        <a:rPr lang="ru-RU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Кабинетное исследование: статистический анализ баз данных, содержащих сведения о хозяйствующих субъектах; анализ сведений, предоставленных областными исполнительными органами государственной власти; анализ данных Новосибирскстата; расчет показателей.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663584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b="0" kern="1200" dirty="0">
                          <a:solidFill>
                            <a:srgbClr val="5E2753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07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Мониторинг удовлетворенности населения деятельностью в сфере финансовых услуг, осуществляемой на территории Новосибирской области </a:t>
                      </a:r>
                      <a:endParaRPr lang="ru-RU" sz="10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lnSpc>
                          <a:spcPct val="107000"/>
                        </a:lnSpc>
                        <a:spcAft>
                          <a:spcPts val="0"/>
                        </a:spcAft>
                        <a:buClr>
                          <a:srgbClr val="91357F"/>
                        </a:buClr>
                        <a:buFont typeface="Arial" pitchFamily="34" charset="0"/>
                        <a:buChar char="•"/>
                      </a:pPr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Опрос 2680 потребителей (населения). </a:t>
                      </a:r>
                      <a:endParaRPr lang="ru-RU" sz="10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720000717"/>
                  </a:ext>
                </a:extLst>
              </a:tr>
              <a:tr h="66358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b="0" dirty="0" smtClean="0">
                          <a:solidFill>
                            <a:srgbClr val="5E2753"/>
                          </a:solidFill>
                          <a:effectLst/>
                          <a:latin typeface="+mj-lt"/>
                        </a:rPr>
                        <a:t>08</a:t>
                      </a:r>
                      <a:endParaRPr lang="ru-RU" sz="1300" b="0" dirty="0">
                        <a:solidFill>
                          <a:srgbClr val="5E2753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</a:rPr>
                        <a:t>Мониторинг доступности для населения финансовых услуг, оказываемых на территории Новосибирской области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lnSpc>
                          <a:spcPct val="107000"/>
                        </a:lnSpc>
                        <a:spcAft>
                          <a:spcPts val="0"/>
                        </a:spcAft>
                        <a:buClr>
                          <a:srgbClr val="91357F"/>
                        </a:buClr>
                        <a:buFont typeface="Arial" pitchFamily="34" charset="0"/>
                        <a:buChar char="•"/>
                      </a:pPr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Опрос 2680 потребителей</a:t>
                      </a:r>
                      <a:r>
                        <a:rPr lang="ru-RU" sz="10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(населения). 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52540508"/>
                  </a:ext>
                </a:extLst>
              </a:tr>
              <a:tr h="66358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b="0" dirty="0" smtClean="0">
                          <a:solidFill>
                            <a:srgbClr val="5E2753"/>
                          </a:solidFill>
                          <a:effectLst/>
                          <a:latin typeface="+mj-lt"/>
                        </a:rPr>
                        <a:t>09</a:t>
                      </a:r>
                      <a:endParaRPr lang="ru-RU" sz="1300" b="0" dirty="0">
                        <a:solidFill>
                          <a:srgbClr val="5E2753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</a:rPr>
                        <a:t>Мониторинг цен (с учетом динамики) на товары, входящие в перечень социально значимых продовольственных товаров первой необходимости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7800" indent="-177800">
                        <a:lnSpc>
                          <a:spcPct val="107000"/>
                        </a:lnSpc>
                        <a:spcAft>
                          <a:spcPts val="0"/>
                        </a:spcAft>
                        <a:buClr>
                          <a:srgbClr val="91357F"/>
                        </a:buClr>
                        <a:buFont typeface="Arial" pitchFamily="34" charset="0"/>
                        <a:buChar char="•"/>
                      </a:pPr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Кабинетное </a:t>
                      </a:r>
                      <a:r>
                        <a:rPr lang="ru-RU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исследование: анализ </a:t>
                      </a:r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 основе информации Новосибирскстата динамики</a:t>
                      </a:r>
                      <a:r>
                        <a:rPr lang="ru-RU" sz="10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цен на социально значимые продовольственные товары первой необходимости, а также факторов, определяющих эту динамику. </a:t>
                      </a:r>
                      <a:endParaRPr lang="ru-RU" sz="10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617494758"/>
                  </a:ext>
                </a:extLst>
              </a:tr>
              <a:tr h="66358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b="0" dirty="0" smtClean="0">
                          <a:solidFill>
                            <a:srgbClr val="5E2753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10</a:t>
                      </a:r>
                      <a:endParaRPr lang="ru-RU" sz="1300" b="0" dirty="0">
                        <a:solidFill>
                          <a:srgbClr val="5E2753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</a:rPr>
                        <a:t>Мониторинг логистических возможностей Новосибирской области</a:t>
                      </a:r>
                      <a:endParaRPr lang="ru-RU" sz="1000" dirty="0">
                        <a:effectLst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lnSpc>
                          <a:spcPct val="107000"/>
                        </a:lnSpc>
                        <a:spcAft>
                          <a:spcPts val="0"/>
                        </a:spcAft>
                        <a:buClr>
                          <a:srgbClr val="91357F"/>
                        </a:buClr>
                        <a:buFont typeface="Arial" pitchFamily="34" charset="0"/>
                        <a:buChar char="•"/>
                      </a:pPr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Кабинетное </a:t>
                      </a:r>
                      <a:r>
                        <a:rPr lang="ru-RU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исследование: </a:t>
                      </a:r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анализ данных Новосибирскстата, поиск </a:t>
                      </a:r>
                      <a:r>
                        <a:rPr lang="ru-RU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 </a:t>
                      </a:r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открытых </a:t>
                      </a:r>
                      <a:r>
                        <a:rPr lang="ru-RU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источниках, обработка и анализ </a:t>
                      </a:r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информации</a:t>
                      </a:r>
                      <a:r>
                        <a:rPr lang="ru-RU" sz="10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693769822"/>
                  </a:ext>
                </a:extLst>
              </a:tr>
              <a:tr h="893397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b="0" kern="1200" dirty="0" smtClean="0">
                          <a:solidFill>
                            <a:srgbClr val="5E2753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11</a:t>
                      </a:r>
                      <a:endParaRPr lang="ru-RU" sz="1300" b="0" kern="1200" dirty="0">
                        <a:solidFill>
                          <a:srgbClr val="5E2753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</a:rPr>
                        <a:t>Мониторинг развития передовых производственных технологий и их внедрения (с учетом фундаментальных и процессных исследований), а также процесса цифровизации экономики и формирования ее новых рынков и секторов</a:t>
                      </a:r>
                      <a:endParaRPr lang="ru-RU" sz="1000" dirty="0">
                        <a:effectLst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lnSpc>
                          <a:spcPct val="107000"/>
                        </a:lnSpc>
                        <a:spcAft>
                          <a:spcPts val="0"/>
                        </a:spcAft>
                        <a:buClr>
                          <a:srgbClr val="91357F"/>
                        </a:buClr>
                        <a:buFont typeface="Arial" pitchFamily="34" charset="0"/>
                        <a:buChar char="•"/>
                      </a:pPr>
                      <a:r>
                        <a:rPr lang="ru-RU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Кабинетное </a:t>
                      </a:r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исследование:</a:t>
                      </a:r>
                      <a:r>
                        <a:rPr lang="ru-RU" sz="10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анализ данных Новосибирскстата, поиск в открытых источниках, обработка и анализ информации. </a:t>
                      </a:r>
                      <a:endParaRPr lang="ru-RU" sz="10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514364639"/>
                  </a:ext>
                </a:extLst>
              </a:tr>
            </a:tbl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DF0214C-F6F7-4FDC-9B40-A1A554F35A3D}" type="slidenum">
              <a:rPr lang="ru-RU" smtClean="0"/>
              <a:pPr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949028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xmlns="" val="623754513"/>
              </p:ext>
            </p:extLst>
          </p:nvPr>
        </p:nvGraphicFramePr>
        <p:xfrm>
          <a:off x="683567" y="907479"/>
          <a:ext cx="2592289" cy="58436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xmlns="" val="895803994"/>
              </p:ext>
            </p:extLst>
          </p:nvPr>
        </p:nvGraphicFramePr>
        <p:xfrm>
          <a:off x="3311860" y="897687"/>
          <a:ext cx="2952328" cy="58436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xmlns="" val="1230650841"/>
              </p:ext>
            </p:extLst>
          </p:nvPr>
        </p:nvGraphicFramePr>
        <p:xfrm>
          <a:off x="6300192" y="897687"/>
          <a:ext cx="2780907" cy="58175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12651" y="172671"/>
            <a:ext cx="86409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solidFill>
                  <a:srgbClr val="5E2753"/>
                </a:solidFill>
                <a:latin typeface="Arial Black" panose="020B0A04020102020204" pitchFamily="34" charset="0"/>
              </a:rPr>
              <a:t>УДОВЛЕТВОРЕННОСТЬ </a:t>
            </a:r>
            <a:r>
              <a:rPr lang="ru-RU" sz="1200" b="1" dirty="0" smtClean="0">
                <a:solidFill>
                  <a:srgbClr val="5E2753"/>
                </a:solidFill>
                <a:latin typeface="Arial Black" panose="020B0A04020102020204" pitchFamily="34" charset="0"/>
              </a:rPr>
              <a:t>КАЧЕСТВОМ, ДОСТУПНОСТЬЮ, СТОИМОСТЬЮ ФИНАНСОВЫХ ПРОДУКТОВ (УСЛУГ)</a:t>
            </a:r>
            <a:endParaRPr lang="ru-RU" sz="1200" b="1" dirty="0">
              <a:solidFill>
                <a:srgbClr val="5E2753"/>
              </a:solidFill>
              <a:latin typeface="Arial Black" panose="020B0A04020102020204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18245" y="620688"/>
            <a:ext cx="86462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5E2753"/>
                </a:solidFill>
                <a:latin typeface="Arial Bold"/>
              </a:rPr>
              <a:t>8.4</a:t>
            </a:r>
            <a:r>
              <a:rPr lang="ru-RU" sz="1200" b="1" dirty="0" smtClean="0">
                <a:solidFill>
                  <a:prstClr val="black"/>
                </a:solidFill>
              </a:rPr>
              <a:t>  </a:t>
            </a:r>
            <a:r>
              <a:rPr lang="ru-RU" sz="1200" b="1" dirty="0">
                <a:solidFill>
                  <a:prstClr val="black"/>
                </a:solidFill>
              </a:rPr>
              <a:t>Уровень удовлетворенности </a:t>
            </a:r>
            <a:r>
              <a:rPr lang="ru-RU" sz="1200" b="1" dirty="0" smtClean="0">
                <a:solidFill>
                  <a:prstClr val="black"/>
                </a:solidFill>
              </a:rPr>
              <a:t>доступностью, </a:t>
            </a:r>
            <a:r>
              <a:rPr lang="ru-RU" sz="1200" b="1" dirty="0">
                <a:solidFill>
                  <a:prstClr val="black"/>
                </a:solidFill>
              </a:rPr>
              <a:t>качеством, стоимостью </a:t>
            </a:r>
            <a:r>
              <a:rPr lang="ru-RU" sz="1200" b="1" dirty="0" smtClean="0">
                <a:solidFill>
                  <a:prstClr val="black"/>
                </a:solidFill>
              </a:rPr>
              <a:t>финансовых продуктов (услуг),</a:t>
            </a:r>
            <a:r>
              <a:rPr lang="ru-RU" sz="1200" b="1" dirty="0">
                <a:solidFill>
                  <a:prstClr val="black"/>
                </a:solidFill>
              </a:rPr>
              <a:t> </a:t>
            </a:r>
            <a:r>
              <a:rPr lang="ru-RU" sz="1200" dirty="0" smtClean="0">
                <a:solidFill>
                  <a:prstClr val="black"/>
                </a:solidFill>
              </a:rPr>
              <a:t>% </a:t>
            </a:r>
            <a:r>
              <a:rPr lang="ru-RU" sz="1200" dirty="0">
                <a:solidFill>
                  <a:prstClr val="black"/>
                </a:solidFill>
              </a:rPr>
              <a:t>от числа </a:t>
            </a:r>
            <a:r>
              <a:rPr lang="ru-RU" sz="1200" dirty="0" smtClean="0">
                <a:solidFill>
                  <a:prstClr val="black"/>
                </a:solidFill>
              </a:rPr>
              <a:t>опрошенных</a:t>
            </a:r>
            <a:endParaRPr lang="ru-RU" sz="1200" dirty="0">
              <a:solidFill>
                <a:prstClr val="black"/>
              </a:solidFill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3275856" y="907479"/>
            <a:ext cx="2952328" cy="5689873"/>
            <a:chOff x="3275856" y="1124744"/>
            <a:chExt cx="2952328" cy="5112568"/>
          </a:xfrm>
        </p:grpSpPr>
        <p:cxnSp>
          <p:nvCxnSpPr>
            <p:cNvPr id="9" name="Прямая соединительная линия 8"/>
            <p:cNvCxnSpPr/>
            <p:nvPr/>
          </p:nvCxnSpPr>
          <p:spPr>
            <a:xfrm>
              <a:off x="3275856" y="1124744"/>
              <a:ext cx="0" cy="5112568"/>
            </a:xfrm>
            <a:prstGeom prst="line">
              <a:avLst/>
            </a:prstGeom>
            <a:ln w="12700">
              <a:solidFill>
                <a:srgbClr val="5E275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/>
            <p:nvPr/>
          </p:nvCxnSpPr>
          <p:spPr>
            <a:xfrm>
              <a:off x="6228184" y="1124744"/>
              <a:ext cx="0" cy="5112568"/>
            </a:xfrm>
            <a:prstGeom prst="line">
              <a:avLst/>
            </a:prstGeom>
            <a:ln w="12700">
              <a:solidFill>
                <a:srgbClr val="5E275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Номер слайда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DF0214C-F6F7-4FDC-9B40-A1A554F35A3D}" type="slidenum">
              <a:rPr lang="ru-RU" smtClean="0"/>
              <a:pPr/>
              <a:t>50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855762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03649" y="2281088"/>
            <a:ext cx="548250" cy="1940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835696" y="2564904"/>
            <a:ext cx="56886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prstClr val="white"/>
                </a:solidFill>
              </a:rPr>
              <a:t>Раздел </a:t>
            </a:r>
            <a:r>
              <a:rPr lang="ru-RU" sz="2000" b="1" dirty="0" smtClean="0">
                <a:solidFill>
                  <a:prstClr val="white"/>
                </a:solidFill>
              </a:rPr>
              <a:t>9. </a:t>
            </a:r>
            <a:r>
              <a:rPr lang="ru-RU" sz="20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РЕЗУЛЬТАТЫ МОНИТОРИНГА </a:t>
            </a:r>
            <a:r>
              <a:rPr lang="en-US" sz="20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20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</a:br>
            <a:r>
              <a:rPr lang="ru-RU" sz="2000" dirty="0" smtClean="0">
                <a:solidFill>
                  <a:prstClr val="white"/>
                </a:solidFill>
              </a:rPr>
              <a:t>доступности для населения финансовых услуг, оказываемых на территории Новосибирской области</a:t>
            </a:r>
            <a:endParaRPr lang="ru-RU" sz="2000" dirty="0">
              <a:solidFill>
                <a:prstClr val="white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0143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213994"/>
            <a:ext cx="86409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5E2753"/>
                </a:solidFill>
                <a:latin typeface="Arial Black" panose="020B0A04020102020204" pitchFamily="34" charset="0"/>
              </a:rPr>
              <a:t>СТРУКТУРА ИСПОЛЬЗОВАНИЯ ФИНАНСОВЫХ ПРОДУКТОВ</a:t>
            </a:r>
            <a:endParaRPr lang="ru-RU" sz="1200" b="1" dirty="0">
              <a:solidFill>
                <a:srgbClr val="5E2753"/>
              </a:solidFill>
              <a:latin typeface="Arial Black" panose="020B0A04020102020204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68656" y="838453"/>
            <a:ext cx="41044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5E2753"/>
                </a:solidFill>
              </a:rPr>
              <a:t>9.1</a:t>
            </a:r>
            <a:r>
              <a:rPr lang="ru-RU" sz="1200" b="1" dirty="0" smtClean="0">
                <a:solidFill>
                  <a:prstClr val="black"/>
                </a:solidFill>
              </a:rPr>
              <a:t> </a:t>
            </a:r>
            <a:r>
              <a:rPr lang="en-US" sz="1200" b="1" dirty="0" smtClean="0">
                <a:solidFill>
                  <a:prstClr val="black"/>
                </a:solidFill>
              </a:rPr>
              <a:t> </a:t>
            </a:r>
            <a:r>
              <a:rPr lang="ru-RU" sz="1200" b="1" dirty="0">
                <a:solidFill>
                  <a:prstClr val="black"/>
                </a:solidFill>
              </a:rPr>
              <a:t>Структура использования финансовых продуктов (услуг) населением в настоящее время, </a:t>
            </a:r>
            <a:r>
              <a:rPr lang="ru-RU" sz="1200" dirty="0">
                <a:solidFill>
                  <a:prstClr val="black"/>
                </a:solidFill>
              </a:rPr>
              <a:t>% от числа опрошенных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88024" y="838453"/>
            <a:ext cx="37454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5E2753"/>
                </a:solidFill>
              </a:rPr>
              <a:t>9.2-3</a:t>
            </a:r>
            <a:r>
              <a:rPr lang="ru-RU" sz="1200" b="1" dirty="0" smtClean="0">
                <a:solidFill>
                  <a:prstClr val="black"/>
                </a:solidFill>
              </a:rPr>
              <a:t> </a:t>
            </a:r>
            <a:r>
              <a:rPr lang="en-US" sz="1200" b="1" dirty="0" smtClean="0">
                <a:solidFill>
                  <a:prstClr val="black"/>
                </a:solidFill>
              </a:rPr>
              <a:t> </a:t>
            </a:r>
            <a:r>
              <a:rPr lang="ru-RU" sz="1200" b="1" dirty="0" smtClean="0">
                <a:solidFill>
                  <a:prstClr val="black"/>
                </a:solidFill>
              </a:rPr>
              <a:t>Сравнение показателей опроса Новосибирской области с результатами общероссийского опроса по использованию вкладов, </a:t>
            </a:r>
            <a:r>
              <a:rPr lang="ru-RU" sz="1200" dirty="0">
                <a:solidFill>
                  <a:prstClr val="black"/>
                </a:solidFill>
              </a:rPr>
              <a:t>% от числа </a:t>
            </a:r>
            <a:r>
              <a:rPr lang="ru-RU" sz="1200" dirty="0" smtClean="0">
                <a:solidFill>
                  <a:prstClr val="black"/>
                </a:solidFill>
              </a:rPr>
              <a:t>опрошенных</a:t>
            </a:r>
            <a:endParaRPr lang="ru-RU" sz="1200" dirty="0">
              <a:solidFill>
                <a:prstClr val="black"/>
              </a:solidFill>
            </a:endParaRP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xmlns="" val="2211452421"/>
              </p:ext>
            </p:extLst>
          </p:nvPr>
        </p:nvGraphicFramePr>
        <p:xfrm>
          <a:off x="171137" y="1484784"/>
          <a:ext cx="4093444" cy="49685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xmlns="" val="164512100"/>
              </p:ext>
            </p:extLst>
          </p:nvPr>
        </p:nvGraphicFramePr>
        <p:xfrm>
          <a:off x="4610775" y="1484784"/>
          <a:ext cx="4089271" cy="14154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xmlns="" val="3480276673"/>
              </p:ext>
            </p:extLst>
          </p:nvPr>
        </p:nvGraphicFramePr>
        <p:xfrm>
          <a:off x="4572000" y="2636912"/>
          <a:ext cx="4204467" cy="39604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cxnSp>
        <p:nvCxnSpPr>
          <p:cNvPr id="9" name="Прямая соединительная линия 8"/>
          <p:cNvCxnSpPr/>
          <p:nvPr/>
        </p:nvCxnSpPr>
        <p:spPr>
          <a:xfrm>
            <a:off x="4427984" y="836712"/>
            <a:ext cx="0" cy="5904656"/>
          </a:xfrm>
          <a:prstGeom prst="line">
            <a:avLst/>
          </a:prstGeom>
          <a:ln w="12700">
            <a:solidFill>
              <a:srgbClr val="5E275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Номер слайда 9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DF0214C-F6F7-4FDC-9B40-A1A554F35A3D}" type="slidenum">
              <a:rPr lang="ru-RU" smtClean="0"/>
              <a:pPr/>
              <a:t>52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997419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213994"/>
            <a:ext cx="86409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5E2753"/>
                </a:solidFill>
                <a:latin typeface="Arial Black" panose="020B0A04020102020204" pitchFamily="34" charset="0"/>
              </a:rPr>
              <a:t>СТРУКТУРА ИСПОЛЬЗОВАНИЯ ФИНАНСОВЫХ ПРОДУКТОВ</a:t>
            </a:r>
            <a:endParaRPr lang="ru-RU" sz="1200" b="1" dirty="0">
              <a:solidFill>
                <a:srgbClr val="5E2753"/>
              </a:solidFill>
              <a:latin typeface="Arial Black" panose="020B0A04020102020204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63426" y="910461"/>
            <a:ext cx="41044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5E2753"/>
                </a:solidFill>
              </a:rPr>
              <a:t>9.4-5</a:t>
            </a:r>
            <a:r>
              <a:rPr lang="ru-RU" sz="1200" b="1" dirty="0" smtClean="0">
                <a:solidFill>
                  <a:prstClr val="black"/>
                </a:solidFill>
              </a:rPr>
              <a:t> </a:t>
            </a:r>
            <a:r>
              <a:rPr lang="en-US" sz="1200" b="1" dirty="0" smtClean="0">
                <a:solidFill>
                  <a:prstClr val="black"/>
                </a:solidFill>
              </a:rPr>
              <a:t> </a:t>
            </a:r>
            <a:r>
              <a:rPr lang="ru-RU" sz="1200" b="1" dirty="0">
                <a:solidFill>
                  <a:prstClr val="black"/>
                </a:solidFill>
              </a:rPr>
              <a:t>Сравнение показателей опроса Новосибирской области с результатами общероссийского опроса по использованию </a:t>
            </a:r>
            <a:r>
              <a:rPr lang="ru-RU" sz="1200" b="1" dirty="0" smtClean="0">
                <a:solidFill>
                  <a:prstClr val="black"/>
                </a:solidFill>
              </a:rPr>
              <a:t>кредитов, </a:t>
            </a:r>
            <a:r>
              <a:rPr lang="ru-RU" sz="1200" dirty="0">
                <a:solidFill>
                  <a:prstClr val="black"/>
                </a:solidFill>
              </a:rPr>
              <a:t>% от числа опрошенных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16016" y="910461"/>
            <a:ext cx="37454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5E2753"/>
                </a:solidFill>
              </a:rPr>
              <a:t>9.6</a:t>
            </a:r>
            <a:r>
              <a:rPr lang="ru-RU" sz="1200" b="1" dirty="0" smtClean="0">
                <a:solidFill>
                  <a:prstClr val="black"/>
                </a:solidFill>
              </a:rPr>
              <a:t> </a:t>
            </a:r>
            <a:r>
              <a:rPr lang="en-US" sz="1200" b="1" dirty="0" smtClean="0">
                <a:solidFill>
                  <a:prstClr val="black"/>
                </a:solidFill>
              </a:rPr>
              <a:t> </a:t>
            </a:r>
            <a:r>
              <a:rPr lang="ru-RU" sz="1200" b="1" dirty="0" smtClean="0">
                <a:solidFill>
                  <a:prstClr val="black"/>
                </a:solidFill>
              </a:rPr>
              <a:t>Сравнение показателей опроса Новосибирской области с результатами общероссийского опроса по использованию платежных карт, </a:t>
            </a:r>
            <a:r>
              <a:rPr lang="ru-RU" sz="1200" dirty="0">
                <a:solidFill>
                  <a:prstClr val="black"/>
                </a:solidFill>
              </a:rPr>
              <a:t>% от числа </a:t>
            </a:r>
            <a:r>
              <a:rPr lang="ru-RU" sz="1200" dirty="0" smtClean="0">
                <a:solidFill>
                  <a:prstClr val="black"/>
                </a:solidFill>
              </a:rPr>
              <a:t>опрошенных</a:t>
            </a:r>
            <a:endParaRPr lang="ru-RU" sz="1200" dirty="0">
              <a:solidFill>
                <a:prstClr val="black"/>
              </a:solidFill>
            </a:endParaRP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xmlns="" val="3172057926"/>
              </p:ext>
            </p:extLst>
          </p:nvPr>
        </p:nvGraphicFramePr>
        <p:xfrm>
          <a:off x="263426" y="1700808"/>
          <a:ext cx="3851932" cy="11004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xmlns="" val="4224568857"/>
              </p:ext>
            </p:extLst>
          </p:nvPr>
        </p:nvGraphicFramePr>
        <p:xfrm>
          <a:off x="179512" y="2852936"/>
          <a:ext cx="4125951" cy="36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xmlns="" val="2155547820"/>
              </p:ext>
            </p:extLst>
          </p:nvPr>
        </p:nvGraphicFramePr>
        <p:xfrm>
          <a:off x="4788024" y="1591467"/>
          <a:ext cx="4104456" cy="14401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4768400" y="3708223"/>
            <a:ext cx="37454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5E2753"/>
                </a:solidFill>
              </a:rPr>
              <a:t>9.7</a:t>
            </a:r>
            <a:r>
              <a:rPr lang="ru-RU" sz="1200" b="1" dirty="0" smtClean="0">
                <a:solidFill>
                  <a:prstClr val="black"/>
                </a:solidFill>
              </a:rPr>
              <a:t> </a:t>
            </a:r>
            <a:r>
              <a:rPr lang="en-US" sz="1200" b="1" dirty="0" smtClean="0">
                <a:solidFill>
                  <a:prstClr val="black"/>
                </a:solidFill>
              </a:rPr>
              <a:t> </a:t>
            </a:r>
            <a:r>
              <a:rPr lang="ru-RU" sz="1200" b="1" dirty="0" smtClean="0">
                <a:solidFill>
                  <a:prstClr val="black"/>
                </a:solidFill>
              </a:rPr>
              <a:t>Сравнение показателей опроса Новосибирской области с результатами общероссийского опроса по использованию страховых услуг, </a:t>
            </a:r>
            <a:r>
              <a:rPr lang="ru-RU" sz="1200" dirty="0">
                <a:solidFill>
                  <a:prstClr val="black"/>
                </a:solidFill>
              </a:rPr>
              <a:t>% от числа </a:t>
            </a:r>
            <a:r>
              <a:rPr lang="ru-RU" sz="1200" dirty="0" smtClean="0">
                <a:solidFill>
                  <a:prstClr val="black"/>
                </a:solidFill>
              </a:rPr>
              <a:t>опрошенных</a:t>
            </a:r>
            <a:endParaRPr lang="ru-RU" sz="1200" dirty="0">
              <a:solidFill>
                <a:prstClr val="black"/>
              </a:solidFill>
            </a:endParaRPr>
          </a:p>
        </p:txBody>
      </p:sp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xmlns="" val="243096268"/>
              </p:ext>
            </p:extLst>
          </p:nvPr>
        </p:nvGraphicFramePr>
        <p:xfrm>
          <a:off x="4599718" y="4665899"/>
          <a:ext cx="4220754" cy="1787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cxnSp>
        <p:nvCxnSpPr>
          <p:cNvPr id="11" name="Прямая соединительная линия 10"/>
          <p:cNvCxnSpPr/>
          <p:nvPr/>
        </p:nvCxnSpPr>
        <p:spPr>
          <a:xfrm>
            <a:off x="4427984" y="836712"/>
            <a:ext cx="0" cy="5904656"/>
          </a:xfrm>
          <a:prstGeom prst="line">
            <a:avLst/>
          </a:prstGeom>
          <a:ln w="12700">
            <a:solidFill>
              <a:srgbClr val="5E275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Номер слайда 1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DF0214C-F6F7-4FDC-9B40-A1A554F35A3D}" type="slidenum">
              <a:rPr lang="ru-RU" smtClean="0"/>
              <a:pPr/>
              <a:t>53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576605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213994"/>
            <a:ext cx="86409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5E2753"/>
                </a:solidFill>
                <a:latin typeface="Arial Black" panose="020B0A04020102020204" pitchFamily="34" charset="0"/>
              </a:rPr>
              <a:t>СТРУКТУРА ИСПОЛЬЗОВАНИЯ РАЗЛИЧНЫХ СПОСОБОВ ДОСТУПА К ФИНАНСОВЫМ УСЛУГАМ</a:t>
            </a:r>
            <a:endParaRPr lang="ru-RU" sz="1200" b="1" dirty="0">
              <a:solidFill>
                <a:srgbClr val="5E2753"/>
              </a:solidFill>
              <a:latin typeface="Arial Black" panose="020B0A04020102020204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63426" y="797803"/>
            <a:ext cx="41044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5E2753"/>
                </a:solidFill>
              </a:rPr>
              <a:t>9.8</a:t>
            </a:r>
            <a:r>
              <a:rPr lang="ru-RU" sz="1200" b="1" dirty="0" smtClean="0">
                <a:solidFill>
                  <a:prstClr val="black"/>
                </a:solidFill>
              </a:rPr>
              <a:t> </a:t>
            </a:r>
            <a:r>
              <a:rPr lang="en-US" sz="1200" b="1" dirty="0" smtClean="0">
                <a:solidFill>
                  <a:prstClr val="black"/>
                </a:solidFill>
              </a:rPr>
              <a:t> </a:t>
            </a:r>
            <a:r>
              <a:rPr lang="ru-RU" sz="1200" b="1" dirty="0" smtClean="0">
                <a:solidFill>
                  <a:prstClr val="black"/>
                </a:solidFill>
              </a:rPr>
              <a:t>Структура использования различных способов доступа в банковским услугам (платежам, переводам), </a:t>
            </a:r>
            <a:r>
              <a:rPr lang="ru-RU" sz="1200" dirty="0">
                <a:solidFill>
                  <a:prstClr val="black"/>
                </a:solidFill>
              </a:rPr>
              <a:t>% от числа опрошенных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88024" y="797803"/>
            <a:ext cx="37454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5E2753"/>
                </a:solidFill>
              </a:rPr>
              <a:t>9.9</a:t>
            </a:r>
            <a:r>
              <a:rPr lang="ru-RU" sz="1200" b="1" dirty="0" smtClean="0">
                <a:solidFill>
                  <a:prstClr val="black"/>
                </a:solidFill>
              </a:rPr>
              <a:t> </a:t>
            </a:r>
            <a:r>
              <a:rPr lang="en-US" sz="1200" b="1" dirty="0" smtClean="0">
                <a:solidFill>
                  <a:prstClr val="black"/>
                </a:solidFill>
              </a:rPr>
              <a:t> </a:t>
            </a:r>
            <a:r>
              <a:rPr lang="ru-RU" sz="1200" b="1" dirty="0" smtClean="0">
                <a:solidFill>
                  <a:prstClr val="black"/>
                </a:solidFill>
              </a:rPr>
              <a:t>Сравнение показателей опроса Новосибирской области с результатами общероссийского опроса по использованию дистанционного доступа к банковским счетам, </a:t>
            </a:r>
            <a:r>
              <a:rPr lang="ru-RU" sz="1200" dirty="0">
                <a:solidFill>
                  <a:prstClr val="black"/>
                </a:solidFill>
              </a:rPr>
              <a:t>% от числа </a:t>
            </a:r>
            <a:r>
              <a:rPr lang="ru-RU" sz="1200" dirty="0" smtClean="0">
                <a:solidFill>
                  <a:prstClr val="black"/>
                </a:solidFill>
              </a:rPr>
              <a:t>опрошенных</a:t>
            </a:r>
            <a:endParaRPr lang="ru-RU" sz="1200" dirty="0">
              <a:solidFill>
                <a:prstClr val="black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40408" y="4149080"/>
            <a:ext cx="37454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5E2753"/>
                </a:solidFill>
              </a:rPr>
              <a:t>9.10</a:t>
            </a:r>
            <a:r>
              <a:rPr lang="ru-RU" sz="1200" b="1" dirty="0" smtClean="0">
                <a:solidFill>
                  <a:prstClr val="black"/>
                </a:solidFill>
              </a:rPr>
              <a:t> </a:t>
            </a:r>
            <a:r>
              <a:rPr lang="en-US" sz="1200" b="1" dirty="0" smtClean="0">
                <a:solidFill>
                  <a:prstClr val="black"/>
                </a:solidFill>
              </a:rPr>
              <a:t> </a:t>
            </a:r>
            <a:r>
              <a:rPr lang="ru-RU" sz="1200" b="1" dirty="0" smtClean="0">
                <a:solidFill>
                  <a:prstClr val="black"/>
                </a:solidFill>
              </a:rPr>
              <a:t>Сравнение показателей опроса Новосибирской области с результатами общероссийского опроса по использованию электронных денежных средств, </a:t>
            </a:r>
            <a:r>
              <a:rPr lang="ru-RU" sz="1200" dirty="0">
                <a:solidFill>
                  <a:prstClr val="black"/>
                </a:solidFill>
              </a:rPr>
              <a:t>% от числа </a:t>
            </a:r>
            <a:r>
              <a:rPr lang="ru-RU" sz="1200" dirty="0" smtClean="0">
                <a:solidFill>
                  <a:prstClr val="black"/>
                </a:solidFill>
              </a:rPr>
              <a:t>опрошенных</a:t>
            </a:r>
            <a:endParaRPr lang="ru-RU" sz="1200" dirty="0">
              <a:solidFill>
                <a:prstClr val="black"/>
              </a:solidFill>
            </a:endParaRPr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xmlns="" val="2011922235"/>
              </p:ext>
            </p:extLst>
          </p:nvPr>
        </p:nvGraphicFramePr>
        <p:xfrm>
          <a:off x="266761" y="1715494"/>
          <a:ext cx="3960440" cy="50405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Скругленная прямоугольная выноска 7"/>
          <p:cNvSpPr>
            <a:spLocks noChangeArrowheads="1"/>
          </p:cNvSpPr>
          <p:nvPr/>
        </p:nvSpPr>
        <p:spPr bwMode="auto">
          <a:xfrm>
            <a:off x="2699792" y="2996952"/>
            <a:ext cx="809625" cy="885825"/>
          </a:xfrm>
          <a:prstGeom prst="wedgeRoundRectCallout">
            <a:avLst>
              <a:gd name="adj1" fmla="val -66201"/>
              <a:gd name="adj2" fmla="val 7521"/>
              <a:gd name="adj3" fmla="val 16667"/>
            </a:avLst>
          </a:prstGeom>
          <a:solidFill>
            <a:srgbClr val="FFFFFF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ctr" anchorCtr="0" upright="1">
            <a:noAutofit/>
          </a:bodyPr>
          <a:lstStyle/>
          <a:p>
            <a:pPr>
              <a:lnSpc>
                <a:spcPct val="115000"/>
              </a:lnSpc>
            </a:pPr>
            <a:r>
              <a:rPr lang="ru-RU" sz="800" dirty="0">
                <a:solidFill>
                  <a:prstClr val="black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 варианту «Иное» относятся:</a:t>
            </a:r>
          </a:p>
          <a:p>
            <a:pPr>
              <a:lnSpc>
                <a:spcPct val="115000"/>
              </a:lnSpc>
            </a:pPr>
            <a:r>
              <a:rPr lang="ru-RU" sz="800" dirty="0">
                <a:solidFill>
                  <a:prstClr val="black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-РКЦ</a:t>
            </a:r>
          </a:p>
          <a:p>
            <a:pPr>
              <a:lnSpc>
                <a:spcPct val="115000"/>
              </a:lnSpc>
            </a:pPr>
            <a:r>
              <a:rPr lang="ru-RU" sz="800" dirty="0">
                <a:solidFill>
                  <a:prstClr val="black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Автоплатеж</a:t>
            </a:r>
          </a:p>
        </p:txBody>
      </p:sp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xmlns="" val="2833149620"/>
              </p:ext>
            </p:extLst>
          </p:nvPr>
        </p:nvGraphicFramePr>
        <p:xfrm>
          <a:off x="4840408" y="1628800"/>
          <a:ext cx="4052072" cy="23762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xmlns="" val="4008448854"/>
              </p:ext>
            </p:extLst>
          </p:nvPr>
        </p:nvGraphicFramePr>
        <p:xfrm>
          <a:off x="4788024" y="5085183"/>
          <a:ext cx="4032448" cy="10081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cxnSp>
        <p:nvCxnSpPr>
          <p:cNvPr id="11" name="Прямая соединительная линия 10"/>
          <p:cNvCxnSpPr/>
          <p:nvPr/>
        </p:nvCxnSpPr>
        <p:spPr>
          <a:xfrm>
            <a:off x="4427984" y="836712"/>
            <a:ext cx="0" cy="5904656"/>
          </a:xfrm>
          <a:prstGeom prst="line">
            <a:avLst/>
          </a:prstGeom>
          <a:ln w="12700">
            <a:solidFill>
              <a:srgbClr val="5E275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Номер слайда 1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DF0214C-F6F7-4FDC-9B40-A1A554F35A3D}" type="slidenum">
              <a:rPr lang="ru-RU" smtClean="0"/>
              <a:pPr/>
              <a:t>54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471971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xmlns="" val="3496057120"/>
              </p:ext>
            </p:extLst>
          </p:nvPr>
        </p:nvGraphicFramePr>
        <p:xfrm>
          <a:off x="3419872" y="897687"/>
          <a:ext cx="2592289" cy="58436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xmlns="" val="3874882717"/>
              </p:ext>
            </p:extLst>
          </p:nvPr>
        </p:nvGraphicFramePr>
        <p:xfrm>
          <a:off x="251520" y="897688"/>
          <a:ext cx="2952328" cy="58436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xmlns="" val="3212466735"/>
              </p:ext>
            </p:extLst>
          </p:nvPr>
        </p:nvGraphicFramePr>
        <p:xfrm>
          <a:off x="6300192" y="897687"/>
          <a:ext cx="2780907" cy="58175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cxnSp>
        <p:nvCxnSpPr>
          <p:cNvPr id="8" name="Прямая соединительная линия 7"/>
          <p:cNvCxnSpPr/>
          <p:nvPr/>
        </p:nvCxnSpPr>
        <p:spPr>
          <a:xfrm>
            <a:off x="3275856" y="980728"/>
            <a:ext cx="0" cy="5616624"/>
          </a:xfrm>
          <a:prstGeom prst="line">
            <a:avLst/>
          </a:prstGeom>
          <a:ln w="12700">
            <a:solidFill>
              <a:srgbClr val="5E275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6228184" y="980728"/>
            <a:ext cx="0" cy="5616624"/>
          </a:xfrm>
          <a:prstGeom prst="line">
            <a:avLst/>
          </a:prstGeom>
          <a:ln w="12700">
            <a:solidFill>
              <a:srgbClr val="5E275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179512" y="241366"/>
            <a:ext cx="86409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5E2753"/>
                </a:solidFill>
                <a:latin typeface="Arial Black" panose="020B0A04020102020204" pitchFamily="34" charset="0"/>
              </a:rPr>
              <a:t>СТРУКТУРА ИСПОЛЬЗОВАНИЯ РАЗЛИЧНЫХ СПОСОБОВ ДОСТУПА К ФИНАНСОВЫМ УСЛУГАМ</a:t>
            </a:r>
            <a:endParaRPr lang="ru-RU" sz="1200" b="1" dirty="0">
              <a:solidFill>
                <a:srgbClr val="5E2753"/>
              </a:solidFill>
              <a:latin typeface="Arial Black" panose="020B0A04020102020204" pitchFamily="34" charset="0"/>
              <a:cs typeface="Arial" pitchFamily="34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DF0214C-F6F7-4FDC-9B40-A1A554F35A3D}" type="slidenum">
              <a:rPr lang="ru-RU" smtClean="0"/>
              <a:pPr/>
              <a:t>55</a:t>
            </a:fld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318245" y="476672"/>
            <a:ext cx="86462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5E2753"/>
                </a:solidFill>
              </a:rPr>
              <a:t>9.11-13</a:t>
            </a:r>
            <a:r>
              <a:rPr lang="ru-RU" sz="1200" b="1" dirty="0" smtClean="0">
                <a:solidFill>
                  <a:prstClr val="black"/>
                </a:solidFill>
              </a:rPr>
              <a:t>  </a:t>
            </a:r>
            <a:r>
              <a:rPr lang="ru-RU" sz="1200" b="1" dirty="0">
                <a:solidFill>
                  <a:prstClr val="black"/>
                </a:solidFill>
              </a:rPr>
              <a:t>Использование платежного терминала в отделении банка/банкомата, мобильного банка и интернет-банка в разрезе территорий, % от числа опрошенных</a:t>
            </a:r>
            <a:endParaRPr lang="ru-RU" sz="1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90563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60282913"/>
              </p:ext>
            </p:extLst>
          </p:nvPr>
        </p:nvGraphicFramePr>
        <p:xfrm>
          <a:off x="395536" y="2492897"/>
          <a:ext cx="8424936" cy="3914252"/>
        </p:xfrm>
        <a:graphic>
          <a:graphicData uri="http://schemas.openxmlformats.org/drawingml/2006/table">
            <a:tbl>
              <a:tblPr firstRow="1" firstCol="1" bandRow="1"/>
              <a:tblGrid>
                <a:gridCol w="40765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8708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09845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83173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42845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7C3776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DE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7C3776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Доля, %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DE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7C3776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Проблема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DE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7C3776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Предложения </a:t>
                      </a:r>
                      <a:r>
                        <a:rPr lang="ru-RU" sz="1200" b="1" dirty="0">
                          <a:solidFill>
                            <a:srgbClr val="7C3776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 решению проблемы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DE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4202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35,0%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Высокая стоимость платы за предоставление банковских услуг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Снизить плату за предоставление банковских услуг (снижать ставки по кредитам (32,5%), стоимость обслуживания счетов, убрать комиссии за переводы (2,5%)).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2723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24,5%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Отсутствие в общедоступных источниках информации, изложенной языком, понятным для большинства населения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Повысить финансовую грамотность населения – грамотные консультанты, буклеты (9,7%), обучения, курсы, семинары, разъясняющие мероприятия (9,6%), повышение безопасности, понятности и прозрачности финансовых услуг (5,2%).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7986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15,4%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Территориальная доступность мест (устройств) для совершения платежей и денежных переводов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Увеличить количество банкоматов и/или терминалов (10,0%), отделений банков (4,6%).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77986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3,8%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Низкое качество предоставления услуг и технические неполадки в работе банкоматов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Улучшать качество обслуживания клиентов в отделениях банков (удобный график работы, отсутствие очередей, компетентный и приветливый персонал), контроль за состоянием банкоматов и своевременный ремонт.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5680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DA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9,1%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DA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DA8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 хорошо, нет необходимости в каких-либо мерах.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DDA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79512" y="241366"/>
            <a:ext cx="86409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5E2753"/>
                </a:solidFill>
                <a:latin typeface="Arial Black" panose="020B0A04020102020204" pitchFamily="34" charset="0"/>
              </a:rPr>
              <a:t>БАРЬЕРЫ ДОСТУПА К ФИНАНСОВЫМ УСЛУГАМ</a:t>
            </a:r>
            <a:endParaRPr lang="ru-RU" sz="1200" b="1" dirty="0">
              <a:solidFill>
                <a:srgbClr val="5E2753"/>
              </a:solidFill>
              <a:latin typeface="Arial Black" panose="020B0A04020102020204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28" y="1054388"/>
            <a:ext cx="4469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5E2753"/>
                </a:solidFill>
                <a:latin typeface="Arial Bold"/>
              </a:rPr>
              <a:t>9.14</a:t>
            </a:r>
            <a:r>
              <a:rPr lang="ru-RU" sz="1200" b="1" dirty="0" smtClean="0">
                <a:solidFill>
                  <a:prstClr val="black"/>
                </a:solidFill>
              </a:rPr>
              <a:t>  </a:t>
            </a:r>
            <a:r>
              <a:rPr lang="ru-RU" sz="1200" b="1" dirty="0">
                <a:solidFill>
                  <a:prstClr val="black"/>
                </a:solidFill>
              </a:rPr>
              <a:t>Барьеры доступа к финансовым услугам и предложения потребителей по преодолению барьеров, </a:t>
            </a:r>
            <a:r>
              <a:rPr lang="ru-RU" sz="1200" dirty="0">
                <a:solidFill>
                  <a:prstClr val="black"/>
                </a:solidFill>
              </a:rPr>
              <a:t>% от числа ответивших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148064" y="1054388"/>
            <a:ext cx="38217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5E2753"/>
                </a:solidFill>
                <a:latin typeface="Arial Bold"/>
              </a:rPr>
              <a:t>9.15</a:t>
            </a:r>
            <a:r>
              <a:rPr lang="ru-RU" sz="1200" b="1" dirty="0" smtClean="0">
                <a:solidFill>
                  <a:prstClr val="black"/>
                </a:solidFill>
              </a:rPr>
              <a:t>  </a:t>
            </a:r>
            <a:r>
              <a:rPr lang="ru-RU" sz="1200" b="1" dirty="0">
                <a:solidFill>
                  <a:prstClr val="black"/>
                </a:solidFill>
              </a:rPr>
              <a:t>Оценка населением уровня финансовой грамотности, </a:t>
            </a:r>
            <a:r>
              <a:rPr lang="ru-RU" sz="1200" dirty="0">
                <a:solidFill>
                  <a:prstClr val="black"/>
                </a:solidFill>
              </a:rPr>
              <a:t>% от числа ответивших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148064" y="1486525"/>
            <a:ext cx="38217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200" dirty="0">
                <a:solidFill>
                  <a:prstClr val="black"/>
                </a:solidFill>
                <a:cs typeface="Times New Roman" panose="02020603050405020304" pitchFamily="18" charset="0"/>
              </a:rPr>
              <a:t>Уровень финансовой грамотности потребителей товаров, работ и услуг Новосибирской области находится на низком уровне и равен </a:t>
            </a:r>
            <a:r>
              <a:rPr lang="ru-RU" sz="1200" b="1" dirty="0">
                <a:solidFill>
                  <a:prstClr val="black"/>
                </a:solidFill>
                <a:cs typeface="Times New Roman" panose="02020603050405020304" pitchFamily="18" charset="0"/>
              </a:rPr>
              <a:t>0,3</a:t>
            </a:r>
            <a:r>
              <a:rPr lang="ru-RU" sz="1200" dirty="0">
                <a:solidFill>
                  <a:prstClr val="black"/>
                </a:solidFill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единиц</a:t>
            </a:r>
            <a:r>
              <a:rPr lang="ru-RU" sz="1200" dirty="0" smtClean="0">
                <a:solidFill>
                  <a:prstClr val="black"/>
                </a:solidFill>
              </a:rPr>
              <a:t>.</a:t>
            </a:r>
            <a:endParaRPr lang="ru-RU" sz="1200" dirty="0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DF0214C-F6F7-4FDC-9B40-A1A554F35A3D}" type="slidenum">
              <a:rPr lang="ru-RU" smtClean="0"/>
              <a:pPr/>
              <a:t>56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014190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35696" y="2564904"/>
            <a:ext cx="568863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prstClr val="white"/>
                </a:solidFill>
              </a:rPr>
              <a:t>Раздел </a:t>
            </a:r>
            <a:r>
              <a:rPr lang="ru-RU" sz="2000" b="1" dirty="0" smtClean="0">
                <a:solidFill>
                  <a:prstClr val="white"/>
                </a:solidFill>
              </a:rPr>
              <a:t>10. </a:t>
            </a:r>
            <a:r>
              <a:rPr lang="ru-RU" sz="20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РЕЗУЛЬТАТЫ МОНИТОРИНГА </a:t>
            </a:r>
            <a:r>
              <a:rPr lang="en-US" sz="20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20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</a:br>
            <a:r>
              <a:rPr lang="ru-RU" sz="2000" dirty="0" smtClean="0">
                <a:solidFill>
                  <a:prstClr val="white"/>
                </a:solidFill>
              </a:rPr>
              <a:t>цен </a:t>
            </a:r>
            <a:r>
              <a:rPr lang="ru-RU" sz="2000" dirty="0">
                <a:solidFill>
                  <a:prstClr val="white"/>
                </a:solidFill>
              </a:rPr>
              <a:t>(с учетом динамики) на товары, входящие в перечень социально значимых продовольственных товаров первой необходимости</a:t>
            </a:r>
            <a:endParaRPr lang="ru-RU" sz="2000" dirty="0">
              <a:solidFill>
                <a:prstClr val="white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37854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229142"/>
            <a:ext cx="86409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cap="all" dirty="0" smtClean="0">
                <a:solidFill>
                  <a:srgbClr val="5E2753"/>
                </a:solidFill>
                <a:latin typeface="Arial Black" panose="020B0A04020102020204" pitchFamily="34" charset="0"/>
              </a:rPr>
              <a:t>10.1. Средние </a:t>
            </a:r>
            <a:r>
              <a:rPr lang="ru-RU" sz="1200" b="1" cap="all" dirty="0">
                <a:solidFill>
                  <a:srgbClr val="5E2753"/>
                </a:solidFill>
                <a:latin typeface="Arial Black" panose="020B0A04020102020204" pitchFamily="34" charset="0"/>
              </a:rPr>
              <a:t>потребительские цены на отдельные виды социально значимых продовольственных товаров первой </a:t>
            </a:r>
            <a:r>
              <a:rPr lang="ru-RU" sz="1200" b="1" cap="all" dirty="0" smtClean="0">
                <a:solidFill>
                  <a:srgbClr val="5E2753"/>
                </a:solidFill>
                <a:latin typeface="Arial Black" panose="020B0A04020102020204" pitchFamily="34" charset="0"/>
              </a:rPr>
              <a:t>необходимости, РУБ.</a:t>
            </a:r>
            <a:endParaRPr lang="ru-RU" sz="1200" b="1" cap="all" dirty="0">
              <a:solidFill>
                <a:srgbClr val="5E2753"/>
              </a:solidFill>
              <a:latin typeface="Arial Black" panose="020B0A04020102020204" pitchFamily="34" charset="0"/>
              <a:cs typeface="Arial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35138592"/>
              </p:ext>
            </p:extLst>
          </p:nvPr>
        </p:nvGraphicFramePr>
        <p:xfrm>
          <a:off x="260576" y="1124741"/>
          <a:ext cx="8568954" cy="5476381"/>
        </p:xfrm>
        <a:graphic>
          <a:graphicData uri="http://schemas.openxmlformats.org/drawingml/2006/table">
            <a:tbl>
              <a:tblPr firstRow="1" firstCol="1" bandRow="1">
                <a:tableStyleId>{9D7B26C5-4107-4FEC-AEDC-1716B250A1EF}</a:tableStyleId>
              </a:tblPr>
              <a:tblGrid>
                <a:gridCol w="31311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36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6224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58205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59961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71115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616598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634717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616598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560543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560543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  <a:gridCol w="627357">
                  <a:extLst>
                    <a:ext uri="{9D8B030D-6E8A-4147-A177-3AD203B41FA5}">
                      <a16:colId xmlns:a16="http://schemas.microsoft.com/office/drawing/2014/main" xmlns="" val="20011"/>
                    </a:ext>
                  </a:extLst>
                </a:gridCol>
                <a:gridCol w="750788">
                  <a:extLst>
                    <a:ext uri="{9D8B030D-6E8A-4147-A177-3AD203B41FA5}">
                      <a16:colId xmlns:a16="http://schemas.microsoft.com/office/drawing/2014/main" xmlns="" val="20012"/>
                    </a:ext>
                  </a:extLst>
                </a:gridCol>
              </a:tblGrid>
              <a:tr h="6468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40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</a:rPr>
                        <a:t>№</a:t>
                      </a:r>
                      <a:endParaRPr lang="ru-RU" sz="900" b="1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>
                    <a:solidFill>
                      <a:srgbClr val="E8DE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40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</a:rPr>
                        <a:t>Наименование типа продовольственных товаров</a:t>
                      </a:r>
                      <a:endParaRPr lang="ru-RU" sz="900" b="1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>
                    <a:solidFill>
                      <a:srgbClr val="E8DE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</a:rPr>
                        <a:t>2017</a:t>
                      </a:r>
                      <a:endParaRPr lang="ru-RU" sz="900" b="1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>
                    <a:solidFill>
                      <a:srgbClr val="E8DE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</a:rPr>
                        <a:t>2018</a:t>
                      </a:r>
                      <a:endParaRPr lang="ru-RU" sz="900" b="1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>
                    <a:solidFill>
                      <a:srgbClr val="E8DE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</a:rPr>
                        <a:t>Январь 2019</a:t>
                      </a:r>
                      <a:endParaRPr lang="ru-RU" sz="900" b="1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>
                    <a:solidFill>
                      <a:srgbClr val="E8DE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</a:rPr>
                        <a:t>Февраль 2019</a:t>
                      </a:r>
                      <a:endParaRPr lang="ru-RU" sz="900" b="1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>
                    <a:solidFill>
                      <a:srgbClr val="E8DE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</a:rPr>
                        <a:t>Март 2019</a:t>
                      </a:r>
                      <a:endParaRPr lang="ru-RU" sz="900" b="1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>
                    <a:solidFill>
                      <a:srgbClr val="E8DE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</a:rPr>
                        <a:t>Апрель 2019</a:t>
                      </a:r>
                      <a:endParaRPr lang="ru-RU" sz="900" b="1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>
                    <a:solidFill>
                      <a:srgbClr val="E8DE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</a:rPr>
                        <a:t>Май </a:t>
                      </a:r>
                      <a:endParaRPr lang="en-US" sz="1000" b="1" dirty="0" smtClean="0">
                        <a:solidFill>
                          <a:schemeClr val="tx2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solidFill>
                            <a:schemeClr val="tx2"/>
                          </a:solidFill>
                          <a:effectLst/>
                        </a:rPr>
                        <a:t>2019</a:t>
                      </a:r>
                      <a:endParaRPr lang="ru-RU" sz="900" b="1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>
                    <a:solidFill>
                      <a:srgbClr val="E8DE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</a:rPr>
                        <a:t>Июнь 2019</a:t>
                      </a:r>
                      <a:endParaRPr lang="ru-RU" sz="900" b="1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>
                    <a:solidFill>
                      <a:srgbClr val="E8DE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</a:rPr>
                        <a:t>Июль 2019</a:t>
                      </a:r>
                      <a:endParaRPr lang="ru-RU" sz="900" b="1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>
                    <a:solidFill>
                      <a:srgbClr val="E8DE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</a:rPr>
                        <a:t>Август 2019</a:t>
                      </a:r>
                      <a:endParaRPr lang="ru-RU" sz="900" b="1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>
                    <a:solidFill>
                      <a:srgbClr val="E8DE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</a:rPr>
                        <a:t>Сентябрь 2019</a:t>
                      </a:r>
                      <a:endParaRPr lang="ru-RU" sz="900" b="1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>
                    <a:solidFill>
                      <a:srgbClr val="E8DE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265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400"/>
                        </a:spcAft>
                      </a:pPr>
                      <a:r>
                        <a:rPr lang="ru-RU" sz="1000" dirty="0">
                          <a:effectLst/>
                        </a:rPr>
                        <a:t>1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400"/>
                        </a:spcAft>
                      </a:pPr>
                      <a:r>
                        <a:rPr lang="ru-RU" sz="1000" dirty="0">
                          <a:effectLst/>
                        </a:rPr>
                        <a:t>Говядина (кроме бескостного мяса), кг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311,17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325,26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331,06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338,53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344,13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345,86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347,08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348,85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348,76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345,53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347,70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265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400"/>
                        </a:spcAft>
                      </a:pPr>
                      <a:r>
                        <a:rPr lang="ru-RU" sz="1000" dirty="0">
                          <a:effectLst/>
                        </a:rPr>
                        <a:t>2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400"/>
                        </a:spcAft>
                      </a:pPr>
                      <a:r>
                        <a:rPr lang="ru-RU" sz="1000" dirty="0">
                          <a:effectLst/>
                        </a:rPr>
                        <a:t>Свинина (кроме бескостного мяса), кг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267,52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286,65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291,44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286,76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296,84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298,15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297,95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289,23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301,96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301,11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293,91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265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400"/>
                        </a:spcAft>
                      </a:pPr>
                      <a:r>
                        <a:rPr lang="ru-RU" sz="1000" dirty="0">
                          <a:effectLst/>
                        </a:rPr>
                        <a:t>3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400"/>
                        </a:spcAft>
                      </a:pPr>
                      <a:r>
                        <a:rPr lang="ru-RU" sz="1000" dirty="0">
                          <a:effectLst/>
                        </a:rPr>
                        <a:t>Баранина (кроме бескостного мяса), кг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334,55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343,12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367,11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374,30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378,02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383,57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380,86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382,20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389,54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397,36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396,48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265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400"/>
                        </a:spcAft>
                      </a:pPr>
                      <a:r>
                        <a:rPr lang="ru-RU" sz="1000" dirty="0">
                          <a:effectLst/>
                        </a:rPr>
                        <a:t>4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400"/>
                        </a:spcAft>
                      </a:pPr>
                      <a:r>
                        <a:rPr lang="ru-RU" sz="1000" dirty="0">
                          <a:effectLst/>
                        </a:rPr>
                        <a:t>Куры (кроме куриных окорочков), кг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128,38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143,45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143,28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142,62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143,27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142,20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144,60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146,24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148,58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148,34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146,90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265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400"/>
                        </a:spcAft>
                      </a:pPr>
                      <a:r>
                        <a:rPr lang="ru-RU" sz="1000" dirty="0">
                          <a:effectLst/>
                        </a:rPr>
                        <a:t>5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400"/>
                        </a:spcAft>
                      </a:pPr>
                      <a:r>
                        <a:rPr lang="ru-RU" sz="1000" dirty="0">
                          <a:effectLst/>
                        </a:rPr>
                        <a:t>Рыба мороженая неразделанная, кг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175,71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188,52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181,65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177,94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174,06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177,23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179,01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173,60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172,94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173,08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171,40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769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400"/>
                        </a:spcAft>
                      </a:pPr>
                      <a:r>
                        <a:rPr lang="ru-RU" sz="1000" dirty="0">
                          <a:effectLst/>
                        </a:rPr>
                        <a:t>6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400"/>
                        </a:spcAft>
                      </a:pPr>
                      <a:r>
                        <a:rPr lang="ru-RU" sz="1000" dirty="0">
                          <a:effectLst/>
                        </a:rPr>
                        <a:t>Масло сливочное, кг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517,45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543,07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549,33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558,88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555,49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556,58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573,57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568,28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572,21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599,48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594,43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2269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400"/>
                        </a:spcAft>
                      </a:pPr>
                      <a:r>
                        <a:rPr lang="ru-RU" sz="1000" dirty="0">
                          <a:effectLst/>
                        </a:rPr>
                        <a:t>7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400"/>
                        </a:spcAft>
                      </a:pPr>
                      <a:r>
                        <a:rPr lang="ru-RU" sz="1000" dirty="0">
                          <a:effectLst/>
                        </a:rPr>
                        <a:t>Масло подсолнечное, кг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96,10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99,94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99,93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97,43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99,27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100,61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97,91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100,92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97,60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98,69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93,33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59035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400"/>
                        </a:spcAft>
                      </a:pPr>
                      <a:r>
                        <a:rPr lang="ru-RU" sz="1000" dirty="0">
                          <a:effectLst/>
                        </a:rPr>
                        <a:t>8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400"/>
                        </a:spcAft>
                      </a:pPr>
                      <a:r>
                        <a:rPr lang="ru-RU" sz="1000" dirty="0">
                          <a:effectLst/>
                        </a:rPr>
                        <a:t>Молоко питьевое цельное пастеризованное 2,5–3,2% жирности, л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57,18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57,05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56,57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57,67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56,90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55,43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56,67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56,78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57,20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56,76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58,63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769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400"/>
                        </a:spcAft>
                      </a:pPr>
                      <a:r>
                        <a:rPr lang="ru-RU" sz="1000" dirty="0">
                          <a:effectLst/>
                        </a:rPr>
                        <a:t>9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400"/>
                        </a:spcAft>
                      </a:pPr>
                      <a:r>
                        <a:rPr lang="ru-RU" sz="1000" dirty="0">
                          <a:effectLst/>
                        </a:rPr>
                        <a:t>Яйца куриные, 10 шт.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54,67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62,59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63,06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62,80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62,19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62,80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59,05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57,17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56,33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59,28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58,96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2769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400"/>
                        </a:spcAft>
                      </a:pPr>
                      <a:r>
                        <a:rPr lang="ru-RU" sz="1000" dirty="0">
                          <a:effectLst/>
                        </a:rPr>
                        <a:t>10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400"/>
                        </a:spcAft>
                      </a:pPr>
                      <a:r>
                        <a:rPr lang="ru-RU" sz="1000" dirty="0">
                          <a:effectLst/>
                        </a:rPr>
                        <a:t>Сахар-песок, кг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40,29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49,46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49,85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49,92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49,73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49,59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47,07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45,15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42,31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41,85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39,28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4265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400"/>
                        </a:spcAft>
                      </a:pPr>
                      <a:r>
                        <a:rPr lang="ru-RU" sz="1000" dirty="0">
                          <a:effectLst/>
                        </a:rPr>
                        <a:t>11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400"/>
                        </a:spcAft>
                      </a:pPr>
                      <a:r>
                        <a:rPr lang="ru-RU" sz="1000" dirty="0">
                          <a:effectLst/>
                        </a:rPr>
                        <a:t>Соль поваренная пищевая, кг 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10,69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12,21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12,39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12,36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12,56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12,67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12,93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13,00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12,96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12,93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13,04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4265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400"/>
                        </a:spcAft>
                      </a:pPr>
                      <a:r>
                        <a:rPr lang="ru-RU" sz="1000" dirty="0">
                          <a:effectLst/>
                        </a:rPr>
                        <a:t>12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400"/>
                        </a:spcAft>
                      </a:pPr>
                      <a:r>
                        <a:rPr lang="ru-RU" sz="1000" dirty="0">
                          <a:effectLst/>
                        </a:rPr>
                        <a:t>Чай черный байховый, кг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854,96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846,54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920,52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940,29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926,33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922,80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934,25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965,63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942,78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947,21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901,07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801" marR="54801" marT="0" marB="0" anchor="ctr"/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DF0214C-F6F7-4FDC-9B40-A1A554F35A3D}" type="slidenum">
              <a:rPr lang="ru-RU" smtClean="0"/>
              <a:pPr/>
              <a:t>58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317030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229142"/>
            <a:ext cx="86409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cap="all" dirty="0" smtClean="0">
                <a:solidFill>
                  <a:srgbClr val="5E2753"/>
                </a:solidFill>
                <a:latin typeface="Arial Black" panose="020B0A04020102020204" pitchFamily="34" charset="0"/>
              </a:rPr>
              <a:t>10.1. Средние </a:t>
            </a:r>
            <a:r>
              <a:rPr lang="ru-RU" sz="1200" b="1" cap="all" dirty="0">
                <a:solidFill>
                  <a:srgbClr val="5E2753"/>
                </a:solidFill>
                <a:latin typeface="Arial Black" panose="020B0A04020102020204" pitchFamily="34" charset="0"/>
              </a:rPr>
              <a:t>потребительские цены на отдельные виды социально значимых продовольственных товаров первой </a:t>
            </a:r>
            <a:r>
              <a:rPr lang="ru-RU" sz="1200" b="1" cap="all" dirty="0" smtClean="0">
                <a:solidFill>
                  <a:srgbClr val="5E2753"/>
                </a:solidFill>
                <a:latin typeface="Arial Black" panose="020B0A04020102020204" pitchFamily="34" charset="0"/>
              </a:rPr>
              <a:t>необходимости, РУБ.</a:t>
            </a:r>
            <a:endParaRPr lang="ru-RU" sz="1200" b="1" cap="all" dirty="0">
              <a:solidFill>
                <a:srgbClr val="5E2753"/>
              </a:solidFill>
              <a:latin typeface="Arial Black" panose="020B0A04020102020204" pitchFamily="34" charset="0"/>
              <a:cs typeface="Arial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51891344"/>
              </p:ext>
            </p:extLst>
          </p:nvPr>
        </p:nvGraphicFramePr>
        <p:xfrm>
          <a:off x="251520" y="1196752"/>
          <a:ext cx="8640960" cy="5384568"/>
        </p:xfrm>
        <a:graphic>
          <a:graphicData uri="http://schemas.openxmlformats.org/drawingml/2006/table">
            <a:tbl>
              <a:tblPr firstRow="1" firstCol="1" bandRow="1">
                <a:tableStyleId>{9D7B26C5-4107-4FEC-AEDC-1716B250A1EF}</a:tableStyleId>
              </a:tblPr>
              <a:tblGrid>
                <a:gridCol w="31574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456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6696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58695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60465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71713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621779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640050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621779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565254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565254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  <a:gridCol w="632627">
                  <a:extLst>
                    <a:ext uri="{9D8B030D-6E8A-4147-A177-3AD203B41FA5}">
                      <a16:colId xmlns:a16="http://schemas.microsoft.com/office/drawing/2014/main" xmlns="" val="20011"/>
                    </a:ext>
                  </a:extLst>
                </a:gridCol>
                <a:gridCol w="757097">
                  <a:extLst>
                    <a:ext uri="{9D8B030D-6E8A-4147-A177-3AD203B41FA5}">
                      <a16:colId xmlns:a16="http://schemas.microsoft.com/office/drawing/2014/main" xmlns="" val="20012"/>
                    </a:ext>
                  </a:extLst>
                </a:gridCol>
              </a:tblGrid>
              <a:tr h="37786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400"/>
                        </a:spcAft>
                      </a:pPr>
                      <a:r>
                        <a:rPr lang="ru-RU" sz="1000" dirty="0">
                          <a:effectLst/>
                        </a:rPr>
                        <a:t>13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400"/>
                        </a:spcAft>
                      </a:pPr>
                      <a:r>
                        <a:rPr lang="ru-RU" sz="1000" b="0" dirty="0">
                          <a:effectLst/>
                        </a:rPr>
                        <a:t>Мука пшеничная, кг</a:t>
                      </a:r>
                      <a:endParaRPr lang="ru-RU" sz="9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effectLst/>
                        </a:rPr>
                        <a:t>26,45</a:t>
                      </a:r>
                      <a:endParaRPr lang="ru-RU" sz="9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effectLst/>
                        </a:rPr>
                        <a:t>28,22</a:t>
                      </a:r>
                      <a:endParaRPr lang="ru-RU" sz="9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effectLst/>
                        </a:rPr>
                        <a:t>29,83</a:t>
                      </a:r>
                      <a:endParaRPr lang="ru-RU" sz="9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effectLst/>
                        </a:rPr>
                        <a:t>31,41</a:t>
                      </a:r>
                      <a:endParaRPr lang="ru-RU" sz="9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effectLst/>
                        </a:rPr>
                        <a:t>32,39</a:t>
                      </a:r>
                      <a:endParaRPr lang="ru-RU" sz="9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effectLst/>
                        </a:rPr>
                        <a:t>31,58</a:t>
                      </a:r>
                      <a:endParaRPr lang="ru-RU" sz="9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effectLst/>
                        </a:rPr>
                        <a:t>31,67</a:t>
                      </a:r>
                      <a:endParaRPr lang="ru-RU" sz="9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effectLst/>
                        </a:rPr>
                        <a:t>32,26</a:t>
                      </a:r>
                      <a:endParaRPr lang="ru-RU" sz="9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effectLst/>
                        </a:rPr>
                        <a:t>32,52</a:t>
                      </a:r>
                      <a:endParaRPr lang="ru-RU" sz="9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effectLst/>
                        </a:rPr>
                        <a:t>32,31</a:t>
                      </a:r>
                      <a:endParaRPr lang="ru-RU" sz="9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effectLst/>
                        </a:rPr>
                        <a:t>32,28</a:t>
                      </a:r>
                      <a:endParaRPr lang="ru-RU" sz="9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767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400"/>
                        </a:spcAft>
                      </a:pPr>
                      <a:r>
                        <a:rPr lang="ru-RU" sz="1000" dirty="0">
                          <a:effectLst/>
                        </a:rPr>
                        <a:t>14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400"/>
                        </a:spcAft>
                      </a:pPr>
                      <a:r>
                        <a:rPr lang="ru-RU" sz="1000" dirty="0">
                          <a:effectLst/>
                        </a:rPr>
                        <a:t>Хлеб ржаной, ржано-пшеничный, кг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64,79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69,70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70,37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70,50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70,27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70,98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70,47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71,63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71,99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73,77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75,05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>
                    <a:lnT w="12700" cmpd="sng">
                      <a:noFill/>
                    </a:lnT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3147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400"/>
                        </a:spcAft>
                      </a:pPr>
                      <a:r>
                        <a:rPr lang="ru-RU" sz="1000" dirty="0">
                          <a:effectLst/>
                        </a:rPr>
                        <a:t>15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400"/>
                        </a:spcAft>
                      </a:pPr>
                      <a:r>
                        <a:rPr lang="ru-RU" sz="1000" dirty="0">
                          <a:effectLst/>
                        </a:rPr>
                        <a:t>Хлеб и булочные изделия из пшеничной муки 1 и 2 сорта, кг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47,90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52,17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51,92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52,74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52,57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53,57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53,44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53,31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53,19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54,40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55,37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7786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400"/>
                        </a:spcAft>
                      </a:pPr>
                      <a:r>
                        <a:rPr lang="ru-RU" sz="1000" dirty="0">
                          <a:effectLst/>
                        </a:rPr>
                        <a:t>16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400"/>
                        </a:spcAft>
                      </a:pPr>
                      <a:r>
                        <a:rPr lang="ru-RU" sz="1000" dirty="0">
                          <a:effectLst/>
                        </a:rPr>
                        <a:t>Рис шлифованный, кг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61,03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70,11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67,33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67,29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67,29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68,17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70,52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71,44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72,62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74,91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76,29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7786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400"/>
                        </a:spcAft>
                      </a:pPr>
                      <a:r>
                        <a:rPr lang="ru-RU" sz="1000" dirty="0">
                          <a:effectLst/>
                        </a:rPr>
                        <a:t>17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400"/>
                        </a:spcAft>
                      </a:pPr>
                      <a:r>
                        <a:rPr lang="ru-RU" sz="1000" dirty="0">
                          <a:effectLst/>
                        </a:rPr>
                        <a:t>Пшено, кг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34,74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64,26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62,58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66,93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68,56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70,82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72,66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73,21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76,36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76,50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76,85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767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400"/>
                        </a:spcAft>
                      </a:pPr>
                      <a:r>
                        <a:rPr lang="ru-RU" sz="1000" dirty="0">
                          <a:effectLst/>
                        </a:rPr>
                        <a:t>18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400"/>
                        </a:spcAft>
                      </a:pPr>
                      <a:r>
                        <a:rPr lang="ru-RU" sz="1000" dirty="0">
                          <a:effectLst/>
                        </a:rPr>
                        <a:t>Крупа гречневая-ядрица, кг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50,24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42,18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43,01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45,07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45,08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47,99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46,73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46,90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47,33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46,47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45,84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7786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400"/>
                        </a:spcAft>
                      </a:pPr>
                      <a:r>
                        <a:rPr lang="ru-RU" sz="1000" dirty="0">
                          <a:effectLst/>
                        </a:rPr>
                        <a:t>19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400"/>
                        </a:spcAft>
                      </a:pPr>
                      <a:r>
                        <a:rPr lang="ru-RU" sz="1000" dirty="0">
                          <a:effectLst/>
                        </a:rPr>
                        <a:t>Вермишель, кг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66,35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72,88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78,36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78,55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75,44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77,32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77,92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77,85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80,25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79,56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79,75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7786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400"/>
                        </a:spcAft>
                      </a:pPr>
                      <a:r>
                        <a:rPr lang="ru-RU" sz="1000" dirty="0">
                          <a:effectLst/>
                        </a:rPr>
                        <a:t>20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400"/>
                        </a:spcAft>
                      </a:pPr>
                      <a:r>
                        <a:rPr lang="ru-RU" sz="1000" dirty="0">
                          <a:effectLst/>
                        </a:rPr>
                        <a:t>Картофель, кг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22,90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20,01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20,03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21,22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20,94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19,33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23,21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26,58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34,90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30,14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17,92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5767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400"/>
                        </a:spcAft>
                      </a:pPr>
                      <a:r>
                        <a:rPr lang="ru-RU" sz="1000" dirty="0">
                          <a:effectLst/>
                        </a:rPr>
                        <a:t>21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400"/>
                        </a:spcAft>
                      </a:pPr>
                      <a:r>
                        <a:rPr lang="ru-RU" sz="1000" dirty="0">
                          <a:effectLst/>
                        </a:rPr>
                        <a:t>Капуста белокочанная свежая, кг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17,10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20,54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23,78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31,24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45,29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55,55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57,00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28,52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21,02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20,10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16,46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7786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400"/>
                        </a:spcAft>
                      </a:pPr>
                      <a:r>
                        <a:rPr lang="ru-RU" sz="1000" dirty="0">
                          <a:effectLst/>
                        </a:rPr>
                        <a:t>22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400"/>
                        </a:spcAft>
                      </a:pPr>
                      <a:r>
                        <a:rPr lang="ru-RU" sz="1000" dirty="0">
                          <a:effectLst/>
                        </a:rPr>
                        <a:t>Лук репчатый, кг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25,33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21,56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22,16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24,17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30,11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29,74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48,66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47,86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41,77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33,69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21,83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37786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400"/>
                        </a:spcAft>
                      </a:pPr>
                      <a:r>
                        <a:rPr lang="ru-RU" sz="1000" dirty="0">
                          <a:effectLst/>
                        </a:rPr>
                        <a:t>23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400"/>
                        </a:spcAft>
                      </a:pPr>
                      <a:r>
                        <a:rPr lang="ru-RU" sz="1000" dirty="0">
                          <a:effectLst/>
                        </a:rPr>
                        <a:t>Морковь, кг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28,08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27,24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23,67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25,35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30,25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32,60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40,82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42,51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50,20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37,29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23,68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37786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400"/>
                        </a:spcAft>
                      </a:pPr>
                      <a:r>
                        <a:rPr lang="ru-RU" sz="1000" dirty="0">
                          <a:effectLst/>
                        </a:rPr>
                        <a:t>24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400"/>
                        </a:spcAft>
                      </a:pPr>
                      <a:r>
                        <a:rPr lang="ru-RU" sz="1000" dirty="0">
                          <a:effectLst/>
                        </a:rPr>
                        <a:t>Яблоки, кг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109,29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96,41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100,80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100,68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97,88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99,75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106,83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112,00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114,96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116,36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96,87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728" marR="58728" marT="0" marB="0" anchor="ctr"/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DF0214C-F6F7-4FDC-9B40-A1A554F35A3D}" type="slidenum">
              <a:rPr lang="ru-RU" smtClean="0"/>
              <a:pPr/>
              <a:t>59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522245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DF0214C-F6F7-4FDC-9B40-A1A554F35A3D}" type="slidenum">
              <a:rPr lang="ru-RU" smtClean="0"/>
              <a:pPr/>
              <a:t>6</a:t>
            </a:fld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348333" y="776317"/>
            <a:ext cx="8424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solidFill>
                  <a:schemeClr val="accent3"/>
                </a:solidFill>
                <a:latin typeface="Arial Black" panose="020B0A04020102020204" pitchFamily="34" charset="0"/>
                <a:cs typeface="Arial" pitchFamily="34" charset="0"/>
              </a:rPr>
              <a:t>Перечень </a:t>
            </a:r>
            <a:r>
              <a:rPr lang="ru-RU" sz="1200" b="1" dirty="0" smtClean="0">
                <a:solidFill>
                  <a:schemeClr val="accent3"/>
                </a:solidFill>
                <a:latin typeface="Arial Black" panose="020B0A04020102020204" pitchFamily="34" charset="0"/>
                <a:cs typeface="Arial" pitchFamily="34" charset="0"/>
              </a:rPr>
              <a:t>товарных рынков </a:t>
            </a:r>
            <a:r>
              <a:rPr lang="ru-RU" sz="1200" b="1" dirty="0">
                <a:solidFill>
                  <a:schemeClr val="accent3"/>
                </a:solidFill>
                <a:latin typeface="Arial Black" panose="020B0A04020102020204" pitchFamily="34" charset="0"/>
                <a:cs typeface="Arial" pitchFamily="34" charset="0"/>
              </a:rPr>
              <a:t/>
            </a:r>
            <a:br>
              <a:rPr lang="ru-RU" sz="1200" b="1" dirty="0">
                <a:solidFill>
                  <a:schemeClr val="accent3"/>
                </a:solidFill>
                <a:latin typeface="Arial Black" panose="020B0A04020102020204" pitchFamily="34" charset="0"/>
                <a:cs typeface="Arial" pitchFamily="34" charset="0"/>
              </a:rPr>
            </a:br>
            <a:r>
              <a:rPr lang="ru-RU" sz="1200" b="1" dirty="0">
                <a:solidFill>
                  <a:schemeClr val="accent3"/>
                </a:solidFill>
                <a:latin typeface="Arial Black" panose="020B0A04020102020204" pitchFamily="34" charset="0"/>
                <a:cs typeface="Arial" pitchFamily="34" charset="0"/>
              </a:rPr>
              <a:t>для содействия развитию конкуренции в Новосибирской </a:t>
            </a:r>
            <a:r>
              <a:rPr lang="ru-RU" sz="1200" b="1" dirty="0" smtClean="0">
                <a:solidFill>
                  <a:schemeClr val="accent3"/>
                </a:solidFill>
                <a:latin typeface="Arial Black" panose="020B0A04020102020204" pitchFamily="34" charset="0"/>
                <a:cs typeface="Arial" pitchFamily="34" charset="0"/>
              </a:rPr>
              <a:t>области</a:t>
            </a:r>
            <a:endParaRPr lang="ru-RU" sz="1200" b="1" baseline="30000" dirty="0">
              <a:solidFill>
                <a:schemeClr val="accent3"/>
              </a:solidFill>
              <a:latin typeface="Arial Black" panose="020B0A04020102020204" pitchFamily="34" charset="0"/>
              <a:cs typeface="Arial" pitchFamily="34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1050625"/>
              </p:ext>
            </p:extLst>
          </p:nvPr>
        </p:nvGraphicFramePr>
        <p:xfrm>
          <a:off x="348332" y="1397000"/>
          <a:ext cx="8424938" cy="5227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12469">
                  <a:extLst>
                    <a:ext uri="{9D8B030D-6E8A-4147-A177-3AD203B41FA5}">
                      <a16:colId xmlns:a16="http://schemas.microsoft.com/office/drawing/2014/main" xmlns="" val="551203328"/>
                    </a:ext>
                  </a:extLst>
                </a:gridCol>
                <a:gridCol w="4212469">
                  <a:extLst>
                    <a:ext uri="{9D8B030D-6E8A-4147-A177-3AD203B41FA5}">
                      <a16:colId xmlns:a16="http://schemas.microsoft.com/office/drawing/2014/main" xmlns="" val="1268855791"/>
                    </a:ext>
                  </a:extLst>
                </a:gridCol>
              </a:tblGrid>
              <a:tr h="5128344">
                <a:tc>
                  <a:txBody>
                    <a:bodyPr/>
                    <a:lstStyle/>
                    <a:p>
                      <a:pPr marL="360000" indent="-360000">
                        <a:spcAft>
                          <a:spcPts val="400"/>
                        </a:spcAft>
                        <a:buClr>
                          <a:schemeClr val="tx2"/>
                        </a:buClr>
                        <a:buSzPct val="130000"/>
                        <a:buFont typeface="+mj-lt"/>
                        <a:buAutoNum type="arabicPeriod"/>
                      </a:pPr>
                      <a:r>
                        <a:rPr lang="ru-RU" sz="1100" b="0" dirty="0" smtClean="0">
                          <a:solidFill>
                            <a:schemeClr val="tx1"/>
                          </a:solidFill>
                        </a:rPr>
                        <a:t>Рынок услуг дошкольного образования</a:t>
                      </a:r>
                    </a:p>
                    <a:p>
                      <a:pPr marL="360000" indent="-360000">
                        <a:spcAft>
                          <a:spcPts val="400"/>
                        </a:spcAft>
                        <a:buClr>
                          <a:schemeClr val="tx2"/>
                        </a:buClr>
                        <a:buSzPct val="130000"/>
                        <a:buFont typeface="+mj-lt"/>
                        <a:buAutoNum type="arabicPeriod"/>
                      </a:pPr>
                      <a:r>
                        <a:rPr lang="ru-RU" sz="1100" b="0" dirty="0" smtClean="0">
                          <a:solidFill>
                            <a:schemeClr val="tx1"/>
                          </a:solidFill>
                        </a:rPr>
                        <a:t>Рынок услуг общего образования</a:t>
                      </a:r>
                    </a:p>
                    <a:p>
                      <a:pPr marL="360000" indent="-360000">
                        <a:spcAft>
                          <a:spcPts val="400"/>
                        </a:spcAft>
                        <a:buClr>
                          <a:schemeClr val="tx2"/>
                        </a:buClr>
                        <a:buSzPct val="130000"/>
                        <a:buFont typeface="+mj-lt"/>
                        <a:buAutoNum type="arabicPeriod"/>
                      </a:pPr>
                      <a:r>
                        <a:rPr lang="ru-RU" sz="1100" b="0" dirty="0" smtClean="0">
                          <a:solidFill>
                            <a:schemeClr val="tx1"/>
                          </a:solidFill>
                        </a:rPr>
                        <a:t>Рынок услуг среднего профессионального образования</a:t>
                      </a:r>
                    </a:p>
                    <a:p>
                      <a:pPr marL="360000" indent="-360000">
                        <a:spcAft>
                          <a:spcPts val="400"/>
                        </a:spcAft>
                        <a:buClr>
                          <a:schemeClr val="tx2"/>
                        </a:buClr>
                        <a:buSzPct val="130000"/>
                        <a:buFont typeface="+mj-lt"/>
                        <a:buAutoNum type="arabicPeriod"/>
                      </a:pPr>
                      <a:r>
                        <a:rPr lang="ru-RU" sz="1100" b="0" dirty="0" smtClean="0">
                          <a:solidFill>
                            <a:schemeClr val="tx1"/>
                          </a:solidFill>
                        </a:rPr>
                        <a:t>Рынок услуг дополнительного образования детей</a:t>
                      </a:r>
                    </a:p>
                    <a:p>
                      <a:pPr marL="360000" indent="-360000">
                        <a:spcAft>
                          <a:spcPts val="400"/>
                        </a:spcAft>
                        <a:buClr>
                          <a:schemeClr val="tx2"/>
                        </a:buClr>
                        <a:buSzPct val="130000"/>
                        <a:buFont typeface="+mj-lt"/>
                        <a:buAutoNum type="arabicPeriod"/>
                      </a:pPr>
                      <a:r>
                        <a:rPr lang="ru-RU" sz="1100" b="0" dirty="0" smtClean="0">
                          <a:solidFill>
                            <a:schemeClr val="tx1"/>
                          </a:solidFill>
                        </a:rPr>
                        <a:t>Рынок услуг детского отдыха и оздоровления</a:t>
                      </a:r>
                    </a:p>
                    <a:p>
                      <a:pPr marL="360000" indent="-360000">
                        <a:spcAft>
                          <a:spcPts val="400"/>
                        </a:spcAft>
                        <a:buClr>
                          <a:schemeClr val="tx2"/>
                        </a:buClr>
                        <a:buSzPct val="130000"/>
                        <a:buFont typeface="+mj-lt"/>
                        <a:buAutoNum type="arabicPeriod"/>
                      </a:pPr>
                      <a:r>
                        <a:rPr lang="ru-RU" sz="1100" b="0" dirty="0" smtClean="0">
                          <a:solidFill>
                            <a:schemeClr val="tx1"/>
                          </a:solidFill>
                        </a:rPr>
                        <a:t>Рынок услуг розничной торговли лекарственными препаратами, медицинскими изделиями и сопутствующими товарами</a:t>
                      </a:r>
                    </a:p>
                    <a:p>
                      <a:pPr marL="360000" indent="-360000">
                        <a:spcAft>
                          <a:spcPts val="400"/>
                        </a:spcAft>
                        <a:buClr>
                          <a:schemeClr val="tx2"/>
                        </a:buClr>
                        <a:buSzPct val="130000"/>
                        <a:buFont typeface="+mj-lt"/>
                        <a:buAutoNum type="arabicPeriod"/>
                      </a:pPr>
                      <a:r>
                        <a:rPr lang="ru-RU" sz="1100" b="0" dirty="0" smtClean="0">
                          <a:solidFill>
                            <a:schemeClr val="tx1"/>
                          </a:solidFill>
                        </a:rPr>
                        <a:t>Рынок психолого-педагогического сопровождения детей с ограниченными возможностями здоровья</a:t>
                      </a:r>
                    </a:p>
                    <a:p>
                      <a:pPr marL="360000" indent="-360000">
                        <a:spcAft>
                          <a:spcPts val="400"/>
                        </a:spcAft>
                        <a:buClr>
                          <a:schemeClr val="tx2"/>
                        </a:buClr>
                        <a:buSzPct val="130000"/>
                        <a:buFont typeface="+mj-lt"/>
                        <a:buAutoNum type="arabicPeriod"/>
                      </a:pPr>
                      <a:r>
                        <a:rPr lang="ru-RU" sz="1100" b="0" dirty="0" smtClean="0">
                          <a:solidFill>
                            <a:schemeClr val="tx1"/>
                          </a:solidFill>
                        </a:rPr>
                        <a:t>Рынок социальных услуг</a:t>
                      </a:r>
                    </a:p>
                    <a:p>
                      <a:pPr marL="360000" indent="-360000">
                        <a:spcAft>
                          <a:spcPts val="400"/>
                        </a:spcAft>
                        <a:buClr>
                          <a:schemeClr val="tx2"/>
                        </a:buClr>
                        <a:buSzPct val="130000"/>
                        <a:buFont typeface="+mj-lt"/>
                        <a:buAutoNum type="arabicPeriod"/>
                      </a:pPr>
                      <a:r>
                        <a:rPr lang="ru-RU" sz="1100" b="0" dirty="0" smtClean="0">
                          <a:solidFill>
                            <a:schemeClr val="tx1"/>
                          </a:solidFill>
                        </a:rPr>
                        <a:t>Рынок теплоснабжения (производство тепловой энергии)</a:t>
                      </a:r>
                    </a:p>
                    <a:p>
                      <a:pPr marL="360000" indent="-360000">
                        <a:spcAft>
                          <a:spcPts val="400"/>
                        </a:spcAft>
                        <a:buClr>
                          <a:schemeClr val="tx2"/>
                        </a:buClr>
                        <a:buSzPct val="130000"/>
                        <a:buFont typeface="+mj-lt"/>
                        <a:buAutoNum type="arabicPeriod"/>
                      </a:pPr>
                      <a:r>
                        <a:rPr lang="ru-RU" sz="1100" b="0" dirty="0" smtClean="0">
                          <a:solidFill>
                            <a:schemeClr val="tx1"/>
                          </a:solidFill>
                        </a:rPr>
                        <a:t>Рынок услуг по сбору и транспортированию твердых коммунальных отходов</a:t>
                      </a:r>
                    </a:p>
                    <a:p>
                      <a:pPr marL="360000" indent="-360000">
                        <a:spcAft>
                          <a:spcPts val="400"/>
                        </a:spcAft>
                        <a:buClr>
                          <a:schemeClr val="tx2"/>
                        </a:buClr>
                        <a:buSzPct val="130000"/>
                        <a:buFont typeface="+mj-lt"/>
                        <a:buAutoNum type="arabicPeriod"/>
                      </a:pPr>
                      <a:r>
                        <a:rPr lang="ru-RU" sz="1100" b="0" dirty="0" smtClean="0">
                          <a:solidFill>
                            <a:schemeClr val="tx1"/>
                          </a:solidFill>
                        </a:rPr>
                        <a:t>Рынок выполнения работ по благоустройству городской среды</a:t>
                      </a:r>
                    </a:p>
                    <a:p>
                      <a:pPr marL="360000" indent="-360000">
                        <a:spcAft>
                          <a:spcPts val="400"/>
                        </a:spcAft>
                        <a:buClr>
                          <a:schemeClr val="tx2"/>
                        </a:buClr>
                        <a:buSzPct val="130000"/>
                        <a:buFont typeface="+mj-lt"/>
                        <a:buAutoNum type="arabicPeriod"/>
                      </a:pPr>
                      <a:r>
                        <a:rPr lang="ru-RU" sz="1100" b="0" dirty="0" smtClean="0">
                          <a:solidFill>
                            <a:schemeClr val="tx1"/>
                          </a:solidFill>
                        </a:rPr>
                        <a:t>Рынок выполнения работ по содержанию и текущему ремонту общего имущества собственников помещений в многоквартирном доме</a:t>
                      </a:r>
                    </a:p>
                    <a:p>
                      <a:pPr marL="360000" indent="-360000">
                        <a:spcAft>
                          <a:spcPts val="400"/>
                        </a:spcAft>
                        <a:buClr>
                          <a:schemeClr val="tx2"/>
                        </a:buClr>
                        <a:buSzPct val="130000"/>
                        <a:buFont typeface="+mj-lt"/>
                        <a:buAutoNum type="arabicPeriod"/>
                      </a:pPr>
                      <a:r>
                        <a:rPr lang="ru-RU" sz="1100" b="0" dirty="0" smtClean="0">
                          <a:solidFill>
                            <a:schemeClr val="tx1"/>
                          </a:solidFill>
                        </a:rPr>
                        <a:t>Рынок услуг связи</a:t>
                      </a:r>
                    </a:p>
                    <a:p>
                      <a:pPr marL="360000" indent="-360000">
                        <a:spcAft>
                          <a:spcPts val="400"/>
                        </a:spcAft>
                        <a:buClr>
                          <a:schemeClr val="tx2"/>
                        </a:buClr>
                        <a:buSzPct val="130000"/>
                        <a:buFont typeface="+mj-lt"/>
                        <a:buAutoNum type="arabicPeriod"/>
                      </a:pPr>
                      <a:r>
                        <a:rPr lang="ru-RU" sz="1100" b="0" dirty="0" smtClean="0">
                          <a:solidFill>
                            <a:schemeClr val="tx1"/>
                          </a:solidFill>
                        </a:rPr>
                        <a:t>Рынок купли-продажи электрической энергии (мощности) на розничном рынке электрической энергии (мощности)</a:t>
                      </a:r>
                    </a:p>
                    <a:p>
                      <a:pPr marL="360000" indent="-360000">
                        <a:spcAft>
                          <a:spcPts val="400"/>
                        </a:spcAft>
                        <a:buClr>
                          <a:schemeClr val="tx2"/>
                        </a:buClr>
                        <a:buSzPct val="130000"/>
                        <a:buFont typeface="+mj-lt"/>
                        <a:buAutoNum type="arabicPeriod"/>
                      </a:pPr>
                      <a:r>
                        <a:rPr lang="ru-RU" sz="1100" b="0" dirty="0" smtClean="0">
                          <a:solidFill>
                            <a:schemeClr val="tx1"/>
                          </a:solidFill>
                        </a:rPr>
                        <a:t>Рынок производства электрической энергии (мощности) на розничном рынке электрической энергии (мощности), включая производство электрической энергии (мощности) в режиме когенерации</a:t>
                      </a:r>
                    </a:p>
                    <a:p>
                      <a:pPr marL="360000" indent="-360000">
                        <a:spcAft>
                          <a:spcPts val="400"/>
                        </a:spcAft>
                        <a:buClr>
                          <a:schemeClr val="tx2"/>
                        </a:buClr>
                        <a:buSzPct val="130000"/>
                        <a:buFont typeface="+mj-lt"/>
                        <a:buAutoNum type="arabicPeriod"/>
                      </a:pPr>
                      <a:r>
                        <a:rPr lang="ru-RU" sz="1100" b="0" dirty="0" smtClean="0">
                          <a:solidFill>
                            <a:schemeClr val="tx1"/>
                          </a:solidFill>
                        </a:rPr>
                        <a:t>Рынок оказания услуг по перевозке пассажиров автомобильным транспортом по муниципальным маршрутам регулярных перевозок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60000" marR="0" indent="-360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>
                          <a:schemeClr val="tx2"/>
                        </a:buClr>
                        <a:buSzPct val="130000"/>
                        <a:buFont typeface="+mj-lt"/>
                        <a:buAutoNum type="arabicPeriod" startAt="17"/>
                        <a:tabLst/>
                        <a:defRPr/>
                      </a:pPr>
                      <a:r>
                        <a:rPr lang="ru-RU" sz="1100" b="0" dirty="0" smtClean="0">
                          <a:solidFill>
                            <a:schemeClr val="tx1"/>
                          </a:solidFill>
                        </a:rPr>
                        <a:t>Рынок оказания услуг по перевозке пассажиров автомобильным транспортом по межмуниципальным маршрутам регулярных перевозок</a:t>
                      </a:r>
                    </a:p>
                    <a:p>
                      <a:pPr marL="360000" indent="-360000">
                        <a:spcAft>
                          <a:spcPts val="300"/>
                        </a:spcAft>
                        <a:buClr>
                          <a:schemeClr val="tx2"/>
                        </a:buClr>
                        <a:buSzPct val="130000"/>
                        <a:buFont typeface="+mj-lt"/>
                        <a:buAutoNum type="arabicPeriod" startAt="17"/>
                      </a:pPr>
                      <a:r>
                        <a:rPr lang="ru-RU" sz="1100" b="0" dirty="0" smtClean="0">
                          <a:solidFill>
                            <a:schemeClr val="tx1"/>
                          </a:solidFill>
                        </a:rPr>
                        <a:t>Рынок оказания услуг по перевозке пассажиров и багажа легковым такси на территории субъекта Российской Федерации</a:t>
                      </a:r>
                    </a:p>
                    <a:p>
                      <a:pPr marL="360000" indent="-360000">
                        <a:spcAft>
                          <a:spcPts val="300"/>
                        </a:spcAft>
                        <a:buClr>
                          <a:schemeClr val="tx2"/>
                        </a:buClr>
                        <a:buSzPct val="130000"/>
                        <a:buFont typeface="+mj-lt"/>
                        <a:buAutoNum type="arabicPeriod" startAt="17"/>
                      </a:pPr>
                      <a:r>
                        <a:rPr lang="ru-RU" sz="1100" b="0" dirty="0" smtClean="0">
                          <a:solidFill>
                            <a:schemeClr val="tx1"/>
                          </a:solidFill>
                        </a:rPr>
                        <a:t>Рынок услуг связи, в том числе услуг по предоставлению широкополосного доступа к информационно-телекоммуникационной сети «Интернет»</a:t>
                      </a:r>
                    </a:p>
                    <a:p>
                      <a:pPr marL="360000" indent="-360000">
                        <a:spcAft>
                          <a:spcPts val="300"/>
                        </a:spcAft>
                        <a:buClr>
                          <a:schemeClr val="tx2"/>
                        </a:buClr>
                        <a:buSzPct val="130000"/>
                        <a:buFont typeface="+mj-lt"/>
                        <a:buAutoNum type="arabicPeriod" startAt="17"/>
                      </a:pPr>
                      <a:r>
                        <a:rPr lang="ru-RU" sz="1100" b="0" dirty="0" smtClean="0">
                          <a:solidFill>
                            <a:schemeClr val="tx1"/>
                          </a:solidFill>
                        </a:rPr>
                        <a:t>Рынок жилищного строительства (за исключением Московского фонда реновации жилой застройки и индивидуального жилищного строительства)</a:t>
                      </a:r>
                    </a:p>
                    <a:p>
                      <a:pPr marL="360000" indent="-360000">
                        <a:spcAft>
                          <a:spcPts val="300"/>
                        </a:spcAft>
                        <a:buClr>
                          <a:schemeClr val="tx2"/>
                        </a:buClr>
                        <a:buSzPct val="130000"/>
                        <a:buFont typeface="+mj-lt"/>
                        <a:buAutoNum type="arabicPeriod" startAt="17"/>
                      </a:pPr>
                      <a:r>
                        <a:rPr lang="ru-RU" sz="1100" b="0" dirty="0" smtClean="0">
                          <a:solidFill>
                            <a:schemeClr val="tx1"/>
                          </a:solidFill>
                        </a:rPr>
                        <a:t>Рынок строительства объектов капитального строительства, за исключением жилищного и дорожного строительства</a:t>
                      </a:r>
                    </a:p>
                    <a:p>
                      <a:pPr marL="360000" indent="-360000">
                        <a:spcAft>
                          <a:spcPts val="300"/>
                        </a:spcAft>
                        <a:buClr>
                          <a:schemeClr val="tx2"/>
                        </a:buClr>
                        <a:buSzPct val="130000"/>
                        <a:buFont typeface="+mj-lt"/>
                        <a:buAutoNum type="arabicPeriod" startAt="17"/>
                      </a:pPr>
                      <a:r>
                        <a:rPr lang="ru-RU" sz="1100" b="0" dirty="0" smtClean="0">
                          <a:solidFill>
                            <a:schemeClr val="tx1"/>
                          </a:solidFill>
                        </a:rPr>
                        <a:t>Рынок строительства объектов капитального строительства, за исключением жилищного и дорожного строительства</a:t>
                      </a:r>
                    </a:p>
                    <a:p>
                      <a:pPr marL="360000" indent="-360000">
                        <a:spcAft>
                          <a:spcPts val="300"/>
                        </a:spcAft>
                        <a:buClr>
                          <a:schemeClr val="tx2"/>
                        </a:buClr>
                        <a:buSzPct val="130000"/>
                        <a:buFont typeface="+mj-lt"/>
                        <a:buAutoNum type="arabicPeriod" startAt="17"/>
                      </a:pPr>
                      <a:r>
                        <a:rPr lang="ru-RU" sz="1100" b="0" dirty="0" smtClean="0">
                          <a:solidFill>
                            <a:schemeClr val="tx1"/>
                          </a:solidFill>
                        </a:rPr>
                        <a:t>Рынок архитектурно-строительного проектирования</a:t>
                      </a:r>
                    </a:p>
                    <a:p>
                      <a:pPr marL="360000" indent="-360000">
                        <a:spcAft>
                          <a:spcPts val="300"/>
                        </a:spcAft>
                        <a:buClr>
                          <a:schemeClr val="tx2"/>
                        </a:buClr>
                        <a:buSzPct val="130000"/>
                        <a:buFont typeface="+mj-lt"/>
                        <a:buAutoNum type="arabicPeriod" startAt="17"/>
                      </a:pPr>
                      <a:r>
                        <a:rPr lang="ru-RU" sz="1100" b="0" dirty="0" smtClean="0">
                          <a:solidFill>
                            <a:schemeClr val="tx1"/>
                          </a:solidFill>
                        </a:rPr>
                        <a:t>Рынок племенного животноводства</a:t>
                      </a:r>
                    </a:p>
                    <a:p>
                      <a:pPr marL="360000" indent="-360000">
                        <a:spcAft>
                          <a:spcPts val="300"/>
                        </a:spcAft>
                        <a:buClr>
                          <a:schemeClr val="tx2"/>
                        </a:buClr>
                        <a:buSzPct val="130000"/>
                        <a:buFont typeface="+mj-lt"/>
                        <a:buAutoNum type="arabicPeriod" startAt="17"/>
                      </a:pPr>
                      <a:r>
                        <a:rPr lang="ru-RU" sz="1100" b="0" dirty="0" smtClean="0">
                          <a:solidFill>
                            <a:schemeClr val="tx1"/>
                          </a:solidFill>
                        </a:rPr>
                        <a:t>Рынок семеноводства</a:t>
                      </a:r>
                    </a:p>
                    <a:p>
                      <a:pPr marL="360000" indent="-360000">
                        <a:spcAft>
                          <a:spcPts val="300"/>
                        </a:spcAft>
                        <a:buClr>
                          <a:schemeClr val="tx2"/>
                        </a:buClr>
                        <a:buSzPct val="130000"/>
                        <a:buFont typeface="+mj-lt"/>
                        <a:buAutoNum type="arabicPeriod" startAt="17"/>
                      </a:pPr>
                      <a:r>
                        <a:rPr lang="ru-RU" sz="1100" b="0" dirty="0" smtClean="0">
                          <a:solidFill>
                            <a:schemeClr val="tx1"/>
                          </a:solidFill>
                        </a:rPr>
                        <a:t>Рынок вылова водных биоресурсов</a:t>
                      </a:r>
                    </a:p>
                    <a:p>
                      <a:pPr marL="360000" indent="-360000">
                        <a:spcAft>
                          <a:spcPts val="300"/>
                        </a:spcAft>
                        <a:buClr>
                          <a:schemeClr val="tx2"/>
                        </a:buClr>
                        <a:buSzPct val="130000"/>
                        <a:buFont typeface="+mj-lt"/>
                        <a:buAutoNum type="arabicPeriod" startAt="17"/>
                      </a:pPr>
                      <a:r>
                        <a:rPr lang="ru-RU" sz="1100" b="0" dirty="0" smtClean="0">
                          <a:solidFill>
                            <a:schemeClr val="tx1"/>
                          </a:solidFill>
                        </a:rPr>
                        <a:t>Рынок переработки водных биоресурсов</a:t>
                      </a:r>
                    </a:p>
                    <a:p>
                      <a:pPr marL="360000" indent="-360000">
                        <a:spcAft>
                          <a:spcPts val="300"/>
                        </a:spcAft>
                        <a:buClr>
                          <a:schemeClr val="tx2"/>
                        </a:buClr>
                        <a:buSzPct val="130000"/>
                        <a:buFont typeface="+mj-lt"/>
                        <a:buAutoNum type="arabicPeriod" startAt="17"/>
                      </a:pPr>
                      <a:r>
                        <a:rPr lang="ru-RU" sz="1100" b="0" dirty="0" smtClean="0">
                          <a:solidFill>
                            <a:schemeClr val="tx1"/>
                          </a:solidFill>
                        </a:rPr>
                        <a:t>Рынок товарной аквакультуры</a:t>
                      </a:r>
                    </a:p>
                    <a:p>
                      <a:pPr marL="360000" indent="-360000">
                        <a:spcAft>
                          <a:spcPts val="300"/>
                        </a:spcAft>
                        <a:buClr>
                          <a:schemeClr val="tx2"/>
                        </a:buClr>
                        <a:buSzPct val="130000"/>
                        <a:buFont typeface="+mj-lt"/>
                        <a:buAutoNum type="arabicPeriod" startAt="17"/>
                      </a:pPr>
                      <a:r>
                        <a:rPr lang="ru-RU" sz="1100" b="0" dirty="0" smtClean="0">
                          <a:solidFill>
                            <a:schemeClr val="tx1"/>
                          </a:solidFill>
                        </a:rPr>
                        <a:t>Рынок добычи общераспространенных полезных ископаемых на участках недр местного значения</a:t>
                      </a:r>
                    </a:p>
                    <a:p>
                      <a:pPr marL="360000" indent="-360000">
                        <a:spcAft>
                          <a:spcPts val="300"/>
                        </a:spcAft>
                        <a:buClr>
                          <a:schemeClr val="tx2"/>
                        </a:buClr>
                        <a:buSzPct val="130000"/>
                        <a:buFont typeface="+mj-lt"/>
                        <a:buAutoNum type="arabicPeriod" startAt="17"/>
                      </a:pPr>
                      <a:r>
                        <a:rPr lang="ru-RU" sz="1100" b="0" dirty="0" smtClean="0">
                          <a:solidFill>
                            <a:schemeClr val="tx1"/>
                          </a:solidFill>
                        </a:rPr>
                        <a:t>Рынок легкой промышленности</a:t>
                      </a:r>
                    </a:p>
                    <a:p>
                      <a:pPr marL="360000" indent="-360000">
                        <a:spcAft>
                          <a:spcPts val="300"/>
                        </a:spcAft>
                        <a:buClr>
                          <a:schemeClr val="tx2"/>
                        </a:buClr>
                        <a:buSzPct val="130000"/>
                        <a:buFont typeface="+mj-lt"/>
                        <a:buAutoNum type="arabicPeriod" startAt="17"/>
                      </a:pPr>
                      <a:r>
                        <a:rPr lang="ru-RU" sz="1100" b="0" dirty="0" smtClean="0">
                          <a:solidFill>
                            <a:schemeClr val="tx1"/>
                          </a:solidFill>
                        </a:rPr>
                        <a:t>Рынок обработки древесины и производства изделий из дерева</a:t>
                      </a:r>
                    </a:p>
                    <a:p>
                      <a:pPr marL="360000" indent="-360000">
                        <a:spcAft>
                          <a:spcPts val="300"/>
                        </a:spcAft>
                        <a:buClr>
                          <a:schemeClr val="tx2"/>
                        </a:buClr>
                        <a:buSzPct val="130000"/>
                        <a:buFont typeface="+mj-lt"/>
                        <a:buAutoNum type="arabicPeriod" startAt="17"/>
                      </a:pPr>
                      <a:r>
                        <a:rPr lang="ru-RU" sz="1100" b="0" dirty="0" smtClean="0">
                          <a:solidFill>
                            <a:schemeClr val="tx1"/>
                          </a:solidFill>
                        </a:rPr>
                        <a:t>Рынок производства кирпича</a:t>
                      </a:r>
                    </a:p>
                    <a:p>
                      <a:pPr marL="360000" indent="-360000">
                        <a:spcAft>
                          <a:spcPts val="300"/>
                        </a:spcAft>
                        <a:buClr>
                          <a:schemeClr val="tx2"/>
                        </a:buClr>
                        <a:buSzPct val="130000"/>
                        <a:buFont typeface="+mj-lt"/>
                        <a:buAutoNum type="arabicPeriod" startAt="17"/>
                      </a:pPr>
                      <a:r>
                        <a:rPr lang="ru-RU" sz="1100" b="0" dirty="0" smtClean="0">
                          <a:solidFill>
                            <a:schemeClr val="tx1"/>
                          </a:solidFill>
                        </a:rPr>
                        <a:t>Рынок производства бетона</a:t>
                      </a:r>
                      <a:endParaRPr lang="ru-RU" sz="11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3643928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152167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241366"/>
            <a:ext cx="86409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5E2753"/>
                </a:solidFill>
                <a:latin typeface="Arial Black" panose="020B0A04020102020204" pitchFamily="34" charset="0"/>
              </a:rPr>
              <a:t>10.2</a:t>
            </a:r>
            <a:r>
              <a:rPr lang="ru-RU" sz="1200" b="1" dirty="0">
                <a:solidFill>
                  <a:srgbClr val="5E2753"/>
                </a:solidFill>
                <a:latin typeface="Arial Black" panose="020B0A04020102020204" pitchFamily="34" charset="0"/>
              </a:rPr>
              <a:t>. </a:t>
            </a:r>
            <a:r>
              <a:rPr lang="ru-RU" sz="1200" b="1" dirty="0" smtClean="0">
                <a:solidFill>
                  <a:srgbClr val="5E2753"/>
                </a:solidFill>
                <a:latin typeface="Arial Black" panose="020B0A04020102020204" pitchFamily="34" charset="0"/>
              </a:rPr>
              <a:t>ДИНАМИКА </a:t>
            </a:r>
            <a:r>
              <a:rPr lang="ru-RU" sz="1200" b="1" cap="all" dirty="0" smtClean="0">
                <a:solidFill>
                  <a:srgbClr val="5E2753"/>
                </a:solidFill>
                <a:latin typeface="Arial Black" panose="020B0A04020102020204" pitchFamily="34" charset="0"/>
              </a:rPr>
              <a:t>Средних потребительских цен </a:t>
            </a:r>
            <a:r>
              <a:rPr lang="ru-RU" sz="1200" b="1" cap="all" dirty="0">
                <a:solidFill>
                  <a:srgbClr val="5E2753"/>
                </a:solidFill>
                <a:latin typeface="Arial Black" panose="020B0A04020102020204" pitchFamily="34" charset="0"/>
              </a:rPr>
              <a:t>на отдельные виды социально значимых продовольственных товаров первой необходимости, </a:t>
            </a:r>
            <a:r>
              <a:rPr lang="ru-RU" sz="1200" b="1" cap="all" dirty="0" smtClean="0">
                <a:solidFill>
                  <a:srgbClr val="5E2753"/>
                </a:solidFill>
                <a:latin typeface="Arial Black" panose="020B0A04020102020204" pitchFamily="34" charset="0"/>
              </a:rPr>
              <a:t>в % к предыдущему периоду</a:t>
            </a:r>
            <a:endParaRPr lang="ru-RU" sz="1200" b="1" cap="all" dirty="0">
              <a:solidFill>
                <a:srgbClr val="5E2753"/>
              </a:solidFill>
              <a:latin typeface="Arial Black" panose="020B0A04020102020204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94041" y="908248"/>
            <a:ext cx="8640960" cy="1015663"/>
          </a:xfrm>
          <a:prstGeom prst="rect">
            <a:avLst/>
          </a:prstGeom>
          <a:noFill/>
        </p:spPr>
        <p:txBody>
          <a:bodyPr wrap="square" numCol="2" spcCol="252000" rtlCol="0">
            <a:spAutoFit/>
          </a:bodyPr>
          <a:lstStyle/>
          <a:p>
            <a:pPr algn="just"/>
            <a:r>
              <a:rPr lang="ru-RU" sz="1200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В 2019 г. </a:t>
            </a:r>
            <a:r>
              <a:rPr lang="ru-RU" sz="1200" b="1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рост цен на социально значимые продовольственные товары в 30% и более </a:t>
            </a:r>
            <a:r>
              <a:rPr lang="ru-RU" sz="1200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был зафиксирован 4 раза: в </a:t>
            </a:r>
            <a:r>
              <a:rPr lang="ru-RU" sz="1200" dirty="0">
                <a:solidFill>
                  <a:prstClr val="black"/>
                </a:solidFill>
                <a:cs typeface="Times New Roman" panose="02020603050405020304" pitchFamily="18" charset="0"/>
              </a:rPr>
              <a:t>июле 2019 г. </a:t>
            </a:r>
            <a:r>
              <a:rPr lang="ru-RU" sz="1200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– </a:t>
            </a:r>
            <a:r>
              <a:rPr lang="ru-RU" sz="1200" dirty="0">
                <a:solidFill>
                  <a:prstClr val="black"/>
                </a:solidFill>
                <a:cs typeface="Times New Roman" panose="02020603050405020304" pitchFamily="18" charset="0"/>
              </a:rPr>
              <a:t>на картофель на 31,1%, в мае – на лук репчатый на 63,62%, в феврале и марте – на капусту белокочанную на 31,37% и 44,97% соответственно. По итогам 2018 г. рост более чем на 30% был зафиксирован для пшена (цена на данный продовольственный товар в сравнении с 2017 г. выросла на 84,97%). По итогам 2017 г. столь существенного роста цен на какие бы то ни было товары из перечня социально значимых зафиксировано не было. </a:t>
            </a:r>
            <a:endParaRPr lang="ru-RU" sz="1200" dirty="0">
              <a:solidFill>
                <a:prstClr val="black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72016211"/>
              </p:ext>
            </p:extLst>
          </p:nvPr>
        </p:nvGraphicFramePr>
        <p:xfrm>
          <a:off x="323526" y="2276872"/>
          <a:ext cx="8496946" cy="4249474"/>
        </p:xfrm>
        <a:graphic>
          <a:graphicData uri="http://schemas.openxmlformats.org/drawingml/2006/table">
            <a:tbl>
              <a:tblPr firstRow="1" firstCol="1" bandRow="1">
                <a:tableStyleId>{9D7B26C5-4107-4FEC-AEDC-1716B250A1EF}</a:tableStyleId>
              </a:tblPr>
              <a:tblGrid>
                <a:gridCol w="26876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1439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1753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51753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561053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63633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518121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573402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518121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518121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518121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  <a:gridCol w="549879">
                  <a:extLst>
                    <a:ext uri="{9D8B030D-6E8A-4147-A177-3AD203B41FA5}">
                      <a16:colId xmlns:a16="http://schemas.microsoft.com/office/drawing/2014/main" xmlns="" val="20011"/>
                    </a:ext>
                  </a:extLst>
                </a:gridCol>
                <a:gridCol w="692788">
                  <a:extLst>
                    <a:ext uri="{9D8B030D-6E8A-4147-A177-3AD203B41FA5}">
                      <a16:colId xmlns:a16="http://schemas.microsoft.com/office/drawing/2014/main" xmlns="" val="20012"/>
                    </a:ext>
                  </a:extLst>
                </a:gridCol>
                <a:gridCol w="692788">
                  <a:extLst>
                    <a:ext uri="{9D8B030D-6E8A-4147-A177-3AD203B41FA5}">
                      <a16:colId xmlns:a16="http://schemas.microsoft.com/office/drawing/2014/main" xmlns="" val="20013"/>
                    </a:ext>
                  </a:extLst>
                </a:gridCol>
              </a:tblGrid>
              <a:tr h="57506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400"/>
                        </a:spcAft>
                      </a:pPr>
                      <a:r>
                        <a:rPr lang="ru-RU" sz="900" dirty="0">
                          <a:solidFill>
                            <a:schemeClr val="tx2"/>
                          </a:solidFill>
                          <a:effectLst/>
                        </a:rPr>
                        <a:t>№</a:t>
                      </a:r>
                      <a:endParaRPr lang="ru-RU" sz="800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DE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400"/>
                        </a:spcAft>
                      </a:pPr>
                      <a:r>
                        <a:rPr lang="ru-RU" sz="900" dirty="0">
                          <a:solidFill>
                            <a:schemeClr val="tx2"/>
                          </a:solidFill>
                          <a:effectLst/>
                        </a:rPr>
                        <a:t>Наименование типа продовольственных товаров</a:t>
                      </a:r>
                      <a:endParaRPr lang="ru-RU" sz="800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DE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chemeClr val="tx2"/>
                          </a:solidFill>
                          <a:effectLst/>
                        </a:rPr>
                        <a:t>2017</a:t>
                      </a:r>
                      <a:endParaRPr lang="ru-RU" sz="800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DE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chemeClr val="tx2"/>
                          </a:solidFill>
                          <a:effectLst/>
                        </a:rPr>
                        <a:t>2018</a:t>
                      </a:r>
                      <a:endParaRPr lang="ru-RU" sz="800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DE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chemeClr val="tx2"/>
                          </a:solidFill>
                          <a:effectLst/>
                        </a:rPr>
                        <a:t>Январь 2019</a:t>
                      </a:r>
                      <a:endParaRPr lang="ru-RU" sz="800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DE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chemeClr val="tx2"/>
                          </a:solidFill>
                          <a:effectLst/>
                        </a:rPr>
                        <a:t>Февраль 2019</a:t>
                      </a:r>
                      <a:endParaRPr lang="ru-RU" sz="800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DE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chemeClr val="tx2"/>
                          </a:solidFill>
                          <a:effectLst/>
                        </a:rPr>
                        <a:t>Март 2019</a:t>
                      </a:r>
                      <a:endParaRPr lang="ru-RU" sz="800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DE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chemeClr val="tx2"/>
                          </a:solidFill>
                          <a:effectLst/>
                        </a:rPr>
                        <a:t>Апрель 2019</a:t>
                      </a:r>
                      <a:endParaRPr lang="ru-RU" sz="800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DE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chemeClr val="tx2"/>
                          </a:solidFill>
                          <a:effectLst/>
                        </a:rPr>
                        <a:t>Май 2019</a:t>
                      </a:r>
                      <a:endParaRPr lang="ru-RU" sz="800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DE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chemeClr val="tx2"/>
                          </a:solidFill>
                          <a:effectLst/>
                        </a:rPr>
                        <a:t>Июнь 2019</a:t>
                      </a:r>
                      <a:endParaRPr lang="ru-RU" sz="800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DE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chemeClr val="tx2"/>
                          </a:solidFill>
                          <a:effectLst/>
                        </a:rPr>
                        <a:t>Июль 2019</a:t>
                      </a:r>
                      <a:endParaRPr lang="ru-RU" sz="800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DE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chemeClr val="tx2"/>
                          </a:solidFill>
                          <a:effectLst/>
                        </a:rPr>
                        <a:t>Август 2019</a:t>
                      </a:r>
                      <a:endParaRPr lang="ru-RU" sz="800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DE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chemeClr val="tx2"/>
                          </a:solidFill>
                          <a:effectLst/>
                        </a:rPr>
                        <a:t>Сентябрь 2019</a:t>
                      </a:r>
                      <a:endParaRPr lang="ru-RU" sz="800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DE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chemeClr val="tx2"/>
                          </a:solidFill>
                          <a:effectLst/>
                        </a:rPr>
                        <a:t>Январь-Сентябрь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chemeClr val="tx2"/>
                          </a:solidFill>
                          <a:effectLst/>
                        </a:rPr>
                        <a:t>2019</a:t>
                      </a:r>
                      <a:endParaRPr lang="ru-RU" sz="800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DE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30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400"/>
                        </a:spcAft>
                      </a:pPr>
                      <a:r>
                        <a:rPr lang="ru-RU" sz="900" dirty="0">
                          <a:effectLst/>
                        </a:rPr>
                        <a:t>1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400"/>
                        </a:spcAft>
                      </a:pPr>
                      <a:r>
                        <a:rPr lang="ru-RU" sz="900" dirty="0">
                          <a:effectLst/>
                        </a:rPr>
                        <a:t>Говядина (кроме бескостного мяса), кг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101,02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104,53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101,78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102,26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101,65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100,50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100,35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100,51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99,97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99,07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100,63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106,90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2808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400"/>
                        </a:spcAft>
                      </a:pPr>
                      <a:r>
                        <a:rPr lang="ru-RU" sz="900" dirty="0">
                          <a:effectLst/>
                        </a:rPr>
                        <a:t>2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400"/>
                        </a:spcAft>
                      </a:pPr>
                      <a:r>
                        <a:rPr lang="ru-RU" sz="900" dirty="0">
                          <a:effectLst/>
                        </a:rPr>
                        <a:t>Свинина (кроме бескостного мяса), кг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96,57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107,15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101,67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98,39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103,52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100,44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99,93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97,07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104,40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99,72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97,61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102,53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290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400"/>
                        </a:spcAft>
                      </a:pPr>
                      <a:r>
                        <a:rPr lang="ru-RU" sz="900" dirty="0">
                          <a:effectLst/>
                        </a:rPr>
                        <a:t>3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400"/>
                        </a:spcAft>
                      </a:pPr>
                      <a:r>
                        <a:rPr lang="ru-RU" sz="900" dirty="0">
                          <a:effectLst/>
                        </a:rPr>
                        <a:t>Баранина (кроме бескостного мяса), кг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100,81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102,56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106,99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101,96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100,99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101,47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99,29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100,35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101,92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102,01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99,78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115,55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580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400"/>
                        </a:spcAft>
                      </a:pPr>
                      <a:r>
                        <a:rPr lang="ru-RU" sz="900" dirty="0">
                          <a:effectLst/>
                        </a:rPr>
                        <a:t>4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400"/>
                        </a:spcAft>
                      </a:pPr>
                      <a:r>
                        <a:rPr lang="ru-RU" sz="900" dirty="0">
                          <a:effectLst/>
                        </a:rPr>
                        <a:t>Куры (кроме куриных окорочков), кг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93,45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111,74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99,88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99,54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100,46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99,25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101,69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101,13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101,60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99,84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99,03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102,41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8337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400"/>
                        </a:spcAft>
                      </a:pPr>
                      <a:r>
                        <a:rPr lang="ru-RU" sz="900" dirty="0">
                          <a:effectLst/>
                        </a:rPr>
                        <a:t>5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400"/>
                        </a:spcAft>
                      </a:pPr>
                      <a:r>
                        <a:rPr lang="ru-RU" sz="900" dirty="0">
                          <a:effectLst/>
                        </a:rPr>
                        <a:t>Рыба мороженая неразделанная, кг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99,90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107,29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96,36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97,96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97,82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101,82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101,00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96,98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99,62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100,08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99,03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90,92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9168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400"/>
                        </a:spcAft>
                      </a:pPr>
                      <a:r>
                        <a:rPr lang="ru-RU" sz="900" dirty="0">
                          <a:effectLst/>
                        </a:rPr>
                        <a:t>6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400"/>
                        </a:spcAft>
                      </a:pPr>
                      <a:r>
                        <a:rPr lang="ru-RU" sz="900" dirty="0">
                          <a:effectLst/>
                        </a:rPr>
                        <a:t>Масло сливочное, кг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107,32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104,95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101,15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101,74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99,39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100,20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103,05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99,08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100,69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104,77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99,16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109,46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8337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400"/>
                        </a:spcAft>
                      </a:pPr>
                      <a:r>
                        <a:rPr lang="ru-RU" sz="900" dirty="0">
                          <a:effectLst/>
                        </a:rPr>
                        <a:t>7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400"/>
                        </a:spcAft>
                      </a:pPr>
                      <a:r>
                        <a:rPr lang="ru-RU" sz="900" dirty="0">
                          <a:effectLst/>
                        </a:rPr>
                        <a:t>Масло подсолнечное, кг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88,47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104,00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99,99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97,50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101,89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101,35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97,32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103,07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96,71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101,12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94,57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93,39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49262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400"/>
                        </a:spcAft>
                      </a:pPr>
                      <a:r>
                        <a:rPr lang="ru-RU" sz="900" dirty="0">
                          <a:effectLst/>
                        </a:rPr>
                        <a:t>8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400"/>
                        </a:spcAft>
                      </a:pPr>
                      <a:r>
                        <a:rPr lang="ru-RU" sz="900" dirty="0">
                          <a:effectLst/>
                        </a:rPr>
                        <a:t>Молоко питьевое цельное пастеризованное 2,5–3,2% жирности, л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102,90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99,77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99,16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101,94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98,66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97,42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102,24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100,19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100,74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99,23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103,29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102,77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8337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400"/>
                        </a:spcAft>
                      </a:pPr>
                      <a:r>
                        <a:rPr lang="ru-RU" sz="900" dirty="0">
                          <a:effectLst/>
                        </a:rPr>
                        <a:t>9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400"/>
                        </a:spcAft>
                      </a:pPr>
                      <a:r>
                        <a:rPr lang="ru-RU" sz="900" dirty="0">
                          <a:effectLst/>
                        </a:rPr>
                        <a:t>Яйца куриные, 10 шт.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90,63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114,49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100,75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99,59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99,03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100,98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94,03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96,82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98,53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105,24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99,46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94,20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19168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400"/>
                        </a:spcAft>
                      </a:pPr>
                      <a:r>
                        <a:rPr lang="ru-RU" sz="900" dirty="0">
                          <a:effectLst/>
                        </a:rPr>
                        <a:t>10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400"/>
                        </a:spcAft>
                      </a:pPr>
                      <a:r>
                        <a:rPr lang="ru-RU" sz="900" dirty="0">
                          <a:effectLst/>
                        </a:rPr>
                        <a:t>Сахар-песок, кг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75,39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122,76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100,79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100,14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99,62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99,72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94,92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95,92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93,71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98,91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93,86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79,42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709" marR="52709" marT="0" marB="0" anchor="ctr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467544" y="2627387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DF0214C-F6F7-4FDC-9B40-A1A554F35A3D}" type="slidenum">
              <a:rPr lang="ru-RU" smtClean="0"/>
              <a:pPr/>
              <a:t>60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87136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07504" y="188640"/>
            <a:ext cx="86409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5E2753"/>
                </a:solidFill>
                <a:latin typeface="Arial Black" panose="020B0A04020102020204" pitchFamily="34" charset="0"/>
              </a:rPr>
              <a:t>10.2. ДИНАМИКА </a:t>
            </a:r>
            <a:r>
              <a:rPr lang="ru-RU" sz="1200" b="1" cap="all" dirty="0" smtClean="0">
                <a:solidFill>
                  <a:srgbClr val="5E2753"/>
                </a:solidFill>
                <a:latin typeface="Arial Black" panose="020B0A04020102020204" pitchFamily="34" charset="0"/>
              </a:rPr>
              <a:t>Средних потребительских цен на отдельные виды социально значимых продовольственных товаров первой необходимости, в % к предыдущему периоду</a:t>
            </a:r>
            <a:endParaRPr lang="ru-RU" sz="1200" b="1" cap="all" dirty="0">
              <a:solidFill>
                <a:srgbClr val="5E2753"/>
              </a:solidFill>
              <a:latin typeface="Arial Black" panose="020B0A04020102020204" pitchFamily="34" charset="0"/>
              <a:cs typeface="Arial" pitchFamily="34" charset="0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71348865"/>
              </p:ext>
            </p:extLst>
          </p:nvPr>
        </p:nvGraphicFramePr>
        <p:xfrm>
          <a:off x="251520" y="1052736"/>
          <a:ext cx="8568953" cy="5626404"/>
        </p:xfrm>
        <a:graphic>
          <a:graphicData uri="http://schemas.openxmlformats.org/drawingml/2006/table">
            <a:tbl>
              <a:tblPr firstRow="1" firstCol="1" bandRow="1">
                <a:tableStyleId>{9D7B26C5-4107-4FEC-AEDC-1716B250A1EF}</a:tableStyleId>
              </a:tblPr>
              <a:tblGrid>
                <a:gridCol w="27104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571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9114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52191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565806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641722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522512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578262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522512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522512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522512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  <a:gridCol w="554538">
                  <a:extLst>
                    <a:ext uri="{9D8B030D-6E8A-4147-A177-3AD203B41FA5}">
                      <a16:colId xmlns:a16="http://schemas.microsoft.com/office/drawing/2014/main" xmlns="" val="20011"/>
                    </a:ext>
                  </a:extLst>
                </a:gridCol>
                <a:gridCol w="698660">
                  <a:extLst>
                    <a:ext uri="{9D8B030D-6E8A-4147-A177-3AD203B41FA5}">
                      <a16:colId xmlns:a16="http://schemas.microsoft.com/office/drawing/2014/main" xmlns="" val="20012"/>
                    </a:ext>
                  </a:extLst>
                </a:gridCol>
                <a:gridCol w="698660">
                  <a:extLst>
                    <a:ext uri="{9D8B030D-6E8A-4147-A177-3AD203B41FA5}">
                      <a16:colId xmlns:a16="http://schemas.microsoft.com/office/drawing/2014/main" xmlns="" val="20013"/>
                    </a:ext>
                  </a:extLst>
                </a:gridCol>
              </a:tblGrid>
              <a:tr h="360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400"/>
                        </a:spcAft>
                      </a:pPr>
                      <a:r>
                        <a:rPr lang="ru-RU" sz="900" dirty="0">
                          <a:effectLst/>
                        </a:rPr>
                        <a:t>11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400"/>
                        </a:spcAft>
                      </a:pPr>
                      <a:r>
                        <a:rPr lang="ru-RU" sz="900" b="0" dirty="0">
                          <a:effectLst/>
                        </a:rPr>
                        <a:t>Чай черный байховый, кг</a:t>
                      </a:r>
                      <a:endParaRPr lang="ru-RU" sz="8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0" dirty="0">
                          <a:effectLst/>
                        </a:rPr>
                        <a:t>100,43</a:t>
                      </a:r>
                      <a:endParaRPr lang="ru-RU" sz="8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0" dirty="0">
                          <a:effectLst/>
                        </a:rPr>
                        <a:t>99,02</a:t>
                      </a:r>
                      <a:endParaRPr lang="ru-RU" sz="8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0" dirty="0">
                          <a:effectLst/>
                        </a:rPr>
                        <a:t>108,74</a:t>
                      </a:r>
                      <a:endParaRPr lang="ru-RU" sz="8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0" dirty="0">
                          <a:effectLst/>
                        </a:rPr>
                        <a:t>102,15</a:t>
                      </a:r>
                      <a:endParaRPr lang="ru-RU" sz="8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0" dirty="0">
                          <a:effectLst/>
                        </a:rPr>
                        <a:t>98,52</a:t>
                      </a:r>
                      <a:endParaRPr lang="ru-RU" sz="8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0" dirty="0">
                          <a:effectLst/>
                        </a:rPr>
                        <a:t>99,62</a:t>
                      </a:r>
                      <a:endParaRPr lang="ru-RU" sz="8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0" dirty="0">
                          <a:effectLst/>
                        </a:rPr>
                        <a:t>101,24</a:t>
                      </a:r>
                      <a:endParaRPr lang="ru-RU" sz="8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0" dirty="0">
                          <a:effectLst/>
                        </a:rPr>
                        <a:t>103,36</a:t>
                      </a:r>
                      <a:endParaRPr lang="ru-RU" sz="8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0" dirty="0">
                          <a:effectLst/>
                        </a:rPr>
                        <a:t>97,63</a:t>
                      </a:r>
                      <a:endParaRPr lang="ru-RU" sz="8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0" dirty="0">
                          <a:effectLst/>
                        </a:rPr>
                        <a:t>100,47</a:t>
                      </a:r>
                      <a:endParaRPr lang="ru-RU" sz="8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0" dirty="0">
                          <a:effectLst/>
                        </a:rPr>
                        <a:t>95,13</a:t>
                      </a:r>
                      <a:endParaRPr lang="ru-RU" sz="8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0" dirty="0">
                          <a:effectLst/>
                        </a:rPr>
                        <a:t>106,44</a:t>
                      </a:r>
                      <a:endParaRPr lang="ru-RU" sz="8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400"/>
                        </a:spcAft>
                      </a:pPr>
                      <a:r>
                        <a:rPr lang="ru-RU" sz="900" dirty="0">
                          <a:effectLst/>
                        </a:rPr>
                        <a:t>12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400"/>
                        </a:spcAft>
                      </a:pPr>
                      <a:r>
                        <a:rPr lang="ru-RU" sz="900" dirty="0">
                          <a:effectLst/>
                        </a:rPr>
                        <a:t>Соль поваренная пищевая, кг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100,85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114,22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101,47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99,76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101,62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100,88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102,05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100,54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99,69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99,77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100,85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106,80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>
                    <a:lnT w="12700" cmpd="sng">
                      <a:noFill/>
                    </a:lnT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400"/>
                        </a:spcAft>
                      </a:pPr>
                      <a:r>
                        <a:rPr lang="ru-RU" sz="900" dirty="0">
                          <a:effectLst/>
                        </a:rPr>
                        <a:t>13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400"/>
                        </a:spcAft>
                      </a:pPr>
                      <a:r>
                        <a:rPr lang="ru-RU" sz="900" dirty="0">
                          <a:effectLst/>
                        </a:rPr>
                        <a:t>Мука пшеничная, кг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89,24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106,69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105,71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105,30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103,12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97,50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100,28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101,86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100,81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99,35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99,91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114,39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400"/>
                        </a:spcAft>
                      </a:pPr>
                      <a:r>
                        <a:rPr lang="ru-RU" sz="900" dirty="0">
                          <a:effectLst/>
                        </a:rPr>
                        <a:t>14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400"/>
                        </a:spcAft>
                      </a:pPr>
                      <a:r>
                        <a:rPr lang="ru-RU" sz="900" dirty="0">
                          <a:effectLst/>
                        </a:rPr>
                        <a:t>Хлеб ржаной, ржано-пшеничный, кг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100,26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107,58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100,96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100,18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99,67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101,01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99,28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101,65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100,50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102,47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101,74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107,68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400"/>
                        </a:spcAft>
                      </a:pPr>
                      <a:r>
                        <a:rPr lang="ru-RU" sz="900" dirty="0">
                          <a:effectLst/>
                        </a:rPr>
                        <a:t>15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400"/>
                        </a:spcAft>
                      </a:pPr>
                      <a:r>
                        <a:rPr lang="ru-RU" sz="900" dirty="0">
                          <a:effectLst/>
                        </a:rPr>
                        <a:t>Хлеб и булочные изделия из пшеничной муки </a:t>
                      </a:r>
                      <a:r>
                        <a:rPr lang="ru-RU" sz="900" dirty="0" smtClean="0">
                          <a:effectLst/>
                        </a:rPr>
                        <a:t> 1 </a:t>
                      </a:r>
                      <a:r>
                        <a:rPr lang="ru-RU" sz="900" dirty="0">
                          <a:effectLst/>
                        </a:rPr>
                        <a:t>и 2 сорта, кг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100,61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108,91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99,52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101,58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99,68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101,90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99,76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99,76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99,77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102,27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101,78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106,13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400"/>
                        </a:spcAft>
                      </a:pPr>
                      <a:r>
                        <a:rPr lang="ru-RU" sz="900" dirty="0">
                          <a:effectLst/>
                        </a:rPr>
                        <a:t>16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400"/>
                        </a:spcAft>
                      </a:pPr>
                      <a:r>
                        <a:rPr lang="ru-RU" sz="900" dirty="0">
                          <a:effectLst/>
                        </a:rPr>
                        <a:t>Рис шлифованный, кг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93,23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114,88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96,03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99,94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100,00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101,31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103,45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101,30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101,65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103,15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101,84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108,81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400"/>
                        </a:spcAft>
                      </a:pPr>
                      <a:r>
                        <a:rPr lang="ru-RU" sz="900" dirty="0">
                          <a:effectLst/>
                        </a:rPr>
                        <a:t>17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400"/>
                        </a:spcAft>
                      </a:pPr>
                      <a:r>
                        <a:rPr lang="ru-RU" sz="900" dirty="0">
                          <a:effectLst/>
                        </a:rPr>
                        <a:t>Пшено, кг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99,66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184,97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97,39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106,95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102,44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103,30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102,60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100,76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104,30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100,18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100,46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119,59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400"/>
                        </a:spcAft>
                      </a:pPr>
                      <a:r>
                        <a:rPr lang="ru-RU" sz="900" dirty="0">
                          <a:effectLst/>
                        </a:rPr>
                        <a:t>18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400"/>
                        </a:spcAft>
                      </a:pPr>
                      <a:r>
                        <a:rPr lang="ru-RU" sz="900" dirty="0">
                          <a:effectLst/>
                        </a:rPr>
                        <a:t>Крупа гречневая-ядрица, кг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59,14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83,96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101,97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104,79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100,02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106,46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97,37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100,36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100,92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98,18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98,64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108,68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400"/>
                        </a:spcAft>
                      </a:pPr>
                      <a:r>
                        <a:rPr lang="ru-RU" sz="900" dirty="0">
                          <a:effectLst/>
                        </a:rPr>
                        <a:t>19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400"/>
                        </a:spcAft>
                      </a:pPr>
                      <a:r>
                        <a:rPr lang="ru-RU" sz="900" dirty="0">
                          <a:effectLst/>
                        </a:rPr>
                        <a:t>Вермишель, кг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97,53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109,84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107,52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100,24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96,04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102,49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100,78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99,91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103,08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99,14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100,24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109,43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400"/>
                        </a:spcAft>
                      </a:pPr>
                      <a:r>
                        <a:rPr lang="ru-RU" sz="900" dirty="0">
                          <a:effectLst/>
                        </a:rPr>
                        <a:t>20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400"/>
                        </a:spcAft>
                      </a:pPr>
                      <a:r>
                        <a:rPr lang="ru-RU" sz="900" dirty="0">
                          <a:effectLst/>
                        </a:rPr>
                        <a:t>Картофель, кг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126,59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87,38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100,10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105,94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98,68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92,31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120,07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114,52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131,30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86,36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59,46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89,56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400"/>
                        </a:spcAft>
                      </a:pPr>
                      <a:r>
                        <a:rPr lang="ru-RU" sz="900" dirty="0">
                          <a:effectLst/>
                        </a:rPr>
                        <a:t>21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400"/>
                        </a:spcAft>
                      </a:pPr>
                      <a:r>
                        <a:rPr lang="ru-RU" sz="900" dirty="0">
                          <a:effectLst/>
                        </a:rPr>
                        <a:t>Капуста белокочанная свежая, кг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93,09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120,12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115,77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131,37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144,97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122,65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102,61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50,04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73,70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95,62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81,89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80,14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400"/>
                        </a:spcAft>
                      </a:pPr>
                      <a:r>
                        <a:rPr lang="ru-RU" sz="900" dirty="0">
                          <a:effectLst/>
                        </a:rPr>
                        <a:t>22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400"/>
                        </a:spcAft>
                      </a:pPr>
                      <a:r>
                        <a:rPr lang="ru-RU" sz="900" dirty="0">
                          <a:effectLst/>
                        </a:rPr>
                        <a:t>Лук репчатый, кг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111,10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85,12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102,78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109,07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124,58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98,77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163,62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98,36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87,28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80,66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64,80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101,25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400"/>
                        </a:spcAft>
                      </a:pPr>
                      <a:r>
                        <a:rPr lang="ru-RU" sz="900" dirty="0">
                          <a:effectLst/>
                        </a:rPr>
                        <a:t>23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400"/>
                        </a:spcAft>
                      </a:pPr>
                      <a:r>
                        <a:rPr lang="ru-RU" sz="900" dirty="0">
                          <a:effectLst/>
                        </a:rPr>
                        <a:t>Морковь, кг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101,92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97,01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86,89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107,10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119,33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107,77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125,21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104,14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118,09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74,28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63,50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86,93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400"/>
                        </a:spcAft>
                      </a:pPr>
                      <a:r>
                        <a:rPr lang="ru-RU" sz="900" dirty="0">
                          <a:effectLst/>
                        </a:rPr>
                        <a:t>24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400"/>
                        </a:spcAft>
                      </a:pPr>
                      <a:r>
                        <a:rPr lang="ru-RU" sz="900" dirty="0">
                          <a:effectLst/>
                        </a:rPr>
                        <a:t>Яблоки, кг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114,70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88,21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104,55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99,88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97,22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101,91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107,10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104,84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102,64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101,22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83,25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100,48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400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400"/>
                        </a:spcAft>
                      </a:pPr>
                      <a:r>
                        <a:rPr lang="ru-RU" sz="900" dirty="0">
                          <a:effectLst/>
                        </a:rPr>
                        <a:t>Продовольственные товары первой необходимости в целом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97,70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107,80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101,58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103,14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103,70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101,71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104,97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98,86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100,80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98,05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93,33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101,83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471" marR="50471" marT="0" marB="0" anchor="ctr"/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</a:tbl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DF0214C-F6F7-4FDC-9B40-A1A554F35A3D}" type="slidenum">
              <a:rPr lang="ru-RU" smtClean="0"/>
              <a:pPr/>
              <a:t>61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191634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35696" y="2564904"/>
            <a:ext cx="56886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prstClr val="white"/>
                </a:solidFill>
              </a:rPr>
              <a:t>Раздел </a:t>
            </a:r>
            <a:r>
              <a:rPr lang="ru-RU" sz="2000" b="1" dirty="0" smtClean="0">
                <a:solidFill>
                  <a:prstClr val="white"/>
                </a:solidFill>
              </a:rPr>
              <a:t>11. </a:t>
            </a:r>
            <a:r>
              <a:rPr lang="ru-RU" sz="20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РЕЗУЛЬТАТЫ МОНИТОРИНГА </a:t>
            </a:r>
            <a:r>
              <a:rPr lang="en-US" sz="20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20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</a:br>
            <a:r>
              <a:rPr lang="ru-RU" sz="20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логистических возможностей Новосибирской области</a:t>
            </a:r>
            <a:endParaRPr lang="ru-RU" sz="2000" dirty="0">
              <a:solidFill>
                <a:prstClr val="white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34081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213994"/>
            <a:ext cx="86409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cap="all" dirty="0" smtClean="0">
                <a:solidFill>
                  <a:srgbClr val="5E2753"/>
                </a:solidFill>
                <a:latin typeface="Arial Black" panose="020B0A04020102020204" pitchFamily="34" charset="0"/>
              </a:rPr>
              <a:t>Уровень развития автодорожной инфраструктуры</a:t>
            </a:r>
            <a:endParaRPr lang="ru-RU" sz="1200" b="1" cap="all" dirty="0">
              <a:solidFill>
                <a:srgbClr val="5E2753"/>
              </a:solidFill>
              <a:latin typeface="Arial Black" panose="020B0A04020102020204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63426" y="941819"/>
            <a:ext cx="41044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5E2753"/>
                </a:solidFill>
              </a:rPr>
              <a:t>11.1</a:t>
            </a:r>
            <a:r>
              <a:rPr lang="ru-RU" sz="1200" b="1" dirty="0" smtClean="0">
                <a:solidFill>
                  <a:prstClr val="black"/>
                </a:solidFill>
              </a:rPr>
              <a:t> </a:t>
            </a:r>
            <a:r>
              <a:rPr lang="en-US" sz="1200" b="1" dirty="0" smtClean="0">
                <a:solidFill>
                  <a:prstClr val="black"/>
                </a:solidFill>
              </a:rPr>
              <a:t> </a:t>
            </a:r>
            <a:r>
              <a:rPr lang="ru-RU" sz="1200" b="1" dirty="0">
                <a:solidFill>
                  <a:prstClr val="black"/>
                </a:solidFill>
              </a:rPr>
              <a:t>Удельный вес автомобильных дорог с твердым покрытием в общей протяженности автомобильных дорог общего пользования в Кемеровской, Новосибирской, Томской, Омской областях и Алтайском крае, 2018 г., %</a:t>
            </a:r>
            <a:endParaRPr lang="ru-RU" sz="1200" dirty="0">
              <a:solidFill>
                <a:prstClr val="black"/>
              </a:solidFill>
            </a:endParaRP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788024" y="941819"/>
            <a:ext cx="37454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5E2753"/>
                </a:solidFill>
              </a:rPr>
              <a:t>11.3</a:t>
            </a:r>
            <a:r>
              <a:rPr lang="ru-RU" sz="1200" b="1" dirty="0" smtClean="0">
                <a:solidFill>
                  <a:prstClr val="black"/>
                </a:solidFill>
              </a:rPr>
              <a:t> </a:t>
            </a:r>
            <a:r>
              <a:rPr lang="en-US" sz="1200" b="1" dirty="0" smtClean="0">
                <a:solidFill>
                  <a:prstClr val="black"/>
                </a:solidFill>
              </a:rPr>
              <a:t> </a:t>
            </a:r>
            <a:r>
              <a:rPr lang="ru-RU" sz="1200" b="1" dirty="0">
                <a:solidFill>
                  <a:prstClr val="black"/>
                </a:solidFill>
              </a:rPr>
              <a:t>Доля радиопокрытия мобильной связью дорог регионального и межмуниципального значения Кемеровской, Новосибирской, Томской, Омской областей и Алтайского края, 2018 г., %</a:t>
            </a:r>
            <a:endParaRPr lang="ru-RU" sz="1200" dirty="0">
              <a:solidFill>
                <a:prstClr val="black"/>
              </a:solidFill>
            </a:endParaRPr>
          </a:p>
        </p:txBody>
      </p:sp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xmlns="" val="2224125519"/>
              </p:ext>
            </p:extLst>
          </p:nvPr>
        </p:nvGraphicFramePr>
        <p:xfrm>
          <a:off x="92365" y="1802036"/>
          <a:ext cx="4377044" cy="17281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212324" y="3899957"/>
            <a:ext cx="416351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5E2753"/>
                </a:solidFill>
              </a:rPr>
              <a:t>11.2</a:t>
            </a:r>
            <a:r>
              <a:rPr lang="ru-RU" sz="1200" b="1" dirty="0" smtClean="0">
                <a:solidFill>
                  <a:prstClr val="black"/>
                </a:solidFill>
              </a:rPr>
              <a:t> </a:t>
            </a:r>
            <a:r>
              <a:rPr lang="en-US" sz="1200" b="1" dirty="0" smtClean="0">
                <a:solidFill>
                  <a:prstClr val="black"/>
                </a:solidFill>
              </a:rPr>
              <a:t> </a:t>
            </a:r>
            <a:r>
              <a:rPr lang="ru-RU" sz="1200" b="1" dirty="0">
                <a:solidFill>
                  <a:prstClr val="black"/>
                </a:solidFill>
              </a:rPr>
              <a:t>Удельный вес автомобильных дорог </a:t>
            </a:r>
            <a:r>
              <a:rPr lang="ru-RU" sz="1200" b="1" dirty="0" smtClean="0">
                <a:solidFill>
                  <a:prstClr val="black"/>
                </a:solidFill>
              </a:rPr>
              <a:t>с усовершенствованным покрытием </a:t>
            </a:r>
            <a:r>
              <a:rPr lang="ru-RU" sz="1200" b="1" dirty="0">
                <a:solidFill>
                  <a:prstClr val="black"/>
                </a:solidFill>
              </a:rPr>
              <a:t>в общей протяженности автомобильных дорог </a:t>
            </a:r>
            <a:r>
              <a:rPr lang="ru-RU" sz="1200" b="1" dirty="0" smtClean="0">
                <a:solidFill>
                  <a:prstClr val="black"/>
                </a:solidFill>
              </a:rPr>
              <a:t>с твердым покрытием в </a:t>
            </a:r>
            <a:r>
              <a:rPr lang="ru-RU" sz="1200" b="1" dirty="0">
                <a:solidFill>
                  <a:prstClr val="black"/>
                </a:solidFill>
              </a:rPr>
              <a:t>Кемеровской, Новосибирской, Томской, Омской областях и Алтайском крае, 2018 г., %</a:t>
            </a:r>
            <a:endParaRPr lang="ru-RU" sz="1200" dirty="0">
              <a:solidFill>
                <a:prstClr val="black"/>
              </a:solidFill>
            </a:endParaRPr>
          </a:p>
        </p:txBody>
      </p:sp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xmlns="" val="2941113351"/>
              </p:ext>
            </p:extLst>
          </p:nvPr>
        </p:nvGraphicFramePr>
        <p:xfrm>
          <a:off x="251520" y="5085183"/>
          <a:ext cx="4116362" cy="15684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2" name="Диаграмма 11"/>
          <p:cNvGraphicFramePr/>
          <p:nvPr>
            <p:extLst>
              <p:ext uri="{D42A27DB-BD31-4B8C-83A1-F6EECF244321}">
                <p14:modId xmlns:p14="http://schemas.microsoft.com/office/powerpoint/2010/main" xmlns="" val="1154913226"/>
              </p:ext>
            </p:extLst>
          </p:nvPr>
        </p:nvGraphicFramePr>
        <p:xfrm>
          <a:off x="4788023" y="1700809"/>
          <a:ext cx="4124059" cy="18722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4790489" y="3899957"/>
            <a:ext cx="4163515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solidFill>
                  <a:srgbClr val="5E2753"/>
                </a:solidFill>
              </a:rPr>
              <a:t>В соответствии с информацией Федерального управления автомобильных дорог «Сибирь» перечень минимальных услуг на преобладающей части объектов Новосибирской, Омской, Кемеровской и Томской областей соответствует требованиям Постановления Правительства РФ от 29.10.2009 № 860 «О требованиях к обеспеченности автомобильных дорог общего пользования объектами дорожного сервиса, размещаемых в границах полос отвода». По данным КГКУ «Алтайавтодор» обеспеченность автомобильных дорог общего пользования Алтайского края объектами общественного питания близка к нормативной, в то время как обеспеченность автозаправочными станциями превышает установленные нормативы более чем в два раза.</a:t>
            </a:r>
            <a:endParaRPr lang="ru-RU" sz="1200" dirty="0">
              <a:solidFill>
                <a:prstClr val="black"/>
              </a:solidFill>
            </a:endParaRP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4572000" y="980728"/>
            <a:ext cx="0" cy="5616624"/>
          </a:xfrm>
          <a:prstGeom prst="line">
            <a:avLst/>
          </a:prstGeom>
          <a:ln w="12700">
            <a:solidFill>
              <a:srgbClr val="5E275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Номер слайда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DF0214C-F6F7-4FDC-9B40-A1A554F35A3D}" type="slidenum">
              <a:rPr lang="ru-RU" smtClean="0"/>
              <a:pPr/>
              <a:t>63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05702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5674" y="242831"/>
            <a:ext cx="4418334" cy="461665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r>
              <a:rPr lang="ru-RU" sz="1200" b="1" cap="all" dirty="0" smtClean="0">
                <a:solidFill>
                  <a:srgbClr val="5E2753"/>
                </a:solidFill>
                <a:latin typeface="Arial Black" panose="020B0A04020102020204" pitchFamily="34" charset="0"/>
              </a:rPr>
              <a:t>Уровень развития железнодорожной инфраструктуры</a:t>
            </a:r>
            <a:endParaRPr lang="ru-RU" sz="1200" b="1" cap="all" dirty="0">
              <a:solidFill>
                <a:srgbClr val="5E2753"/>
              </a:solidFill>
              <a:latin typeface="Arial Black" panose="020B0A04020102020204" pitchFamily="34" charset="0"/>
              <a:cs typeface="Arial" pitchFamily="34" charset="0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xmlns="" val="351957780"/>
              </p:ext>
            </p:extLst>
          </p:nvPr>
        </p:nvGraphicFramePr>
        <p:xfrm>
          <a:off x="346766" y="1799230"/>
          <a:ext cx="4247456" cy="16613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48537" y="1086212"/>
            <a:ext cx="43456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5E2753"/>
                </a:solidFill>
              </a:rPr>
              <a:t>11.4</a:t>
            </a:r>
            <a:r>
              <a:rPr lang="ru-RU" sz="1200" b="1" dirty="0" smtClean="0">
                <a:solidFill>
                  <a:prstClr val="black"/>
                </a:solidFill>
              </a:rPr>
              <a:t> </a:t>
            </a:r>
            <a:r>
              <a:rPr lang="en-US" sz="1200" b="1" dirty="0" smtClean="0">
                <a:solidFill>
                  <a:prstClr val="black"/>
                </a:solidFill>
              </a:rPr>
              <a:t> </a:t>
            </a:r>
            <a:r>
              <a:rPr lang="ru-RU" sz="1200" b="1" dirty="0">
                <a:solidFill>
                  <a:prstClr val="black"/>
                </a:solidFill>
              </a:rPr>
              <a:t>Плотность железнодорожных путей Кемеровской, Новосибирской, Томской, Омской областей и Алтайского края, 2018 </a:t>
            </a:r>
            <a:r>
              <a:rPr lang="ru-RU" sz="1200" b="1" dirty="0" smtClean="0">
                <a:solidFill>
                  <a:prstClr val="black"/>
                </a:solidFill>
              </a:rPr>
              <a:t>г., %</a:t>
            </a:r>
            <a:endParaRPr lang="ru-RU" sz="1200" dirty="0">
              <a:solidFill>
                <a:prstClr val="black"/>
              </a:solidFill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4788024" y="556003"/>
            <a:ext cx="0" cy="6132669"/>
          </a:xfrm>
          <a:prstGeom prst="line">
            <a:avLst/>
          </a:prstGeom>
          <a:ln w="12700">
            <a:solidFill>
              <a:srgbClr val="5E275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4981827" y="1052736"/>
            <a:ext cx="38386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5E2753"/>
                </a:solidFill>
              </a:rPr>
              <a:t>ПРОПУСКНАЯ СПОСОБНОСТЬ: 1 </a:t>
            </a:r>
            <a:r>
              <a:rPr lang="ru-RU" sz="1200" b="1" dirty="0">
                <a:solidFill>
                  <a:srgbClr val="5E2753"/>
                </a:solidFill>
              </a:rPr>
              <a:t>800 пассажиров в час на внутренних и 1 300 пассажиров на международных </a:t>
            </a:r>
            <a:r>
              <a:rPr lang="ru-RU" sz="1200" b="1" dirty="0" smtClean="0">
                <a:solidFill>
                  <a:srgbClr val="5E2753"/>
                </a:solidFill>
              </a:rPr>
              <a:t>рейсах /  </a:t>
            </a:r>
            <a:r>
              <a:rPr lang="ru-RU" sz="1200" b="1" dirty="0">
                <a:solidFill>
                  <a:srgbClr val="5E2753"/>
                </a:solidFill>
              </a:rPr>
              <a:t>50 000 </a:t>
            </a:r>
            <a:r>
              <a:rPr lang="ru-RU" sz="1200" b="1" dirty="0" smtClean="0">
                <a:solidFill>
                  <a:srgbClr val="5E2753"/>
                </a:solidFill>
              </a:rPr>
              <a:t>тонн в год </a:t>
            </a:r>
            <a:endParaRPr lang="ru-RU" sz="1200" dirty="0">
              <a:solidFill>
                <a:prstClr val="black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5674" y="3800073"/>
            <a:ext cx="42123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cap="all" dirty="0" smtClean="0">
                <a:solidFill>
                  <a:srgbClr val="5E2753"/>
                </a:solidFill>
              </a:rPr>
              <a:t>пассажирские перевозки</a:t>
            </a:r>
            <a:endParaRPr lang="ru-RU" sz="1200" b="1" cap="all" dirty="0">
              <a:solidFill>
                <a:srgbClr val="5E2753"/>
              </a:solidFill>
              <a:cs typeface="Arial" pitchFamily="34" charset="0"/>
            </a:endParaRP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40524229"/>
              </p:ext>
            </p:extLst>
          </p:nvPr>
        </p:nvGraphicFramePr>
        <p:xfrm>
          <a:off x="346766" y="4808576"/>
          <a:ext cx="4028430" cy="420624"/>
        </p:xfrm>
        <a:graphic>
          <a:graphicData uri="http://schemas.openxmlformats.org/drawingml/2006/table">
            <a:tbl>
              <a:tblPr/>
              <a:tblGrid>
                <a:gridCol w="119118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6445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37279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21031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kern="50" dirty="0">
                          <a:solidFill>
                            <a:schemeClr val="tx2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2016</a:t>
                      </a:r>
                      <a:endParaRPr lang="ru-RU" sz="1100" dirty="0">
                        <a:solidFill>
                          <a:schemeClr val="tx2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DE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kern="50" dirty="0">
                          <a:solidFill>
                            <a:schemeClr val="tx2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2017</a:t>
                      </a:r>
                      <a:endParaRPr lang="ru-RU" sz="1100" dirty="0">
                        <a:solidFill>
                          <a:schemeClr val="tx2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DE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kern="50" dirty="0">
                          <a:solidFill>
                            <a:schemeClr val="tx2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2018</a:t>
                      </a:r>
                      <a:endParaRPr lang="ru-RU" sz="1100" dirty="0">
                        <a:solidFill>
                          <a:schemeClr val="tx2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DE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1031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50" dirty="0">
                          <a:solidFill>
                            <a:srgbClr val="00000A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47,0</a:t>
                      </a:r>
                      <a:endParaRPr lang="ru-RU" sz="110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50" dirty="0">
                          <a:solidFill>
                            <a:srgbClr val="00000A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51,6</a:t>
                      </a:r>
                      <a:endParaRPr lang="ru-RU" sz="110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50" dirty="0">
                          <a:solidFill>
                            <a:srgbClr val="00000A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58,7</a:t>
                      </a:r>
                      <a:endParaRPr lang="ru-RU" sz="110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346766" y="4095558"/>
            <a:ext cx="40284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5E2753"/>
                </a:solidFill>
              </a:rPr>
              <a:t>11.5</a:t>
            </a:r>
            <a:r>
              <a:rPr lang="ru-RU" sz="1200" b="1" dirty="0" smtClean="0">
                <a:solidFill>
                  <a:prstClr val="black"/>
                </a:solidFill>
              </a:rPr>
              <a:t> </a:t>
            </a:r>
            <a:r>
              <a:rPr lang="en-US" sz="1200" b="1" dirty="0" smtClean="0">
                <a:solidFill>
                  <a:prstClr val="black"/>
                </a:solidFill>
              </a:rPr>
              <a:t> </a:t>
            </a:r>
            <a:r>
              <a:rPr lang="ru-RU" sz="1200" b="1" dirty="0">
                <a:solidFill>
                  <a:prstClr val="black"/>
                </a:solidFill>
              </a:rPr>
              <a:t>Объем перевезенных грузов, Новосибирская область, с учетом автомобильного транспорта необщего пользования, 2016-2018 гг., млн. тонн</a:t>
            </a:r>
            <a:endParaRPr lang="ru-RU" sz="1200" dirty="0">
              <a:solidFill>
                <a:prstClr val="black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46766" y="5493850"/>
            <a:ext cx="40912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5E2753"/>
                </a:solidFill>
              </a:rPr>
              <a:t>11.6</a:t>
            </a:r>
            <a:r>
              <a:rPr lang="ru-RU" sz="1200" b="1" dirty="0" smtClean="0">
                <a:solidFill>
                  <a:prstClr val="black"/>
                </a:solidFill>
              </a:rPr>
              <a:t> </a:t>
            </a:r>
            <a:r>
              <a:rPr lang="en-US" sz="1200" b="1" dirty="0" smtClean="0">
                <a:solidFill>
                  <a:prstClr val="black"/>
                </a:solidFill>
              </a:rPr>
              <a:t> </a:t>
            </a:r>
            <a:r>
              <a:rPr lang="ru-RU" sz="1200" b="1" dirty="0">
                <a:solidFill>
                  <a:prstClr val="black"/>
                </a:solidFill>
              </a:rPr>
              <a:t>Объем перевезенных грузов, Новосибирская область, </a:t>
            </a:r>
            <a:r>
              <a:rPr lang="ru-RU" sz="1200" b="1" dirty="0" smtClean="0">
                <a:solidFill>
                  <a:prstClr val="black"/>
                </a:solidFill>
              </a:rPr>
              <a:t>без учета </a:t>
            </a:r>
            <a:r>
              <a:rPr lang="ru-RU" sz="1200" b="1" dirty="0">
                <a:solidFill>
                  <a:prstClr val="black"/>
                </a:solidFill>
              </a:rPr>
              <a:t>автомобильного транспорта необщего пользования, 2016-2018 гг., млн. тонн</a:t>
            </a:r>
            <a:endParaRPr lang="ru-RU" sz="1200" dirty="0">
              <a:solidFill>
                <a:prstClr val="black"/>
              </a:solidFill>
            </a:endParaRPr>
          </a:p>
        </p:txBody>
      </p:sp>
      <p:graphicFrame>
        <p:nvGraphicFramePr>
          <p:cNvPr id="15" name="Таблица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23138275"/>
              </p:ext>
            </p:extLst>
          </p:nvPr>
        </p:nvGraphicFramePr>
        <p:xfrm>
          <a:off x="346766" y="6165303"/>
          <a:ext cx="4028430" cy="504056"/>
        </p:xfrm>
        <a:graphic>
          <a:graphicData uri="http://schemas.openxmlformats.org/drawingml/2006/table">
            <a:tbl>
              <a:tblPr/>
              <a:tblGrid>
                <a:gridCol w="69684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53138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2160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kern="50" dirty="0">
                          <a:solidFill>
                            <a:schemeClr val="tx2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2016</a:t>
                      </a:r>
                      <a:endParaRPr lang="ru-RU" sz="1100" b="1" dirty="0">
                        <a:solidFill>
                          <a:schemeClr val="tx2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DE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kern="50" dirty="0">
                          <a:solidFill>
                            <a:schemeClr val="tx2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2017</a:t>
                      </a:r>
                      <a:endParaRPr lang="ru-RU" sz="1100" b="1" dirty="0">
                        <a:solidFill>
                          <a:schemeClr val="tx2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DE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kern="50" dirty="0">
                          <a:solidFill>
                            <a:schemeClr val="tx2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2018</a:t>
                      </a:r>
                      <a:endParaRPr lang="ru-RU" sz="1100" b="1" dirty="0">
                        <a:solidFill>
                          <a:schemeClr val="tx2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DE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kern="50" dirty="0">
                          <a:solidFill>
                            <a:schemeClr val="tx2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Январь – июль 2019</a:t>
                      </a:r>
                      <a:endParaRPr lang="ru-RU" sz="1100" b="1" dirty="0">
                        <a:solidFill>
                          <a:schemeClr val="tx2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DE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50" dirty="0">
                          <a:solidFill>
                            <a:srgbClr val="00000A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17,5</a:t>
                      </a:r>
                      <a:endParaRPr lang="ru-RU" sz="110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50" dirty="0">
                          <a:solidFill>
                            <a:srgbClr val="00000A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16,4</a:t>
                      </a:r>
                      <a:endParaRPr lang="ru-RU" sz="110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50" dirty="0">
                          <a:solidFill>
                            <a:srgbClr val="00000A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17,1</a:t>
                      </a:r>
                      <a:endParaRPr lang="ru-RU" sz="110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50" dirty="0">
                          <a:solidFill>
                            <a:srgbClr val="00000A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10,5</a:t>
                      </a:r>
                      <a:endParaRPr lang="ru-RU" sz="110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4944194" y="4095558"/>
            <a:ext cx="40923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5E2753"/>
                </a:solidFill>
              </a:rPr>
              <a:t>11.8</a:t>
            </a:r>
            <a:r>
              <a:rPr lang="ru-RU" sz="1200" b="1" dirty="0" smtClean="0">
                <a:solidFill>
                  <a:prstClr val="black"/>
                </a:solidFill>
              </a:rPr>
              <a:t> </a:t>
            </a:r>
            <a:r>
              <a:rPr lang="en-US" sz="1200" b="1" dirty="0" smtClean="0">
                <a:solidFill>
                  <a:prstClr val="black"/>
                </a:solidFill>
              </a:rPr>
              <a:t> </a:t>
            </a:r>
            <a:r>
              <a:rPr lang="ru-RU" sz="1200" b="1" dirty="0">
                <a:solidFill>
                  <a:prstClr val="black"/>
                </a:solidFill>
              </a:rPr>
              <a:t>Перевозки пассажиров транспортом общего пользования, Новосибирская область, </a:t>
            </a:r>
            <a:r>
              <a:rPr lang="ru-RU" sz="1200" b="1" dirty="0" smtClean="0">
                <a:solidFill>
                  <a:prstClr val="black"/>
                </a:solidFill>
              </a:rPr>
              <a:t>2016–2018гг</a:t>
            </a:r>
            <a:r>
              <a:rPr lang="ru-RU" sz="1200" b="1" dirty="0">
                <a:solidFill>
                  <a:prstClr val="black"/>
                </a:solidFill>
              </a:rPr>
              <a:t>., </a:t>
            </a:r>
            <a:r>
              <a:rPr lang="ru-RU" sz="1200" b="1" dirty="0" smtClean="0">
                <a:solidFill>
                  <a:prstClr val="black"/>
                </a:solidFill>
              </a:rPr>
              <a:t>млн. чел.</a:t>
            </a:r>
            <a:endParaRPr lang="ru-RU" sz="1200" dirty="0">
              <a:solidFill>
                <a:prstClr val="black"/>
              </a:solidFill>
            </a:endParaRPr>
          </a:p>
        </p:txBody>
      </p:sp>
      <p:graphicFrame>
        <p:nvGraphicFramePr>
          <p:cNvPr id="17" name="Таблица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65208870"/>
              </p:ext>
            </p:extLst>
          </p:nvPr>
        </p:nvGraphicFramePr>
        <p:xfrm>
          <a:off x="5076056" y="4581128"/>
          <a:ext cx="3816426" cy="420624"/>
        </p:xfrm>
        <a:graphic>
          <a:graphicData uri="http://schemas.openxmlformats.org/drawingml/2006/table">
            <a:tbl>
              <a:tblPr bandRow="1"/>
              <a:tblGrid>
                <a:gridCol w="11298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8782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9873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2124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2016</a:t>
                      </a:r>
                      <a:endParaRPr lang="ru-RU" sz="1000" dirty="0">
                        <a:solidFill>
                          <a:schemeClr val="tx2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55" marR="6858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DE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2017</a:t>
                      </a:r>
                      <a:endParaRPr lang="ru-RU" sz="1000" dirty="0">
                        <a:solidFill>
                          <a:schemeClr val="tx2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DE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2018</a:t>
                      </a:r>
                      <a:endParaRPr lang="ru-RU" sz="1000" dirty="0">
                        <a:solidFill>
                          <a:schemeClr val="tx2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DE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0819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216,0</a:t>
                      </a:r>
                      <a:endParaRPr lang="ru-RU" sz="100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55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kern="50" dirty="0">
                          <a:solidFill>
                            <a:srgbClr val="00000A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228,4</a:t>
                      </a:r>
                      <a:endParaRPr lang="ru-RU" sz="100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238,0</a:t>
                      </a:r>
                      <a:endParaRPr lang="ru-RU" sz="100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4992814" y="1727978"/>
            <a:ext cx="38996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5E2753"/>
                </a:solidFill>
              </a:rPr>
              <a:t>11.7</a:t>
            </a:r>
            <a:r>
              <a:rPr lang="ru-RU" sz="1200" b="1" dirty="0" smtClean="0">
                <a:solidFill>
                  <a:prstClr val="black"/>
                </a:solidFill>
              </a:rPr>
              <a:t> </a:t>
            </a:r>
            <a:r>
              <a:rPr lang="en-US" sz="1200" b="1" dirty="0" smtClean="0">
                <a:solidFill>
                  <a:prstClr val="black"/>
                </a:solidFill>
              </a:rPr>
              <a:t> </a:t>
            </a:r>
            <a:r>
              <a:rPr lang="ru-RU" sz="1200" b="1" dirty="0">
                <a:solidFill>
                  <a:prstClr val="black"/>
                </a:solidFill>
              </a:rPr>
              <a:t>Объем перевозок грузов и пассажиров через аэропорт «Толмачево» регулярными и нерегулярными перевозками в 2016–2019 </a:t>
            </a:r>
            <a:r>
              <a:rPr lang="ru-RU" sz="1200" b="1" dirty="0" smtClean="0">
                <a:solidFill>
                  <a:prstClr val="black"/>
                </a:solidFill>
              </a:rPr>
              <a:t>гг.</a:t>
            </a:r>
            <a:endParaRPr lang="ru-RU" sz="1200" dirty="0">
              <a:solidFill>
                <a:prstClr val="black"/>
              </a:solidFill>
            </a:endParaRPr>
          </a:p>
        </p:txBody>
      </p:sp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25578780"/>
              </p:ext>
            </p:extLst>
          </p:nvPr>
        </p:nvGraphicFramePr>
        <p:xfrm>
          <a:off x="4992815" y="2507512"/>
          <a:ext cx="3899666" cy="984016"/>
        </p:xfrm>
        <a:graphic>
          <a:graphicData uri="http://schemas.openxmlformats.org/drawingml/2006/table">
            <a:tbl>
              <a:tblPr bandRow="1"/>
              <a:tblGrid>
                <a:gridCol w="107105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8954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9005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68954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75946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4582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7C587C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230" marR="6858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DE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2016</a:t>
                      </a:r>
                      <a:endParaRPr lang="ru-RU" sz="1000" dirty="0">
                        <a:solidFill>
                          <a:schemeClr val="tx2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230" marR="6858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DE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2017</a:t>
                      </a:r>
                      <a:endParaRPr lang="ru-RU" sz="1000" dirty="0">
                        <a:solidFill>
                          <a:schemeClr val="tx2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230" marR="6858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DE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2018</a:t>
                      </a:r>
                      <a:endParaRPr lang="ru-RU" sz="1000" dirty="0">
                        <a:solidFill>
                          <a:schemeClr val="tx2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230" marR="6858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DE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2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Январь – июнь 2019</a:t>
                      </a:r>
                      <a:endParaRPr lang="ru-RU" sz="1000" dirty="0">
                        <a:solidFill>
                          <a:schemeClr val="tx2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230" marR="6858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DE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07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Пассажиров всего, чел.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23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3  932 368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23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4  809 605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23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5  721 367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23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2  903 745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23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771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Груз, всего, тонн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23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16 962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23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22 013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23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24 641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23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12 112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23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5076056" y="242831"/>
            <a:ext cx="4418334" cy="646331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r>
              <a:rPr lang="ru-RU" sz="1200" b="1" cap="all" dirty="0" smtClean="0">
                <a:solidFill>
                  <a:srgbClr val="5E2753"/>
                </a:solidFill>
                <a:latin typeface="Arial Black" panose="020B0A04020102020204" pitchFamily="34" charset="0"/>
              </a:rPr>
              <a:t>ПРОПУСКНАЯ СПОСОБНОСТЬ и объем пассажирских и грузоперевозок в АЭРОПОРТу «ТОЛМАЧЕВО»</a:t>
            </a:r>
            <a:endParaRPr lang="ru-RU" sz="1200" b="1" cap="all" dirty="0">
              <a:solidFill>
                <a:srgbClr val="5E2753"/>
              </a:solidFill>
              <a:latin typeface="Arial Black" panose="020B0A04020102020204" pitchFamily="34" charset="0"/>
              <a:cs typeface="Arial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019353" y="3781312"/>
            <a:ext cx="38731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cap="all" dirty="0" smtClean="0">
                <a:solidFill>
                  <a:srgbClr val="5E2753"/>
                </a:solidFill>
              </a:rPr>
              <a:t>Грузовые </a:t>
            </a:r>
            <a:r>
              <a:rPr lang="ru-RU" sz="1200" b="1" cap="all" dirty="0" err="1" smtClean="0">
                <a:solidFill>
                  <a:srgbClr val="5E2753"/>
                </a:solidFill>
              </a:rPr>
              <a:t>перевоЗКи</a:t>
            </a:r>
            <a:endParaRPr lang="ru-RU" sz="1200" b="1" cap="all" dirty="0">
              <a:solidFill>
                <a:srgbClr val="5E2753"/>
              </a:solidFill>
              <a:cs typeface="Arial" pitchFamily="34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DF0214C-F6F7-4FDC-9B40-A1A554F35A3D}" type="slidenum">
              <a:rPr lang="ru-RU" smtClean="0"/>
              <a:pPr/>
              <a:t>64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684650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>
            <a:off x="251520" y="271681"/>
            <a:ext cx="42385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cap="all" dirty="0" smtClean="0">
                <a:solidFill>
                  <a:srgbClr val="5E2753"/>
                </a:solidFill>
                <a:latin typeface="Arial Black" panose="020B0A04020102020204" pitchFamily="34" charset="0"/>
              </a:rPr>
              <a:t>Складской рынок</a:t>
            </a:r>
            <a:endParaRPr lang="ru-RU" sz="1200" b="1" cap="all" dirty="0">
              <a:solidFill>
                <a:srgbClr val="5E2753"/>
              </a:solidFill>
              <a:latin typeface="Arial Black" panose="020B0A04020102020204" pitchFamily="34" charset="0"/>
              <a:cs typeface="Arial" pitchFamily="34" charset="0"/>
            </a:endParaRPr>
          </a:p>
        </p:txBody>
      </p:sp>
      <p:sp>
        <p:nvSpPr>
          <p:cNvPr id="24" name="Rectangle 2"/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075040" y="982469"/>
            <a:ext cx="37454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5E2753"/>
                </a:solidFill>
              </a:rPr>
              <a:t>11.10</a:t>
            </a:r>
            <a:r>
              <a:rPr lang="ru-RU" sz="1200" b="1" dirty="0" smtClean="0">
                <a:solidFill>
                  <a:prstClr val="black"/>
                </a:solidFill>
              </a:rPr>
              <a:t> </a:t>
            </a:r>
            <a:r>
              <a:rPr lang="en-US" sz="1200" b="1" dirty="0" smtClean="0">
                <a:solidFill>
                  <a:prstClr val="black"/>
                </a:solidFill>
              </a:rPr>
              <a:t> </a:t>
            </a:r>
            <a:r>
              <a:rPr lang="ru-RU" sz="1200" b="1" dirty="0">
                <a:solidFill>
                  <a:prstClr val="black"/>
                </a:solidFill>
              </a:rPr>
              <a:t>Динамика объемов переработки крупнотоннажных контейнеров в Новосибирской области, 2016-2018 гг., тыс. </a:t>
            </a:r>
            <a:r>
              <a:rPr lang="ru-RU" sz="1200" b="1" dirty="0" smtClean="0">
                <a:solidFill>
                  <a:prstClr val="black"/>
                </a:solidFill>
              </a:rPr>
              <a:t>TEU*</a:t>
            </a:r>
            <a:endParaRPr lang="ru-RU" sz="1200" dirty="0">
              <a:solidFill>
                <a:prstClr val="black"/>
              </a:solidFill>
            </a:endParaRPr>
          </a:p>
        </p:txBody>
      </p:sp>
      <p:graphicFrame>
        <p:nvGraphicFramePr>
          <p:cNvPr id="27" name="Диаграмма 26"/>
          <p:cNvGraphicFramePr/>
          <p:nvPr>
            <p:extLst>
              <p:ext uri="{D42A27DB-BD31-4B8C-83A1-F6EECF244321}">
                <p14:modId xmlns:p14="http://schemas.microsoft.com/office/powerpoint/2010/main" xmlns="" val="1009045167"/>
              </p:ext>
            </p:extLst>
          </p:nvPr>
        </p:nvGraphicFramePr>
        <p:xfrm>
          <a:off x="481510" y="1363313"/>
          <a:ext cx="4045682" cy="22097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8" name="Диаграмма 27"/>
          <p:cNvGraphicFramePr/>
          <p:nvPr>
            <p:extLst>
              <p:ext uri="{D42A27DB-BD31-4B8C-83A1-F6EECF244321}">
                <p14:modId xmlns:p14="http://schemas.microsoft.com/office/powerpoint/2010/main" xmlns="" val="3170762773"/>
              </p:ext>
            </p:extLst>
          </p:nvPr>
        </p:nvGraphicFramePr>
        <p:xfrm>
          <a:off x="4814532" y="1677541"/>
          <a:ext cx="3825240" cy="18954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9" name="Диаграмма 28"/>
          <p:cNvGraphicFramePr/>
          <p:nvPr>
            <p:extLst>
              <p:ext uri="{D42A27DB-BD31-4B8C-83A1-F6EECF244321}">
                <p14:modId xmlns:p14="http://schemas.microsoft.com/office/powerpoint/2010/main" xmlns="" val="1213708739"/>
              </p:ext>
            </p:extLst>
          </p:nvPr>
        </p:nvGraphicFramePr>
        <p:xfrm>
          <a:off x="4788024" y="4293096"/>
          <a:ext cx="4077711" cy="19047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0" name="TextBox 29"/>
          <p:cNvSpPr txBox="1"/>
          <p:nvPr/>
        </p:nvSpPr>
        <p:spPr>
          <a:xfrm>
            <a:off x="5148064" y="3645024"/>
            <a:ext cx="37454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5E2753"/>
                </a:solidFill>
              </a:rPr>
              <a:t>11.11</a:t>
            </a:r>
            <a:r>
              <a:rPr lang="ru-RU" sz="1200" b="1" dirty="0" smtClean="0">
                <a:solidFill>
                  <a:prstClr val="black"/>
                </a:solidFill>
              </a:rPr>
              <a:t> </a:t>
            </a:r>
            <a:r>
              <a:rPr lang="en-US" sz="1200" b="1" dirty="0" smtClean="0">
                <a:solidFill>
                  <a:prstClr val="black"/>
                </a:solidFill>
              </a:rPr>
              <a:t> </a:t>
            </a:r>
            <a:r>
              <a:rPr lang="ru-RU" sz="1200" b="1" dirty="0">
                <a:solidFill>
                  <a:prstClr val="black"/>
                </a:solidFill>
              </a:rPr>
              <a:t>Емкость единовременного хранения грузов на контейнерных терминалах Новосибирской области, 2018 г., TEU</a:t>
            </a:r>
            <a:endParaRPr lang="ru-RU" sz="1200" dirty="0">
              <a:solidFill>
                <a:prstClr val="black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682749" y="271681"/>
            <a:ext cx="42385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cap="all" dirty="0" smtClean="0">
                <a:solidFill>
                  <a:srgbClr val="5E2753"/>
                </a:solidFill>
                <a:latin typeface="Arial Black" panose="020B0A04020102020204" pitchFamily="34" charset="0"/>
              </a:rPr>
              <a:t>контейнерные перевозки</a:t>
            </a:r>
            <a:endParaRPr lang="ru-RU" sz="1200" b="1" cap="all" dirty="0">
              <a:solidFill>
                <a:srgbClr val="5E2753"/>
              </a:solidFill>
              <a:latin typeface="Arial Black" panose="020B0A04020102020204" pitchFamily="34" charset="0"/>
              <a:cs typeface="Arial" pitchFamily="34" charset="0"/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4788024" y="556003"/>
            <a:ext cx="0" cy="6132669"/>
          </a:xfrm>
          <a:prstGeom prst="line">
            <a:avLst/>
          </a:prstGeom>
          <a:ln w="12700">
            <a:solidFill>
              <a:srgbClr val="5E275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Номер слайда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DF0214C-F6F7-4FDC-9B40-A1A554F35A3D}" type="slidenum">
              <a:rPr lang="ru-RU" smtClean="0"/>
              <a:pPr/>
              <a:t>65</a:t>
            </a:fld>
            <a:endParaRPr lang="ru-RU" dirty="0"/>
          </a:p>
        </p:txBody>
      </p:sp>
      <mc:AlternateContent xmlns:mc="http://schemas.openxmlformats.org/markup-compatibility/2006">
        <mc:Choice xmlns:p14="http://schemas.microsoft.com/office/powerpoint/2010/main" xmlns="" Requires="p14">
          <p:contentPart p14:bwMode="auto" r:id="rId5">
            <p14:nvContentPartPr>
              <p14:cNvPr id="15" name="Рукописный ввод 14"/>
              <p14:cNvContentPartPr/>
              <p14:nvPr/>
            </p14:nvContentPartPr>
            <p14:xfrm>
              <a:off x="3101280" y="1203960"/>
              <a:ext cx="360" cy="360"/>
            </p14:xfrm>
          </p:contentPart>
        </mc:Choice>
        <mc:Fallback>
          <p:pic>
            <p:nvPicPr>
              <p:cNvPr id="15" name="Рукописный ввод 14"/>
              <p:cNvPicPr/>
              <p:nvPr/>
            </p:nvPicPr>
            <p:blipFill>
              <a:blip r:embed="rId6" cstate="print"/>
              <a:stretch>
                <a:fillRect/>
              </a:stretch>
            </p:blipFill>
            <p:spPr>
              <a:xfrm>
                <a:off x="3090840" y="1193520"/>
                <a:ext cx="21240" cy="21240"/>
              </a:xfrm>
              <a:prstGeom prst="rect">
                <a:avLst/>
              </a:prstGeom>
            </p:spPr>
          </p:pic>
        </mc:Fallback>
      </mc:AlternateContent>
      <p:sp>
        <p:nvSpPr>
          <p:cNvPr id="16" name="TextBox 15"/>
          <p:cNvSpPr txBox="1"/>
          <p:nvPr/>
        </p:nvSpPr>
        <p:spPr>
          <a:xfrm>
            <a:off x="395536" y="908720"/>
            <a:ext cx="41044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5E2753"/>
                </a:solidFill>
              </a:rPr>
              <a:t>11.9</a:t>
            </a:r>
            <a:r>
              <a:rPr lang="ru-RU" sz="1200" b="1" dirty="0" smtClean="0">
                <a:solidFill>
                  <a:prstClr val="black"/>
                </a:solidFill>
              </a:rPr>
              <a:t> </a:t>
            </a:r>
            <a:r>
              <a:rPr lang="en-US" sz="1200" b="1" dirty="0" smtClean="0">
                <a:solidFill>
                  <a:prstClr val="black"/>
                </a:solidFill>
              </a:rPr>
              <a:t> </a:t>
            </a:r>
            <a:r>
              <a:rPr lang="ru-RU" sz="1200" b="1" dirty="0">
                <a:solidFill>
                  <a:prstClr val="black"/>
                </a:solidFill>
              </a:rPr>
              <a:t>Площадь складских помещений Новосибирской области высокого качества (классы A и B), 2017–2019 гг., млн кв. </a:t>
            </a:r>
            <a:r>
              <a:rPr lang="ru-RU" sz="1200" b="1" dirty="0" smtClean="0">
                <a:solidFill>
                  <a:prstClr val="black"/>
                </a:solidFill>
              </a:rPr>
              <a:t>м*</a:t>
            </a:r>
            <a:endParaRPr lang="ru-RU" sz="1200" dirty="0">
              <a:solidFill>
                <a:prstClr val="black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79512" y="6309320"/>
            <a:ext cx="4572000" cy="41549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900" baseline="30000" dirty="0" smtClean="0"/>
              <a:t>*Данные за 2019 год сформированы на основе прогноза экспертов: </a:t>
            </a:r>
            <a:r>
              <a:rPr lang="ru-RU" sz="900" baseline="30000" dirty="0" err="1" smtClean="0"/>
              <a:t>Сатышев</a:t>
            </a:r>
            <a:r>
              <a:rPr lang="ru-RU" sz="900" baseline="30000" dirty="0" smtClean="0"/>
              <a:t> Р., </a:t>
            </a:r>
            <a:r>
              <a:rPr lang="ru-RU" sz="900" baseline="30000" dirty="0" err="1" smtClean="0"/>
              <a:t>Галан</a:t>
            </a:r>
            <a:r>
              <a:rPr lang="ru-RU" sz="900" baseline="30000" dirty="0" smtClean="0"/>
              <a:t> Е. Обзор рынка складской недвижимости Новосибирска 2019 г. [Электронный документ]. – </a:t>
            </a:r>
            <a:r>
              <a:rPr lang="en-US" sz="900" baseline="30000" dirty="0" smtClean="0"/>
              <a:t>URL</a:t>
            </a:r>
            <a:r>
              <a:rPr lang="ru-RU" sz="900" baseline="30000" dirty="0" smtClean="0"/>
              <a:t>: </a:t>
            </a:r>
            <a:r>
              <a:rPr lang="ru-RU" sz="900" u="sng" baseline="30000" dirty="0" smtClean="0">
                <a:hlinkClick r:id="rId7"/>
              </a:rPr>
              <a:t>https://www.nazarov-partners.com/news/obzor_rynka_skladskoi_nedvizhimosti_novosibirska.html</a:t>
            </a:r>
            <a:r>
              <a:rPr lang="ru-RU" sz="900" baseline="30000" dirty="0" smtClean="0"/>
              <a:t> (Дата обращения: 30.10.2019).</a:t>
            </a:r>
            <a:endParaRPr lang="ru-RU" sz="9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860032" y="6309320"/>
            <a:ext cx="42839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dirty="0" smtClean="0"/>
              <a:t>*Условная единица измерения вместимости грузовых транспортных средств (от </a:t>
            </a:r>
            <a:r>
              <a:rPr lang="ru-RU" sz="900" dirty="0" err="1" smtClean="0"/>
              <a:t>twenty-foot</a:t>
            </a:r>
            <a:r>
              <a:rPr lang="ru-RU" sz="900" dirty="0" smtClean="0"/>
              <a:t> </a:t>
            </a:r>
            <a:r>
              <a:rPr lang="ru-RU" sz="900" dirty="0" err="1" smtClean="0"/>
              <a:t>equivalent</a:t>
            </a:r>
            <a:r>
              <a:rPr lang="ru-RU" sz="900" dirty="0" smtClean="0"/>
              <a:t> </a:t>
            </a:r>
            <a:r>
              <a:rPr lang="ru-RU" sz="900" dirty="0" err="1" smtClean="0"/>
              <a:t>unit</a:t>
            </a:r>
            <a:r>
              <a:rPr lang="ru-RU" sz="900" dirty="0" smtClean="0"/>
              <a:t>)</a:t>
            </a:r>
            <a:endParaRPr lang="ru-RU" sz="900" dirty="0"/>
          </a:p>
        </p:txBody>
      </p:sp>
    </p:spTree>
    <p:extLst>
      <p:ext uri="{BB962C8B-B14F-4D97-AF65-F5344CB8AC3E}">
        <p14:creationId xmlns:p14="http://schemas.microsoft.com/office/powerpoint/2010/main" xmlns="" val="696476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35696" y="2564904"/>
            <a:ext cx="56886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prstClr val="white"/>
                </a:solidFill>
              </a:rPr>
              <a:t>Раздел </a:t>
            </a:r>
            <a:r>
              <a:rPr lang="ru-RU" sz="2000" b="1" dirty="0" smtClean="0">
                <a:solidFill>
                  <a:prstClr val="white"/>
                </a:solidFill>
              </a:rPr>
              <a:t>12. </a:t>
            </a:r>
            <a:r>
              <a:rPr lang="ru-RU" sz="20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РЕЗУЛЬТАТЫ МОНИТОРИНГА </a:t>
            </a:r>
            <a:r>
              <a:rPr lang="en-US" sz="20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20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</a:br>
            <a:r>
              <a:rPr lang="ru-RU" sz="2000" dirty="0">
                <a:solidFill>
                  <a:prstClr val="white"/>
                </a:solidFill>
              </a:rPr>
              <a:t>развития передовых производственных технологий и их внедрения (с учетом фундаментальных и процессных исследований), а также процесса цифровизации экономики и формирования ее новых рынков и секторов</a:t>
            </a:r>
            <a:endParaRPr lang="ru-RU" sz="2000" dirty="0">
              <a:solidFill>
                <a:prstClr val="white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86568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229142"/>
            <a:ext cx="86409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cap="all" dirty="0" smtClean="0">
                <a:solidFill>
                  <a:srgbClr val="5E2753"/>
                </a:solidFill>
                <a:latin typeface="Arial Black" panose="020B0A04020102020204" pitchFamily="34" charset="0"/>
              </a:rPr>
              <a:t>Развитие передовых производственных технологий</a:t>
            </a:r>
            <a:endParaRPr lang="ru-RU" sz="1200" b="1" cap="all" dirty="0">
              <a:solidFill>
                <a:srgbClr val="5E2753"/>
              </a:solidFill>
              <a:latin typeface="Arial Black" panose="020B0A04020102020204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9512" y="944651"/>
            <a:ext cx="84969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/>
              <a:t>12.1. </a:t>
            </a:r>
            <a:r>
              <a:rPr lang="ru-RU" sz="1200" b="1" dirty="0"/>
              <a:t>Количество разработанных предприятиями Новосибирской области передовых производственных технологий, в том числе по группам технологий, 2018 г., абсолютные величины </a:t>
            </a:r>
            <a:endParaRPr lang="ru-RU" sz="12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318032425"/>
              </p:ext>
            </p:extLst>
          </p:nvPr>
        </p:nvGraphicFramePr>
        <p:xfrm>
          <a:off x="354468" y="1844827"/>
          <a:ext cx="8496944" cy="4094599"/>
        </p:xfrm>
        <a:graphic>
          <a:graphicData uri="http://schemas.openxmlformats.org/drawingml/2006/table">
            <a:tbl>
              <a:tblPr bandRow="1"/>
              <a:tblGrid>
                <a:gridCol w="2496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2056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5967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55967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2160857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60037"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групп передовых производственных технологий</a:t>
                      </a:r>
                      <a:endParaRPr lang="ru-RU" sz="1100" dirty="0">
                        <a:solidFill>
                          <a:schemeClr val="accent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DEEA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Число разработанных передовых производственных технологий</a:t>
                      </a:r>
                      <a:endParaRPr lang="ru-RU" sz="1100" b="0" dirty="0">
                        <a:solidFill>
                          <a:schemeClr val="accent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DEE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Число разработанных передовых производственных технологий с использованием запатентованных изобретений</a:t>
                      </a:r>
                      <a:endParaRPr lang="ru-RU" sz="1100" dirty="0">
                        <a:solidFill>
                          <a:schemeClr val="accent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DE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5963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accent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 anchor="b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DEEA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из них</a:t>
                      </a:r>
                      <a:endParaRPr lang="ru-RU" sz="1100" b="0" dirty="0">
                        <a:solidFill>
                          <a:schemeClr val="accent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DEE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165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dirty="0" smtClean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</a:t>
                      </a:r>
                      <a:endParaRPr lang="ru-RU" sz="1100" dirty="0" smtClean="0">
                        <a:solidFill>
                          <a:schemeClr val="accent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DE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новые для России</a:t>
                      </a:r>
                      <a:endParaRPr lang="ru-RU" sz="1100" dirty="0">
                        <a:solidFill>
                          <a:schemeClr val="accent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DE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принципиально новые</a:t>
                      </a:r>
                      <a:endParaRPr lang="ru-RU" sz="1100" dirty="0">
                        <a:solidFill>
                          <a:schemeClr val="accent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DEEA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09021456"/>
                  </a:ext>
                </a:extLst>
              </a:tr>
              <a:tr h="5368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Созданные передовые производственные технологии, всего</a:t>
                      </a:r>
                      <a:endParaRPr lang="ru-RU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596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Проектирование и инжиниринг </a:t>
                      </a:r>
                      <a:endParaRPr lang="ru-RU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…</a:t>
                      </a:r>
                      <a:endParaRPr lang="ru-RU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…</a:t>
                      </a:r>
                      <a:endParaRPr lang="ru-RU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596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Производство, обработка и сборка </a:t>
                      </a:r>
                      <a:endParaRPr lang="ru-RU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368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Аппаратура автоматизированного наблюдения и контроля  </a:t>
                      </a:r>
                      <a:endParaRPr lang="ru-RU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…</a:t>
                      </a:r>
                      <a:endParaRPr lang="ru-RU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…</a:t>
                      </a:r>
                      <a:endParaRPr lang="ru-RU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…</a:t>
                      </a:r>
                      <a:endParaRPr lang="ru-RU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96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Связь и управление</a:t>
                      </a:r>
                      <a:endParaRPr lang="ru-RU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…</a:t>
                      </a:r>
                      <a:endParaRPr lang="ru-RU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…</a:t>
                      </a:r>
                      <a:endParaRPr lang="ru-RU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…</a:t>
                      </a:r>
                      <a:endParaRPr lang="ru-RU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5368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Интегрированное управление и контроль</a:t>
                      </a:r>
                      <a:endParaRPr lang="ru-RU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…</a:t>
                      </a:r>
                      <a:endParaRPr lang="ru-RU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…</a:t>
                      </a:r>
                      <a:endParaRPr lang="ru-RU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…</a:t>
                      </a:r>
                      <a:endParaRPr lang="ru-RU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8139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Число организаций, разрабатывавших передовые производственные технологии в отчетном году</a:t>
                      </a:r>
                      <a:endParaRPr lang="ru-RU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х</a:t>
                      </a:r>
                      <a:endParaRPr lang="ru-RU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х</a:t>
                      </a:r>
                      <a:endParaRPr lang="ru-RU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х</a:t>
                      </a:r>
                      <a:endParaRPr lang="ru-RU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  <p:sp>
        <p:nvSpPr>
          <p:cNvPr id="7" name="Номер слайда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DF0214C-F6F7-4FDC-9B40-A1A554F35A3D}" type="slidenum">
              <a:rPr lang="ru-RU" smtClean="0"/>
              <a:pPr/>
              <a:t>67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718145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229142"/>
            <a:ext cx="86409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cap="all" dirty="0" smtClean="0">
                <a:solidFill>
                  <a:srgbClr val="5E2753"/>
                </a:solidFill>
                <a:latin typeface="Arial Black" panose="020B0A04020102020204" pitchFamily="34" charset="0"/>
              </a:rPr>
              <a:t>Развитие передовых производственных технологий</a:t>
            </a:r>
            <a:endParaRPr lang="ru-RU" sz="1200" b="1" cap="all" dirty="0">
              <a:solidFill>
                <a:srgbClr val="5E2753"/>
              </a:solidFill>
              <a:latin typeface="Arial Black" panose="020B0A04020102020204" pitchFamily="34" charset="0"/>
              <a:cs typeface="Arial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76801550"/>
              </p:ext>
            </p:extLst>
          </p:nvPr>
        </p:nvGraphicFramePr>
        <p:xfrm>
          <a:off x="179512" y="908720"/>
          <a:ext cx="8496946" cy="4973610"/>
        </p:xfrm>
        <a:graphic>
          <a:graphicData uri="http://schemas.openxmlformats.org/drawingml/2006/table">
            <a:tbl>
              <a:tblPr bandRow="1"/>
              <a:tblGrid>
                <a:gridCol w="180020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8694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4415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4415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457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706098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1252703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707155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707155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1120145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</a:tblGrid>
              <a:tr h="103252"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Группа передовых производственных технологий</a:t>
                      </a:r>
                      <a:endParaRPr lang="ru-RU" sz="1000" dirty="0">
                        <a:solidFill>
                          <a:schemeClr val="accent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84" marR="517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DEEA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Используемые технологии </a:t>
                      </a:r>
                      <a:r>
                        <a:rPr lang="ru-RU" sz="1000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–</a:t>
                      </a:r>
                      <a:r>
                        <a:rPr lang="ru-RU" sz="1000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всего</a:t>
                      </a:r>
                      <a:endParaRPr lang="ru-RU" sz="1000" dirty="0">
                        <a:solidFill>
                          <a:schemeClr val="accent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84" marR="51784" marT="0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DEEA"/>
                    </a:solidFill>
                  </a:tcPr>
                </a:tc>
                <a:tc rowSpan="2"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 том числе по периодам начала внедрения</a:t>
                      </a:r>
                      <a:endParaRPr lang="ru-RU" sz="1000" dirty="0">
                        <a:solidFill>
                          <a:schemeClr val="accent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84" marR="51784" marT="0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DEEA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Используемые технологии</a:t>
                      </a:r>
                      <a:endParaRPr lang="ru-RU" sz="1000" dirty="0">
                        <a:solidFill>
                          <a:schemeClr val="accent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84" marR="51784" marT="0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DEE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Число</a:t>
                      </a:r>
                      <a:endParaRPr lang="ru-RU" sz="1000" dirty="0">
                        <a:solidFill>
                          <a:schemeClr val="accent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запатентованных изобретений в используемых технологиях</a:t>
                      </a:r>
                      <a:endParaRPr lang="ru-RU" sz="1000" dirty="0">
                        <a:solidFill>
                          <a:schemeClr val="accent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84" marR="51784" marT="0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DE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193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разработанные в</a:t>
                      </a:r>
                      <a:endParaRPr lang="ru-RU" sz="1000" dirty="0">
                        <a:solidFill>
                          <a:schemeClr val="accent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отчитывающейся организации</a:t>
                      </a:r>
                      <a:endParaRPr lang="ru-RU" sz="1000" dirty="0">
                        <a:solidFill>
                          <a:schemeClr val="accent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84" marR="51784" marT="0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DEEA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приобретенные</a:t>
                      </a:r>
                      <a:endParaRPr lang="ru-RU" sz="1000" dirty="0">
                        <a:solidFill>
                          <a:schemeClr val="accent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84" marR="51784" marT="0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DEE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7580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до 1 года</a:t>
                      </a:r>
                      <a:endParaRPr lang="ru-RU" sz="1000" dirty="0">
                        <a:solidFill>
                          <a:schemeClr val="accent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84" marR="51784" marT="0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DE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от 1 до 3 лет</a:t>
                      </a:r>
                      <a:endParaRPr lang="ru-RU" sz="1000" dirty="0">
                        <a:solidFill>
                          <a:schemeClr val="accent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84" marR="51784" marT="0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DE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от 4 до 5 лет</a:t>
                      </a:r>
                      <a:endParaRPr lang="ru-RU" sz="1000" dirty="0">
                        <a:solidFill>
                          <a:schemeClr val="accent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84" marR="51784" marT="0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DE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 и более лет</a:t>
                      </a:r>
                      <a:endParaRPr lang="ru-RU" sz="1000" dirty="0">
                        <a:solidFill>
                          <a:schemeClr val="accent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84" marR="51784" marT="0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DEEA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 России</a:t>
                      </a:r>
                      <a:endParaRPr lang="ru-RU" sz="1000" dirty="0">
                        <a:solidFill>
                          <a:schemeClr val="accent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84" marR="51784" marT="0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DE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за рубежом</a:t>
                      </a:r>
                      <a:endParaRPr lang="ru-RU" sz="1000" dirty="0">
                        <a:solidFill>
                          <a:schemeClr val="accent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84" marR="51784" marT="0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DEEA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7580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Число используемых передовых производственных технологий </a:t>
                      </a:r>
                      <a:r>
                        <a:rPr lang="ru-RU" sz="10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–</a:t>
                      </a: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всего 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84" marR="517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3507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84" marR="517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191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84" marR="517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580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84" marR="517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439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84" marR="517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2297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84" marR="517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934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84" marR="517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1399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84" marR="517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1174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84" marR="517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147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84" marR="517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9193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Проектирование и инжиниринг 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84" marR="517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649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84" marR="517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84" marR="517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115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84" marR="517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84" marR="517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401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84" marR="517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252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84" marR="517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324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84" marR="517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84" marR="517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84" marR="517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9193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Производство, обработка и сборка 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84" marR="517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1331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84" marR="517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84" marR="517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207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84" marR="517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177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84" marR="517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882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84" marR="517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449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84" marR="517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376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84" marR="517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506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84" marR="517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84" marR="517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95967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Автоматизированная транспортировка материалов и деталей, а также осуществление автоматизированных погрузочно-разгрузочных операций  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84" marR="517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84" marR="517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aseline="30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…*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84" marR="517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aseline="30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…*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84" marR="517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aseline="30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…*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84" marR="517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84" marR="517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84" marR="517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84" marR="517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84" marR="517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х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84" marR="517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8386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Аппаратура автоматизированного наблюдения и/или контроля  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84" marR="517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188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84" marR="517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84" marR="517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84" marR="517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84" marR="517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125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84" marR="517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84" marR="517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107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84" marR="517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84" marR="517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aseline="30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…*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84" marR="517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9193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Связь и управление  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84" marR="517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1165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84" marR="517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84" marR="517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189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84" marR="517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127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84" marR="517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786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84" marR="517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150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84" marR="517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504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84" marR="517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511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84" marR="517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84" marR="517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8386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Производственная информационная система  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84" marR="517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106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84" marR="517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84" marR="517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84" marR="517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84" marR="517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84" marR="517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84" marR="517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84" marR="517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84" marR="517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aseline="30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…*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84" marR="517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38386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Интегрированное управление и контроль  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84" marR="517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84" marR="517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aseline="30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…*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84" marR="517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aseline="30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…*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84" marR="517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aseline="30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…*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84" marR="517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84" marR="517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84" marR="517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84" marR="517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84" marR="517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х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84" marR="517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76773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Число организаций, использовавших передовые производственные технологии, единиц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84" marR="517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275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84" marR="517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х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84" marR="517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х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84" marR="517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х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84" marR="517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х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84" marR="517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х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84" marR="517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х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84" marR="517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х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84" marR="517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х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784" marR="517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79512" y="476672"/>
            <a:ext cx="84969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5E2753"/>
                </a:solidFill>
              </a:rPr>
              <a:t>12.2</a:t>
            </a:r>
            <a:r>
              <a:rPr lang="ru-RU" sz="1200" b="1" dirty="0" smtClean="0">
                <a:solidFill>
                  <a:prstClr val="black"/>
                </a:solidFill>
              </a:rPr>
              <a:t> </a:t>
            </a:r>
            <a:r>
              <a:rPr lang="en-US" sz="1200" b="1" dirty="0" smtClean="0">
                <a:solidFill>
                  <a:prstClr val="black"/>
                </a:solidFill>
              </a:rPr>
              <a:t> </a:t>
            </a:r>
            <a:r>
              <a:rPr lang="ru-RU" sz="1200" b="1" dirty="0">
                <a:solidFill>
                  <a:prstClr val="black"/>
                </a:solidFill>
              </a:rPr>
              <a:t>Число используемых в 2018 году передовых производственных технологий по годам внедрения, Новосибирская область, абсолютные величины </a:t>
            </a:r>
            <a:endParaRPr lang="ru-RU" sz="1200" dirty="0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DF0214C-F6F7-4FDC-9B40-A1A554F35A3D}" type="slidenum">
              <a:rPr lang="ru-RU" smtClean="0"/>
              <a:pPr/>
              <a:t>68</a:t>
            </a:fld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51520" y="6165304"/>
            <a:ext cx="8568952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900" dirty="0" smtClean="0"/>
              <a:t>* Данные не публикуются Росстатом в целях обеспечения конфиденциальности первичных статистических данных, полученных от единственных организаций в соответствующей сфере деятельности в отдельных субъектах Российской Федерации, в соответствии с Федеральным законом от 29.11.07 № 282-ФЗ «Об официальном статистическом учете и системе государственной статистики в Российской Федерации» (ст. 4, ст. 9).</a:t>
            </a:r>
            <a:endParaRPr lang="ru-RU" sz="900" dirty="0"/>
          </a:p>
        </p:txBody>
      </p:sp>
    </p:spTree>
    <p:extLst>
      <p:ext uri="{BB962C8B-B14F-4D97-AF65-F5344CB8AC3E}">
        <p14:creationId xmlns:p14="http://schemas.microsoft.com/office/powerpoint/2010/main" xmlns="" val="1116967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229142"/>
            <a:ext cx="86409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cap="all" dirty="0" smtClean="0">
                <a:solidFill>
                  <a:srgbClr val="5E2753"/>
                </a:solidFill>
                <a:latin typeface="Arial Black" panose="020B0A04020102020204" pitchFamily="34" charset="0"/>
              </a:rPr>
              <a:t>Развитие передовых производственных технологий</a:t>
            </a:r>
            <a:endParaRPr lang="ru-RU" sz="1200" b="1" cap="all" dirty="0">
              <a:solidFill>
                <a:srgbClr val="5E2753"/>
              </a:solidFill>
              <a:latin typeface="Arial Black" panose="020B0A04020102020204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9512" y="921546"/>
            <a:ext cx="84969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5E2753"/>
                </a:solidFill>
              </a:rPr>
              <a:t>12.3</a:t>
            </a:r>
            <a:r>
              <a:rPr lang="ru-RU" sz="1200" b="1" dirty="0" smtClean="0">
                <a:solidFill>
                  <a:prstClr val="black"/>
                </a:solidFill>
              </a:rPr>
              <a:t> </a:t>
            </a:r>
            <a:r>
              <a:rPr lang="en-US" sz="1200" b="1" dirty="0" smtClean="0">
                <a:solidFill>
                  <a:prstClr val="black"/>
                </a:solidFill>
              </a:rPr>
              <a:t> </a:t>
            </a:r>
            <a:r>
              <a:rPr lang="ru-RU" sz="1200" b="1" dirty="0">
                <a:solidFill>
                  <a:prstClr val="black"/>
                </a:solidFill>
              </a:rPr>
              <a:t>Число организаций, использовавших передовые производственные технологии по ОКВЭД2 в 2018 году, абсолютные величины</a:t>
            </a:r>
            <a:endParaRPr lang="ru-RU" sz="1200" dirty="0">
              <a:solidFill>
                <a:prstClr val="black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83787495"/>
              </p:ext>
            </p:extLst>
          </p:nvPr>
        </p:nvGraphicFramePr>
        <p:xfrm>
          <a:off x="251520" y="1412779"/>
          <a:ext cx="8424936" cy="5112563"/>
        </p:xfrm>
        <a:graphic>
          <a:graphicData uri="http://schemas.openxmlformats.org/drawingml/2006/table">
            <a:tbl>
              <a:tblPr/>
              <a:tblGrid>
                <a:gridCol w="582175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60318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48691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по ОКВЭД</a:t>
                      </a:r>
                      <a:endParaRPr lang="ru-RU" sz="900" b="1" dirty="0">
                        <a:solidFill>
                          <a:schemeClr val="accent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593" marR="58593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DE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Число организаций, использовавших передовые производственные технологии </a:t>
                      </a:r>
                      <a:endParaRPr lang="ru-RU" sz="900" b="1" dirty="0">
                        <a:solidFill>
                          <a:schemeClr val="accent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593" marR="58593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DE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34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по обследуемым видам экономической деятельности</a:t>
                      </a:r>
                      <a:endParaRPr lang="ru-RU" sz="9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593" marR="58593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275</a:t>
                      </a:r>
                      <a:endParaRPr lang="ru-RU" sz="9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593" marR="58593" marT="0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434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Обрабатывающие производства</a:t>
                      </a:r>
                      <a:endParaRPr lang="ru-RU" sz="9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593" marR="58593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121</a:t>
                      </a:r>
                      <a:endParaRPr lang="ru-RU" sz="9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593" marR="58593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34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Научные исследования и разработки в области естественных и технических наук</a:t>
                      </a:r>
                      <a:endParaRPr lang="ru-RU" sz="9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593" marR="58593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RU" sz="9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593" marR="58593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34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Обеспечение электрической энергией, газом и паром; кондиционирование воздуха</a:t>
                      </a:r>
                      <a:endParaRPr lang="ru-RU" sz="9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593" marR="58593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9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593" marR="58593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869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Разработка компьютерного программного обеспечения, консультационные услуги в данной области и другие сопутствующие услуги</a:t>
                      </a:r>
                      <a:endParaRPr lang="ru-RU" sz="9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593" marR="58593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9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593" marR="58593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34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Образование высшее</a:t>
                      </a:r>
                      <a:endParaRPr lang="ru-RU" sz="9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593" marR="58593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9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593" marR="58593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34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Деятельность в области связи на базе проводных технологий</a:t>
                      </a:r>
                      <a:endParaRPr lang="ru-RU" sz="9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593" marR="58593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9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593" marR="58593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34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Деятельность в области архитектуры, связанная с созданием архитектурного объекта</a:t>
                      </a:r>
                      <a:endParaRPr lang="ru-RU" sz="9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593" marR="58593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9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593" marR="58593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434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Добыча полезных ископаемых</a:t>
                      </a:r>
                      <a:endParaRPr lang="ru-RU" sz="9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593" marR="58593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9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593" marR="58593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2434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Деятельность в области информационных технологий</a:t>
                      </a:r>
                      <a:endParaRPr lang="ru-RU" sz="9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593" marR="58593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9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593" marR="58593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4869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Деятельность, связанная с инженерно-техническим проектированием, управлением проектами строительства, выполнением строительного контроля и авторского надзора</a:t>
                      </a:r>
                      <a:endParaRPr lang="ru-RU" sz="9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593" marR="58593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593" marR="58593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4869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Водоснабжение; водоотведение, организация сбора и утилизации отходов, деятельность по ликвидации загрязнений </a:t>
                      </a:r>
                      <a:endParaRPr lang="ru-RU" sz="9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593" marR="58593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593" marR="58593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2434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Техническое обслуживание и ремонт автотранспортных средств</a:t>
                      </a:r>
                      <a:endParaRPr lang="ru-RU" sz="9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593" marR="58593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593" marR="58593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2434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Технические испытания, исследования, анализ и сертификация</a:t>
                      </a:r>
                      <a:endParaRPr lang="ru-RU" sz="9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593" marR="58593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593" marR="58593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  <a:tr h="2434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Подготовка кадров высшей квалификации</a:t>
                      </a:r>
                      <a:endParaRPr lang="ru-RU" sz="9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593" marR="58593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593" marR="58593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5"/>
                  </a:ext>
                </a:extLst>
              </a:tr>
              <a:tr h="2434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Ремонт компьютеров и коммуникационного оборудования</a:t>
                      </a:r>
                      <a:endParaRPr lang="ru-RU" sz="9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593" marR="58593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593" marR="58593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6"/>
                  </a:ext>
                </a:extLst>
              </a:tr>
            </a:tbl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DF0214C-F6F7-4FDC-9B40-A1A554F35A3D}" type="slidenum">
              <a:rPr lang="ru-RU" smtClean="0"/>
              <a:pPr/>
              <a:t>69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069057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936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03649" y="2281088"/>
            <a:ext cx="548250" cy="1940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835696" y="2701369"/>
            <a:ext cx="5400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Раздел </a:t>
            </a:r>
            <a:r>
              <a:rPr lang="ru-RU" sz="2000" b="1" dirty="0" smtClean="0"/>
              <a:t>2. 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СТРУКТУРНЫЕ ПОКАЗАТЕЛИ </a:t>
            </a:r>
          </a:p>
          <a:p>
            <a:r>
              <a:rPr lang="ru-RU" sz="2000" dirty="0">
                <a:latin typeface="Arial" pitchFamily="34" charset="0"/>
                <a:cs typeface="Arial" pitchFamily="34" charset="0"/>
              </a:rPr>
              <a:t>состояния конкуренции </a:t>
            </a:r>
            <a:br>
              <a:rPr lang="ru-RU" sz="2000" dirty="0">
                <a:latin typeface="Arial" pitchFamily="34" charset="0"/>
                <a:cs typeface="Arial" pitchFamily="34" charset="0"/>
              </a:rPr>
            </a:br>
            <a:r>
              <a:rPr lang="ru-RU" sz="2000" dirty="0">
                <a:latin typeface="Arial" pitchFamily="34" charset="0"/>
                <a:cs typeface="Arial" pitchFamily="34" charset="0"/>
              </a:rPr>
              <a:t>в Новосибирской области</a:t>
            </a:r>
            <a:endParaRPr lang="ru-RU" sz="2000" dirty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25494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229142"/>
            <a:ext cx="86409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cap="all" dirty="0" smtClean="0">
                <a:solidFill>
                  <a:srgbClr val="5E2753"/>
                </a:solidFill>
                <a:latin typeface="Arial Black" panose="020B0A04020102020204" pitchFamily="34" charset="0"/>
              </a:rPr>
              <a:t>оценка темпов цифровизации</a:t>
            </a:r>
            <a:endParaRPr lang="ru-RU" sz="1200" b="1" cap="all" dirty="0">
              <a:solidFill>
                <a:srgbClr val="5E2753"/>
              </a:solidFill>
              <a:latin typeface="Arial Black" panose="020B0A04020102020204" pitchFamily="34" charset="0"/>
              <a:cs typeface="Arial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825354833"/>
              </p:ext>
            </p:extLst>
          </p:nvPr>
        </p:nvGraphicFramePr>
        <p:xfrm>
          <a:off x="4499992" y="1727898"/>
          <a:ext cx="4320480" cy="4824539"/>
        </p:xfrm>
        <a:graphic>
          <a:graphicData uri="http://schemas.openxmlformats.org/drawingml/2006/table">
            <a:tbl>
              <a:tblPr firstRow="1" firstCol="1" bandRow="1"/>
              <a:tblGrid>
                <a:gridCol w="43237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670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9284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7199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504056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504056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</a:tblGrid>
              <a:tr h="285368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endParaRPr lang="ru-RU" sz="1000" dirty="0">
                        <a:solidFill>
                          <a:schemeClr val="accent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DEEA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Субъект РФ</a:t>
                      </a:r>
                      <a:endParaRPr lang="ru-RU" sz="1000" dirty="0">
                        <a:solidFill>
                          <a:schemeClr val="accent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DEEA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000" b="1" dirty="0" smtClean="0">
                        <a:solidFill>
                          <a:schemeClr val="accent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Балл </a:t>
                      </a:r>
                      <a:r>
                        <a:rPr lang="ru-RU" sz="1000" b="1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 2018 г.</a:t>
                      </a:r>
                      <a:endParaRPr lang="ru-RU" sz="1000" dirty="0">
                        <a:solidFill>
                          <a:schemeClr val="accent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DEEA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Изменение в 2018 г. к 2017 </a:t>
                      </a:r>
                      <a:r>
                        <a:rPr lang="ru-RU" sz="1000" b="1" dirty="0" smtClean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endParaRPr lang="ru-RU" sz="1000" dirty="0">
                        <a:solidFill>
                          <a:schemeClr val="accent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DEE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7073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Балл </a:t>
                      </a:r>
                      <a:r>
                        <a:rPr lang="ru-RU" sz="1000" b="1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 2017 г.</a:t>
                      </a:r>
                      <a:endParaRPr lang="ru-RU" sz="1000" dirty="0">
                        <a:solidFill>
                          <a:schemeClr val="accent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DE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Место в </a:t>
                      </a:r>
                      <a:r>
                        <a:rPr lang="ru-RU" sz="1000" b="1" dirty="0" smtClean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2017г</a:t>
                      </a:r>
                      <a:r>
                        <a:rPr lang="ru-RU" sz="1000" b="1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000" dirty="0">
                        <a:solidFill>
                          <a:schemeClr val="accent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DE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Место (+/-)</a:t>
                      </a:r>
                      <a:endParaRPr lang="ru-RU" sz="1000" dirty="0">
                        <a:solidFill>
                          <a:schemeClr val="accent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DE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Изме нения </a:t>
                      </a:r>
                      <a:r>
                        <a:rPr lang="ru-RU" sz="1000" b="1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(%)</a:t>
                      </a:r>
                      <a:endParaRPr lang="ru-RU" sz="1000" dirty="0">
                        <a:solidFill>
                          <a:schemeClr val="accent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DE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88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Москва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77,03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70,01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10,02%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788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Республика Татарстан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76,48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67,95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12,56%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788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Санкт-Петербург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76,44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67,54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13,18%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788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Московская область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76,25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67,61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16,22%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788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Тюменская область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76,19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65,44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16,43%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788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ХМАО – Югра 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75,81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67,88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-3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11,69%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788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Ямало-Ненецкий АО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74,48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66,03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-2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12,79%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57073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Республика Башкортостан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74,43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65,08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14,36%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3788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Ленинградская область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73,15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62,45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17,13%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36689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Новосибирская область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73,10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52,48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A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39,29%</a:t>
                      </a:r>
                      <a:endParaRPr lang="ru-RU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E3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</a:tbl>
          </a:graphicData>
        </a:graphic>
      </p:graphicFrame>
      <p:cxnSp>
        <p:nvCxnSpPr>
          <p:cNvPr id="4" name="Прямая соединительная линия 3"/>
          <p:cNvCxnSpPr/>
          <p:nvPr/>
        </p:nvCxnSpPr>
        <p:spPr>
          <a:xfrm>
            <a:off x="4355976" y="725795"/>
            <a:ext cx="0" cy="5883739"/>
          </a:xfrm>
          <a:prstGeom prst="line">
            <a:avLst/>
          </a:prstGeom>
          <a:ln w="12700">
            <a:solidFill>
              <a:srgbClr val="5E275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38399352"/>
              </p:ext>
            </p:extLst>
          </p:nvPr>
        </p:nvGraphicFramePr>
        <p:xfrm>
          <a:off x="395536" y="3501006"/>
          <a:ext cx="3721575" cy="3096348"/>
        </p:xfrm>
        <a:graphic>
          <a:graphicData uri="http://schemas.openxmlformats.org/drawingml/2006/table">
            <a:tbl>
              <a:tblPr firstRow="1" firstCol="1" bandRow="1"/>
              <a:tblGrid>
                <a:gridCol w="372157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9288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Инновационный потенциал 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7749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Информационно-коммуникационная инфраструктура и доступ 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9288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Информационная индустрия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9288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Информационная безопасность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9288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Электронное правительство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9288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Электронный бизнес  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88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Электронное образование  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B8B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88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Электронное здравоохранение   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B8B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88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Электронная культура  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4757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Использование информационно-коммуникационных технологий домохозяйствами и населением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25134" y="725795"/>
            <a:ext cx="38129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5E2753"/>
                </a:solidFill>
              </a:rPr>
              <a:t>12.4</a:t>
            </a:r>
            <a:r>
              <a:rPr lang="ru-RU" sz="1200" b="1" dirty="0" smtClean="0">
                <a:solidFill>
                  <a:prstClr val="black"/>
                </a:solidFill>
              </a:rPr>
              <a:t> </a:t>
            </a:r>
            <a:r>
              <a:rPr lang="en-US" sz="1200" b="1" dirty="0" smtClean="0">
                <a:solidFill>
                  <a:prstClr val="black"/>
                </a:solidFill>
              </a:rPr>
              <a:t> </a:t>
            </a:r>
            <a:r>
              <a:rPr lang="ru-RU" sz="1200" b="1" dirty="0">
                <a:solidFill>
                  <a:prstClr val="black"/>
                </a:solidFill>
              </a:rPr>
              <a:t>Оценка цифровизации экономики Новосибирской области на основе Мониторинга развития информационного общества в Российской Федерации, реализуемого Федеральной службой государственной статистики</a:t>
            </a:r>
            <a:endParaRPr lang="ru-RU" sz="1200" dirty="0">
              <a:solidFill>
                <a:prstClr val="black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11031" y="695438"/>
            <a:ext cx="434568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5E2753"/>
                </a:solidFill>
              </a:rPr>
              <a:t>12.5</a:t>
            </a:r>
            <a:r>
              <a:rPr lang="ru-RU" sz="1200" b="1" dirty="0" smtClean="0">
                <a:solidFill>
                  <a:prstClr val="black"/>
                </a:solidFill>
              </a:rPr>
              <a:t> </a:t>
            </a:r>
            <a:r>
              <a:rPr lang="en-US" sz="1200" b="1" dirty="0" smtClean="0">
                <a:solidFill>
                  <a:prstClr val="black"/>
                </a:solidFill>
              </a:rPr>
              <a:t> </a:t>
            </a:r>
            <a:r>
              <a:rPr lang="ru-RU" sz="1200" b="1" dirty="0">
                <a:solidFill>
                  <a:prstClr val="black"/>
                </a:solidFill>
              </a:rPr>
              <a:t>Регионы РФ с максимальными значениями индекса </a:t>
            </a:r>
            <a:r>
              <a:rPr lang="ru-RU" sz="1200" b="1" dirty="0" smtClean="0">
                <a:solidFill>
                  <a:prstClr val="black"/>
                </a:solidFill>
              </a:rPr>
              <a:t>цифровизации</a:t>
            </a:r>
            <a:r>
              <a:rPr lang="ru-RU" sz="1200" b="1" dirty="0">
                <a:solidFill>
                  <a:prstClr val="black"/>
                </a:solidFill>
              </a:rPr>
              <a:t>, </a:t>
            </a:r>
            <a:r>
              <a:rPr lang="ru-RU" sz="1200" b="1" dirty="0" smtClean="0">
                <a:solidFill>
                  <a:prstClr val="black"/>
                </a:solidFill>
              </a:rPr>
              <a:t>измеренными </a:t>
            </a:r>
            <a:r>
              <a:rPr lang="ru-RU" sz="1200" b="1" dirty="0">
                <a:solidFill>
                  <a:prstClr val="black"/>
                </a:solidFill>
              </a:rPr>
              <a:t>в соответствии с методикой экспертов Центра исследования финансовых технологий и цифровой экономики СКОЛКОВО-РЭШ</a:t>
            </a:r>
            <a:endParaRPr lang="ru-RU" sz="1200" dirty="0">
              <a:solidFill>
                <a:prstClr val="black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3528" y="1844824"/>
            <a:ext cx="37935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200" dirty="0" smtClean="0">
                <a:solidFill>
                  <a:prstClr val="black"/>
                </a:solidFill>
              </a:rPr>
              <a:t>По </a:t>
            </a:r>
            <a:r>
              <a:rPr lang="ru-RU" sz="1200" dirty="0">
                <a:solidFill>
                  <a:prstClr val="black"/>
                </a:solidFill>
              </a:rPr>
              <a:t>большинству пунктов, отражающих уровень развития информационной культуры, Новосибирская область демонстрирует позитивную динамику в </a:t>
            </a:r>
            <a:r>
              <a:rPr lang="ru-RU" sz="1200" dirty="0" smtClean="0">
                <a:solidFill>
                  <a:prstClr val="black"/>
                </a:solidFill>
              </a:rPr>
              <a:t>2018 </a:t>
            </a:r>
            <a:r>
              <a:rPr lang="ru-RU" sz="1200" dirty="0">
                <a:solidFill>
                  <a:prstClr val="black"/>
                </a:solidFill>
              </a:rPr>
              <a:t>г. в сравнении с 2017 г. </a:t>
            </a:r>
            <a:r>
              <a:rPr lang="ru-RU" sz="1200" dirty="0" smtClean="0">
                <a:solidFill>
                  <a:prstClr val="black"/>
                </a:solidFill>
              </a:rPr>
              <a:t>Исключения – направления </a:t>
            </a:r>
            <a:r>
              <a:rPr lang="ru-RU" sz="1200" dirty="0">
                <a:solidFill>
                  <a:prstClr val="black"/>
                </a:solidFill>
              </a:rPr>
              <a:t>электронного образования и электронного </a:t>
            </a:r>
            <a:r>
              <a:rPr lang="ru-RU" sz="1200" dirty="0" smtClean="0">
                <a:solidFill>
                  <a:prstClr val="black"/>
                </a:solidFill>
              </a:rPr>
              <a:t>здравоохранения, по которым зафиксирована неоднозначная динамика (т.е. некоторые </a:t>
            </a:r>
            <a:r>
              <a:rPr lang="ru-RU" sz="1200" dirty="0">
                <a:solidFill>
                  <a:prstClr val="black"/>
                </a:solidFill>
              </a:rPr>
              <a:t>показатели демонстрируют положительную динамику, в то время как другие – отрицательную). </a:t>
            </a: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DF0214C-F6F7-4FDC-9B40-A1A554F35A3D}" type="slidenum">
              <a:rPr lang="ru-RU" smtClean="0"/>
              <a:pPr/>
              <a:t>70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109741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1158428" y="959643"/>
            <a:ext cx="3917628" cy="4773613"/>
            <a:chOff x="1158428" y="959643"/>
            <a:chExt cx="3917628" cy="4773613"/>
          </a:xfrm>
        </p:grpSpPr>
        <p:pic>
          <p:nvPicPr>
            <p:cNvPr id="10" name="Picture 2" descr="D:\ANNA\sis_corporation\2018\titulnik_2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8428" y="959643"/>
              <a:ext cx="3917628" cy="47736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Рисунок 1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784688" y="1556792"/>
              <a:ext cx="2788635" cy="1546088"/>
            </a:xfrm>
            <a:prstGeom prst="rect">
              <a:avLst/>
            </a:prstGeom>
          </p:spPr>
        </p:pic>
        <p:sp>
          <p:nvSpPr>
            <p:cNvPr id="7" name="Прямоугольник 6"/>
            <p:cNvSpPr/>
            <p:nvPr/>
          </p:nvSpPr>
          <p:spPr>
            <a:xfrm>
              <a:off x="1845535" y="4516612"/>
              <a:ext cx="2666941" cy="6478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80000"/>
                </a:lnSpc>
                <a:spcAft>
                  <a:spcPts val="300"/>
                </a:spcAft>
              </a:pPr>
              <a:r>
                <a:rPr lang="ru-RU" sz="2100" b="1" dirty="0">
                  <a:solidFill>
                    <a:schemeClr val="accent1"/>
                  </a:solidFill>
                </a:rPr>
                <a:t>+7 (342) 209-59-00 </a:t>
              </a:r>
            </a:p>
            <a:p>
              <a:pPr>
                <a:lnSpc>
                  <a:spcPct val="80000"/>
                </a:lnSpc>
              </a:pPr>
              <a:r>
                <a:rPr lang="ru-RU" sz="2100" b="1" dirty="0">
                  <a:solidFill>
                    <a:schemeClr val="accent1"/>
                  </a:solidFill>
                </a:rPr>
                <a:t>SIS-CORPORATION.RU</a:t>
              </a: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1774848" y="3421540"/>
              <a:ext cx="2808314" cy="6555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1100" b="1" dirty="0"/>
                <a:t>Общество с ограниченной ответственностью </a:t>
              </a:r>
              <a:r>
                <a:rPr lang="ru-RU" sz="1200" b="1" dirty="0"/>
                <a:t/>
              </a:r>
              <a:br>
                <a:rPr lang="ru-RU" sz="1200" b="1" dirty="0"/>
              </a:br>
              <a:r>
                <a:rPr lang="ru-RU" sz="1280" b="1" dirty="0"/>
                <a:t>«ИССЛЕДОВАТЕЛЬСКАЯ КОМПАНИЯ </a:t>
              </a:r>
              <a:r>
                <a:rPr lang="ru-RU" sz="1280" b="1" dirty="0" smtClean="0"/>
                <a:t/>
              </a:r>
              <a:br>
                <a:rPr lang="ru-RU" sz="1280" b="1" dirty="0" smtClean="0"/>
              </a:br>
              <a:r>
                <a:rPr lang="ru-RU" sz="1280" b="1" dirty="0" smtClean="0"/>
                <a:t>«</a:t>
              </a:r>
              <a:r>
                <a:rPr lang="ru-RU" sz="1280" b="1" dirty="0"/>
                <a:t>ЭС АЙ ЭС КОРПОРЕЙШН»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326935" y="997278"/>
            <a:ext cx="38884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5E2753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ru-RU" sz="1200" b="1" dirty="0" smtClean="0">
                <a:solidFill>
                  <a:srgbClr val="5E2753"/>
                </a:solidFill>
                <a:latin typeface="Arial" pitchFamily="34" charset="0"/>
                <a:cs typeface="Arial" pitchFamily="34" charset="0"/>
              </a:rPr>
              <a:t>.1</a:t>
            </a:r>
            <a:r>
              <a:rPr lang="ru-RU" sz="1200" b="1" dirty="0" smtClean="0">
                <a:solidFill>
                  <a:srgbClr val="5E2753"/>
                </a:solidFill>
              </a:rPr>
              <a:t> </a:t>
            </a:r>
            <a:r>
              <a:rPr lang="ru-RU" sz="1200" b="1" dirty="0"/>
              <a:t>Количество зарегистрированных организаций</a:t>
            </a:r>
            <a:r>
              <a:rPr lang="ru-RU" sz="1200" dirty="0"/>
              <a:t>,</a:t>
            </a:r>
          </a:p>
          <a:p>
            <a:r>
              <a:rPr lang="ru-RU" sz="1200" dirty="0"/>
              <a:t>      </a:t>
            </a:r>
            <a:r>
              <a:rPr lang="ru-RU" sz="1200" dirty="0" smtClean="0"/>
              <a:t> </a:t>
            </a:r>
            <a:r>
              <a:rPr lang="ru-RU" sz="1200" dirty="0"/>
              <a:t>единиц на начало отчетного периода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969643" y="1015827"/>
            <a:ext cx="38884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5E2753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ru-RU" sz="1200" b="1" dirty="0" smtClean="0">
                <a:solidFill>
                  <a:srgbClr val="5E2753"/>
                </a:solidFill>
                <a:latin typeface="Arial" pitchFamily="34" charset="0"/>
                <a:cs typeface="Arial" pitchFamily="34" charset="0"/>
              </a:rPr>
              <a:t>.2</a:t>
            </a:r>
            <a:r>
              <a:rPr lang="ru-RU" sz="1200" b="1" dirty="0" smtClean="0"/>
              <a:t>  </a:t>
            </a:r>
            <a:r>
              <a:rPr lang="ru-RU" sz="1200" b="1" dirty="0"/>
              <a:t>Демография организаций</a:t>
            </a:r>
            <a:r>
              <a:rPr lang="ru-RU" sz="1200" dirty="0"/>
              <a:t>, </a:t>
            </a:r>
            <a:br>
              <a:rPr lang="ru-RU" sz="1200" dirty="0"/>
            </a:br>
            <a:r>
              <a:rPr lang="ru-RU" sz="1200" dirty="0"/>
              <a:t>        </a:t>
            </a:r>
            <a:r>
              <a:rPr lang="ru-RU" sz="1200" dirty="0" smtClean="0"/>
              <a:t>значения </a:t>
            </a:r>
            <a:r>
              <a:rPr lang="ru-RU" sz="1200" dirty="0"/>
              <a:t>показателей на начало отчетного периода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26935" y="260648"/>
            <a:ext cx="84249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solidFill>
                  <a:schemeClr val="tx2"/>
                </a:solidFill>
                <a:latin typeface="Arial Black" panose="020B0A04020102020204" pitchFamily="34" charset="0"/>
                <a:cs typeface="Arial" pitchFamily="34" charset="0"/>
              </a:rPr>
              <a:t>ДЕМОГРАФИЯ ОРГАНИЗАЦИЙ</a:t>
            </a:r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>
            <a:off x="4644008" y="1052736"/>
            <a:ext cx="0" cy="5472608"/>
          </a:xfrm>
          <a:prstGeom prst="line">
            <a:avLst/>
          </a:prstGeom>
          <a:ln w="12700">
            <a:solidFill>
              <a:srgbClr val="5E275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1" name="Диаграмма 20"/>
          <p:cNvGraphicFramePr/>
          <p:nvPr>
            <p:extLst>
              <p:ext uri="{D42A27DB-BD31-4B8C-83A1-F6EECF244321}">
                <p14:modId xmlns:p14="http://schemas.microsoft.com/office/powerpoint/2010/main" xmlns="" val="719063477"/>
              </p:ext>
            </p:extLst>
          </p:nvPr>
        </p:nvGraphicFramePr>
        <p:xfrm>
          <a:off x="311495" y="1700808"/>
          <a:ext cx="3903871" cy="45365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2" name="Диаграмма 21"/>
          <p:cNvGraphicFramePr/>
          <p:nvPr>
            <p:extLst>
              <p:ext uri="{D42A27DB-BD31-4B8C-83A1-F6EECF244321}">
                <p14:modId xmlns:p14="http://schemas.microsoft.com/office/powerpoint/2010/main" xmlns="" val="3209150782"/>
              </p:ext>
            </p:extLst>
          </p:nvPr>
        </p:nvGraphicFramePr>
        <p:xfrm>
          <a:off x="4521717" y="1509504"/>
          <a:ext cx="4075430" cy="533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DF0214C-F6F7-4FDC-9B40-A1A554F35A3D}" type="slidenum">
              <a:rPr lang="ru-RU" smtClean="0"/>
              <a:pPr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349592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6018" y="625624"/>
            <a:ext cx="806148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5E2753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ru-RU" sz="1200" b="1" dirty="0" smtClean="0">
                <a:solidFill>
                  <a:srgbClr val="5E2753"/>
                </a:solidFill>
                <a:latin typeface="Arial" pitchFamily="34" charset="0"/>
                <a:cs typeface="Arial" pitchFamily="34" charset="0"/>
              </a:rPr>
              <a:t>.3 </a:t>
            </a:r>
            <a:r>
              <a:rPr lang="ru-RU" sz="1200" b="1" dirty="0"/>
              <a:t>Структура организаций по видам экономической деятельности, </a:t>
            </a:r>
            <a:r>
              <a:rPr lang="ru-RU" sz="1200" dirty="0"/>
              <a:t>% на начало отчетного периода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26935" y="260648"/>
            <a:ext cx="84249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solidFill>
                  <a:schemeClr val="tx2"/>
                </a:solidFill>
                <a:latin typeface="Arial Black" panose="020B0A04020102020204" pitchFamily="34" charset="0"/>
                <a:cs typeface="Arial" pitchFamily="34" charset="0"/>
              </a:rPr>
              <a:t>ДЕМОГРАФИЯ ОРГАНИЗАЦИЙ</a:t>
            </a: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xmlns="" val="1710364176"/>
              </p:ext>
            </p:extLst>
          </p:nvPr>
        </p:nvGraphicFramePr>
        <p:xfrm>
          <a:off x="971600" y="902623"/>
          <a:ext cx="7395907" cy="58387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DF0214C-F6F7-4FDC-9B40-A1A554F35A3D}" type="slidenum">
              <a:rPr lang="ru-RU" smtClean="0"/>
              <a:pPr/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219533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ервая страница">
  <a:themeElements>
    <a:clrScheme name="Sis_Corporation">
      <a:dk1>
        <a:sysClr val="windowText" lastClr="000000"/>
      </a:dk1>
      <a:lt1>
        <a:sysClr val="window" lastClr="FFFFFF"/>
      </a:lt1>
      <a:dk2>
        <a:srgbClr val="7C3776"/>
      </a:dk2>
      <a:lt2>
        <a:srgbClr val="AEABAB"/>
      </a:lt2>
      <a:accent1>
        <a:srgbClr val="7C3776"/>
      </a:accent1>
      <a:accent2>
        <a:srgbClr val="C9A7D1"/>
      </a:accent2>
      <a:accent3>
        <a:srgbClr val="B73B61"/>
      </a:accent3>
      <a:accent4>
        <a:srgbClr val="BFBB17"/>
      </a:accent4>
      <a:accent5>
        <a:srgbClr val="78973B"/>
      </a:accent5>
      <a:accent6>
        <a:srgbClr val="7665AB"/>
      </a:accent6>
      <a:hlink>
        <a:srgbClr val="0563C1"/>
      </a:hlink>
      <a:folHlink>
        <a:srgbClr val="954F72"/>
      </a:folHlink>
    </a:clrScheme>
    <a:fontScheme name="Sis_Corporation_1">
      <a:majorFont>
        <a:latin typeface="Arial Black"/>
        <a:ea typeface=""/>
        <a:cs typeface=""/>
      </a:majorFont>
      <a:minorFont>
        <a:latin typeface="Arial Narrow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Внутренний блок">
  <a:themeElements>
    <a:clrScheme name="Sis_Corporation">
      <a:dk1>
        <a:sysClr val="windowText" lastClr="000000"/>
      </a:dk1>
      <a:lt1>
        <a:sysClr val="window" lastClr="FFFFFF"/>
      </a:lt1>
      <a:dk2>
        <a:srgbClr val="7C3776"/>
      </a:dk2>
      <a:lt2>
        <a:srgbClr val="AEABAB"/>
      </a:lt2>
      <a:accent1>
        <a:srgbClr val="7C3776"/>
      </a:accent1>
      <a:accent2>
        <a:srgbClr val="C9A7D1"/>
      </a:accent2>
      <a:accent3>
        <a:srgbClr val="B73B61"/>
      </a:accent3>
      <a:accent4>
        <a:srgbClr val="BFBB17"/>
      </a:accent4>
      <a:accent5>
        <a:srgbClr val="78973B"/>
      </a:accent5>
      <a:accent6>
        <a:srgbClr val="7665AB"/>
      </a:accent6>
      <a:hlink>
        <a:srgbClr val="0563C1"/>
      </a:hlink>
      <a:folHlink>
        <a:srgbClr val="954F72"/>
      </a:folHlink>
    </a:clrScheme>
    <a:fontScheme name="sis">
      <a:majorFont>
        <a:latin typeface="Arial Bold"/>
        <a:ea typeface=""/>
        <a:cs typeface=""/>
      </a:majorFont>
      <a:minorFont>
        <a:latin typeface="Arial Narrow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итульники">
  <a:themeElements>
    <a:clrScheme name="Sis_Corporation">
      <a:dk1>
        <a:sysClr val="windowText" lastClr="000000"/>
      </a:dk1>
      <a:lt1>
        <a:sysClr val="window" lastClr="FFFFFF"/>
      </a:lt1>
      <a:dk2>
        <a:srgbClr val="7C3776"/>
      </a:dk2>
      <a:lt2>
        <a:srgbClr val="AEABAB"/>
      </a:lt2>
      <a:accent1>
        <a:srgbClr val="7C3776"/>
      </a:accent1>
      <a:accent2>
        <a:srgbClr val="C9A7D1"/>
      </a:accent2>
      <a:accent3>
        <a:srgbClr val="B73B61"/>
      </a:accent3>
      <a:accent4>
        <a:srgbClr val="BFBB17"/>
      </a:accent4>
      <a:accent5>
        <a:srgbClr val="78973B"/>
      </a:accent5>
      <a:accent6>
        <a:srgbClr val="7665AB"/>
      </a:accent6>
      <a:hlink>
        <a:srgbClr val="0563C1"/>
      </a:hlink>
      <a:folHlink>
        <a:srgbClr val="954F72"/>
      </a:folHlink>
    </a:clrScheme>
    <a:fontScheme name="Sis_Corporation_1">
      <a:majorFont>
        <a:latin typeface="Arial Black"/>
        <a:ea typeface=""/>
        <a:cs typeface=""/>
      </a:majorFont>
      <a:minorFont>
        <a:latin typeface="Arial Narrow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SIS">
    <a:dk1>
      <a:sysClr val="windowText" lastClr="000000"/>
    </a:dk1>
    <a:lt1>
      <a:sysClr val="window" lastClr="FFFFFF"/>
    </a:lt1>
    <a:dk2>
      <a:srgbClr val="883879"/>
    </a:dk2>
    <a:lt2>
      <a:srgbClr val="595959"/>
    </a:lt2>
    <a:accent1>
      <a:srgbClr val="5E2753"/>
    </a:accent1>
    <a:accent2>
      <a:srgbClr val="A2144F"/>
    </a:accent2>
    <a:accent3>
      <a:srgbClr val="A0BF61"/>
    </a:accent3>
    <a:accent4>
      <a:srgbClr val="CD81A1"/>
    </a:accent4>
    <a:accent5>
      <a:srgbClr val="A98CA3"/>
    </a:accent5>
    <a:accent6>
      <a:srgbClr val="A6A6A6"/>
    </a:accent6>
    <a:hlink>
      <a:srgbClr val="0000FF"/>
    </a:hlink>
    <a:folHlink>
      <a:srgbClr val="800080"/>
    </a:folHlink>
  </a:clrScheme>
  <a:fontScheme name="sis">
    <a:majorFont>
      <a:latin typeface="Arial Bold"/>
      <a:ea typeface=""/>
      <a:cs typeface=""/>
    </a:majorFont>
    <a:minorFont>
      <a:latin typeface="Arial Narrow"/>
      <a:ea typeface=""/>
      <a:cs typeface="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0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/>
      <a:ea typeface=""/>
      <a:cs typeface=""/>
      <a:font script="Jpan" typeface="游明朝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1.xml><?xml version="1.0" encoding="utf-8"?>
<a:themeOverride xmlns:a="http://schemas.openxmlformats.org/drawingml/2006/main">
  <a:clrScheme name="SIS">
    <a:dk1>
      <a:sysClr val="windowText" lastClr="000000"/>
    </a:dk1>
    <a:lt1>
      <a:sysClr val="window" lastClr="FFFFFF"/>
    </a:lt1>
    <a:dk2>
      <a:srgbClr val="883879"/>
    </a:dk2>
    <a:lt2>
      <a:srgbClr val="595959"/>
    </a:lt2>
    <a:accent1>
      <a:srgbClr val="5E2753"/>
    </a:accent1>
    <a:accent2>
      <a:srgbClr val="A2144F"/>
    </a:accent2>
    <a:accent3>
      <a:srgbClr val="A0BF61"/>
    </a:accent3>
    <a:accent4>
      <a:srgbClr val="CD81A1"/>
    </a:accent4>
    <a:accent5>
      <a:srgbClr val="A98CA3"/>
    </a:accent5>
    <a:accent6>
      <a:srgbClr val="A6A6A6"/>
    </a:accent6>
    <a:hlink>
      <a:srgbClr val="0000FF"/>
    </a:hlink>
    <a:folHlink>
      <a:srgbClr val="800080"/>
    </a:folHlink>
  </a:clrScheme>
  <a:fontScheme name="sis">
    <a:majorFont>
      <a:latin typeface="Arial Bold"/>
      <a:ea typeface=""/>
      <a:cs typeface=""/>
    </a:majorFont>
    <a:minorFont>
      <a:latin typeface="Arial Narrow"/>
      <a:ea typeface=""/>
      <a:cs typeface="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/>
      <a:ea typeface=""/>
      <a:cs typeface=""/>
      <a:font script="Jpan" typeface="游明朝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3.xml><?xml version="1.0" encoding="utf-8"?>
<a:themeOverride xmlns:a="http://schemas.openxmlformats.org/drawingml/2006/main">
  <a:clrScheme name="SIS">
    <a:dk1>
      <a:sysClr val="windowText" lastClr="000000"/>
    </a:dk1>
    <a:lt1>
      <a:sysClr val="window" lastClr="FFFFFF"/>
    </a:lt1>
    <a:dk2>
      <a:srgbClr val="883879"/>
    </a:dk2>
    <a:lt2>
      <a:srgbClr val="595959"/>
    </a:lt2>
    <a:accent1>
      <a:srgbClr val="5E2753"/>
    </a:accent1>
    <a:accent2>
      <a:srgbClr val="A2144F"/>
    </a:accent2>
    <a:accent3>
      <a:srgbClr val="A0BF61"/>
    </a:accent3>
    <a:accent4>
      <a:srgbClr val="CD81A1"/>
    </a:accent4>
    <a:accent5>
      <a:srgbClr val="A98CA3"/>
    </a:accent5>
    <a:accent6>
      <a:srgbClr val="A6A6A6"/>
    </a:accent6>
    <a:hlink>
      <a:srgbClr val="0000FF"/>
    </a:hlink>
    <a:folHlink>
      <a:srgbClr val="800080"/>
    </a:folHlink>
  </a:clrScheme>
  <a:fontScheme name="sis">
    <a:majorFont>
      <a:latin typeface="Arial Bold"/>
      <a:ea typeface=""/>
      <a:cs typeface=""/>
    </a:majorFont>
    <a:minorFont>
      <a:latin typeface="Arial Narrow"/>
      <a:ea typeface=""/>
      <a:cs typeface="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/>
      <a:ea typeface=""/>
      <a:cs typeface=""/>
      <a:font script="Jpan" typeface="游明朝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/>
      <a:ea typeface=""/>
      <a:cs typeface=""/>
      <a:font script="Jpan" typeface="游明朝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6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7.xml><?xml version="1.0" encoding="utf-8"?>
<a:themeOverride xmlns:a="http://schemas.openxmlformats.org/drawingml/2006/main">
  <a:clrScheme name="Sis_Corporation">
    <a:dk1>
      <a:sysClr val="windowText" lastClr="000000"/>
    </a:dk1>
    <a:lt1>
      <a:sysClr val="window" lastClr="FFFFFF"/>
    </a:lt1>
    <a:dk2>
      <a:srgbClr val="7C3776"/>
    </a:dk2>
    <a:lt2>
      <a:srgbClr val="AEABAB"/>
    </a:lt2>
    <a:accent1>
      <a:srgbClr val="7C3776"/>
    </a:accent1>
    <a:accent2>
      <a:srgbClr val="C9A7D1"/>
    </a:accent2>
    <a:accent3>
      <a:srgbClr val="B73B61"/>
    </a:accent3>
    <a:accent4>
      <a:srgbClr val="BFBB17"/>
    </a:accent4>
    <a:accent5>
      <a:srgbClr val="78973B"/>
    </a:accent5>
    <a:accent6>
      <a:srgbClr val="7665AB"/>
    </a:accent6>
    <a:hlink>
      <a:srgbClr val="0563C1"/>
    </a:hlink>
    <a:folHlink>
      <a:srgbClr val="954F72"/>
    </a:folHlink>
  </a:clrScheme>
  <a:fontScheme name="Sis_Times NR">
    <a:majorFont>
      <a:latin typeface="times new roman"/>
      <a:ea typeface=""/>
      <a:cs typeface=""/>
    </a:majorFont>
    <a:minorFont>
      <a:latin typeface="times new roman"/>
      <a:ea typeface=""/>
      <a:cs typeface="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8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9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/>
      <a:ea typeface=""/>
      <a:cs typeface=""/>
      <a:font script="Jpan" typeface="游明朝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0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/>
      <a:ea typeface=""/>
      <a:cs typeface=""/>
      <a:font script="Jpan" typeface="游明朝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6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7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SIS">
    <a:dk1>
      <a:sysClr val="windowText" lastClr="000000"/>
    </a:dk1>
    <a:lt1>
      <a:sysClr val="window" lastClr="FFFFFF"/>
    </a:lt1>
    <a:dk2>
      <a:srgbClr val="883879"/>
    </a:dk2>
    <a:lt2>
      <a:srgbClr val="595959"/>
    </a:lt2>
    <a:accent1>
      <a:srgbClr val="5E2753"/>
    </a:accent1>
    <a:accent2>
      <a:srgbClr val="A2144F"/>
    </a:accent2>
    <a:accent3>
      <a:srgbClr val="A0BF61"/>
    </a:accent3>
    <a:accent4>
      <a:srgbClr val="CD81A1"/>
    </a:accent4>
    <a:accent5>
      <a:srgbClr val="A98CA3"/>
    </a:accent5>
    <a:accent6>
      <a:srgbClr val="A6A6A6"/>
    </a:accent6>
    <a:hlink>
      <a:srgbClr val="0000FF"/>
    </a:hlink>
    <a:folHlink>
      <a:srgbClr val="800080"/>
    </a:folHlink>
  </a:clrScheme>
  <a:fontScheme name="sis">
    <a:majorFont>
      <a:latin typeface="Arial Bold"/>
      <a:ea typeface=""/>
      <a:cs typeface=""/>
    </a:majorFont>
    <a:minorFont>
      <a:latin typeface="Arial Narrow"/>
      <a:ea typeface=""/>
      <a:cs typeface="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0.xml><?xml version="1.0" encoding="utf-8"?>
<a:themeOverride xmlns:a="http://schemas.openxmlformats.org/drawingml/2006/main">
  <a:clrScheme name="Sis_Corporation">
    <a:dk1>
      <a:sysClr val="windowText" lastClr="000000"/>
    </a:dk1>
    <a:lt1>
      <a:sysClr val="window" lastClr="FFFFFF"/>
    </a:lt1>
    <a:dk2>
      <a:srgbClr val="7C3776"/>
    </a:dk2>
    <a:lt2>
      <a:srgbClr val="AEABAB"/>
    </a:lt2>
    <a:accent1>
      <a:srgbClr val="7C3776"/>
    </a:accent1>
    <a:accent2>
      <a:srgbClr val="C9A7D1"/>
    </a:accent2>
    <a:accent3>
      <a:srgbClr val="B73B61"/>
    </a:accent3>
    <a:accent4>
      <a:srgbClr val="BFBB17"/>
    </a:accent4>
    <a:accent5>
      <a:srgbClr val="78973B"/>
    </a:accent5>
    <a:accent6>
      <a:srgbClr val="7665AB"/>
    </a:accent6>
    <a:hlink>
      <a:srgbClr val="0563C1"/>
    </a:hlink>
    <a:folHlink>
      <a:srgbClr val="954F72"/>
    </a:folHlink>
  </a:clrScheme>
  <a:fontScheme name="Sis_Times NR">
    <a:majorFont>
      <a:latin typeface="times new roman"/>
      <a:ea typeface=""/>
      <a:cs typeface=""/>
    </a:majorFont>
    <a:minorFont>
      <a:latin typeface="times new roman"/>
      <a:ea typeface=""/>
      <a:cs typeface="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1.xml><?xml version="1.0" encoding="utf-8"?>
<a:themeOverride xmlns:a="http://schemas.openxmlformats.org/drawingml/2006/main">
  <a:clrScheme name="Sis_Corporation">
    <a:dk1>
      <a:sysClr val="windowText" lastClr="000000"/>
    </a:dk1>
    <a:lt1>
      <a:sysClr val="window" lastClr="FFFFFF"/>
    </a:lt1>
    <a:dk2>
      <a:srgbClr val="7C3776"/>
    </a:dk2>
    <a:lt2>
      <a:srgbClr val="AEABAB"/>
    </a:lt2>
    <a:accent1>
      <a:srgbClr val="7C3776"/>
    </a:accent1>
    <a:accent2>
      <a:srgbClr val="C9A7D1"/>
    </a:accent2>
    <a:accent3>
      <a:srgbClr val="B73B61"/>
    </a:accent3>
    <a:accent4>
      <a:srgbClr val="BFBB17"/>
    </a:accent4>
    <a:accent5>
      <a:srgbClr val="78973B"/>
    </a:accent5>
    <a:accent6>
      <a:srgbClr val="7665AB"/>
    </a:accent6>
    <a:hlink>
      <a:srgbClr val="0563C1"/>
    </a:hlink>
    <a:folHlink>
      <a:srgbClr val="954F72"/>
    </a:folHlink>
  </a:clrScheme>
  <a:fontScheme name="Sis_Times NR">
    <a:majorFont>
      <a:latin typeface="times new roman"/>
      <a:ea typeface=""/>
      <a:cs typeface=""/>
    </a:majorFont>
    <a:minorFont>
      <a:latin typeface="times new roman"/>
      <a:ea typeface=""/>
      <a:cs typeface="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2.xml><?xml version="1.0" encoding="utf-8"?>
<a:themeOverride xmlns:a="http://schemas.openxmlformats.org/drawingml/2006/main">
  <a:clrScheme name="Sis_Corporation">
    <a:dk1>
      <a:sysClr val="windowText" lastClr="000000"/>
    </a:dk1>
    <a:lt1>
      <a:sysClr val="window" lastClr="FFFFFF"/>
    </a:lt1>
    <a:dk2>
      <a:srgbClr val="7C3776"/>
    </a:dk2>
    <a:lt2>
      <a:srgbClr val="AEABAB"/>
    </a:lt2>
    <a:accent1>
      <a:srgbClr val="7C3776"/>
    </a:accent1>
    <a:accent2>
      <a:srgbClr val="C9A7D1"/>
    </a:accent2>
    <a:accent3>
      <a:srgbClr val="B73B61"/>
    </a:accent3>
    <a:accent4>
      <a:srgbClr val="BFBB17"/>
    </a:accent4>
    <a:accent5>
      <a:srgbClr val="78973B"/>
    </a:accent5>
    <a:accent6>
      <a:srgbClr val="7665AB"/>
    </a:accent6>
    <a:hlink>
      <a:srgbClr val="0563C1"/>
    </a:hlink>
    <a:folHlink>
      <a:srgbClr val="954F72"/>
    </a:folHlink>
  </a:clrScheme>
  <a:fontScheme name="Sis_Times NR">
    <a:majorFont>
      <a:latin typeface="times new roman"/>
      <a:ea typeface=""/>
      <a:cs typeface=""/>
    </a:majorFont>
    <a:minorFont>
      <a:latin typeface="times new roman"/>
      <a:ea typeface=""/>
      <a:cs typeface="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3.xml><?xml version="1.0" encoding="utf-8"?>
<a:themeOverride xmlns:a="http://schemas.openxmlformats.org/drawingml/2006/main">
  <a:clrScheme name="Sis_Corporation">
    <a:dk1>
      <a:sysClr val="windowText" lastClr="000000"/>
    </a:dk1>
    <a:lt1>
      <a:sysClr val="window" lastClr="FFFFFF"/>
    </a:lt1>
    <a:dk2>
      <a:srgbClr val="7C3776"/>
    </a:dk2>
    <a:lt2>
      <a:srgbClr val="AEABAB"/>
    </a:lt2>
    <a:accent1>
      <a:srgbClr val="7C3776"/>
    </a:accent1>
    <a:accent2>
      <a:srgbClr val="C9A7D1"/>
    </a:accent2>
    <a:accent3>
      <a:srgbClr val="B73B61"/>
    </a:accent3>
    <a:accent4>
      <a:srgbClr val="BFBB17"/>
    </a:accent4>
    <a:accent5>
      <a:srgbClr val="78973B"/>
    </a:accent5>
    <a:accent6>
      <a:srgbClr val="7665AB"/>
    </a:accent6>
    <a:hlink>
      <a:srgbClr val="0563C1"/>
    </a:hlink>
    <a:folHlink>
      <a:srgbClr val="954F72"/>
    </a:folHlink>
  </a:clrScheme>
  <a:fontScheme name="Sis_Times NR">
    <a:majorFont>
      <a:latin typeface="times new roman"/>
      <a:ea typeface=""/>
      <a:cs typeface=""/>
    </a:majorFont>
    <a:minorFont>
      <a:latin typeface="times new roman"/>
      <a:ea typeface=""/>
      <a:cs typeface="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4.xml><?xml version="1.0" encoding="utf-8"?>
<a:themeOverride xmlns:a="http://schemas.openxmlformats.org/drawingml/2006/main">
  <a:clrScheme name="Sis_Corporation">
    <a:dk1>
      <a:sysClr val="windowText" lastClr="000000"/>
    </a:dk1>
    <a:lt1>
      <a:sysClr val="window" lastClr="FFFFFF"/>
    </a:lt1>
    <a:dk2>
      <a:srgbClr val="7C3776"/>
    </a:dk2>
    <a:lt2>
      <a:srgbClr val="AEABAB"/>
    </a:lt2>
    <a:accent1>
      <a:srgbClr val="7C3776"/>
    </a:accent1>
    <a:accent2>
      <a:srgbClr val="C9A7D1"/>
    </a:accent2>
    <a:accent3>
      <a:srgbClr val="B73B61"/>
    </a:accent3>
    <a:accent4>
      <a:srgbClr val="BFBB17"/>
    </a:accent4>
    <a:accent5>
      <a:srgbClr val="78973B"/>
    </a:accent5>
    <a:accent6>
      <a:srgbClr val="7665AB"/>
    </a:accent6>
    <a:hlink>
      <a:srgbClr val="0563C1"/>
    </a:hlink>
    <a:folHlink>
      <a:srgbClr val="954F72"/>
    </a:folHlink>
  </a:clrScheme>
  <a:fontScheme name="Sis_Times NR">
    <a:majorFont>
      <a:latin typeface="times new roman"/>
      <a:ea typeface=""/>
      <a:cs typeface=""/>
    </a:majorFont>
    <a:minorFont>
      <a:latin typeface="times new roman"/>
      <a:ea typeface=""/>
      <a:cs typeface="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5.xml><?xml version="1.0" encoding="utf-8"?>
<a:themeOverride xmlns:a="http://schemas.openxmlformats.org/drawingml/2006/main">
  <a:clrScheme name="Sis_Corporation">
    <a:dk1>
      <a:sysClr val="windowText" lastClr="000000"/>
    </a:dk1>
    <a:lt1>
      <a:sysClr val="window" lastClr="FFFFFF"/>
    </a:lt1>
    <a:dk2>
      <a:srgbClr val="7C3776"/>
    </a:dk2>
    <a:lt2>
      <a:srgbClr val="AEABAB"/>
    </a:lt2>
    <a:accent1>
      <a:srgbClr val="7C3776"/>
    </a:accent1>
    <a:accent2>
      <a:srgbClr val="C9A7D1"/>
    </a:accent2>
    <a:accent3>
      <a:srgbClr val="B73B61"/>
    </a:accent3>
    <a:accent4>
      <a:srgbClr val="BFBB17"/>
    </a:accent4>
    <a:accent5>
      <a:srgbClr val="78973B"/>
    </a:accent5>
    <a:accent6>
      <a:srgbClr val="7665AB"/>
    </a:accent6>
    <a:hlink>
      <a:srgbClr val="0563C1"/>
    </a:hlink>
    <a:folHlink>
      <a:srgbClr val="954F72"/>
    </a:folHlink>
  </a:clrScheme>
  <a:fontScheme name="Sis_Times NR">
    <a:majorFont>
      <a:latin typeface="times new roman"/>
      <a:ea typeface=""/>
      <a:cs typeface=""/>
    </a:majorFont>
    <a:minorFont>
      <a:latin typeface="times new roman"/>
      <a:ea typeface=""/>
      <a:cs typeface="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6.xml><?xml version="1.0" encoding="utf-8"?>
<a:themeOverride xmlns:a="http://schemas.openxmlformats.org/drawingml/2006/main">
  <a:clrScheme name="Sis_Corporation">
    <a:dk1>
      <a:sysClr val="windowText" lastClr="000000"/>
    </a:dk1>
    <a:lt1>
      <a:sysClr val="window" lastClr="FFFFFF"/>
    </a:lt1>
    <a:dk2>
      <a:srgbClr val="7C3776"/>
    </a:dk2>
    <a:lt2>
      <a:srgbClr val="AEABAB"/>
    </a:lt2>
    <a:accent1>
      <a:srgbClr val="7C3776"/>
    </a:accent1>
    <a:accent2>
      <a:srgbClr val="C9A7D1"/>
    </a:accent2>
    <a:accent3>
      <a:srgbClr val="B73B61"/>
    </a:accent3>
    <a:accent4>
      <a:srgbClr val="BFBB17"/>
    </a:accent4>
    <a:accent5>
      <a:srgbClr val="78973B"/>
    </a:accent5>
    <a:accent6>
      <a:srgbClr val="7665AB"/>
    </a:accent6>
    <a:hlink>
      <a:srgbClr val="0563C1"/>
    </a:hlink>
    <a:folHlink>
      <a:srgbClr val="954F72"/>
    </a:folHlink>
  </a:clrScheme>
  <a:fontScheme name="Sis_Times NR">
    <a:majorFont>
      <a:latin typeface="times new roman"/>
      <a:ea typeface=""/>
      <a:cs typeface=""/>
    </a:majorFont>
    <a:minorFont>
      <a:latin typeface="times new roman"/>
      <a:ea typeface=""/>
      <a:cs typeface="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7.xml><?xml version="1.0" encoding="utf-8"?>
<a:themeOverride xmlns:a="http://schemas.openxmlformats.org/drawingml/2006/main">
  <a:clrScheme name="Sis_Corporation">
    <a:dk1>
      <a:sysClr val="windowText" lastClr="000000"/>
    </a:dk1>
    <a:lt1>
      <a:sysClr val="window" lastClr="FFFFFF"/>
    </a:lt1>
    <a:dk2>
      <a:srgbClr val="7C3776"/>
    </a:dk2>
    <a:lt2>
      <a:srgbClr val="AEABAB"/>
    </a:lt2>
    <a:accent1>
      <a:srgbClr val="7C3776"/>
    </a:accent1>
    <a:accent2>
      <a:srgbClr val="C9A7D1"/>
    </a:accent2>
    <a:accent3>
      <a:srgbClr val="B73B61"/>
    </a:accent3>
    <a:accent4>
      <a:srgbClr val="BFBB17"/>
    </a:accent4>
    <a:accent5>
      <a:srgbClr val="78973B"/>
    </a:accent5>
    <a:accent6>
      <a:srgbClr val="7665AB"/>
    </a:accent6>
    <a:hlink>
      <a:srgbClr val="0563C1"/>
    </a:hlink>
    <a:folHlink>
      <a:srgbClr val="954F72"/>
    </a:folHlink>
  </a:clrScheme>
  <a:fontScheme name="Sis_Times NR">
    <a:majorFont>
      <a:latin typeface="times new roman"/>
      <a:ea typeface=""/>
      <a:cs typeface=""/>
    </a:majorFont>
    <a:minorFont>
      <a:latin typeface="times new roman"/>
      <a:ea typeface=""/>
      <a:cs typeface="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8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9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SIS">
    <a:dk1>
      <a:sysClr val="windowText" lastClr="000000"/>
    </a:dk1>
    <a:lt1>
      <a:sysClr val="window" lastClr="FFFFFF"/>
    </a:lt1>
    <a:dk2>
      <a:srgbClr val="883879"/>
    </a:dk2>
    <a:lt2>
      <a:srgbClr val="595959"/>
    </a:lt2>
    <a:accent1>
      <a:srgbClr val="5E2753"/>
    </a:accent1>
    <a:accent2>
      <a:srgbClr val="A2144F"/>
    </a:accent2>
    <a:accent3>
      <a:srgbClr val="A0BF61"/>
    </a:accent3>
    <a:accent4>
      <a:srgbClr val="CD81A1"/>
    </a:accent4>
    <a:accent5>
      <a:srgbClr val="A98CA3"/>
    </a:accent5>
    <a:accent6>
      <a:srgbClr val="A6A6A6"/>
    </a:accent6>
    <a:hlink>
      <a:srgbClr val="0000FF"/>
    </a:hlink>
    <a:folHlink>
      <a:srgbClr val="800080"/>
    </a:folHlink>
  </a:clrScheme>
  <a:fontScheme name="sis">
    <a:majorFont>
      <a:latin typeface="Arial Bold"/>
      <a:ea typeface=""/>
      <a:cs typeface=""/>
    </a:majorFont>
    <a:minorFont>
      <a:latin typeface="Arial Narrow"/>
      <a:ea typeface=""/>
      <a:cs typeface="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0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1.xml><?xml version="1.0" encoding="utf-8"?>
<a:themeOverride xmlns:a="http://schemas.openxmlformats.org/drawingml/2006/main">
  <a:clrScheme name="Sis_Corporation">
    <a:dk1>
      <a:sysClr val="windowText" lastClr="000000"/>
    </a:dk1>
    <a:lt1>
      <a:sysClr val="window" lastClr="FFFFFF"/>
    </a:lt1>
    <a:dk2>
      <a:srgbClr val="7C3776"/>
    </a:dk2>
    <a:lt2>
      <a:srgbClr val="AEABAB"/>
    </a:lt2>
    <a:accent1>
      <a:srgbClr val="7C3776"/>
    </a:accent1>
    <a:accent2>
      <a:srgbClr val="C9A7D1"/>
    </a:accent2>
    <a:accent3>
      <a:srgbClr val="B73B61"/>
    </a:accent3>
    <a:accent4>
      <a:srgbClr val="BFBB17"/>
    </a:accent4>
    <a:accent5>
      <a:srgbClr val="78973B"/>
    </a:accent5>
    <a:accent6>
      <a:srgbClr val="7665AB"/>
    </a:accent6>
    <a:hlink>
      <a:srgbClr val="0563C1"/>
    </a:hlink>
    <a:folHlink>
      <a:srgbClr val="954F72"/>
    </a:folHlink>
  </a:clrScheme>
  <a:fontScheme name="Sis_Times NR">
    <a:majorFont>
      <a:latin typeface="times new roman"/>
      <a:ea typeface=""/>
      <a:cs typeface=""/>
    </a:majorFont>
    <a:minorFont>
      <a:latin typeface="times new roman"/>
      <a:ea typeface=""/>
      <a:cs typeface="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5.xml><?xml version="1.0" encoding="utf-8"?>
<a:themeOverride xmlns:a="http://schemas.openxmlformats.org/drawingml/2006/main">
  <a:clrScheme name="Sis_Corporation">
    <a:dk1>
      <a:sysClr val="windowText" lastClr="000000"/>
    </a:dk1>
    <a:lt1>
      <a:sysClr val="window" lastClr="FFFFFF"/>
    </a:lt1>
    <a:dk2>
      <a:srgbClr val="7C3776"/>
    </a:dk2>
    <a:lt2>
      <a:srgbClr val="AEABAB"/>
    </a:lt2>
    <a:accent1>
      <a:srgbClr val="7C3776"/>
    </a:accent1>
    <a:accent2>
      <a:srgbClr val="C9A7D1"/>
    </a:accent2>
    <a:accent3>
      <a:srgbClr val="B73B61"/>
    </a:accent3>
    <a:accent4>
      <a:srgbClr val="BFBB17"/>
    </a:accent4>
    <a:accent5>
      <a:srgbClr val="78973B"/>
    </a:accent5>
    <a:accent6>
      <a:srgbClr val="7665AB"/>
    </a:accent6>
    <a:hlink>
      <a:srgbClr val="0563C1"/>
    </a:hlink>
    <a:folHlink>
      <a:srgbClr val="954F72"/>
    </a:folHlink>
  </a:clrScheme>
  <a:fontScheme name="Sis_Times NR">
    <a:majorFont>
      <a:latin typeface="times new roman"/>
      <a:ea typeface=""/>
      <a:cs typeface=""/>
    </a:majorFont>
    <a:minorFont>
      <a:latin typeface="times new roman"/>
      <a:ea typeface=""/>
      <a:cs typeface="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6.xml><?xml version="1.0" encoding="utf-8"?>
<a:themeOverride xmlns:a="http://schemas.openxmlformats.org/drawingml/2006/main">
  <a:clrScheme name="Sis_Corporation">
    <a:dk1>
      <a:sysClr val="windowText" lastClr="000000"/>
    </a:dk1>
    <a:lt1>
      <a:sysClr val="window" lastClr="FFFFFF"/>
    </a:lt1>
    <a:dk2>
      <a:srgbClr val="7C3776"/>
    </a:dk2>
    <a:lt2>
      <a:srgbClr val="AEABAB"/>
    </a:lt2>
    <a:accent1>
      <a:srgbClr val="7C3776"/>
    </a:accent1>
    <a:accent2>
      <a:srgbClr val="C9A7D1"/>
    </a:accent2>
    <a:accent3>
      <a:srgbClr val="B73B61"/>
    </a:accent3>
    <a:accent4>
      <a:srgbClr val="BFBB17"/>
    </a:accent4>
    <a:accent5>
      <a:srgbClr val="78973B"/>
    </a:accent5>
    <a:accent6>
      <a:srgbClr val="7665AB"/>
    </a:accent6>
    <a:hlink>
      <a:srgbClr val="0563C1"/>
    </a:hlink>
    <a:folHlink>
      <a:srgbClr val="954F72"/>
    </a:folHlink>
  </a:clrScheme>
  <a:fontScheme name="Sis_Times NR">
    <a:majorFont>
      <a:latin typeface="times new roman"/>
      <a:ea typeface=""/>
      <a:cs typeface=""/>
    </a:majorFont>
    <a:minorFont>
      <a:latin typeface="times new roman"/>
      <a:ea typeface=""/>
      <a:cs typeface="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7.xml><?xml version="1.0" encoding="utf-8"?>
<a:themeOverride xmlns:a="http://schemas.openxmlformats.org/drawingml/2006/main">
  <a:clrScheme name="Sis_Corporation">
    <a:dk1>
      <a:sysClr val="windowText" lastClr="000000"/>
    </a:dk1>
    <a:lt1>
      <a:sysClr val="window" lastClr="FFFFFF"/>
    </a:lt1>
    <a:dk2>
      <a:srgbClr val="7C3776"/>
    </a:dk2>
    <a:lt2>
      <a:srgbClr val="AEABAB"/>
    </a:lt2>
    <a:accent1>
      <a:srgbClr val="7C3776"/>
    </a:accent1>
    <a:accent2>
      <a:srgbClr val="C9A7D1"/>
    </a:accent2>
    <a:accent3>
      <a:srgbClr val="B73B61"/>
    </a:accent3>
    <a:accent4>
      <a:srgbClr val="BFBB17"/>
    </a:accent4>
    <a:accent5>
      <a:srgbClr val="78973B"/>
    </a:accent5>
    <a:accent6>
      <a:srgbClr val="7665AB"/>
    </a:accent6>
    <a:hlink>
      <a:srgbClr val="0563C1"/>
    </a:hlink>
    <a:folHlink>
      <a:srgbClr val="954F72"/>
    </a:folHlink>
  </a:clrScheme>
  <a:fontScheme name="Sis_Times NR">
    <a:majorFont>
      <a:latin typeface="times new roman"/>
      <a:ea typeface=""/>
      <a:cs typeface=""/>
    </a:majorFont>
    <a:minorFont>
      <a:latin typeface="times new roman"/>
      <a:ea typeface=""/>
      <a:cs typeface="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8.xml><?xml version="1.0" encoding="utf-8"?>
<a:themeOverride xmlns:a="http://schemas.openxmlformats.org/drawingml/2006/main">
  <a:clrScheme name="Sis_Corporation">
    <a:dk1>
      <a:sysClr val="windowText" lastClr="000000"/>
    </a:dk1>
    <a:lt1>
      <a:sysClr val="window" lastClr="FFFFFF"/>
    </a:lt1>
    <a:dk2>
      <a:srgbClr val="7C3776"/>
    </a:dk2>
    <a:lt2>
      <a:srgbClr val="AEABAB"/>
    </a:lt2>
    <a:accent1>
      <a:srgbClr val="7C3776"/>
    </a:accent1>
    <a:accent2>
      <a:srgbClr val="C9A7D1"/>
    </a:accent2>
    <a:accent3>
      <a:srgbClr val="B73B61"/>
    </a:accent3>
    <a:accent4>
      <a:srgbClr val="BFBB17"/>
    </a:accent4>
    <a:accent5>
      <a:srgbClr val="78973B"/>
    </a:accent5>
    <a:accent6>
      <a:srgbClr val="7665AB"/>
    </a:accent6>
    <a:hlink>
      <a:srgbClr val="0563C1"/>
    </a:hlink>
    <a:folHlink>
      <a:srgbClr val="954F72"/>
    </a:folHlink>
  </a:clrScheme>
  <a:fontScheme name="Sis_Times NR">
    <a:majorFont>
      <a:latin typeface="times new roman"/>
      <a:ea typeface=""/>
      <a:cs typeface=""/>
    </a:majorFont>
    <a:minorFont>
      <a:latin typeface="times new roman"/>
      <a:ea typeface=""/>
      <a:cs typeface="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9.xml><?xml version="1.0" encoding="utf-8"?>
<a:themeOverride xmlns:a="http://schemas.openxmlformats.org/drawingml/2006/main">
  <a:clrScheme name="Sis_Corporation">
    <a:dk1>
      <a:sysClr val="windowText" lastClr="000000"/>
    </a:dk1>
    <a:lt1>
      <a:sysClr val="window" lastClr="FFFFFF"/>
    </a:lt1>
    <a:dk2>
      <a:srgbClr val="7C3776"/>
    </a:dk2>
    <a:lt2>
      <a:srgbClr val="AEABAB"/>
    </a:lt2>
    <a:accent1>
      <a:srgbClr val="7C3776"/>
    </a:accent1>
    <a:accent2>
      <a:srgbClr val="C9A7D1"/>
    </a:accent2>
    <a:accent3>
      <a:srgbClr val="B73B61"/>
    </a:accent3>
    <a:accent4>
      <a:srgbClr val="BFBB17"/>
    </a:accent4>
    <a:accent5>
      <a:srgbClr val="78973B"/>
    </a:accent5>
    <a:accent6>
      <a:srgbClr val="7665AB"/>
    </a:accent6>
    <a:hlink>
      <a:srgbClr val="0563C1"/>
    </a:hlink>
    <a:folHlink>
      <a:srgbClr val="954F72"/>
    </a:folHlink>
  </a:clrScheme>
  <a:fontScheme name="Sis_Times NR">
    <a:majorFont>
      <a:latin typeface="times new roman"/>
      <a:ea typeface=""/>
      <a:cs typeface=""/>
    </a:majorFont>
    <a:minorFont>
      <a:latin typeface="times new roman"/>
      <a:ea typeface=""/>
      <a:cs typeface="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SIS">
    <a:dk1>
      <a:sysClr val="windowText" lastClr="000000"/>
    </a:dk1>
    <a:lt1>
      <a:sysClr val="window" lastClr="FFFFFF"/>
    </a:lt1>
    <a:dk2>
      <a:srgbClr val="883879"/>
    </a:dk2>
    <a:lt2>
      <a:srgbClr val="595959"/>
    </a:lt2>
    <a:accent1>
      <a:srgbClr val="5E2753"/>
    </a:accent1>
    <a:accent2>
      <a:srgbClr val="A2144F"/>
    </a:accent2>
    <a:accent3>
      <a:srgbClr val="A0BF61"/>
    </a:accent3>
    <a:accent4>
      <a:srgbClr val="CD81A1"/>
    </a:accent4>
    <a:accent5>
      <a:srgbClr val="A98CA3"/>
    </a:accent5>
    <a:accent6>
      <a:srgbClr val="A6A6A6"/>
    </a:accent6>
    <a:hlink>
      <a:srgbClr val="0000FF"/>
    </a:hlink>
    <a:folHlink>
      <a:srgbClr val="800080"/>
    </a:folHlink>
  </a:clrScheme>
  <a:fontScheme name="sis">
    <a:majorFont>
      <a:latin typeface="Arial Bold"/>
      <a:ea typeface=""/>
      <a:cs typeface=""/>
    </a:majorFont>
    <a:minorFont>
      <a:latin typeface="Arial Narrow"/>
      <a:ea typeface=""/>
      <a:cs typeface="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0.xml><?xml version="1.0" encoding="utf-8"?>
<a:themeOverride xmlns:a="http://schemas.openxmlformats.org/drawingml/2006/main">
  <a:clrScheme name="Sis_Corporation">
    <a:dk1>
      <a:sysClr val="windowText" lastClr="000000"/>
    </a:dk1>
    <a:lt1>
      <a:sysClr val="window" lastClr="FFFFFF"/>
    </a:lt1>
    <a:dk2>
      <a:srgbClr val="7C3776"/>
    </a:dk2>
    <a:lt2>
      <a:srgbClr val="AEABAB"/>
    </a:lt2>
    <a:accent1>
      <a:srgbClr val="7C3776"/>
    </a:accent1>
    <a:accent2>
      <a:srgbClr val="C9A7D1"/>
    </a:accent2>
    <a:accent3>
      <a:srgbClr val="B73B61"/>
    </a:accent3>
    <a:accent4>
      <a:srgbClr val="BFBB17"/>
    </a:accent4>
    <a:accent5>
      <a:srgbClr val="78973B"/>
    </a:accent5>
    <a:accent6>
      <a:srgbClr val="7665AB"/>
    </a:accent6>
    <a:hlink>
      <a:srgbClr val="0563C1"/>
    </a:hlink>
    <a:folHlink>
      <a:srgbClr val="954F72"/>
    </a:folHlink>
  </a:clrScheme>
  <a:fontScheme name="Sis_Times NR">
    <a:majorFont>
      <a:latin typeface="times new roman"/>
      <a:ea typeface=""/>
      <a:cs typeface=""/>
    </a:majorFont>
    <a:minorFont>
      <a:latin typeface="times new roman"/>
      <a:ea typeface=""/>
      <a:cs typeface="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1.xml><?xml version="1.0" encoding="utf-8"?>
<a:themeOverride xmlns:a="http://schemas.openxmlformats.org/drawingml/2006/main">
  <a:clrScheme name="Sis_Corporation">
    <a:dk1>
      <a:sysClr val="windowText" lastClr="000000"/>
    </a:dk1>
    <a:lt1>
      <a:sysClr val="window" lastClr="FFFFFF"/>
    </a:lt1>
    <a:dk2>
      <a:srgbClr val="7C3776"/>
    </a:dk2>
    <a:lt2>
      <a:srgbClr val="AEABAB"/>
    </a:lt2>
    <a:accent1>
      <a:srgbClr val="7C3776"/>
    </a:accent1>
    <a:accent2>
      <a:srgbClr val="C9A7D1"/>
    </a:accent2>
    <a:accent3>
      <a:srgbClr val="B73B61"/>
    </a:accent3>
    <a:accent4>
      <a:srgbClr val="BFBB17"/>
    </a:accent4>
    <a:accent5>
      <a:srgbClr val="78973B"/>
    </a:accent5>
    <a:accent6>
      <a:srgbClr val="7665AB"/>
    </a:accent6>
    <a:hlink>
      <a:srgbClr val="0563C1"/>
    </a:hlink>
    <a:folHlink>
      <a:srgbClr val="954F72"/>
    </a:folHlink>
  </a:clrScheme>
  <a:fontScheme name="Sis_Times NR">
    <a:majorFont>
      <a:latin typeface="times new roman"/>
      <a:ea typeface=""/>
      <a:cs typeface=""/>
    </a:majorFont>
    <a:minorFont>
      <a:latin typeface="times new roman"/>
      <a:ea typeface=""/>
      <a:cs typeface="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2.xml><?xml version="1.0" encoding="utf-8"?>
<a:themeOverride xmlns:a="http://schemas.openxmlformats.org/drawingml/2006/main">
  <a:clrScheme name="Sis_Corporation">
    <a:dk1>
      <a:sysClr val="windowText" lastClr="000000"/>
    </a:dk1>
    <a:lt1>
      <a:sysClr val="window" lastClr="FFFFFF"/>
    </a:lt1>
    <a:dk2>
      <a:srgbClr val="7C3776"/>
    </a:dk2>
    <a:lt2>
      <a:srgbClr val="AEABAB"/>
    </a:lt2>
    <a:accent1>
      <a:srgbClr val="7C3776"/>
    </a:accent1>
    <a:accent2>
      <a:srgbClr val="C9A7D1"/>
    </a:accent2>
    <a:accent3>
      <a:srgbClr val="B73B61"/>
    </a:accent3>
    <a:accent4>
      <a:srgbClr val="BFBB17"/>
    </a:accent4>
    <a:accent5>
      <a:srgbClr val="78973B"/>
    </a:accent5>
    <a:accent6>
      <a:srgbClr val="7665AB"/>
    </a:accent6>
    <a:hlink>
      <a:srgbClr val="0563C1"/>
    </a:hlink>
    <a:folHlink>
      <a:srgbClr val="954F72"/>
    </a:folHlink>
  </a:clrScheme>
  <a:fontScheme name="Sis_Times NR">
    <a:majorFont>
      <a:latin typeface="times new roman"/>
      <a:ea typeface=""/>
      <a:cs typeface=""/>
    </a:majorFont>
    <a:minorFont>
      <a:latin typeface="times new roman"/>
      <a:ea typeface=""/>
      <a:cs typeface="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3.xml><?xml version="1.0" encoding="utf-8"?>
<a:themeOverride xmlns:a="http://schemas.openxmlformats.org/drawingml/2006/main">
  <a:clrScheme name="Sis_Corporation">
    <a:dk1>
      <a:sysClr val="windowText" lastClr="000000"/>
    </a:dk1>
    <a:lt1>
      <a:sysClr val="window" lastClr="FFFFFF"/>
    </a:lt1>
    <a:dk2>
      <a:srgbClr val="7C3776"/>
    </a:dk2>
    <a:lt2>
      <a:srgbClr val="AEABAB"/>
    </a:lt2>
    <a:accent1>
      <a:srgbClr val="7C3776"/>
    </a:accent1>
    <a:accent2>
      <a:srgbClr val="C9A7D1"/>
    </a:accent2>
    <a:accent3>
      <a:srgbClr val="B73B61"/>
    </a:accent3>
    <a:accent4>
      <a:srgbClr val="BFBB17"/>
    </a:accent4>
    <a:accent5>
      <a:srgbClr val="78973B"/>
    </a:accent5>
    <a:accent6>
      <a:srgbClr val="7665AB"/>
    </a:accent6>
    <a:hlink>
      <a:srgbClr val="0563C1"/>
    </a:hlink>
    <a:folHlink>
      <a:srgbClr val="954F72"/>
    </a:folHlink>
  </a:clrScheme>
  <a:fontScheme name="Sis_Times NR">
    <a:majorFont>
      <a:latin typeface="times new roman"/>
      <a:ea typeface=""/>
      <a:cs typeface=""/>
    </a:majorFont>
    <a:minorFont>
      <a:latin typeface="times new roman"/>
      <a:ea typeface=""/>
      <a:cs typeface="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4.xml><?xml version="1.0" encoding="utf-8"?>
<a:themeOverride xmlns:a="http://schemas.openxmlformats.org/drawingml/2006/main">
  <a:clrScheme name="Sis_Corporation">
    <a:dk1>
      <a:sysClr val="windowText" lastClr="000000"/>
    </a:dk1>
    <a:lt1>
      <a:sysClr val="window" lastClr="FFFFFF"/>
    </a:lt1>
    <a:dk2>
      <a:srgbClr val="7C3776"/>
    </a:dk2>
    <a:lt2>
      <a:srgbClr val="AEABAB"/>
    </a:lt2>
    <a:accent1>
      <a:srgbClr val="7C3776"/>
    </a:accent1>
    <a:accent2>
      <a:srgbClr val="C9A7D1"/>
    </a:accent2>
    <a:accent3>
      <a:srgbClr val="B73B61"/>
    </a:accent3>
    <a:accent4>
      <a:srgbClr val="BFBB17"/>
    </a:accent4>
    <a:accent5>
      <a:srgbClr val="78973B"/>
    </a:accent5>
    <a:accent6>
      <a:srgbClr val="7665AB"/>
    </a:accent6>
    <a:hlink>
      <a:srgbClr val="0563C1"/>
    </a:hlink>
    <a:folHlink>
      <a:srgbClr val="954F72"/>
    </a:folHlink>
  </a:clrScheme>
  <a:fontScheme name="Sis_Times NR">
    <a:majorFont>
      <a:latin typeface="times new roman"/>
      <a:ea typeface=""/>
      <a:cs typeface=""/>
    </a:majorFont>
    <a:minorFont>
      <a:latin typeface="times new roman"/>
      <a:ea typeface=""/>
      <a:cs typeface="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6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7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8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9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SIS">
    <a:dk1>
      <a:sysClr val="windowText" lastClr="000000"/>
    </a:dk1>
    <a:lt1>
      <a:sysClr val="window" lastClr="FFFFFF"/>
    </a:lt1>
    <a:dk2>
      <a:srgbClr val="883879"/>
    </a:dk2>
    <a:lt2>
      <a:srgbClr val="595959"/>
    </a:lt2>
    <a:accent1>
      <a:srgbClr val="5E2753"/>
    </a:accent1>
    <a:accent2>
      <a:srgbClr val="A2144F"/>
    </a:accent2>
    <a:accent3>
      <a:srgbClr val="A0BF61"/>
    </a:accent3>
    <a:accent4>
      <a:srgbClr val="CD81A1"/>
    </a:accent4>
    <a:accent5>
      <a:srgbClr val="A98CA3"/>
    </a:accent5>
    <a:accent6>
      <a:srgbClr val="A6A6A6"/>
    </a:accent6>
    <a:hlink>
      <a:srgbClr val="0000FF"/>
    </a:hlink>
    <a:folHlink>
      <a:srgbClr val="800080"/>
    </a:folHlink>
  </a:clrScheme>
  <a:fontScheme name="sis">
    <a:majorFont>
      <a:latin typeface="Arial Bold"/>
      <a:ea typeface=""/>
      <a:cs typeface=""/>
    </a:majorFont>
    <a:minorFont>
      <a:latin typeface="Arial Narrow"/>
      <a:ea typeface=""/>
      <a:cs typeface="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mbria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mbria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7.xml><?xml version="1.0" encoding="utf-8"?>
<a:themeOverride xmlns:a="http://schemas.openxmlformats.org/drawingml/2006/main">
  <a:clrScheme name="SIS">
    <a:dk1>
      <a:sysClr val="windowText" lastClr="000000"/>
    </a:dk1>
    <a:lt1>
      <a:sysClr val="window" lastClr="FFFFFF"/>
    </a:lt1>
    <a:dk2>
      <a:srgbClr val="883879"/>
    </a:dk2>
    <a:lt2>
      <a:srgbClr val="595959"/>
    </a:lt2>
    <a:accent1>
      <a:srgbClr val="5E2753"/>
    </a:accent1>
    <a:accent2>
      <a:srgbClr val="A2144F"/>
    </a:accent2>
    <a:accent3>
      <a:srgbClr val="A0BF61"/>
    </a:accent3>
    <a:accent4>
      <a:srgbClr val="CD81A1"/>
    </a:accent4>
    <a:accent5>
      <a:srgbClr val="A98CA3"/>
    </a:accent5>
    <a:accent6>
      <a:srgbClr val="A6A6A6"/>
    </a:accent6>
    <a:hlink>
      <a:srgbClr val="0000FF"/>
    </a:hlink>
    <a:folHlink>
      <a:srgbClr val="800080"/>
    </a:folHlink>
  </a:clrScheme>
  <a:fontScheme name="sis">
    <a:majorFont>
      <a:latin typeface="Arial Bold"/>
      <a:ea typeface=""/>
      <a:cs typeface=""/>
    </a:majorFont>
    <a:minorFont>
      <a:latin typeface="Arial Narrow"/>
      <a:ea typeface=""/>
      <a:cs typeface="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8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/>
      <a:ea typeface=""/>
      <a:cs typeface=""/>
      <a:font script="Jpan" typeface="游明朝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9.xml><?xml version="1.0" encoding="utf-8"?>
<a:themeOverride xmlns:a="http://schemas.openxmlformats.org/drawingml/2006/main">
  <a:clrScheme name="SIS">
    <a:dk1>
      <a:sysClr val="windowText" lastClr="000000"/>
    </a:dk1>
    <a:lt1>
      <a:sysClr val="window" lastClr="FFFFFF"/>
    </a:lt1>
    <a:dk2>
      <a:srgbClr val="883879"/>
    </a:dk2>
    <a:lt2>
      <a:srgbClr val="595959"/>
    </a:lt2>
    <a:accent1>
      <a:srgbClr val="5E2753"/>
    </a:accent1>
    <a:accent2>
      <a:srgbClr val="A2144F"/>
    </a:accent2>
    <a:accent3>
      <a:srgbClr val="A0BF61"/>
    </a:accent3>
    <a:accent4>
      <a:srgbClr val="CD81A1"/>
    </a:accent4>
    <a:accent5>
      <a:srgbClr val="A98CA3"/>
    </a:accent5>
    <a:accent6>
      <a:srgbClr val="A6A6A6"/>
    </a:accent6>
    <a:hlink>
      <a:srgbClr val="0000FF"/>
    </a:hlink>
    <a:folHlink>
      <a:srgbClr val="800080"/>
    </a:folHlink>
  </a:clrScheme>
  <a:fontScheme name="sis">
    <a:majorFont>
      <a:latin typeface="Arial Bold"/>
      <a:ea typeface=""/>
      <a:cs typeface=""/>
    </a:majorFont>
    <a:minorFont>
      <a:latin typeface="Arial Narrow"/>
      <a:ea typeface=""/>
      <a:cs typeface="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4922</TotalTime>
  <Words>8687</Words>
  <Application>Microsoft Office PowerPoint</Application>
  <PresentationFormat>Экран (4:3)</PresentationFormat>
  <Paragraphs>2176</Paragraphs>
  <Slides>71</Slides>
  <Notes>8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71</vt:i4>
      </vt:variant>
    </vt:vector>
  </HeadingPairs>
  <TitlesOfParts>
    <vt:vector size="74" baseType="lpstr">
      <vt:lpstr>Первая страница</vt:lpstr>
      <vt:lpstr>Внутренний блок</vt:lpstr>
      <vt:lpstr>Титульники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  <vt:lpstr>Слайд 62</vt:lpstr>
      <vt:lpstr>Слайд 63</vt:lpstr>
      <vt:lpstr>Слайд 64</vt:lpstr>
      <vt:lpstr>Слайд 65</vt:lpstr>
      <vt:lpstr>Слайд 66</vt:lpstr>
      <vt:lpstr>Слайд 67</vt:lpstr>
      <vt:lpstr>Слайд 68</vt:lpstr>
      <vt:lpstr>Слайд 69</vt:lpstr>
      <vt:lpstr>Слайд 70</vt:lpstr>
      <vt:lpstr>Слайд 71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АНАЛИТИЧЕСКИЙ ОТЧЕТ   ПО РЕЗУЛЬТАТАМ СОЦИОЛОГИЧЕСКОГО МОНИТОРИНГА НА ТЕМУ:   «Независимая оценка качества работы методических центров (подразделений),  в отношении которых Министерство культуры Свердловской области выполняет функции и полномочия учредителя»    в рамках исполнения Государственного контракта № 016220000041500002 от  27.04.2015 г.</dc:title>
  <dc:creator>design2</dc:creator>
  <cp:lastModifiedBy>SiSCorp</cp:lastModifiedBy>
  <cp:revision>466</cp:revision>
  <dcterms:created xsi:type="dcterms:W3CDTF">2015-11-11T09:17:11Z</dcterms:created>
  <dcterms:modified xsi:type="dcterms:W3CDTF">2019-11-28T10:40:22Z</dcterms:modified>
</cp:coreProperties>
</file>