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800" r:id="rId1"/>
  </p:sldMasterIdLst>
  <p:notesMasterIdLst>
    <p:notesMasterId r:id="rId12"/>
  </p:notesMasterIdLst>
  <p:handoutMasterIdLst>
    <p:handoutMasterId r:id="rId13"/>
  </p:handoutMasterIdLst>
  <p:sldIdLst>
    <p:sldId id="495" r:id="rId2"/>
    <p:sldId id="514" r:id="rId3"/>
    <p:sldId id="516" r:id="rId4"/>
    <p:sldId id="522" r:id="rId5"/>
    <p:sldId id="524" r:id="rId6"/>
    <p:sldId id="525" r:id="rId7"/>
    <p:sldId id="526" r:id="rId8"/>
    <p:sldId id="523" r:id="rId9"/>
    <p:sldId id="521" r:id="rId10"/>
    <p:sldId id="528" r:id="rId11"/>
  </p:sldIdLst>
  <p:sldSz cx="12192000" cy="6858000"/>
  <p:notesSz cx="6797675" cy="9926638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Trebuchet MS" panose="020B0603020202020204" pitchFamily="34" charset="0"/>
      <p:regular r:id="rId18"/>
      <p:bold r:id="rId19"/>
      <p:italic r:id="rId20"/>
      <p:boldItalic r:id="rId21"/>
    </p:embeddedFont>
    <p:embeddedFont>
      <p:font typeface="Franklin Gothic Book" panose="020B0604020202020204" charset="0"/>
      <p:regular r:id="rId22"/>
      <p:italic r:id="rId23"/>
    </p:embeddedFont>
    <p:embeddedFont>
      <p:font typeface="Calibri Light" panose="020F0302020204030204" pitchFamily="34" charset="0"/>
      <p:regular r:id="rId24"/>
      <p:italic r:id="rId25"/>
    </p:embeddedFont>
  </p:embeddedFont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904" kern="1200">
        <a:solidFill>
          <a:schemeClr val="tx1"/>
        </a:solidFill>
        <a:latin typeface="Arial" charset="0"/>
        <a:ea typeface="+mn-ea"/>
        <a:cs typeface="+mn-cs"/>
      </a:defRPr>
    </a:lvl1pPr>
    <a:lvl2pPr marL="414468" algn="l" rtl="0" fontAlgn="base">
      <a:spcBef>
        <a:spcPct val="0"/>
      </a:spcBef>
      <a:spcAft>
        <a:spcPct val="0"/>
      </a:spcAft>
      <a:defRPr sz="1904" kern="1200">
        <a:solidFill>
          <a:schemeClr val="tx1"/>
        </a:solidFill>
        <a:latin typeface="Arial" charset="0"/>
        <a:ea typeface="+mn-ea"/>
        <a:cs typeface="+mn-cs"/>
      </a:defRPr>
    </a:lvl2pPr>
    <a:lvl3pPr marL="828933" algn="l" rtl="0" fontAlgn="base">
      <a:spcBef>
        <a:spcPct val="0"/>
      </a:spcBef>
      <a:spcAft>
        <a:spcPct val="0"/>
      </a:spcAft>
      <a:defRPr sz="1904" kern="1200">
        <a:solidFill>
          <a:schemeClr val="tx1"/>
        </a:solidFill>
        <a:latin typeface="Arial" charset="0"/>
        <a:ea typeface="+mn-ea"/>
        <a:cs typeface="+mn-cs"/>
      </a:defRPr>
    </a:lvl3pPr>
    <a:lvl4pPr marL="1243400" algn="l" rtl="0" fontAlgn="base">
      <a:spcBef>
        <a:spcPct val="0"/>
      </a:spcBef>
      <a:spcAft>
        <a:spcPct val="0"/>
      </a:spcAft>
      <a:defRPr sz="1904" kern="1200">
        <a:solidFill>
          <a:schemeClr val="tx1"/>
        </a:solidFill>
        <a:latin typeface="Arial" charset="0"/>
        <a:ea typeface="+mn-ea"/>
        <a:cs typeface="+mn-cs"/>
      </a:defRPr>
    </a:lvl4pPr>
    <a:lvl5pPr marL="1657864" algn="l" rtl="0" fontAlgn="base">
      <a:spcBef>
        <a:spcPct val="0"/>
      </a:spcBef>
      <a:spcAft>
        <a:spcPct val="0"/>
      </a:spcAft>
      <a:defRPr sz="1904" kern="1200">
        <a:solidFill>
          <a:schemeClr val="tx1"/>
        </a:solidFill>
        <a:latin typeface="Arial" charset="0"/>
        <a:ea typeface="+mn-ea"/>
        <a:cs typeface="+mn-cs"/>
      </a:defRPr>
    </a:lvl5pPr>
    <a:lvl6pPr marL="2072331" algn="l" defTabSz="828933" rtl="0" eaLnBrk="1" latinLnBrk="0" hangingPunct="1">
      <a:defRPr sz="1904" kern="1200">
        <a:solidFill>
          <a:schemeClr val="tx1"/>
        </a:solidFill>
        <a:latin typeface="Arial" charset="0"/>
        <a:ea typeface="+mn-ea"/>
        <a:cs typeface="+mn-cs"/>
      </a:defRPr>
    </a:lvl6pPr>
    <a:lvl7pPr marL="2486794" algn="l" defTabSz="828933" rtl="0" eaLnBrk="1" latinLnBrk="0" hangingPunct="1">
      <a:defRPr sz="1904" kern="1200">
        <a:solidFill>
          <a:schemeClr val="tx1"/>
        </a:solidFill>
        <a:latin typeface="Arial" charset="0"/>
        <a:ea typeface="+mn-ea"/>
        <a:cs typeface="+mn-cs"/>
      </a:defRPr>
    </a:lvl7pPr>
    <a:lvl8pPr marL="2901262" algn="l" defTabSz="828933" rtl="0" eaLnBrk="1" latinLnBrk="0" hangingPunct="1">
      <a:defRPr sz="1904" kern="1200">
        <a:solidFill>
          <a:schemeClr val="tx1"/>
        </a:solidFill>
        <a:latin typeface="Arial" charset="0"/>
        <a:ea typeface="+mn-ea"/>
        <a:cs typeface="+mn-cs"/>
      </a:defRPr>
    </a:lvl8pPr>
    <a:lvl9pPr marL="3315726" algn="l" defTabSz="828933" rtl="0" eaLnBrk="1" latinLnBrk="0" hangingPunct="1">
      <a:defRPr sz="1904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C275"/>
    <a:srgbClr val="5499C7"/>
    <a:srgbClr val="F5B041"/>
    <a:srgbClr val="FFFFFF"/>
    <a:srgbClr val="2874A6"/>
    <a:srgbClr val="EB984E"/>
    <a:srgbClr val="CA6F1E"/>
    <a:srgbClr val="6C3483"/>
    <a:srgbClr val="48C9B0"/>
    <a:srgbClr val="922B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19" autoAdjust="0"/>
    <p:restoredTop sz="95184" autoAdjust="0"/>
  </p:normalViewPr>
  <p:slideViewPr>
    <p:cSldViewPr>
      <p:cViewPr>
        <p:scale>
          <a:sx n="75" d="100"/>
          <a:sy n="75" d="100"/>
        </p:scale>
        <p:origin x="-804" y="-282"/>
      </p:cViewPr>
      <p:guideLst>
        <p:guide orient="horz" pos="2160"/>
        <p:guide pos="3840"/>
      </p:guideLst>
    </p:cSldViewPr>
  </p:slideViewPr>
  <p:notesTextViewPr>
    <p:cViewPr>
      <p:scale>
        <a:sx n="33" d="100"/>
        <a:sy n="33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203" cy="495870"/>
          </a:xfrm>
          <a:prstGeom prst="rect">
            <a:avLst/>
          </a:prstGeom>
        </p:spPr>
        <p:txBody>
          <a:bodyPr vert="horz" lIns="88221" tIns="44111" rIns="88221" bIns="4411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952" y="0"/>
            <a:ext cx="2945203" cy="495870"/>
          </a:xfrm>
          <a:prstGeom prst="rect">
            <a:avLst/>
          </a:prstGeom>
        </p:spPr>
        <p:txBody>
          <a:bodyPr vert="horz" lIns="88221" tIns="44111" rIns="88221" bIns="44111" rtlCol="0"/>
          <a:lstStyle>
            <a:lvl1pPr algn="r">
              <a:defRPr sz="1200"/>
            </a:lvl1pPr>
          </a:lstStyle>
          <a:p>
            <a:fld id="{40E235AF-A570-4223-AB25-27E5F3B7786E}" type="datetimeFigureOut">
              <a:rPr lang="ru-RU" smtClean="0"/>
              <a:pPr/>
              <a:t>02.06.2017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29229"/>
            <a:ext cx="2945203" cy="495870"/>
          </a:xfrm>
          <a:prstGeom prst="rect">
            <a:avLst/>
          </a:prstGeom>
        </p:spPr>
        <p:txBody>
          <a:bodyPr vert="horz" lIns="88221" tIns="44111" rIns="88221" bIns="4411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952" y="9429229"/>
            <a:ext cx="2945203" cy="495870"/>
          </a:xfrm>
          <a:prstGeom prst="rect">
            <a:avLst/>
          </a:prstGeom>
        </p:spPr>
        <p:txBody>
          <a:bodyPr vert="horz" lIns="88221" tIns="44111" rIns="88221" bIns="44111" rtlCol="0" anchor="b"/>
          <a:lstStyle>
            <a:lvl1pPr algn="r">
              <a:defRPr sz="1200"/>
            </a:lvl1pPr>
          </a:lstStyle>
          <a:p>
            <a:fld id="{A958C182-F5D1-48BB-BFAA-A0A651D248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9019100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203" cy="495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50" tIns="47775" rIns="95550" bIns="47775" numCol="1" anchor="t" anchorCtr="0" compatLnSpc="1">
            <a:prstTxWarp prst="textNoShape">
              <a:avLst/>
            </a:prstTxWarp>
          </a:bodyPr>
          <a:lstStyle>
            <a:lvl1pPr defTabSz="955731">
              <a:defRPr sz="1300">
                <a:latin typeface="Franklin Gothic Book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952" y="0"/>
            <a:ext cx="2945203" cy="495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50" tIns="47775" rIns="95550" bIns="47775" numCol="1" anchor="t" anchorCtr="0" compatLnSpc="1">
            <a:prstTxWarp prst="textNoShape">
              <a:avLst/>
            </a:prstTxWarp>
          </a:bodyPr>
          <a:lstStyle>
            <a:lvl1pPr algn="r" defTabSz="955731">
              <a:defRPr sz="1300">
                <a:latin typeface="Franklin Gothic Book" pitchFamily="34" charset="0"/>
              </a:defRPr>
            </a:lvl1pPr>
          </a:lstStyle>
          <a:p>
            <a:pPr>
              <a:defRPr/>
            </a:pPr>
            <a:fld id="{F68C9102-498B-426B-A14C-AA54A01F6FE5}" type="datetimeFigureOut">
              <a:rPr lang="ru-RU"/>
              <a:pPr>
                <a:defRPr/>
              </a:pPr>
              <a:t>02.06.2017</a:t>
            </a:fld>
            <a:endParaRPr lang="ru-RU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488" y="744538"/>
            <a:ext cx="6615112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312" y="4715384"/>
            <a:ext cx="5439051" cy="446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50" tIns="47775" rIns="95550" bIns="47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9229"/>
            <a:ext cx="2945203" cy="495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50" tIns="47775" rIns="95550" bIns="47775" numCol="1" anchor="b" anchorCtr="0" compatLnSpc="1">
            <a:prstTxWarp prst="textNoShape">
              <a:avLst/>
            </a:prstTxWarp>
          </a:bodyPr>
          <a:lstStyle>
            <a:lvl1pPr defTabSz="955731">
              <a:defRPr sz="1300">
                <a:latin typeface="Franklin Gothic Book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952" y="9429229"/>
            <a:ext cx="2945203" cy="495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50" tIns="47775" rIns="95550" bIns="47775" numCol="1" anchor="b" anchorCtr="0" compatLnSpc="1">
            <a:prstTxWarp prst="textNoShape">
              <a:avLst/>
            </a:prstTxWarp>
          </a:bodyPr>
          <a:lstStyle>
            <a:lvl1pPr algn="r" defTabSz="955731">
              <a:defRPr sz="1300">
                <a:latin typeface="Franklin Gothic Book" pitchFamily="34" charset="0"/>
              </a:defRPr>
            </a:lvl1pPr>
          </a:lstStyle>
          <a:p>
            <a:pPr>
              <a:defRPr/>
            </a:pPr>
            <a:fld id="{9474DAB1-4AF5-4F70-ADED-DFBEB4A975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6257335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algn="l" rtl="0" eaLnBrk="0" fontAlgn="base" hangingPunct="0">
      <a:spcBef>
        <a:spcPct val="30000"/>
      </a:spcBef>
      <a:spcAft>
        <a:spcPct val="0"/>
      </a:spcAft>
      <a:defRPr sz="1179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14468" algn="l" rtl="0" eaLnBrk="0" fontAlgn="base" hangingPunct="0">
      <a:spcBef>
        <a:spcPct val="30000"/>
      </a:spcBef>
      <a:spcAft>
        <a:spcPct val="0"/>
      </a:spcAft>
      <a:defRPr sz="1179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828933" algn="l" rtl="0" eaLnBrk="0" fontAlgn="base" hangingPunct="0">
      <a:spcBef>
        <a:spcPct val="30000"/>
      </a:spcBef>
      <a:spcAft>
        <a:spcPct val="0"/>
      </a:spcAft>
      <a:defRPr sz="1179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243400" algn="l" rtl="0" eaLnBrk="0" fontAlgn="base" hangingPunct="0">
      <a:spcBef>
        <a:spcPct val="30000"/>
      </a:spcBef>
      <a:spcAft>
        <a:spcPct val="0"/>
      </a:spcAft>
      <a:defRPr sz="1179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657864" algn="l" rtl="0" eaLnBrk="0" fontAlgn="base" hangingPunct="0">
      <a:spcBef>
        <a:spcPct val="30000"/>
      </a:spcBef>
      <a:spcAft>
        <a:spcPct val="0"/>
      </a:spcAft>
      <a:defRPr sz="1179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072331" algn="l" defTabSz="828933" rtl="0" eaLnBrk="1" latinLnBrk="0" hangingPunct="1">
      <a:defRPr sz="1179" kern="1200">
        <a:solidFill>
          <a:schemeClr val="tx1"/>
        </a:solidFill>
        <a:latin typeface="+mn-lt"/>
        <a:ea typeface="+mn-ea"/>
        <a:cs typeface="+mn-cs"/>
      </a:defRPr>
    </a:lvl6pPr>
    <a:lvl7pPr marL="2486794" algn="l" defTabSz="828933" rtl="0" eaLnBrk="1" latinLnBrk="0" hangingPunct="1">
      <a:defRPr sz="1179" kern="1200">
        <a:solidFill>
          <a:schemeClr val="tx1"/>
        </a:solidFill>
        <a:latin typeface="+mn-lt"/>
        <a:ea typeface="+mn-ea"/>
        <a:cs typeface="+mn-cs"/>
      </a:defRPr>
    </a:lvl7pPr>
    <a:lvl8pPr marL="2901262" algn="l" defTabSz="828933" rtl="0" eaLnBrk="1" latinLnBrk="0" hangingPunct="1">
      <a:defRPr sz="1179" kern="1200">
        <a:solidFill>
          <a:schemeClr val="tx1"/>
        </a:solidFill>
        <a:latin typeface="+mn-lt"/>
        <a:ea typeface="+mn-ea"/>
        <a:cs typeface="+mn-cs"/>
      </a:defRPr>
    </a:lvl8pPr>
    <a:lvl9pPr marL="3315726" algn="l" defTabSz="828933" rtl="0" eaLnBrk="1" latinLnBrk="0" hangingPunct="1">
      <a:defRPr sz="117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5112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CB5F92-D672-4833-B593-DD55EA3E775A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30618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5112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CB5F92-D672-4833-B593-DD55EA3E775A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8262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5112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CB5F92-D672-4833-B593-DD55EA3E775A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6838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5112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CB5F92-D672-4833-B593-DD55EA3E775A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11442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5112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CB5F92-D672-4833-B593-DD55EA3E775A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62216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5112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CB5F92-D672-4833-B593-DD55EA3E775A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2753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5112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CB5F92-D672-4833-B593-DD55EA3E775A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15118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5112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CB5F92-D672-4833-B593-DD55EA3E775A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21865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5112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CB5F92-D672-4833-B593-DD55EA3E775A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5558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60D5689-0FD5-45E6-8CDF-CC1EAF0DBB77}" type="datetime1">
              <a:rPr lang="ru-RU" smtClean="0"/>
              <a:pPr>
                <a:defRPr/>
              </a:pPr>
              <a:t>02.06.2017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FB5EE2-772A-4D3B-BF6C-59CAE89BF5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9913117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7D81143-B80B-4D6D-889B-CDBEEBD3800E}" type="datetime1">
              <a:rPr lang="ru-RU" smtClean="0"/>
              <a:pPr>
                <a:defRPr/>
              </a:pPr>
              <a:t>02.06.2017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EE35AE-583D-4276-994B-59C4683D3FD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5136327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5A282DA-B8A0-4265-A859-5D2B5EF8B31C}" type="datetime1">
              <a:rPr lang="ru-RU" smtClean="0"/>
              <a:pPr>
                <a:defRPr/>
              </a:pPr>
              <a:t>02.06.2017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1A1C3F-F1B8-4388-8C28-3B9CB50724F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61258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557818-B2CE-476C-BFD6-D062B2B2745E}" type="datetime1">
              <a:rPr lang="ru-RU" smtClean="0"/>
              <a:pPr>
                <a:defRPr/>
              </a:pPr>
              <a:t>02.06.2017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C27B3D-21E6-48F0-B29F-0CE8D53FC73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6069713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96FAD9-C64A-44B9-8F12-3D93D1075DE9}" type="datetime1">
              <a:rPr lang="ru-RU" smtClean="0"/>
              <a:pPr>
                <a:defRPr/>
              </a:pPr>
              <a:t>02.06.2017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39C955-9F3C-40F3-B1DD-5751987C7D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9877224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B6AC95-7174-474A-855D-93CB9FBA68A7}" type="datetime1">
              <a:rPr lang="ru-RU" smtClean="0"/>
              <a:pPr>
                <a:defRPr/>
              </a:pPr>
              <a:t>02.06.2017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8582DC-46B6-4BAE-A3F4-A69A6277D91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639791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143072C-B3E4-44C6-A5B4-500E78330B5C}" type="datetime1">
              <a:rPr lang="ru-RU" smtClean="0"/>
              <a:pPr>
                <a:defRPr/>
              </a:pPr>
              <a:t>02.06.2017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4B9C80-6AAC-48B2-B590-7FE6CFA46F3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9709561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1F5B847-BF53-4F40-B158-A4E7F1D1D032}" type="datetime1">
              <a:rPr lang="ru-RU" smtClean="0"/>
              <a:pPr>
                <a:defRPr/>
              </a:pPr>
              <a:t>02.06.2017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6CCE61-3B0B-4E28-B716-932A45627D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9560811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71153ED-2E7F-410C-98E6-3F6880CC8F23}" type="datetime1">
              <a:rPr lang="ru-RU" smtClean="0"/>
              <a:pPr>
                <a:defRPr/>
              </a:pPr>
              <a:t>02.06.2017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4C509E-D6FA-44A1-8506-E79D0419C7D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295157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753B2F-992F-47F3-8C46-A61BD9D5D1ED}" type="datetime1">
              <a:rPr lang="ru-RU" smtClean="0"/>
              <a:pPr>
                <a:defRPr/>
              </a:pPr>
              <a:t>02.06.2017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A57A7F-4675-4606-B736-43B542AF81E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3198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004A169-2D80-4E2B-A32D-297B4C44BE48}" type="datetime1">
              <a:rPr lang="ru-RU" smtClean="0"/>
              <a:pPr>
                <a:defRPr/>
              </a:pPr>
              <a:t>02.06.2017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E16392-4C51-4CF6-9444-E891F3652F2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5344282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69A8F01-C106-48FE-9233-30F3D4BF857B}" type="datetime1">
              <a:rPr lang="ru-RU" smtClean="0"/>
              <a:pPr>
                <a:defRPr/>
              </a:pPr>
              <a:t>02.06.2017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C3EBB0F-362D-483A-836E-4007C20D103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7111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11" r:id="rId11"/>
  </p:sldLayoutIdLst>
  <p:transition>
    <p:wip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"/>
            <a:ext cx="12192000" cy="6856781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415480" y="836712"/>
            <a:ext cx="10369152" cy="193402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Состояние конкуренции на социально значимых рынках </a:t>
            </a:r>
            <a:endParaRPr lang="ru-RU" sz="2800" b="1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algn="ctr" fontAlgn="auto">
              <a:spcAft>
                <a:spcPts val="0"/>
              </a:spcAft>
            </a:pPr>
            <a:endParaRPr lang="ru-RU" sz="2800" b="1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algn="ctr" fontAlgn="auto">
              <a:spcAft>
                <a:spcPts val="0"/>
              </a:spcAft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«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Рынок услуг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дошкольного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образования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» </a:t>
            </a:r>
          </a:p>
          <a:p>
            <a:pPr algn="ctr" fontAlgn="auto">
              <a:spcAft>
                <a:spcPts val="0"/>
              </a:spcAft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«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Рынок услуг дополнительного образования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детей»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343996" y="3861049"/>
            <a:ext cx="4584652" cy="18722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Заместитель министра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образования, науки </a:t>
            </a:r>
          </a:p>
          <a:p>
            <a:pPr algn="r" fontAlgn="auto">
              <a:spcAft>
                <a:spcPts val="0"/>
              </a:spcAft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и инновационной политики </a:t>
            </a:r>
          </a:p>
          <a:p>
            <a:pPr algn="r" fontAlgn="auto">
              <a:spcAft>
                <a:spcPts val="0"/>
              </a:spcAft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Новосибирской области </a:t>
            </a:r>
          </a:p>
          <a:p>
            <a:pPr algn="r" fontAlgn="auto">
              <a:spcAft>
                <a:spcPts val="0"/>
              </a:spcAft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С.В. </a:t>
            </a:r>
            <a:r>
              <a:rPr lang="ru-RU" sz="2400" b="1" smtClean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Федорчук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667672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3" b="2657"/>
          <a:stretch/>
        </p:blipFill>
        <p:spPr>
          <a:xfrm>
            <a:off x="1271464" y="207961"/>
            <a:ext cx="10647040" cy="6541469"/>
          </a:xfrm>
          <a:prstGeom prst="roundRect">
            <a:avLst>
              <a:gd name="adj" fmla="val 11780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" y="0"/>
            <a:ext cx="1017906" cy="695739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9" b="3391"/>
          <a:stretch/>
        </p:blipFill>
        <p:spPr>
          <a:xfrm>
            <a:off x="1271464" y="188641"/>
            <a:ext cx="10647040" cy="6560790"/>
          </a:xfrm>
          <a:prstGeom prst="roundRect">
            <a:avLst>
              <a:gd name="adj" fmla="val 11780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87896492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1883532" y="399957"/>
            <a:ext cx="87849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Перечень социально значимых и приоритетных рынков для содействия развитию конкуренции в Новосибирской области утвержден постановлением Губернатора Новосибирской области от 27 января 2016 года № 23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3305674" y="3981495"/>
            <a:ext cx="5904657" cy="1392737"/>
          </a:xfrm>
          <a:prstGeom prst="roundRect">
            <a:avLst/>
          </a:prstGeom>
          <a:gradFill>
            <a:gsLst>
              <a:gs pos="0">
                <a:srgbClr val="D5DBDB"/>
              </a:gs>
              <a:gs pos="100000">
                <a:srgbClr val="F4F6F6"/>
              </a:gs>
            </a:gsLst>
            <a:lin ang="141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Рынок услуг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дополнительного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образования детей</a:t>
            </a:r>
            <a:endParaRPr lang="ru-RU" sz="2400" b="1" dirty="0">
              <a:solidFill>
                <a:srgbClr val="C00000"/>
              </a:solidFill>
              <a:latin typeface="Trebuchet MS" panose="020B0603020202020204" pitchFamily="34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3305674" y="2348880"/>
            <a:ext cx="5904656" cy="1129815"/>
          </a:xfrm>
          <a:prstGeom prst="roundRect">
            <a:avLst/>
          </a:prstGeom>
          <a:gradFill>
            <a:gsLst>
              <a:gs pos="0">
                <a:srgbClr val="D5DBDB"/>
              </a:gs>
              <a:gs pos="100000">
                <a:srgbClr val="F4F6F6"/>
              </a:gs>
            </a:gsLst>
            <a:lin ang="141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Рынок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услуг дошкольного образования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" y="0"/>
            <a:ext cx="1017906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146396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кругленный прямоугольник 28"/>
          <p:cNvSpPr/>
          <p:nvPr/>
        </p:nvSpPr>
        <p:spPr>
          <a:xfrm>
            <a:off x="1559496" y="5589240"/>
            <a:ext cx="9912583" cy="1119137"/>
          </a:xfrm>
          <a:prstGeom prst="roundRect">
            <a:avLst/>
          </a:prstGeom>
          <a:gradFill>
            <a:gsLst>
              <a:gs pos="0">
                <a:srgbClr val="D5DBDB"/>
              </a:gs>
              <a:gs pos="100000">
                <a:srgbClr val="F4F6F6"/>
              </a:gs>
            </a:gsLst>
            <a:lin ang="141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Увеличение 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доли 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частных дошкольных</a:t>
            </a:r>
          </a:p>
          <a:p>
            <a:pPr algn="ctr"/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образовательных организаций в общей численности 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детей</a:t>
            </a:r>
          </a:p>
          <a:p>
            <a:pPr algn="ctr"/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с </a:t>
            </a:r>
            <a:r>
              <a:rPr lang="ru-RU" sz="2200" b="1" dirty="0" smtClean="0">
                <a:solidFill>
                  <a:srgbClr val="C00000"/>
                </a:solidFill>
                <a:latin typeface="Trebuchet MS" panose="020B0603020202020204" pitchFamily="34" charset="0"/>
              </a:rPr>
              <a:t>1,7% 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в 2014 году до </a:t>
            </a:r>
            <a:r>
              <a:rPr lang="ru-RU" sz="2200" b="1" dirty="0">
                <a:solidFill>
                  <a:srgbClr val="C00000"/>
                </a:solidFill>
                <a:latin typeface="Trebuchet MS" panose="020B0603020202020204" pitchFamily="34" charset="0"/>
              </a:rPr>
              <a:t>2,1%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 в 2018 году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78" b="13540"/>
          <a:stretch/>
        </p:blipFill>
        <p:spPr>
          <a:xfrm>
            <a:off x="1271464" y="332656"/>
            <a:ext cx="10592317" cy="5104713"/>
          </a:xfrm>
          <a:prstGeom prst="roundRect">
            <a:avLst>
              <a:gd name="adj" fmla="val 11780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" y="0"/>
            <a:ext cx="1017906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07576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37"/>
          <a:stretch/>
        </p:blipFill>
        <p:spPr>
          <a:xfrm>
            <a:off x="1365615" y="260648"/>
            <a:ext cx="10300342" cy="5010680"/>
          </a:xfrm>
          <a:prstGeom prst="roundRect">
            <a:avLst>
              <a:gd name="adj" fmla="val 11780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9" name="Скругленный прямоугольник 28"/>
          <p:cNvSpPr/>
          <p:nvPr/>
        </p:nvSpPr>
        <p:spPr>
          <a:xfrm>
            <a:off x="1559496" y="5589240"/>
            <a:ext cx="9912583" cy="1119137"/>
          </a:xfrm>
          <a:prstGeom prst="roundRect">
            <a:avLst/>
          </a:prstGeom>
          <a:gradFill>
            <a:gsLst>
              <a:gs pos="0">
                <a:srgbClr val="D5DBDB"/>
              </a:gs>
              <a:gs pos="100000">
                <a:srgbClr val="F4F6F6"/>
              </a:gs>
            </a:gsLst>
            <a:lin ang="141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В 2016-2017 учебном году субсидии из областного бюджета получают 17 частных дошкольных образовательных организаций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" y="0"/>
            <a:ext cx="1017906" cy="6957392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1559495" y="5589239"/>
            <a:ext cx="9912583" cy="1119137"/>
          </a:xfrm>
          <a:prstGeom prst="roundRect">
            <a:avLst/>
          </a:prstGeom>
          <a:gradFill>
            <a:gsLst>
              <a:gs pos="0">
                <a:srgbClr val="D5DBDB"/>
              </a:gs>
              <a:gs pos="100000">
                <a:srgbClr val="F4F6F6"/>
              </a:gs>
            </a:gsLst>
            <a:lin ang="141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В 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2016 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году численность воспитанников составила </a:t>
            </a:r>
            <a:r>
              <a:rPr lang="ru-RU" sz="2200" b="1" dirty="0" smtClean="0">
                <a:solidFill>
                  <a:srgbClr val="C00000"/>
                </a:solidFill>
                <a:latin typeface="Trebuchet MS" panose="020B0603020202020204" pitchFamily="34" charset="0"/>
              </a:rPr>
              <a:t>2692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детей, </a:t>
            </a:r>
            <a:endParaRPr lang="ru-RU" sz="2200" b="1" dirty="0" smtClean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rebuchet MS" panose="020B0603020202020204" pitchFamily="34" charset="0"/>
              </a:rPr>
              <a:t>1,9</a:t>
            </a:r>
            <a:r>
              <a:rPr lang="ru-RU" sz="2200" b="1" dirty="0">
                <a:solidFill>
                  <a:srgbClr val="C00000"/>
                </a:solidFill>
                <a:latin typeface="Trebuchet MS" panose="020B0603020202020204" pitchFamily="34" charset="0"/>
              </a:rPr>
              <a:t>%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 от общей численности 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воспитанников дошкольных 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образовательных организаций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85" t="14700" r="485" b="11801"/>
          <a:stretch/>
        </p:blipFill>
        <p:spPr>
          <a:xfrm>
            <a:off x="1365615" y="260647"/>
            <a:ext cx="10300342" cy="5010681"/>
          </a:xfrm>
          <a:prstGeom prst="roundRect">
            <a:avLst>
              <a:gd name="adj" fmla="val 11780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50" b="15445"/>
          <a:stretch/>
        </p:blipFill>
        <p:spPr>
          <a:xfrm>
            <a:off x="1365615" y="260646"/>
            <a:ext cx="10300342" cy="5010682"/>
          </a:xfrm>
          <a:prstGeom prst="roundRect">
            <a:avLst>
              <a:gd name="adj" fmla="val 11780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13990358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кругленный прямоугольник 28"/>
          <p:cNvSpPr/>
          <p:nvPr/>
        </p:nvSpPr>
        <p:spPr>
          <a:xfrm>
            <a:off x="1559496" y="5373216"/>
            <a:ext cx="9912583" cy="1335161"/>
          </a:xfrm>
          <a:prstGeom prst="roundRect">
            <a:avLst/>
          </a:prstGeom>
          <a:gradFill>
            <a:gsLst>
              <a:gs pos="0">
                <a:srgbClr val="D5DBDB"/>
              </a:gs>
              <a:gs pos="100000">
                <a:srgbClr val="F4F6F6"/>
              </a:gs>
            </a:gsLst>
            <a:lin ang="141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Прирост 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численности детей в возрасте от 5 до 18 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лет в частных (негосударственных) организациях, реализующих программы дополнительного образования детей, ежегодно 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по</a:t>
            </a:r>
            <a:r>
              <a:rPr lang="ru-RU" sz="2200" b="1" dirty="0">
                <a:solidFill>
                  <a:srgbClr val="C00000"/>
                </a:solidFill>
                <a:latin typeface="Trebuchet MS" panose="020B0603020202020204" pitchFamily="34" charset="0"/>
              </a:rPr>
              <a:t> 2</a:t>
            </a:r>
            <a:r>
              <a:rPr lang="ru-RU" sz="2200" b="1" dirty="0" smtClean="0">
                <a:solidFill>
                  <a:srgbClr val="C00000"/>
                </a:solidFill>
                <a:latin typeface="Trebuchet MS" panose="020B0603020202020204" pitchFamily="34" charset="0"/>
              </a:rPr>
              <a:t>%</a:t>
            </a:r>
            <a:endParaRPr lang="ru-RU" sz="2200" b="1" dirty="0">
              <a:solidFill>
                <a:srgbClr val="C00000"/>
              </a:solidFill>
              <a:latin typeface="Trebuchet MS" panose="020B060302020202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" y="0"/>
            <a:ext cx="1017906" cy="695739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99" b="7023"/>
          <a:stretch/>
        </p:blipFill>
        <p:spPr>
          <a:xfrm>
            <a:off x="1559868" y="188640"/>
            <a:ext cx="9912583" cy="5040560"/>
          </a:xfrm>
          <a:prstGeom prst="roundRect">
            <a:avLst>
              <a:gd name="adj" fmla="val 11780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54148444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кругленный прямоугольник 28"/>
          <p:cNvSpPr/>
          <p:nvPr/>
        </p:nvSpPr>
        <p:spPr>
          <a:xfrm>
            <a:off x="7651885" y="2323679"/>
            <a:ext cx="4161036" cy="974674"/>
          </a:xfrm>
          <a:prstGeom prst="roundRect">
            <a:avLst/>
          </a:prstGeom>
          <a:gradFill>
            <a:gsLst>
              <a:gs pos="0">
                <a:srgbClr val="D5DBDB"/>
              </a:gs>
              <a:gs pos="100000">
                <a:srgbClr val="F4F6F6"/>
              </a:gs>
            </a:gsLst>
            <a:lin ang="141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Trebuchet MS" panose="020B0603020202020204" pitchFamily="34" charset="0"/>
              </a:rPr>
              <a:t>118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подведомственных</a:t>
            </a:r>
          </a:p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(муниципальных и областных )</a:t>
            </a:r>
            <a:endParaRPr lang="ru-RU" sz="2000" b="1" dirty="0">
              <a:solidFill>
                <a:srgbClr val="C00000"/>
              </a:solidFill>
              <a:latin typeface="Trebuchet MS" panose="020B060302020202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" y="0"/>
            <a:ext cx="1017906" cy="695739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651886" y="1308016"/>
            <a:ext cx="41610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Организаций, реализующих программы дополнительного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образования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детей: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608166" y="3573016"/>
            <a:ext cx="4204753" cy="759097"/>
          </a:xfrm>
          <a:prstGeom prst="roundRect">
            <a:avLst/>
          </a:prstGeom>
          <a:gradFill>
            <a:gsLst>
              <a:gs pos="0">
                <a:srgbClr val="D5DBDB"/>
              </a:gs>
              <a:gs pos="100000">
                <a:srgbClr val="F4F6F6"/>
              </a:gs>
            </a:gsLst>
            <a:lin ang="141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Trebuchet MS" panose="020B0603020202020204" pitchFamily="34" charset="0"/>
              </a:rPr>
              <a:t>157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 организаций других министерств и ведомств</a:t>
            </a:r>
            <a:endParaRPr lang="ru-RU" sz="2000" b="1" dirty="0">
              <a:solidFill>
                <a:srgbClr val="C00000"/>
              </a:solidFill>
              <a:latin typeface="Trebuchet MS" panose="020B060302020202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651886" y="4653136"/>
            <a:ext cx="4204753" cy="1080120"/>
          </a:xfrm>
          <a:prstGeom prst="roundRect">
            <a:avLst/>
          </a:prstGeom>
          <a:gradFill>
            <a:gsLst>
              <a:gs pos="0">
                <a:srgbClr val="D5DBDB"/>
              </a:gs>
              <a:gs pos="100000">
                <a:srgbClr val="F4F6F6"/>
              </a:gs>
            </a:gsLst>
            <a:lin ang="141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Trebuchet MS" panose="020B0603020202020204" pitchFamily="34" charset="0"/>
              </a:rPr>
              <a:t>189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частных (негосударственных)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организаций</a:t>
            </a:r>
            <a:endParaRPr lang="ru-RU" sz="2000" b="1" dirty="0">
              <a:solidFill>
                <a:srgbClr val="C00000"/>
              </a:solidFill>
              <a:latin typeface="Trebuchet MS" panose="020B0603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21" r="22124"/>
          <a:stretch/>
        </p:blipFill>
        <p:spPr>
          <a:xfrm>
            <a:off x="1164039" y="176915"/>
            <a:ext cx="6213658" cy="6242877"/>
          </a:xfrm>
          <a:prstGeom prst="roundRect">
            <a:avLst>
              <a:gd name="adj" fmla="val 11780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2614251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" y="0"/>
            <a:ext cx="1017906" cy="695739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00"/>
          <a:stretch/>
        </p:blipFill>
        <p:spPr>
          <a:xfrm>
            <a:off x="1271464" y="116632"/>
            <a:ext cx="10647040" cy="6530143"/>
          </a:xfrm>
          <a:prstGeom prst="roundRect">
            <a:avLst>
              <a:gd name="adj" fmla="val 11780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57"/>
          <a:stretch/>
        </p:blipFill>
        <p:spPr>
          <a:xfrm>
            <a:off x="1271464" y="116631"/>
            <a:ext cx="10642452" cy="6530143"/>
          </a:xfrm>
          <a:prstGeom prst="roundRect">
            <a:avLst>
              <a:gd name="adj" fmla="val 11780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16"/>
          <a:stretch/>
        </p:blipFill>
        <p:spPr>
          <a:xfrm>
            <a:off x="1266876" y="120721"/>
            <a:ext cx="10647040" cy="6521961"/>
          </a:xfrm>
          <a:prstGeom prst="roundRect">
            <a:avLst>
              <a:gd name="adj" fmla="val 11780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6041216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Заголовок 1"/>
          <p:cNvSpPr txBox="1">
            <a:spLocks/>
          </p:cNvSpPr>
          <p:nvPr/>
        </p:nvSpPr>
        <p:spPr>
          <a:xfrm>
            <a:off x="1511630" y="260648"/>
            <a:ext cx="10056978" cy="86409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700" b="1" dirty="0" smtClean="0">
                <a:solidFill>
                  <a:srgbClr val="1F4E79"/>
                </a:solidFill>
                <a:effectLst>
                  <a:glow>
                    <a:schemeClr val="bg1">
                      <a:alpha val="40000"/>
                    </a:schemeClr>
                  </a:glow>
                </a:effectLst>
                <a:latin typeface="Trebuchet MS" panose="020B0603020202020204" pitchFamily="34" charset="0"/>
                <a:cs typeface="Times New Roman" panose="02020603050405020304" pitchFamily="18" charset="0"/>
              </a:rPr>
              <a:t>Региональный </a:t>
            </a:r>
            <a:r>
              <a:rPr lang="ru-RU" sz="2700" b="1" dirty="0">
                <a:solidFill>
                  <a:srgbClr val="1F4E79"/>
                </a:solidFill>
                <a:effectLst>
                  <a:glow>
                    <a:schemeClr val="bg1">
                      <a:alpha val="40000"/>
                    </a:schemeClr>
                  </a:glow>
                </a:effectLst>
                <a:latin typeface="Trebuchet MS" panose="020B0603020202020204" pitchFamily="34" charset="0"/>
                <a:cs typeface="Times New Roman" panose="02020603050405020304" pitchFamily="18" charset="0"/>
              </a:rPr>
              <a:t>проект </a:t>
            </a:r>
            <a:endParaRPr lang="ru-RU" sz="2700" b="1" dirty="0" smtClean="0">
              <a:solidFill>
                <a:srgbClr val="1F4E79"/>
              </a:solidFill>
              <a:effectLst>
                <a:glow>
                  <a:schemeClr val="bg1">
                    <a:alpha val="40000"/>
                  </a:schemeClr>
                </a:glow>
              </a:effectLst>
              <a:latin typeface="Trebuchet MS" panose="020B060302020202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700" b="1" dirty="0" smtClean="0">
                <a:solidFill>
                  <a:srgbClr val="1F4E79"/>
                </a:solidFill>
                <a:effectLst>
                  <a:glow>
                    <a:schemeClr val="bg1">
                      <a:alpha val="40000"/>
                    </a:schemeClr>
                  </a:glow>
                </a:effectLst>
                <a:latin typeface="Trebuchet MS" panose="020B0603020202020204" pitchFamily="34" charset="0"/>
                <a:cs typeface="Times New Roman" panose="02020603050405020304" pitchFamily="18" charset="0"/>
              </a:rPr>
              <a:t>«</a:t>
            </a:r>
            <a:r>
              <a:rPr lang="ru-RU" sz="2700" b="1" dirty="0">
                <a:solidFill>
                  <a:srgbClr val="1F4E79"/>
                </a:solidFill>
                <a:effectLst>
                  <a:glow>
                    <a:schemeClr val="bg1">
                      <a:alpha val="40000"/>
                    </a:schemeClr>
                  </a:glow>
                </a:effectLst>
                <a:latin typeface="Trebuchet MS" panose="020B0603020202020204" pitchFamily="34" charset="0"/>
                <a:cs typeface="Times New Roman" panose="02020603050405020304" pitchFamily="18" charset="0"/>
              </a:rPr>
              <a:t>Инженерные компетенции – сила развития Родины»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542800" y="1916832"/>
            <a:ext cx="10025808" cy="1944216"/>
          </a:xfrm>
          <a:prstGeom prst="roundRect">
            <a:avLst/>
          </a:prstGeom>
          <a:gradFill>
            <a:gsLst>
              <a:gs pos="0">
                <a:srgbClr val="D5DBDB"/>
              </a:gs>
              <a:gs pos="100000">
                <a:srgbClr val="F4F6F6"/>
              </a:gs>
            </a:gsLst>
            <a:lin ang="141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Проведение 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эколого-географических и производственных испытаний 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перспективных 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сортов и гибридов картофеля учениками 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                         </a:t>
            </a:r>
            <a:r>
              <a:rPr lang="ru-RU" sz="2200" b="1" dirty="0" err="1" smtClean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агро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-инженерных 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классов 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Новониколаевской 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школы </a:t>
            </a:r>
            <a:r>
              <a:rPr lang="ru-RU" sz="2200" b="1" dirty="0" err="1" smtClean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Купинского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                     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и </a:t>
            </a:r>
            <a:r>
              <a:rPr lang="ru-RU" sz="2200" b="1" dirty="0" err="1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Теренгульской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 школы </a:t>
            </a:r>
            <a:r>
              <a:rPr lang="ru-RU" sz="2200" b="1" dirty="0" err="1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Баганского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 районов</a:t>
            </a:r>
            <a:endParaRPr lang="ru-RU" sz="2200" b="1" dirty="0">
              <a:solidFill>
                <a:srgbClr val="C00000"/>
              </a:solidFill>
              <a:latin typeface="Trebuchet MS" panose="020B060302020202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" y="0"/>
            <a:ext cx="1017906" cy="6957392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1511630" y="4293096"/>
            <a:ext cx="10056978" cy="1060272"/>
          </a:xfrm>
          <a:prstGeom prst="roundRect">
            <a:avLst/>
          </a:prstGeom>
          <a:gradFill>
            <a:gsLst>
              <a:gs pos="0">
                <a:srgbClr val="D5DBDB"/>
              </a:gs>
              <a:gs pos="100000">
                <a:srgbClr val="F4F6F6"/>
              </a:gs>
            </a:gsLst>
            <a:lin ang="141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Выращивание 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микроводорослей с последующей 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переработкой                     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для корма скота в Вознесенской школе </a:t>
            </a:r>
            <a:r>
              <a:rPr lang="ru-RU" sz="2200" b="1" dirty="0" err="1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Баганского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 района</a:t>
            </a:r>
            <a:endParaRPr lang="ru-RU" sz="2200" b="1" dirty="0">
              <a:solidFill>
                <a:srgbClr val="C00000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5045053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Заголовок 1"/>
          <p:cNvSpPr txBox="1">
            <a:spLocks/>
          </p:cNvSpPr>
          <p:nvPr/>
        </p:nvSpPr>
        <p:spPr>
          <a:xfrm>
            <a:off x="1511630" y="260648"/>
            <a:ext cx="10056978" cy="86409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700" b="1" dirty="0" smtClean="0">
                <a:solidFill>
                  <a:srgbClr val="1F4E79"/>
                </a:solidFill>
                <a:effectLst>
                  <a:glow>
                    <a:schemeClr val="bg1">
                      <a:alpha val="40000"/>
                    </a:schemeClr>
                  </a:glow>
                </a:effectLst>
                <a:latin typeface="Trebuchet MS" panose="020B0603020202020204" pitchFamily="34" charset="0"/>
                <a:cs typeface="Times New Roman" panose="02020603050405020304" pitchFamily="18" charset="0"/>
              </a:rPr>
              <a:t>Предложения </a:t>
            </a:r>
            <a:r>
              <a:rPr lang="ru-RU" sz="2700" b="1" dirty="0">
                <a:solidFill>
                  <a:srgbClr val="1F4E79"/>
                </a:solidFill>
                <a:effectLst>
                  <a:glow>
                    <a:schemeClr val="bg1">
                      <a:alpha val="40000"/>
                    </a:schemeClr>
                  </a:glow>
                </a:effectLst>
                <a:latin typeface="Trebuchet MS" panose="020B0603020202020204" pitchFamily="34" charset="0"/>
                <a:cs typeface="Times New Roman" panose="02020603050405020304" pitchFamily="18" charset="0"/>
              </a:rPr>
              <a:t>по </a:t>
            </a:r>
            <a:r>
              <a:rPr lang="ru-RU" sz="2700" b="1" dirty="0" smtClean="0">
                <a:solidFill>
                  <a:srgbClr val="1F4E79"/>
                </a:solidFill>
                <a:effectLst>
                  <a:glow>
                    <a:schemeClr val="bg1">
                      <a:alpha val="40000"/>
                    </a:schemeClr>
                  </a:glow>
                </a:effectLst>
                <a:latin typeface="Trebuchet MS" panose="020B0603020202020204" pitchFamily="34" charset="0"/>
                <a:cs typeface="Times New Roman" panose="02020603050405020304" pitchFamily="18" charset="0"/>
              </a:rPr>
              <a:t>развитию рынка услуг</a:t>
            </a:r>
          </a:p>
          <a:p>
            <a:pPr algn="ctr"/>
            <a:r>
              <a:rPr lang="ru-RU" sz="2700" b="1" dirty="0" smtClean="0">
                <a:solidFill>
                  <a:srgbClr val="1F4E79"/>
                </a:solidFill>
                <a:effectLst>
                  <a:glow>
                    <a:schemeClr val="bg1">
                      <a:alpha val="40000"/>
                    </a:schemeClr>
                  </a:glow>
                </a:effectLst>
                <a:latin typeface="Trebuchet MS" panose="020B0603020202020204" pitchFamily="34" charset="0"/>
                <a:cs typeface="Times New Roman" panose="02020603050405020304" pitchFamily="18" charset="0"/>
              </a:rPr>
              <a:t> дополнительного </a:t>
            </a:r>
            <a:r>
              <a:rPr lang="ru-RU" sz="2700" b="1" dirty="0">
                <a:solidFill>
                  <a:srgbClr val="1F4E79"/>
                </a:solidFill>
                <a:effectLst>
                  <a:glow>
                    <a:schemeClr val="bg1">
                      <a:alpha val="40000"/>
                    </a:schemeClr>
                  </a:glow>
                </a:effectLst>
                <a:latin typeface="Trebuchet MS" panose="020B0603020202020204" pitchFamily="34" charset="0"/>
                <a:cs typeface="Times New Roman" panose="02020603050405020304" pitchFamily="18" charset="0"/>
              </a:rPr>
              <a:t>образования детей  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572078" y="1484784"/>
            <a:ext cx="10025808" cy="1152128"/>
          </a:xfrm>
          <a:prstGeom prst="roundRect">
            <a:avLst/>
          </a:prstGeom>
          <a:gradFill>
            <a:gsLst>
              <a:gs pos="0">
                <a:srgbClr val="D5DBDB"/>
              </a:gs>
              <a:gs pos="100000">
                <a:srgbClr val="F4F6F6"/>
              </a:gs>
            </a:gsLst>
            <a:lin ang="141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Осуществлять 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поддержку муниципальных и частных образовательных 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организаций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, </a:t>
            </a:r>
            <a:r>
              <a:rPr lang="ru-RU" sz="2200" b="1" i="1" dirty="0">
                <a:solidFill>
                  <a:srgbClr val="FF0000"/>
                </a:solidFill>
                <a:latin typeface="Trebuchet MS" panose="020B0603020202020204" pitchFamily="34" charset="0"/>
              </a:rPr>
              <a:t>расположенных в сельской местности 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где, как правило, недостаточно учреждений дополнительного 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образования</a:t>
            </a:r>
            <a:endParaRPr lang="ru-RU" sz="2200" b="1" dirty="0">
              <a:solidFill>
                <a:srgbClr val="C00000"/>
              </a:solidFill>
              <a:latin typeface="Trebuchet MS" panose="020B060302020202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" y="0"/>
            <a:ext cx="1017906" cy="6957392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1553823" y="2800240"/>
            <a:ext cx="10013232" cy="903728"/>
          </a:xfrm>
          <a:prstGeom prst="roundRect">
            <a:avLst/>
          </a:prstGeom>
          <a:gradFill>
            <a:gsLst>
              <a:gs pos="0">
                <a:srgbClr val="D5DBDB"/>
              </a:gs>
              <a:gs pos="100000">
                <a:srgbClr val="F4F6F6"/>
              </a:gs>
            </a:gsLst>
            <a:lin ang="141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Предоставление 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субсидии </a:t>
            </a:r>
            <a:r>
              <a:rPr lang="ru-RU" sz="2200" b="1" i="1" dirty="0">
                <a:solidFill>
                  <a:srgbClr val="FF0000"/>
                </a:solidFill>
                <a:latin typeface="Trebuchet MS" panose="020B0603020202020204" pitchFamily="34" charset="0"/>
              </a:rPr>
              <a:t>на конкурсной основе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547535" y="3867296"/>
            <a:ext cx="10025808" cy="1060272"/>
          </a:xfrm>
          <a:prstGeom prst="roundRect">
            <a:avLst/>
          </a:prstGeom>
          <a:gradFill>
            <a:gsLst>
              <a:gs pos="0">
                <a:srgbClr val="D5DBDB"/>
              </a:gs>
              <a:gs pos="100000">
                <a:srgbClr val="F4F6F6"/>
              </a:gs>
            </a:gsLst>
            <a:lin ang="141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Одним 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из условий для получения государственной поддержки должно стать </a:t>
            </a:r>
            <a:r>
              <a:rPr lang="ru-RU" sz="2200" b="1" i="1" dirty="0">
                <a:solidFill>
                  <a:srgbClr val="FF0000"/>
                </a:solidFill>
                <a:latin typeface="Trebuchet MS" panose="020B0603020202020204" pitchFamily="34" charset="0"/>
              </a:rPr>
              <a:t>условие наличия лицензии 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на реализацию дополнительных общеобразовательных программ для детей</a:t>
            </a:r>
            <a:endParaRPr lang="ru-RU" sz="2200" b="1" dirty="0">
              <a:solidFill>
                <a:srgbClr val="C00000"/>
              </a:solidFill>
              <a:latin typeface="Trebuchet MS" panose="020B060302020202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506763" y="5090896"/>
            <a:ext cx="10056978" cy="1060272"/>
          </a:xfrm>
          <a:prstGeom prst="roundRect">
            <a:avLst/>
          </a:prstGeom>
          <a:gradFill>
            <a:gsLst>
              <a:gs pos="0">
                <a:srgbClr val="D5DBDB"/>
              </a:gs>
              <a:gs pos="100000">
                <a:srgbClr val="F4F6F6"/>
              </a:gs>
            </a:gsLst>
            <a:lin ang="141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Считать 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приоритетными направлениями, требующими дополнительного 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финансирования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, - </a:t>
            </a:r>
            <a:r>
              <a:rPr lang="ru-RU" sz="2200" b="1" i="1" dirty="0">
                <a:solidFill>
                  <a:srgbClr val="FF0000"/>
                </a:solidFill>
                <a:latin typeface="Trebuchet MS" panose="020B0603020202020204" pitchFamily="34" charset="0"/>
              </a:rPr>
              <a:t>техническое и спортивное</a:t>
            </a:r>
          </a:p>
        </p:txBody>
      </p:sp>
    </p:spTree>
    <p:extLst>
      <p:ext uri="{BB962C8B-B14F-4D97-AF65-F5344CB8AC3E}">
        <p14:creationId xmlns:p14="http://schemas.microsoft.com/office/powerpoint/2010/main" val="2792270321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12326</TotalTime>
  <Words>295</Words>
  <Application>Microsoft Office PowerPoint</Application>
  <PresentationFormat>Произвольный</PresentationFormat>
  <Paragraphs>43</Paragraphs>
  <Slides>10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</vt:lpstr>
      <vt:lpstr>Calibri</vt:lpstr>
      <vt:lpstr>Trebuchet MS</vt:lpstr>
      <vt:lpstr>Franklin Gothic Book</vt:lpstr>
      <vt:lpstr>Times New Roman</vt:lpstr>
      <vt:lpstr>Calibri Light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Осокин Александр Валерьевич</dc:creator>
  <cp:lastModifiedBy>Волощук Наталья Анатольевна</cp:lastModifiedBy>
  <cp:revision>1212</cp:revision>
  <cp:lastPrinted>2014-12-18T05:59:22Z</cp:lastPrinted>
  <dcterms:created xsi:type="dcterms:W3CDTF">2010-07-08T09:32:50Z</dcterms:created>
  <dcterms:modified xsi:type="dcterms:W3CDTF">2017-06-02T03:38:05Z</dcterms:modified>
</cp:coreProperties>
</file>