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3" r:id="rId2"/>
    <p:sldId id="276" r:id="rId3"/>
    <p:sldId id="279" r:id="rId4"/>
    <p:sldId id="277" r:id="rId5"/>
    <p:sldId id="280" r:id="rId6"/>
    <p:sldId id="281" r:id="rId7"/>
    <p:sldId id="282" r:id="rId8"/>
    <p:sldId id="285" r:id="rId9"/>
    <p:sldId id="286" r:id="rId10"/>
    <p:sldId id="274" r:id="rId11"/>
    <p:sldId id="275" r:id="rId12"/>
    <p:sldId id="259" r:id="rId13"/>
    <p:sldId id="260" r:id="rId14"/>
    <p:sldId id="266" r:id="rId15"/>
    <p:sldId id="284" r:id="rId16"/>
    <p:sldId id="272" r:id="rId17"/>
    <p:sldId id="271" r:id="rId18"/>
  </p:sldIdLst>
  <p:sldSz cx="9144000" cy="5143500" type="screen16x9"/>
  <p:notesSz cx="67818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DD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4" autoAdjust="0"/>
    <p:restoredTop sz="94660"/>
  </p:normalViewPr>
  <p:slideViewPr>
    <p:cSldViewPr>
      <p:cViewPr>
        <p:scale>
          <a:sx n="100" d="100"/>
          <a:sy n="100" d="100"/>
        </p:scale>
        <p:origin x="-922" y="-3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&#1050;&#1085;&#1080;&#1075;&#1072;1" TargetMode="External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млрд. руб.</c:v>
                </c:pt>
              </c:strCache>
            </c:strRef>
          </c:tx>
          <c:spPr>
            <a:scene3d>
              <a:camera prst="orthographicFront"/>
              <a:lightRig rig="soft" dir="t"/>
            </a:scene3d>
            <a:sp3d/>
          </c:spPr>
          <c:invertIfNegative val="0"/>
          <c:dLbls>
            <c:dLbl>
              <c:idx val="0"/>
              <c:layout>
                <c:manualLayout>
                  <c:x val="1.4583333333333334E-2"/>
                  <c:y val="9.9999999999999936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71,4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500000000000001E-2"/>
                  <c:y val="8.1250000000000058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85,3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500000000000001E-2"/>
                  <c:y val="7.8125E-2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 smtClean="0"/>
                      <a:t>8</a:t>
                    </a:r>
                    <a:r>
                      <a:rPr lang="ru-RU" sz="1800" dirty="0" smtClean="0"/>
                      <a:t>6,0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 rtl="0">
                  <a:defRPr lang="ru-RU" sz="1800" b="1" i="0" u="none" strike="noStrike" kern="1200" baseline="0">
                    <a:solidFill>
                      <a:srgbClr val="FF0000"/>
                    </a:solidFill>
                    <a:latin typeface="+mj-lt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71.400000000000006</c:v>
                </c:pt>
                <c:pt idx="1">
                  <c:v>85.3</c:v>
                </c:pt>
                <c:pt idx="2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8533888"/>
        <c:axId val="139215616"/>
        <c:axId val="0"/>
      </c:bar3DChart>
      <c:catAx>
        <c:axId val="138533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 rtl="0">
              <a:defRPr lang="ru-RU" sz="1500" b="1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defRPr>
            </a:pPr>
            <a:endParaRPr lang="ru-RU"/>
          </a:p>
        </c:txPr>
        <c:crossAx val="139215616"/>
        <c:crosses val="autoZero"/>
        <c:auto val="1"/>
        <c:lblAlgn val="ctr"/>
        <c:lblOffset val="100"/>
        <c:noMultiLvlLbl val="0"/>
      </c:catAx>
      <c:valAx>
        <c:axId val="139215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 rtl="0">
              <a:defRPr lang="ru-RU" sz="1500" b="1" i="0" u="none" strike="noStrike" kern="1200" baseline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defRPr>
            </a:pPr>
            <a:endParaRPr lang="ru-RU"/>
          </a:p>
        </c:txPr>
        <c:crossAx val="138533888"/>
        <c:crosses val="autoZero"/>
        <c:crossBetween val="between"/>
      </c:valAx>
      <c:spPr>
        <a:noFill/>
        <a:ln w="25393">
          <a:noFill/>
        </a:ln>
      </c:spPr>
    </c:plotArea>
    <c:plotVisOnly val="1"/>
    <c:dispBlanksAs val="gap"/>
    <c:showDLblsOverMax val="0"/>
  </c:chart>
  <c:spPr>
    <a:gradFill>
      <a:gsLst>
        <a:gs pos="0">
          <a:schemeClr val="accent2">
            <a:shade val="51000"/>
            <a:satMod val="130000"/>
            <a:alpha val="57000"/>
          </a:schemeClr>
        </a:gs>
        <a:gs pos="80000">
          <a:schemeClr val="accent2">
            <a:shade val="93000"/>
            <a:satMod val="130000"/>
          </a:schemeClr>
        </a:gs>
        <a:gs pos="100000">
          <a:schemeClr val="accent2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691262861631358E-2"/>
          <c:y val="3.1423177816665517E-2"/>
          <c:w val="0.88291371621476755"/>
          <c:h val="0.88999624608986461"/>
        </c:manualLayout>
      </c:layout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Областной бюджет </c:v>
                </c:pt>
              </c:strCache>
            </c:strRef>
          </c:tx>
          <c:dLbls>
            <c:dLbl>
              <c:idx val="6"/>
              <c:layout>
                <c:manualLayout>
                  <c:x val="-1.7018089607977169E-2"/>
                  <c:y val="-4.2908971845223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0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1.4</c:v>
                </c:pt>
                <c:pt idx="1">
                  <c:v>1.9</c:v>
                </c:pt>
                <c:pt idx="2">
                  <c:v>2.2999999999999998</c:v>
                </c:pt>
                <c:pt idx="3">
                  <c:v>1.8</c:v>
                </c:pt>
                <c:pt idx="4">
                  <c:v>2.2000000000000002</c:v>
                </c:pt>
                <c:pt idx="5">
                  <c:v>1.9</c:v>
                </c:pt>
                <c:pt idx="6">
                  <c:v>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Федеральный бюджет</c:v>
                </c:pt>
              </c:strCache>
            </c:strRef>
          </c:tx>
          <c:dLbls>
            <c:dLbl>
              <c:idx val="0"/>
              <c:layout>
                <c:manualLayout>
                  <c:x val="2.0112287718518605E-2"/>
                  <c:y val="-8.80036336589049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923891497435958E-2"/>
                  <c:y val="-0.113303681871991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470990552706619E-3"/>
                  <c:y val="-0.118364592272890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76792442165295E-2"/>
                  <c:y val="-0.148730730246990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0941981105413238E-3"/>
                  <c:y val="-0.133992298066319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6412971658119856E-3"/>
                  <c:y val="-0.148291835774651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7.7354952763533094E-3"/>
                  <c:y val="-0.148511620795175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0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1.2</c:v>
                </c:pt>
                <c:pt idx="1">
                  <c:v>1.1000000000000001</c:v>
                </c:pt>
                <c:pt idx="2">
                  <c:v>1.5</c:v>
                </c:pt>
                <c:pt idx="3">
                  <c:v>2.6</c:v>
                </c:pt>
                <c:pt idx="4">
                  <c:v>2.2000000000000002</c:v>
                </c:pt>
                <c:pt idx="5">
                  <c:v>2.4</c:v>
                </c:pt>
                <c:pt idx="6">
                  <c:v>2.2999999999999998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ИТОГО</c:v>
                </c:pt>
              </c:strCache>
            </c:strRef>
          </c:tx>
          <c:spPr>
            <a:ln w="25400">
              <a:noFill/>
            </a:ln>
          </c:spPr>
          <c:dLbls>
            <c:dLbl>
              <c:idx val="0"/>
              <c:layout>
                <c:manualLayout>
                  <c:x val="1.0829693386894634E-2"/>
                  <c:y val="-0.127608173750867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6412971658119856E-3"/>
                  <c:y val="-0.157749572533898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470990552706619E-3"/>
                  <c:y val="-0.181073357078822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76792442165295E-2"/>
                  <c:y val="-0.207257049165413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0.209897171686555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470990552707753E-3"/>
                  <c:y val="-0.218037774649644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9.2825943316238585E-3"/>
                  <c:y val="-0.244001681715710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0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2.6</c:v>
                </c:pt>
                <c:pt idx="1">
                  <c:v>3.1</c:v>
                </c:pt>
                <c:pt idx="2">
                  <c:v>3.8</c:v>
                </c:pt>
                <c:pt idx="3">
                  <c:v>4.4000000000000004</c:v>
                </c:pt>
                <c:pt idx="4">
                  <c:v>4.4000000000000004</c:v>
                </c:pt>
                <c:pt idx="5">
                  <c:v>4.3</c:v>
                </c:pt>
                <c:pt idx="6">
                  <c:v>4.9000000000000004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Столбец4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Лист1!$A$2:$A$8</c:f>
              <c:numCache>
                <c:formatCode>0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Лист1!$E$2:$E$8</c:f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Столбец5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Лист1!$A$2:$A$8</c:f>
              <c:numCache>
                <c:formatCode>0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Лист1!$F$2:$F$8</c:f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Столбец6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Лист1!$A$2:$A$8</c:f>
              <c:numCache>
                <c:formatCode>0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Лист1!$G$2:$G$8</c:f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Столбец7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Лист1!$A$2:$A$8</c:f>
              <c:numCache>
                <c:formatCode>0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Лист1!$H$2:$H$8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5089408"/>
        <c:axId val="278960384"/>
        <c:axId val="302472704"/>
      </c:area3DChart>
      <c:catAx>
        <c:axId val="185089408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278960384"/>
        <c:crosses val="autoZero"/>
        <c:auto val="1"/>
        <c:lblAlgn val="ctr"/>
        <c:lblOffset val="100"/>
        <c:noMultiLvlLbl val="0"/>
      </c:catAx>
      <c:valAx>
        <c:axId val="278960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5089408"/>
        <c:crosses val="autoZero"/>
        <c:crossBetween val="midCat"/>
        <c:majorUnit val="1"/>
      </c:valAx>
      <c:serAx>
        <c:axId val="302472704"/>
        <c:scaling>
          <c:orientation val="minMax"/>
        </c:scaling>
        <c:delete val="1"/>
        <c:axPos val="b"/>
        <c:majorTickMark val="out"/>
        <c:minorTickMark val="none"/>
        <c:tickLblPos val="nextTo"/>
        <c:crossAx val="278960384"/>
        <c:crosses val="autoZero"/>
      </c:serAx>
    </c:plotArea>
    <c:legend>
      <c:legendPos val="r"/>
      <c:layout>
        <c:manualLayout>
          <c:xMode val="edge"/>
          <c:yMode val="edge"/>
          <c:x val="0.12097391732283462"/>
          <c:y val="0.80229502952755904"/>
          <c:w val="0.4248594160104987"/>
          <c:h val="0.19228494094488188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spPr>
    <a:solidFill>
      <a:schemeClr val="bg1">
        <a:alpha val="65000"/>
      </a:schemeClr>
    </a:solidFill>
    <a:effectLst>
      <a:outerShdw blurRad="50800" dist="50800" dir="5400000" algn="ctr" rotWithShape="0">
        <a:schemeClr val="bg2">
          <a:lumMod val="50000"/>
        </a:schemeClr>
      </a:outerShdw>
    </a:effectLst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val>
            <c:numRef>
              <c:f>Лист1!$D$6:$D$8</c:f>
              <c:numCache>
                <c:formatCode>General</c:formatCode>
                <c:ptCount val="3"/>
                <c:pt idx="0">
                  <c:v>103.3</c:v>
                </c:pt>
                <c:pt idx="1">
                  <c:v>113.5</c:v>
                </c:pt>
                <c:pt idx="2">
                  <c:v>118.6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2627200"/>
        <c:axId val="82637184"/>
        <c:axId val="0"/>
      </c:bar3DChart>
      <c:catAx>
        <c:axId val="82627200"/>
        <c:scaling>
          <c:orientation val="minMax"/>
        </c:scaling>
        <c:delete val="1"/>
        <c:axPos val="b"/>
        <c:majorTickMark val="out"/>
        <c:minorTickMark val="none"/>
        <c:tickLblPos val="nextTo"/>
        <c:crossAx val="82637184"/>
        <c:crosses val="autoZero"/>
        <c:auto val="1"/>
        <c:lblAlgn val="ctr"/>
        <c:lblOffset val="100"/>
        <c:noMultiLvlLbl val="0"/>
      </c:catAx>
      <c:valAx>
        <c:axId val="8263718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82627200"/>
        <c:crosses val="autoZero"/>
        <c:crossBetween val="between"/>
      </c:valAx>
    </c:plotArea>
    <c:plotVisOnly val="1"/>
    <c:dispBlanksAs val="gap"/>
    <c:showDLblsOverMax val="0"/>
  </c:chart>
  <c:spPr>
    <a:pattFill prst="pct5">
      <a:fgClr>
        <a:schemeClr val="accent1"/>
      </a:fgClr>
      <a:bgClr>
        <a:schemeClr val="bg1"/>
      </a:bgClr>
    </a:pattFill>
  </c:sp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  <c:perspective val="30"/>
    </c:view3D>
    <c:floor>
      <c:thickness val="0"/>
      <c:spPr>
        <a:solidFill>
          <a:schemeClr val="lt1"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4630431973962367E-2"/>
          <c:y val="8.0926270791295815E-2"/>
          <c:w val="0.96305448275912231"/>
          <c:h val="0.89840571567591643"/>
        </c:manualLayout>
      </c:layout>
      <c:bar3DChart>
        <c:barDir val="col"/>
        <c:grouping val="standard"/>
        <c:varyColors val="0"/>
        <c:ser>
          <c:idx val="0"/>
          <c:order val="0"/>
          <c:spPr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1">
                  <a:lumMod val="75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val>
            <c:numRef>
              <c:f>Лист1!$A$1:$C$1</c:f>
              <c:numCache>
                <c:formatCode>General</c:formatCode>
                <c:ptCount val="3"/>
                <c:pt idx="0">
                  <c:v>100.3</c:v>
                </c:pt>
                <c:pt idx="1">
                  <c:v>101</c:v>
                </c:pt>
                <c:pt idx="2">
                  <c:v>100.1</c:v>
                </c:pt>
              </c:numCache>
            </c:numRef>
          </c:val>
        </c:ser>
        <c:ser>
          <c:idx val="1"/>
          <c:order val="1"/>
          <c:spPr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2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2">
                  <a:lumMod val="75000"/>
                </a:schemeClr>
              </a:contourClr>
            </a:sp3d>
          </c:spPr>
          <c:invertIfNegative val="0"/>
          <c:val>
            <c:numRef>
              <c:f>Лист1!$A$2:$C$2</c:f>
              <c:numCache>
                <c:formatCode>General</c:formatCode>
                <c:ptCount val="3"/>
                <c:pt idx="0">
                  <c:v>101.7</c:v>
                </c:pt>
                <c:pt idx="1">
                  <c:v>96.6</c:v>
                </c:pt>
                <c:pt idx="2">
                  <c:v>100.4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3006592"/>
        <c:axId val="83008128"/>
        <c:axId val="55945408"/>
      </c:bar3DChart>
      <c:catAx>
        <c:axId val="83006592"/>
        <c:scaling>
          <c:orientation val="minMax"/>
        </c:scaling>
        <c:delete val="1"/>
        <c:axPos val="b"/>
        <c:majorTickMark val="none"/>
        <c:minorTickMark val="none"/>
        <c:tickLblPos val="nextTo"/>
        <c:crossAx val="83008128"/>
        <c:crosses val="autoZero"/>
        <c:auto val="1"/>
        <c:lblAlgn val="ctr"/>
        <c:lblOffset val="100"/>
        <c:noMultiLvlLbl val="0"/>
      </c:catAx>
      <c:valAx>
        <c:axId val="830081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3006592"/>
        <c:crosses val="autoZero"/>
        <c:crossBetween val="between"/>
      </c:valAx>
      <c:serAx>
        <c:axId val="55945408"/>
        <c:scaling>
          <c:orientation val="minMax"/>
        </c:scaling>
        <c:delete val="1"/>
        <c:axPos val="b"/>
        <c:majorTickMark val="none"/>
        <c:minorTickMark val="none"/>
        <c:tickLblPos val="nextTo"/>
        <c:crossAx val="83008128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pct5">
      <a:fgClr>
        <a:schemeClr val="accent1"/>
      </a:fgClr>
      <a:bgClr>
        <a:schemeClr val="bg1"/>
      </a:bgClr>
    </a:patt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0.21922</cdr:x>
      <cdr:y>0.43954</cdr:y>
    </cdr:from>
    <cdr:to>
      <cdr:x>0.32955</cdr:x>
      <cdr:y>0.51694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1587" y="1398755"/>
          <a:ext cx="504056" cy="2463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103,3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0.18355</cdr:x>
      <cdr:y>0.50983</cdr:y>
    </cdr:from>
    <cdr:to>
      <cdr:x>0.25416</cdr:x>
      <cdr:y>0.64225</cdr:y>
    </cdr:to>
    <cdr:sp macro="" textlink="">
      <cdr:nvSpPr>
        <cdr:cNvPr id="2" name="TextBox 1"/>
        <cdr:cNvSpPr txBox="1"/>
      </cdr:nvSpPr>
      <cdr:spPr>
        <a:xfrm xmlns:a="http://schemas.openxmlformats.org/drawingml/2006/main" rot="16200000">
          <a:off x="680698" y="1700473"/>
          <a:ext cx="42402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НСО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0.42285</cdr:x>
      <cdr:y>0.53514</cdr:y>
    </cdr:from>
    <cdr:to>
      <cdr:x>0.49346</cdr:x>
      <cdr:y>0.66756</cdr:y>
    </cdr:to>
    <cdr:sp macro="" textlink="">
      <cdr:nvSpPr>
        <cdr:cNvPr id="3" name="TextBox 1"/>
        <cdr:cNvSpPr txBox="1"/>
      </cdr:nvSpPr>
      <cdr:spPr>
        <a:xfrm xmlns:a="http://schemas.openxmlformats.org/drawingml/2006/main" rot="16200000">
          <a:off x="1656812" y="1781507"/>
          <a:ext cx="42402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/>
            <a:t>НСО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0.69437</cdr:x>
      <cdr:y>0.5773</cdr:y>
    </cdr:from>
    <cdr:to>
      <cdr:x>0.76498</cdr:x>
      <cdr:y>0.70972</cdr:y>
    </cdr:to>
    <cdr:sp macro="" textlink="">
      <cdr:nvSpPr>
        <cdr:cNvPr id="4" name="TextBox 1"/>
        <cdr:cNvSpPr txBox="1"/>
      </cdr:nvSpPr>
      <cdr:spPr>
        <a:xfrm xmlns:a="http://schemas.openxmlformats.org/drawingml/2006/main" rot="16200000">
          <a:off x="2764340" y="1916497"/>
          <a:ext cx="42402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/>
            <a:t>НСО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0.30064</cdr:x>
      <cdr:y>0.3674</cdr:y>
    </cdr:from>
    <cdr:to>
      <cdr:x>0.3676</cdr:x>
      <cdr:y>0.47859</cdr:y>
    </cdr:to>
    <cdr:sp macro="" textlink="">
      <cdr:nvSpPr>
        <cdr:cNvPr id="5" name="TextBox 4"/>
        <cdr:cNvSpPr txBox="1"/>
      </cdr:nvSpPr>
      <cdr:spPr>
        <a:xfrm xmlns:a="http://schemas.openxmlformats.org/drawingml/2006/main" rot="16200000">
          <a:off x="1184866" y="1217865"/>
          <a:ext cx="356031" cy="2731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РФ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0.5376</cdr:x>
      <cdr:y>0.55481</cdr:y>
    </cdr:from>
    <cdr:to>
      <cdr:x>0.60456</cdr:x>
      <cdr:y>0.666</cdr:y>
    </cdr:to>
    <cdr:sp macro="" textlink="">
      <cdr:nvSpPr>
        <cdr:cNvPr id="7" name="TextBox 1"/>
        <cdr:cNvSpPr txBox="1"/>
      </cdr:nvSpPr>
      <cdr:spPr>
        <a:xfrm xmlns:a="http://schemas.openxmlformats.org/drawingml/2006/main" rot="16200000">
          <a:off x="2151422" y="1817935"/>
          <a:ext cx="356027" cy="273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/>
            <a:t>РФ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0.7948</cdr:x>
      <cdr:y>0.53232</cdr:y>
    </cdr:from>
    <cdr:to>
      <cdr:x>0.86177</cdr:x>
      <cdr:y>0.64351</cdr:y>
    </cdr:to>
    <cdr:sp macro="" textlink="">
      <cdr:nvSpPr>
        <cdr:cNvPr id="8" name="TextBox 1"/>
        <cdr:cNvSpPr txBox="1"/>
      </cdr:nvSpPr>
      <cdr:spPr>
        <a:xfrm xmlns:a="http://schemas.openxmlformats.org/drawingml/2006/main" rot="16200000">
          <a:off x="3200573" y="1745928"/>
          <a:ext cx="356027" cy="273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/>
            <a:t>РФ</a:t>
          </a:r>
          <a:endParaRPr lang="ru-RU" sz="14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6332"/>
          </a:xfrm>
          <a:prstGeom prst="rect">
            <a:avLst/>
          </a:prstGeom>
        </p:spPr>
        <p:txBody>
          <a:bodyPr vert="horz" lIns="91339" tIns="45670" rIns="91339" bIns="4567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6332"/>
          </a:xfrm>
          <a:prstGeom prst="rect">
            <a:avLst/>
          </a:prstGeom>
        </p:spPr>
        <p:txBody>
          <a:bodyPr vert="horz" lIns="91339" tIns="45670" rIns="91339" bIns="45670" rtlCol="0"/>
          <a:lstStyle>
            <a:lvl1pPr algn="r">
              <a:defRPr sz="1200"/>
            </a:lvl1pPr>
          </a:lstStyle>
          <a:p>
            <a:fld id="{D540AAA9-DD83-4232-A602-31B74191D06F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25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9" tIns="45670" rIns="91339" bIns="4567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180" y="4715154"/>
            <a:ext cx="5425440" cy="4466987"/>
          </a:xfrm>
          <a:prstGeom prst="rect">
            <a:avLst/>
          </a:prstGeom>
        </p:spPr>
        <p:txBody>
          <a:bodyPr vert="horz" lIns="91339" tIns="45670" rIns="91339" bIns="4567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38780" cy="496332"/>
          </a:xfrm>
          <a:prstGeom prst="rect">
            <a:avLst/>
          </a:prstGeom>
        </p:spPr>
        <p:txBody>
          <a:bodyPr vert="horz" lIns="91339" tIns="45670" rIns="91339" bIns="4567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451" y="9428584"/>
            <a:ext cx="2938780" cy="496332"/>
          </a:xfrm>
          <a:prstGeom prst="rect">
            <a:avLst/>
          </a:prstGeom>
        </p:spPr>
        <p:txBody>
          <a:bodyPr vert="horz" lIns="91339" tIns="45670" rIns="91339" bIns="45670" rtlCol="0" anchor="b"/>
          <a:lstStyle>
            <a:lvl1pPr algn="r">
              <a:defRPr sz="1200"/>
            </a:lvl1pPr>
          </a:lstStyle>
          <a:p>
            <a:fld id="{FD400435-6D6C-4BF1-82AB-31DAED0E1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382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945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945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945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9451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2550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1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00435-6D6C-4BF1-82AB-31DAED0E121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874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2550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7001-4DEC-48E4-BF4B-AE60372BCEA1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1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067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163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1133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gradFill flip="none" rotWithShape="1">
          <a:gsLst>
            <a:gs pos="0">
              <a:schemeClr val="bg1"/>
            </a:gs>
            <a:gs pos="50000">
              <a:schemeClr val="accent1">
                <a:lumMod val="60000"/>
                <a:lumOff val="40000"/>
              </a:schemeClr>
            </a:gs>
            <a:gs pos="100000">
              <a:srgbClr val="FDEA7B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14301"/>
            <a:ext cx="7772400" cy="9882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283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189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14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493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156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30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430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769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60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5271C-ACC8-4D96-B53A-C277868EDACB}" type="datetimeFigureOut">
              <a:rPr lang="ru-RU" smtClean="0"/>
              <a:t>29.05.2017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0C430-FFF7-42E2-8D27-9F6D9F8D9C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760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emf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3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12" Type="http://schemas.microsoft.com/office/2007/relationships/hdphoto" Target="../media/hdphoto5.wdp"/><Relationship Id="rId17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32.png"/><Relationship Id="rId5" Type="http://schemas.openxmlformats.org/officeDocument/2006/relationships/image" Target="../media/image28.png"/><Relationship Id="rId15" Type="http://schemas.openxmlformats.org/officeDocument/2006/relationships/image" Target="../media/image34.gif"/><Relationship Id="rId10" Type="http://schemas.openxmlformats.org/officeDocument/2006/relationships/image" Target="../media/image31.png"/><Relationship Id="rId4" Type="http://schemas.microsoft.com/office/2007/relationships/hdphoto" Target="../media/hdphoto1.wdp"/><Relationship Id="rId9" Type="http://schemas.microsoft.com/office/2007/relationships/hdphoto" Target="../media/hdphoto4.wdp"/><Relationship Id="rId1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image" Target="../media/image2.png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microsoft.com/office/2007/relationships/hdphoto" Target="../media/hdphoto6.wdp"/><Relationship Id="rId7" Type="http://schemas.openxmlformats.org/officeDocument/2006/relationships/image" Target="../media/image42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11" Type="http://schemas.openxmlformats.org/officeDocument/2006/relationships/image" Target="../media/image46.png"/><Relationship Id="rId5" Type="http://schemas.openxmlformats.org/officeDocument/2006/relationships/image" Target="../media/image40.gif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Мои рисунки\media_preview49698_710x71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3" y="-4175"/>
            <a:ext cx="5927943" cy="394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469" y="3364664"/>
            <a:ext cx="8229600" cy="1630449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2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«О перспективах развития приоритетного рынка </a:t>
            </a:r>
            <a:r>
              <a:rPr lang="ru-RU" sz="2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2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Рынок </a:t>
            </a:r>
            <a:r>
              <a:rPr lang="ru-RU" sz="2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развития </a:t>
            </a:r>
            <a:r>
              <a:rPr lang="ru-RU" sz="2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производства, переработки хранения сельскохозяйственной продукции» </a:t>
            </a:r>
            <a: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975906"/>
            <a:ext cx="5328592" cy="97210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9128" y="-4175"/>
            <a:ext cx="9153128" cy="37967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7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0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4875625"/>
            <a:ext cx="9144000" cy="2678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Докладчик: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Пронькин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Василий Андреевич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94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41" y="453614"/>
            <a:ext cx="6986010" cy="448357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НОВОСИБИРСКОЙ ОБЛАСТИ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76256" y="0"/>
            <a:ext cx="2267744" cy="5143500"/>
          </a:xfrm>
          <a:prstGeom prst="rect">
            <a:avLst/>
          </a:prstGeom>
          <a:solidFill>
            <a:srgbClr val="9BC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11510"/>
            <a:ext cx="6876256" cy="27000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rgbClr val="9BCFA4"/>
              </a:gs>
              <a:gs pos="100000">
                <a:schemeClr val="bg1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 descr="fon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73944" y="2887502"/>
            <a:ext cx="6964082" cy="2187832"/>
          </a:xfrm>
          <a:prstGeom prst="rect">
            <a:avLst/>
          </a:prstGeom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214282" y="482189"/>
            <a:ext cx="6572296" cy="3962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Рисунок 30" descr="v_Bryanskoy_obl_uvelichilos_pogolovie_KR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92" y="696503"/>
            <a:ext cx="2143108" cy="1071554"/>
          </a:xfrm>
          <a:prstGeom prst="flowChartDecision">
            <a:avLst/>
          </a:prstGeom>
          <a:ln w="38100">
            <a:solidFill>
              <a:srgbClr val="0070C0"/>
            </a:solidFill>
          </a:ln>
        </p:spPr>
      </p:pic>
      <p:pic>
        <p:nvPicPr>
          <p:cNvPr id="32" name="Рисунок 31" descr="овощи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579" y="2518171"/>
            <a:ext cx="2136401" cy="1017992"/>
          </a:xfrm>
          <a:prstGeom prst="flowChartDecision">
            <a:avLst/>
          </a:prstGeom>
          <a:ln w="38100">
            <a:solidFill>
              <a:srgbClr val="0070C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395536" y="725091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261170" y="987574"/>
            <a:ext cx="6535753" cy="2259969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14000"/>
              </a:lnSpc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«Развитие сельского хозяйства и регулирование рынков сельскохозяйственной продукции, сырья и продовольствия </a:t>
            </a:r>
          </a:p>
          <a:p>
            <a:pPr algn="ctr">
              <a:lnSpc>
                <a:spcPct val="114000"/>
              </a:lnSpc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Новосибирской области на 2015-2020 годы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971600" y="2518171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887504"/>
            <a:ext cx="6574041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комплексное развитие всех отраслей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подотраслей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сфер деятельности агропромышленного комплекса, достижения эффективного развития сельского хозяйства, повышения конкурентоспособности отечественной сельскохозяйственной продукции.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2264" y="13500"/>
            <a:ext cx="9144000" cy="41151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25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5" y="31831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05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457" y="485580"/>
            <a:ext cx="6516256" cy="31354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Грантовая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поддержка по районам НСО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76256" y="0"/>
            <a:ext cx="2267744" cy="5143500"/>
          </a:xfrm>
          <a:prstGeom prst="rect">
            <a:avLst/>
          </a:prstGeom>
          <a:solidFill>
            <a:srgbClr val="9BC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11510"/>
            <a:ext cx="6876256" cy="27000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rgbClr val="9BCFA4"/>
              </a:gs>
              <a:gs pos="100000">
                <a:schemeClr val="bg1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 descr="fon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85696"/>
            <a:ext cx="6964082" cy="3078342"/>
          </a:xfrm>
          <a:prstGeom prst="rect">
            <a:avLst/>
          </a:prstGeom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214282" y="535767"/>
            <a:ext cx="6572296" cy="3962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foto-1-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750082"/>
            <a:ext cx="2049708" cy="1276907"/>
          </a:xfrm>
          <a:prstGeom prst="flowChartDecision">
            <a:avLst/>
          </a:prstGeom>
          <a:scene3d>
            <a:camera prst="orthographicFront"/>
            <a:lightRig rig="threePt" dir="t"/>
          </a:scene3d>
          <a:sp3d contourW="38100">
            <a:contourClr>
              <a:schemeClr val="accent1"/>
            </a:contourClr>
          </a:sp3d>
        </p:spPr>
      </p:pic>
      <p:pic>
        <p:nvPicPr>
          <p:cNvPr id="15" name="Рисунок 14" descr="55347852_w640_h640_asnyedelikatesnyeprodukty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256" y="2518172"/>
            <a:ext cx="2053461" cy="1393041"/>
          </a:xfrm>
          <a:prstGeom prst="flowChartDecision">
            <a:avLst/>
          </a:prstGeom>
          <a:ln w="38100">
            <a:solidFill>
              <a:srgbClr val="0070C0"/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89" y="857844"/>
            <a:ext cx="6336704" cy="426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41151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14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65"/>
            <a:ext cx="491598" cy="34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13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D:\Мои документы\Мои рисунки\media_preview49698_710x710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1000"/>
                    </a14:imgEffect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4" y="13562"/>
            <a:ext cx="9122136" cy="497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-9128" y="-4175"/>
            <a:ext cx="9153128" cy="37967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74032" y="411510"/>
            <a:ext cx="7488832" cy="810090"/>
          </a:xfrm>
          <a:prstGeom prst="roundRect">
            <a:avLst/>
          </a:prstGeom>
          <a:solidFill>
            <a:srgbClr val="1E86CC">
              <a:alpha val="7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пищевой и перерабатывающей промышленности Новосибирской области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97958" y="1315186"/>
            <a:ext cx="7040980" cy="1154016"/>
          </a:xfrm>
          <a:prstGeom prst="roundRect">
            <a:avLst/>
          </a:prstGeom>
          <a:solidFill>
            <a:srgbClr val="1E8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87626" y="1430293"/>
            <a:ext cx="2016224" cy="823742"/>
          </a:xfrm>
          <a:prstGeom prst="roundRect">
            <a:avLst/>
          </a:prstGeom>
          <a:solidFill>
            <a:srgbClr val="A8D1F6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отраслей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90C4F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809" y="1418386"/>
            <a:ext cx="2097629" cy="823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rgbClr val="90BBF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1430296"/>
            <a:ext cx="2101624" cy="825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27227" y="1547720"/>
            <a:ext cx="1601521" cy="707882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1500 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94513" y="1368592"/>
            <a:ext cx="2592288" cy="9233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41,6 тысяч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(среднегодовая)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6228184" y="3287309"/>
            <a:ext cx="432048" cy="1154103"/>
          </a:xfrm>
          <a:prstGeom prst="rightArrow">
            <a:avLst/>
          </a:prstGeom>
          <a:solidFill>
            <a:srgbClr val="90BB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/>
          <p:cNvSpPr/>
          <p:nvPr/>
        </p:nvSpPr>
        <p:spPr>
          <a:xfrm>
            <a:off x="2843808" y="3289285"/>
            <a:ext cx="432048" cy="1152128"/>
          </a:xfrm>
          <a:prstGeom prst="leftArrow">
            <a:avLst/>
          </a:prstGeom>
          <a:solidFill>
            <a:srgbClr val="90BB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rgbClr val="90C4F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24" y="2531730"/>
            <a:ext cx="1656184" cy="368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99399" y="2531729"/>
            <a:ext cx="1167299" cy="338550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ясная 145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rgbClr val="90C4F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58" y="2944361"/>
            <a:ext cx="1656184" cy="436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rgbClr val="90C4F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40" y="3462143"/>
            <a:ext cx="1923542" cy="438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33122" y="3498482"/>
            <a:ext cx="2051588" cy="33855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хлебопекарная 259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99399" y="2977952"/>
            <a:ext cx="1327022" cy="3693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молочная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48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rgbClr val="90C4F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108" y="3065618"/>
            <a:ext cx="1598292" cy="502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7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rgbClr val="90C4F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755" y="2562051"/>
            <a:ext cx="1711936" cy="451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6890657" y="2614020"/>
            <a:ext cx="1877814" cy="33855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масложировая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073399" y="2994922"/>
            <a:ext cx="1598292" cy="58477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мукомольно-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крупяная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43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rgbClr val="90C4F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160" y="3609064"/>
            <a:ext cx="1543733" cy="32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45146" y="3623472"/>
            <a:ext cx="1208580" cy="33855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anose="02020603050405020304" pitchFamily="18" charset="0"/>
              </a:rPr>
              <a:t>рыбная 66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04" y="3976627"/>
            <a:ext cx="1846492" cy="611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92684" y="3976627"/>
            <a:ext cx="1376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подакцизная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продукция 23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rgbClr val="90C4F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043" y="4032079"/>
            <a:ext cx="1711936" cy="558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997434" y="4027226"/>
            <a:ext cx="154373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элеваторы 12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ХПП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rgbClr val="90C4F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48" y="4629840"/>
            <a:ext cx="1923542" cy="438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58345" y="4664576"/>
            <a:ext cx="1820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кондитерская 83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rgbClr val="90C4F4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659" y="4671027"/>
            <a:ext cx="1745489" cy="368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6902882" y="4671027"/>
            <a:ext cx="18256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плодоовощная 30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0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UserData\bye\Рабочий стол\M1423462575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815" y="3214867"/>
            <a:ext cx="1481076" cy="105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UserData\bye\Рабочий стол\0_86b52_83c2f881_orig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932" y="4016241"/>
            <a:ext cx="1864959" cy="97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UserData\bye\Рабочий стол\milk_PNG12693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192" y="3394376"/>
            <a:ext cx="736437" cy="133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3235288" y="2500302"/>
            <a:ext cx="3141189" cy="701992"/>
          </a:xfrm>
          <a:prstGeom prst="roundRect">
            <a:avLst/>
          </a:prstGeom>
          <a:solidFill>
            <a:srgbClr val="1E8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Отрасли, вырабатывающие социально-значимые продукты питания</a:t>
            </a:r>
          </a:p>
        </p:txBody>
      </p:sp>
    </p:spTree>
    <p:extLst>
      <p:ext uri="{BB962C8B-B14F-4D97-AF65-F5344CB8AC3E}">
        <p14:creationId xmlns:p14="http://schemas.microsoft.com/office/powerpoint/2010/main" val="3435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1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1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/>
      <p:bldP spid="15" grpId="0"/>
      <p:bldP spid="16" grpId="0"/>
      <p:bldP spid="17" grpId="0"/>
      <p:bldP spid="19" grpId="0"/>
      <p:bldP spid="2" grpId="0"/>
      <p:bldP spid="13" grpId="0"/>
      <p:bldP spid="18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" y="383853"/>
            <a:ext cx="9136892" cy="4758147"/>
          </a:xfrm>
          <a:prstGeom prst="rect">
            <a:avLst/>
          </a:prstGeom>
        </p:spPr>
      </p:pic>
      <p:graphicFrame>
        <p:nvGraphicFramePr>
          <p:cNvPr id="33" name="Диаграмма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3774153"/>
              </p:ext>
            </p:extLst>
          </p:nvPr>
        </p:nvGraphicFramePr>
        <p:xfrm>
          <a:off x="199363" y="1803368"/>
          <a:ext cx="4444646" cy="3122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192753" y="1252681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38859" y="-4175"/>
            <a:ext cx="9175751" cy="37967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12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0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51111" y="444475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57394" y="453721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1840" y="461673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9646625"/>
              </p:ext>
            </p:extLst>
          </p:nvPr>
        </p:nvGraphicFramePr>
        <p:xfrm>
          <a:off x="4885469" y="1803368"/>
          <a:ext cx="4079019" cy="320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888416" y="627534"/>
            <a:ext cx="4073786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itchFamily="18" charset="0"/>
              </a:rPr>
              <a:t>Индекс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промышленного производства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 / Россия</a:t>
            </a:r>
          </a:p>
          <a:p>
            <a:pPr algn="ctr"/>
            <a:endParaRPr lang="ru-RU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59069" y="627534"/>
            <a:ext cx="4484940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 отгруженных товаров собственного производства, выполненных работ и услуг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предприятиями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пищевой и перерабатывающей промышленности,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млрд.руб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364088" y="444907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2014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499251" y="448405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2015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7611312" y="453721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2016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220072" y="2539779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r>
              <a:rPr lang="ru-RU" b="1" dirty="0" smtClean="0"/>
              <a:t>00,3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892325" y="2043414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r>
              <a:rPr lang="ru-RU" b="1" dirty="0" smtClean="0"/>
              <a:t>01,7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502850" y="2468126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r>
              <a:rPr lang="ru-RU" b="1" dirty="0" smtClean="0"/>
              <a:t>01,0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899258" y="3045513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96,0</a:t>
            </a:r>
            <a:endParaRPr lang="ru-RU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7327703" y="2756820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97,3</a:t>
            </a:r>
            <a:endParaRPr lang="ru-RU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831595" y="2387488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r>
              <a:rPr lang="ru-RU" b="1" dirty="0" smtClean="0"/>
              <a:t>00,4</a:t>
            </a:r>
            <a:endParaRPr lang="ru-RU" b="1" dirty="0"/>
          </a:p>
        </p:txBody>
      </p:sp>
      <p:sp>
        <p:nvSpPr>
          <p:cNvPr id="35" name="TextBox 1"/>
          <p:cNvSpPr txBox="1"/>
          <p:nvPr/>
        </p:nvSpPr>
        <p:spPr>
          <a:xfrm>
            <a:off x="2182998" y="2418925"/>
            <a:ext cx="490357" cy="241707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113,5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1"/>
          <p:cNvSpPr txBox="1"/>
          <p:nvPr/>
        </p:nvSpPr>
        <p:spPr>
          <a:xfrm>
            <a:off x="3294226" y="1979668"/>
            <a:ext cx="629702" cy="40782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121,4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940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3000"/>
                    </a14:imgEffect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44" y="1"/>
            <a:ext cx="8869811" cy="53054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844" y="1002136"/>
            <a:ext cx="70448" cy="2121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740" y="1762400"/>
            <a:ext cx="170261" cy="570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73" y="1282681"/>
            <a:ext cx="186434" cy="1762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568" y="3064843"/>
            <a:ext cx="268644" cy="105230"/>
          </a:xfrm>
          <a:prstGeom prst="rect">
            <a:avLst/>
          </a:prstGeom>
        </p:spPr>
      </p:pic>
      <p:pic>
        <p:nvPicPr>
          <p:cNvPr id="14" name="Рисунок 13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510" y="1108192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1915792" y="95702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16523" y="121425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5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616" y="662069"/>
            <a:ext cx="70448" cy="21211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623" y="919231"/>
            <a:ext cx="186434" cy="17628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476406" y="63625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87675" y="863638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ru-RU" sz="1400" dirty="0">
                <a:solidFill>
                  <a:prstClr val="black"/>
                </a:solidFill>
              </a:rPr>
              <a:t>1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7" y="1647520"/>
            <a:ext cx="70448" cy="2121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84" y="1938892"/>
            <a:ext cx="186434" cy="17628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83856" y="162899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11989" y="186968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217041" y="162899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86" y="2485807"/>
            <a:ext cx="70448" cy="21211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53" y="2508064"/>
            <a:ext cx="186434" cy="17628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12345" y="2445509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66352" y="2438228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5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51" y="2989214"/>
            <a:ext cx="170261" cy="5706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96994" y="286844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05" y="3234165"/>
            <a:ext cx="70448" cy="212112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136" y="3244600"/>
            <a:ext cx="186434" cy="176288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015831" y="3186079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92" y="3745440"/>
            <a:ext cx="170261" cy="57060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1005984" y="3631366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452981" y="3186079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6</a:t>
            </a:r>
          </a:p>
        </p:txBody>
      </p:sp>
      <p:pic>
        <p:nvPicPr>
          <p:cNvPr id="70" name="Рисунок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140" y="2456290"/>
            <a:ext cx="70448" cy="212112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498" y="2480719"/>
            <a:ext cx="186434" cy="176288"/>
          </a:xfrm>
          <a:prstGeom prst="rect">
            <a:avLst/>
          </a:prstGeom>
        </p:spPr>
      </p:pic>
      <p:sp>
        <p:nvSpPr>
          <p:cNvPr id="72" name="TextBox 71"/>
          <p:cNvSpPr txBox="1"/>
          <p:nvPr/>
        </p:nvSpPr>
        <p:spPr>
          <a:xfrm>
            <a:off x="1660365" y="2424926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73" name="Рисунок 7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591" y="2774147"/>
            <a:ext cx="170261" cy="57060"/>
          </a:xfrm>
          <a:prstGeom prst="rect">
            <a:avLst/>
          </a:prstGeom>
        </p:spPr>
      </p:pic>
      <p:sp>
        <p:nvSpPr>
          <p:cNvPr id="74" name="TextBox 73"/>
          <p:cNvSpPr txBox="1"/>
          <p:nvPr/>
        </p:nvSpPr>
        <p:spPr>
          <a:xfrm>
            <a:off x="1967537" y="264943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085705" y="2407354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119932" y="2973796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6</a:t>
            </a:r>
          </a:p>
        </p:txBody>
      </p:sp>
      <p:pic>
        <p:nvPicPr>
          <p:cNvPr id="77" name="Рисунок 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4" y="2178422"/>
            <a:ext cx="170261" cy="57060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329" y="1519072"/>
            <a:ext cx="70448" cy="212112"/>
          </a:xfrm>
          <a:prstGeom prst="rect">
            <a:avLst/>
          </a:prstGeom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251" y="1784005"/>
            <a:ext cx="186434" cy="176288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1837232" y="1519074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849458" y="1731186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8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815233" y="2049789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481371" y="108393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45" name="Рисунок 44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706" y="2872309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extBox 45"/>
          <p:cNvSpPr txBox="1"/>
          <p:nvPr/>
        </p:nvSpPr>
        <p:spPr>
          <a:xfrm>
            <a:off x="1102693" y="284569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47" name="Рисунок 46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843" y="3191509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TextBox 47"/>
          <p:cNvSpPr txBox="1"/>
          <p:nvPr/>
        </p:nvSpPr>
        <p:spPr>
          <a:xfrm>
            <a:off x="2134070" y="3173257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</a:t>
            </a:r>
          </a:p>
        </p:txBody>
      </p:sp>
      <p:pic>
        <p:nvPicPr>
          <p:cNvPr id="49" name="Рисунок 48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824" y="3632086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Box 55"/>
          <p:cNvSpPr txBox="1"/>
          <p:nvPr/>
        </p:nvSpPr>
        <p:spPr>
          <a:xfrm>
            <a:off x="1459264" y="361294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876" y="2125807"/>
            <a:ext cx="268644" cy="105230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857" y="2100463"/>
            <a:ext cx="186434" cy="176288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830" y="2154064"/>
            <a:ext cx="170261" cy="57060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3168838" y="203085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659058" y="2039925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668724" y="202966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69" name="Рисунок 68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717" y="2424925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TextBox 82"/>
          <p:cNvSpPr txBox="1"/>
          <p:nvPr/>
        </p:nvSpPr>
        <p:spPr>
          <a:xfrm>
            <a:off x="3106830" y="2392231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93" name="Рисунок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644" y="2619719"/>
            <a:ext cx="70448" cy="212112"/>
          </a:xfrm>
          <a:prstGeom prst="rect">
            <a:avLst/>
          </a:prstGeom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213" y="2641975"/>
            <a:ext cx="186434" cy="176288"/>
          </a:xfrm>
          <a:prstGeom prst="rect">
            <a:avLst/>
          </a:prstGeom>
        </p:spPr>
      </p:pic>
      <p:sp>
        <p:nvSpPr>
          <p:cNvPr id="95" name="TextBox 94"/>
          <p:cNvSpPr txBox="1"/>
          <p:nvPr/>
        </p:nvSpPr>
        <p:spPr>
          <a:xfrm>
            <a:off x="2735803" y="2579422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189810" y="2572141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6</a:t>
            </a:r>
          </a:p>
        </p:txBody>
      </p:sp>
      <p:pic>
        <p:nvPicPr>
          <p:cNvPr id="97" name="Рисунок 9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610" y="3123127"/>
            <a:ext cx="170261" cy="57060"/>
          </a:xfrm>
          <a:prstGeom prst="rect">
            <a:avLst/>
          </a:prstGeom>
        </p:spPr>
      </p:pic>
      <p:sp>
        <p:nvSpPr>
          <p:cNvPr id="98" name="TextBox 97"/>
          <p:cNvSpPr txBox="1"/>
          <p:nvPr/>
        </p:nvSpPr>
        <p:spPr>
          <a:xfrm>
            <a:off x="2720453" y="300235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99" name="Рисунок 98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166" y="3006223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TextBox 99"/>
          <p:cNvSpPr txBox="1"/>
          <p:nvPr/>
        </p:nvSpPr>
        <p:spPr>
          <a:xfrm>
            <a:off x="3126152" y="2979602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101" name="Рисунок 10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418" y="3963088"/>
            <a:ext cx="268644" cy="105230"/>
          </a:xfrm>
          <a:prstGeom prst="rect">
            <a:avLst/>
          </a:prstGeom>
        </p:spPr>
      </p:pic>
      <p:pic>
        <p:nvPicPr>
          <p:cNvPr id="102" name="Рисунок 1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645" y="3535852"/>
            <a:ext cx="70448" cy="212112"/>
          </a:xfrm>
          <a:prstGeom prst="rect">
            <a:avLst/>
          </a:prstGeom>
        </p:spPr>
      </p:pic>
      <p:pic>
        <p:nvPicPr>
          <p:cNvPr id="103" name="Рисунок 10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000" y="3560281"/>
            <a:ext cx="186434" cy="176288"/>
          </a:xfrm>
          <a:prstGeom prst="rect">
            <a:avLst/>
          </a:prstGeom>
        </p:spPr>
      </p:pic>
      <p:sp>
        <p:nvSpPr>
          <p:cNvPr id="104" name="TextBox 103"/>
          <p:cNvSpPr txBox="1"/>
          <p:nvPr/>
        </p:nvSpPr>
        <p:spPr>
          <a:xfrm>
            <a:off x="2166869" y="3504488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105" name="Рисунок 10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094" y="3853709"/>
            <a:ext cx="170261" cy="57060"/>
          </a:xfrm>
          <a:prstGeom prst="rect">
            <a:avLst/>
          </a:prstGeom>
        </p:spPr>
      </p:pic>
      <p:sp>
        <p:nvSpPr>
          <p:cNvPr id="106" name="TextBox 105"/>
          <p:cNvSpPr txBox="1"/>
          <p:nvPr/>
        </p:nvSpPr>
        <p:spPr>
          <a:xfrm>
            <a:off x="2474040" y="3728992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ru-RU" sz="1400" dirty="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2592208" y="3486916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6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784756" y="3876987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109" name="Рисунок 108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259" y="4111864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TextBox 109"/>
          <p:cNvSpPr txBox="1"/>
          <p:nvPr/>
        </p:nvSpPr>
        <p:spPr>
          <a:xfrm>
            <a:off x="1720087" y="4123328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111" name="Рисунок 1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435" y="3981660"/>
            <a:ext cx="70448" cy="212112"/>
          </a:xfrm>
          <a:prstGeom prst="rect">
            <a:avLst/>
          </a:prstGeom>
        </p:spPr>
      </p:pic>
      <p:pic>
        <p:nvPicPr>
          <p:cNvPr id="112" name="Рисунок 1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866" y="3992095"/>
            <a:ext cx="186434" cy="176288"/>
          </a:xfrm>
          <a:prstGeom prst="rect">
            <a:avLst/>
          </a:prstGeom>
        </p:spPr>
      </p:pic>
      <p:sp>
        <p:nvSpPr>
          <p:cNvPr id="113" name="TextBox 112"/>
          <p:cNvSpPr txBox="1"/>
          <p:nvPr/>
        </p:nvSpPr>
        <p:spPr>
          <a:xfrm>
            <a:off x="2353561" y="3933574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114" name="Рисунок 1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111" y="4443855"/>
            <a:ext cx="170261" cy="57060"/>
          </a:xfrm>
          <a:prstGeom prst="rect">
            <a:avLst/>
          </a:prstGeom>
        </p:spPr>
      </p:pic>
      <p:sp>
        <p:nvSpPr>
          <p:cNvPr id="115" name="TextBox 114"/>
          <p:cNvSpPr txBox="1"/>
          <p:nvPr/>
        </p:nvSpPr>
        <p:spPr>
          <a:xfrm>
            <a:off x="2155203" y="4321427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790711" y="3933574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8</a:t>
            </a:r>
          </a:p>
        </p:txBody>
      </p:sp>
      <p:pic>
        <p:nvPicPr>
          <p:cNvPr id="117" name="Рисунок 116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808" y="4319218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TextBox 117"/>
          <p:cNvSpPr txBox="1"/>
          <p:nvPr/>
        </p:nvSpPr>
        <p:spPr>
          <a:xfrm>
            <a:off x="2545057" y="4294076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6</a:t>
            </a:r>
          </a:p>
        </p:txBody>
      </p:sp>
      <p:pic>
        <p:nvPicPr>
          <p:cNvPr id="119" name="Рисунок 118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693" y="2024593"/>
            <a:ext cx="153115" cy="22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Рисунок 1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806" y="1835632"/>
            <a:ext cx="186434" cy="176288"/>
          </a:xfrm>
          <a:prstGeom prst="rect">
            <a:avLst/>
          </a:prstGeom>
        </p:spPr>
      </p:pic>
      <p:sp>
        <p:nvSpPr>
          <p:cNvPr id="121" name="TextBox 120"/>
          <p:cNvSpPr txBox="1"/>
          <p:nvPr/>
        </p:nvSpPr>
        <p:spPr>
          <a:xfrm>
            <a:off x="4567858" y="1780039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6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4561554" y="2000336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132" name="Рисунок 1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188" y="2226872"/>
            <a:ext cx="70448" cy="212112"/>
          </a:xfrm>
          <a:prstGeom prst="rect">
            <a:avLst/>
          </a:prstGeom>
        </p:spPr>
      </p:pic>
      <p:pic>
        <p:nvPicPr>
          <p:cNvPr id="133" name="Рисунок 1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856" y="2508064"/>
            <a:ext cx="186434" cy="176288"/>
          </a:xfrm>
          <a:prstGeom prst="rect">
            <a:avLst/>
          </a:prstGeom>
        </p:spPr>
      </p:pic>
      <p:sp>
        <p:nvSpPr>
          <p:cNvPr id="134" name="TextBox 133"/>
          <p:cNvSpPr txBox="1"/>
          <p:nvPr/>
        </p:nvSpPr>
        <p:spPr>
          <a:xfrm>
            <a:off x="4993347" y="2186574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4979982" y="2482271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pic>
        <p:nvPicPr>
          <p:cNvPr id="136" name="Рисунок 1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994" y="2783026"/>
            <a:ext cx="170261" cy="57060"/>
          </a:xfrm>
          <a:prstGeom prst="rect">
            <a:avLst/>
          </a:prstGeom>
        </p:spPr>
      </p:pic>
      <p:sp>
        <p:nvSpPr>
          <p:cNvPr id="137" name="TextBox 136"/>
          <p:cNvSpPr txBox="1"/>
          <p:nvPr/>
        </p:nvSpPr>
        <p:spPr>
          <a:xfrm>
            <a:off x="4770982" y="2655657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138" name="Рисунок 137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072" y="2886502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TextBox 138"/>
          <p:cNvSpPr txBox="1"/>
          <p:nvPr/>
        </p:nvSpPr>
        <p:spPr>
          <a:xfrm>
            <a:off x="4656754" y="2867701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148" name="Рисунок 1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336" y="3429051"/>
            <a:ext cx="70448" cy="212112"/>
          </a:xfrm>
          <a:prstGeom prst="rect">
            <a:avLst/>
          </a:prstGeom>
        </p:spPr>
      </p:pic>
      <p:pic>
        <p:nvPicPr>
          <p:cNvPr id="149" name="Рисунок 1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465" y="3472138"/>
            <a:ext cx="186434" cy="176288"/>
          </a:xfrm>
          <a:prstGeom prst="rect">
            <a:avLst/>
          </a:prstGeom>
        </p:spPr>
      </p:pic>
      <p:sp>
        <p:nvSpPr>
          <p:cNvPr id="150" name="TextBox 149"/>
          <p:cNvSpPr txBox="1"/>
          <p:nvPr/>
        </p:nvSpPr>
        <p:spPr>
          <a:xfrm>
            <a:off x="3988091" y="3402322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4378436" y="3402971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7</a:t>
            </a:r>
          </a:p>
        </p:txBody>
      </p:sp>
      <p:pic>
        <p:nvPicPr>
          <p:cNvPr id="154" name="Рисунок 153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047" y="3784077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TextBox 154"/>
          <p:cNvSpPr txBox="1"/>
          <p:nvPr/>
        </p:nvSpPr>
        <p:spPr>
          <a:xfrm>
            <a:off x="4130853" y="3781487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156" name="Рисунок 1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392" y="3241649"/>
            <a:ext cx="70448" cy="212112"/>
          </a:xfrm>
          <a:prstGeom prst="rect">
            <a:avLst/>
          </a:prstGeom>
        </p:spPr>
      </p:pic>
      <p:pic>
        <p:nvPicPr>
          <p:cNvPr id="157" name="Рисунок 1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392" y="3252763"/>
            <a:ext cx="186434" cy="176288"/>
          </a:xfrm>
          <a:prstGeom prst="rect">
            <a:avLst/>
          </a:prstGeom>
        </p:spPr>
      </p:pic>
      <p:sp>
        <p:nvSpPr>
          <p:cNvPr id="158" name="TextBox 157"/>
          <p:cNvSpPr txBox="1"/>
          <p:nvPr/>
        </p:nvSpPr>
        <p:spPr>
          <a:xfrm>
            <a:off x="2861763" y="3196094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3295413" y="3186079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6</a:t>
            </a:r>
          </a:p>
        </p:txBody>
      </p:sp>
      <p:pic>
        <p:nvPicPr>
          <p:cNvPr id="160" name="Рисунок 15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7" y="3296047"/>
            <a:ext cx="170261" cy="57060"/>
          </a:xfrm>
          <a:prstGeom prst="rect">
            <a:avLst/>
          </a:prstGeom>
        </p:spPr>
      </p:pic>
      <p:sp>
        <p:nvSpPr>
          <p:cNvPr id="161" name="TextBox 160"/>
          <p:cNvSpPr txBox="1"/>
          <p:nvPr/>
        </p:nvSpPr>
        <p:spPr>
          <a:xfrm>
            <a:off x="3661354" y="3180189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162" name="Рисунок 161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424" y="3576229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TextBox 162"/>
          <p:cNvSpPr txBox="1"/>
          <p:nvPr/>
        </p:nvSpPr>
        <p:spPr>
          <a:xfrm>
            <a:off x="3222571" y="3563717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164" name="Рисунок 16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075" y="4815859"/>
            <a:ext cx="268644" cy="105230"/>
          </a:xfrm>
          <a:prstGeom prst="rect">
            <a:avLst/>
          </a:prstGeom>
        </p:spPr>
      </p:pic>
      <p:pic>
        <p:nvPicPr>
          <p:cNvPr id="165" name="Рисунок 16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711" y="4456570"/>
            <a:ext cx="186434" cy="176288"/>
          </a:xfrm>
          <a:prstGeom prst="rect">
            <a:avLst/>
          </a:prstGeom>
        </p:spPr>
      </p:pic>
      <p:pic>
        <p:nvPicPr>
          <p:cNvPr id="166" name="Рисунок 16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634" y="4664502"/>
            <a:ext cx="170261" cy="57060"/>
          </a:xfrm>
          <a:prstGeom prst="rect">
            <a:avLst/>
          </a:prstGeom>
        </p:spPr>
      </p:pic>
      <p:sp>
        <p:nvSpPr>
          <p:cNvPr id="167" name="TextBox 166"/>
          <p:cNvSpPr txBox="1"/>
          <p:nvPr/>
        </p:nvSpPr>
        <p:spPr>
          <a:xfrm>
            <a:off x="2273387" y="456400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2952095" y="440188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2762859" y="4728572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170" name="Рисунок 169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596" y="4738786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TextBox 170"/>
          <p:cNvSpPr txBox="1"/>
          <p:nvPr/>
        </p:nvSpPr>
        <p:spPr>
          <a:xfrm>
            <a:off x="3185221" y="472144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7</a:t>
            </a:r>
          </a:p>
        </p:txBody>
      </p:sp>
      <p:pic>
        <p:nvPicPr>
          <p:cNvPr id="181" name="Рисунок 1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962" y="4074321"/>
            <a:ext cx="70448" cy="212112"/>
          </a:xfrm>
          <a:prstGeom prst="rect">
            <a:avLst/>
          </a:prstGeom>
        </p:spPr>
      </p:pic>
      <p:pic>
        <p:nvPicPr>
          <p:cNvPr id="182" name="Рисунок 18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393" y="4084756"/>
            <a:ext cx="186434" cy="176288"/>
          </a:xfrm>
          <a:prstGeom prst="rect">
            <a:avLst/>
          </a:prstGeom>
        </p:spPr>
      </p:pic>
      <p:sp>
        <p:nvSpPr>
          <p:cNvPr id="183" name="TextBox 182"/>
          <p:cNvSpPr txBox="1"/>
          <p:nvPr/>
        </p:nvSpPr>
        <p:spPr>
          <a:xfrm>
            <a:off x="3636088" y="402623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184" name="Рисунок 1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636" y="4536516"/>
            <a:ext cx="170261" cy="57060"/>
          </a:xfrm>
          <a:prstGeom prst="rect">
            <a:avLst/>
          </a:prstGeom>
        </p:spPr>
      </p:pic>
      <p:sp>
        <p:nvSpPr>
          <p:cNvPr id="185" name="TextBox 184"/>
          <p:cNvSpPr txBox="1"/>
          <p:nvPr/>
        </p:nvSpPr>
        <p:spPr>
          <a:xfrm>
            <a:off x="3437730" y="4414088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4073238" y="402623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</a:t>
            </a:r>
          </a:p>
        </p:txBody>
      </p:sp>
      <p:pic>
        <p:nvPicPr>
          <p:cNvPr id="187" name="Рисунок 186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335" y="4411879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TextBox 187"/>
          <p:cNvSpPr txBox="1"/>
          <p:nvPr/>
        </p:nvSpPr>
        <p:spPr>
          <a:xfrm>
            <a:off x="3827584" y="4386737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</a:t>
            </a:r>
          </a:p>
        </p:txBody>
      </p:sp>
      <p:pic>
        <p:nvPicPr>
          <p:cNvPr id="189" name="Рисунок 1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631" y="3752749"/>
            <a:ext cx="70448" cy="212112"/>
          </a:xfrm>
          <a:prstGeom prst="rect">
            <a:avLst/>
          </a:prstGeom>
        </p:spPr>
      </p:pic>
      <p:pic>
        <p:nvPicPr>
          <p:cNvPr id="190" name="Рисунок 18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16" y="3776005"/>
            <a:ext cx="186434" cy="176288"/>
          </a:xfrm>
          <a:prstGeom prst="rect">
            <a:avLst/>
          </a:prstGeom>
        </p:spPr>
      </p:pic>
      <p:sp>
        <p:nvSpPr>
          <p:cNvPr id="191" name="TextBox 190"/>
          <p:cNvSpPr txBox="1"/>
          <p:nvPr/>
        </p:nvSpPr>
        <p:spPr>
          <a:xfrm>
            <a:off x="4631757" y="370466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192" name="Рисунок 19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521" y="4141121"/>
            <a:ext cx="170261" cy="57060"/>
          </a:xfrm>
          <a:prstGeom prst="rect">
            <a:avLst/>
          </a:prstGeom>
        </p:spPr>
      </p:pic>
      <p:sp>
        <p:nvSpPr>
          <p:cNvPr id="193" name="TextBox 192"/>
          <p:cNvSpPr txBox="1"/>
          <p:nvPr/>
        </p:nvSpPr>
        <p:spPr>
          <a:xfrm>
            <a:off x="4507305" y="403115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4988709" y="370927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5</a:t>
            </a:r>
          </a:p>
        </p:txBody>
      </p:sp>
      <p:pic>
        <p:nvPicPr>
          <p:cNvPr id="195" name="Рисунок 194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482" y="4027765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TextBox 195"/>
          <p:cNvSpPr txBox="1"/>
          <p:nvPr/>
        </p:nvSpPr>
        <p:spPr>
          <a:xfrm>
            <a:off x="4926667" y="400262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197" name="Рисунок 1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367" y="2787928"/>
            <a:ext cx="70448" cy="212112"/>
          </a:xfrm>
          <a:prstGeom prst="rect">
            <a:avLst/>
          </a:prstGeom>
        </p:spPr>
      </p:pic>
      <p:pic>
        <p:nvPicPr>
          <p:cNvPr id="198" name="Рисунок 19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709" y="3379999"/>
            <a:ext cx="186434" cy="176288"/>
          </a:xfrm>
          <a:prstGeom prst="rect">
            <a:avLst/>
          </a:prstGeom>
        </p:spPr>
      </p:pic>
      <p:sp>
        <p:nvSpPr>
          <p:cNvPr id="199" name="TextBox 198"/>
          <p:cNvSpPr txBox="1"/>
          <p:nvPr/>
        </p:nvSpPr>
        <p:spPr>
          <a:xfrm>
            <a:off x="5137973" y="2758224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200" name="Рисунок 19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422" y="3251464"/>
            <a:ext cx="170261" cy="57060"/>
          </a:xfrm>
          <a:prstGeom prst="rect">
            <a:avLst/>
          </a:prstGeom>
        </p:spPr>
      </p:pic>
      <p:sp>
        <p:nvSpPr>
          <p:cNvPr id="201" name="TextBox 200"/>
          <p:cNvSpPr txBox="1"/>
          <p:nvPr/>
        </p:nvSpPr>
        <p:spPr>
          <a:xfrm>
            <a:off x="5144514" y="3129036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5139338" y="331526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pic>
        <p:nvPicPr>
          <p:cNvPr id="205" name="Рисунок 2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18" y="1647520"/>
            <a:ext cx="70448" cy="212112"/>
          </a:xfrm>
          <a:prstGeom prst="rect">
            <a:avLst/>
          </a:prstGeom>
        </p:spPr>
      </p:pic>
      <p:pic>
        <p:nvPicPr>
          <p:cNvPr id="206" name="Рисунок 20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217" y="1665433"/>
            <a:ext cx="186434" cy="176288"/>
          </a:xfrm>
          <a:prstGeom prst="rect">
            <a:avLst/>
          </a:prstGeom>
        </p:spPr>
      </p:pic>
      <p:sp>
        <p:nvSpPr>
          <p:cNvPr id="207" name="TextBox 206"/>
          <p:cNvSpPr txBox="1"/>
          <p:nvPr/>
        </p:nvSpPr>
        <p:spPr>
          <a:xfrm>
            <a:off x="6258243" y="1598571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210" name="TextBox 209"/>
          <p:cNvSpPr txBox="1"/>
          <p:nvPr/>
        </p:nvSpPr>
        <p:spPr>
          <a:xfrm>
            <a:off x="6722651" y="1592686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9</a:t>
            </a:r>
          </a:p>
        </p:txBody>
      </p:sp>
      <p:pic>
        <p:nvPicPr>
          <p:cNvPr id="211" name="Рисунок 210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517" y="2159398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TextBox 211"/>
          <p:cNvSpPr txBox="1"/>
          <p:nvPr/>
        </p:nvSpPr>
        <p:spPr>
          <a:xfrm>
            <a:off x="6513162" y="2137951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pic>
        <p:nvPicPr>
          <p:cNvPr id="213" name="Рисунок 2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404" y="2619095"/>
            <a:ext cx="70448" cy="212112"/>
          </a:xfrm>
          <a:prstGeom prst="rect">
            <a:avLst/>
          </a:prstGeom>
        </p:spPr>
      </p:pic>
      <p:pic>
        <p:nvPicPr>
          <p:cNvPr id="214" name="Рисунок 2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753" y="2635270"/>
            <a:ext cx="186434" cy="176288"/>
          </a:xfrm>
          <a:prstGeom prst="rect">
            <a:avLst/>
          </a:prstGeom>
        </p:spPr>
      </p:pic>
      <p:sp>
        <p:nvSpPr>
          <p:cNvPr id="215" name="TextBox 214"/>
          <p:cNvSpPr txBox="1"/>
          <p:nvPr/>
        </p:nvSpPr>
        <p:spPr>
          <a:xfrm>
            <a:off x="5728722" y="256886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216" name="Рисунок 2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023" y="3112293"/>
            <a:ext cx="170261" cy="57060"/>
          </a:xfrm>
          <a:prstGeom prst="rect">
            <a:avLst/>
          </a:prstGeom>
        </p:spPr>
      </p:pic>
      <p:sp>
        <p:nvSpPr>
          <p:cNvPr id="217" name="TextBox 216"/>
          <p:cNvSpPr txBox="1"/>
          <p:nvPr/>
        </p:nvSpPr>
        <p:spPr>
          <a:xfrm>
            <a:off x="5811570" y="299986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sp>
        <p:nvSpPr>
          <p:cNvPr id="218" name="TextBox 217"/>
          <p:cNvSpPr txBox="1"/>
          <p:nvPr/>
        </p:nvSpPr>
        <p:spPr>
          <a:xfrm>
            <a:off x="6082251" y="2565257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9</a:t>
            </a:r>
          </a:p>
        </p:txBody>
      </p:sp>
      <p:pic>
        <p:nvPicPr>
          <p:cNvPr id="219" name="Рисунок 218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25" y="3014938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TextBox 219"/>
          <p:cNvSpPr txBox="1"/>
          <p:nvPr/>
        </p:nvSpPr>
        <p:spPr>
          <a:xfrm>
            <a:off x="6202501" y="299986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221" name="Рисунок 2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774" y="4002622"/>
            <a:ext cx="268644" cy="105230"/>
          </a:xfrm>
          <a:prstGeom prst="rect">
            <a:avLst/>
          </a:prstGeom>
        </p:spPr>
      </p:pic>
      <p:pic>
        <p:nvPicPr>
          <p:cNvPr id="222" name="Рисунок 2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698" y="3458316"/>
            <a:ext cx="70448" cy="212112"/>
          </a:xfrm>
          <a:prstGeom prst="rect">
            <a:avLst/>
          </a:prstGeom>
        </p:spPr>
      </p:pic>
      <p:pic>
        <p:nvPicPr>
          <p:cNvPr id="223" name="Рисунок 2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352" y="3693343"/>
            <a:ext cx="186434" cy="176288"/>
          </a:xfrm>
          <a:prstGeom prst="rect">
            <a:avLst/>
          </a:prstGeom>
        </p:spPr>
      </p:pic>
      <p:sp>
        <p:nvSpPr>
          <p:cNvPr id="224" name="TextBox 223"/>
          <p:cNvSpPr txBox="1"/>
          <p:nvPr/>
        </p:nvSpPr>
        <p:spPr>
          <a:xfrm>
            <a:off x="5848923" y="3426952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pic>
        <p:nvPicPr>
          <p:cNvPr id="225" name="Рисунок 2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373" y="3547697"/>
            <a:ext cx="170261" cy="57060"/>
          </a:xfrm>
          <a:prstGeom prst="rect">
            <a:avLst/>
          </a:prstGeom>
        </p:spPr>
      </p:pic>
      <p:sp>
        <p:nvSpPr>
          <p:cNvPr id="226" name="TextBox 225"/>
          <p:cNvSpPr txBox="1"/>
          <p:nvPr/>
        </p:nvSpPr>
        <p:spPr>
          <a:xfrm>
            <a:off x="6241480" y="3426952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7</a:t>
            </a:r>
          </a:p>
        </p:txBody>
      </p:sp>
      <p:sp>
        <p:nvSpPr>
          <p:cNvPr id="227" name="TextBox 226"/>
          <p:cNvSpPr txBox="1"/>
          <p:nvPr/>
        </p:nvSpPr>
        <p:spPr>
          <a:xfrm>
            <a:off x="5854281" y="3620435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12</a:t>
            </a:r>
          </a:p>
        </p:txBody>
      </p:sp>
      <p:sp>
        <p:nvSpPr>
          <p:cNvPr id="228" name="TextBox 227"/>
          <p:cNvSpPr txBox="1"/>
          <p:nvPr/>
        </p:nvSpPr>
        <p:spPr>
          <a:xfrm>
            <a:off x="5530179" y="390019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pic>
        <p:nvPicPr>
          <p:cNvPr id="229" name="Рисунок 228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858" y="4111864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TextBox 229"/>
          <p:cNvSpPr txBox="1"/>
          <p:nvPr/>
        </p:nvSpPr>
        <p:spPr>
          <a:xfrm>
            <a:off x="5533367" y="408919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5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236" y="4511389"/>
            <a:ext cx="268644" cy="105230"/>
          </a:xfrm>
          <a:prstGeom prst="rect">
            <a:avLst/>
          </a:prstGeom>
        </p:spPr>
      </p:pic>
      <p:pic>
        <p:nvPicPr>
          <p:cNvPr id="232" name="Рисунок 2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215" y="3974183"/>
            <a:ext cx="70448" cy="212112"/>
          </a:xfrm>
          <a:prstGeom prst="rect">
            <a:avLst/>
          </a:prstGeom>
        </p:spPr>
      </p:pic>
      <p:pic>
        <p:nvPicPr>
          <p:cNvPr id="233" name="Рисунок 2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96" y="3961081"/>
            <a:ext cx="186434" cy="176288"/>
          </a:xfrm>
          <a:prstGeom prst="rect">
            <a:avLst/>
          </a:prstGeom>
        </p:spPr>
      </p:pic>
      <p:sp>
        <p:nvSpPr>
          <p:cNvPr id="234" name="TextBox 233"/>
          <p:cNvSpPr txBox="1"/>
          <p:nvPr/>
        </p:nvSpPr>
        <p:spPr>
          <a:xfrm>
            <a:off x="6122097" y="3951277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pic>
        <p:nvPicPr>
          <p:cNvPr id="235" name="Рисунок 2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589" y="4254509"/>
            <a:ext cx="170261" cy="57060"/>
          </a:xfrm>
          <a:prstGeom prst="rect">
            <a:avLst/>
          </a:prstGeom>
        </p:spPr>
      </p:pic>
      <p:sp>
        <p:nvSpPr>
          <p:cNvPr id="236" name="TextBox 235"/>
          <p:cNvSpPr txBox="1"/>
          <p:nvPr/>
        </p:nvSpPr>
        <p:spPr>
          <a:xfrm>
            <a:off x="6409535" y="412979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8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6515673" y="3933574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11</a:t>
            </a:r>
          </a:p>
        </p:txBody>
      </p:sp>
      <p:sp>
        <p:nvSpPr>
          <p:cNvPr id="238" name="TextBox 237"/>
          <p:cNvSpPr txBox="1"/>
          <p:nvPr/>
        </p:nvSpPr>
        <p:spPr>
          <a:xfrm>
            <a:off x="7121580" y="2628694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pic>
        <p:nvPicPr>
          <p:cNvPr id="239" name="Рисунок 238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905" y="2660857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TextBox 239"/>
          <p:cNvSpPr txBox="1"/>
          <p:nvPr/>
        </p:nvSpPr>
        <p:spPr>
          <a:xfrm>
            <a:off x="7462429" y="2642727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241" name="Рисунок 2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066" y="3794644"/>
            <a:ext cx="186434" cy="176288"/>
          </a:xfrm>
          <a:prstGeom prst="rect">
            <a:avLst/>
          </a:prstGeom>
        </p:spPr>
      </p:pic>
      <p:pic>
        <p:nvPicPr>
          <p:cNvPr id="242" name="Рисунок 2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438" y="4135618"/>
            <a:ext cx="170261" cy="57060"/>
          </a:xfrm>
          <a:prstGeom prst="rect">
            <a:avLst/>
          </a:prstGeom>
        </p:spPr>
      </p:pic>
      <p:sp>
        <p:nvSpPr>
          <p:cNvPr id="243" name="TextBox 242"/>
          <p:cNvSpPr txBox="1"/>
          <p:nvPr/>
        </p:nvSpPr>
        <p:spPr>
          <a:xfrm>
            <a:off x="7015931" y="401570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sp>
        <p:nvSpPr>
          <p:cNvPr id="244" name="TextBox 243"/>
          <p:cNvSpPr txBox="1"/>
          <p:nvPr/>
        </p:nvSpPr>
        <p:spPr>
          <a:xfrm>
            <a:off x="7254783" y="3738971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12</a:t>
            </a:r>
          </a:p>
        </p:txBody>
      </p:sp>
      <p:pic>
        <p:nvPicPr>
          <p:cNvPr id="245" name="Рисунок 244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315" y="4063831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TextBox 245"/>
          <p:cNvSpPr txBox="1"/>
          <p:nvPr/>
        </p:nvSpPr>
        <p:spPr>
          <a:xfrm>
            <a:off x="7411472" y="404135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254" name="Рисунок 2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415" y="3428296"/>
            <a:ext cx="70448" cy="212112"/>
          </a:xfrm>
          <a:prstGeom prst="rect">
            <a:avLst/>
          </a:prstGeom>
        </p:spPr>
      </p:pic>
      <p:pic>
        <p:nvPicPr>
          <p:cNvPr id="255" name="Рисунок 2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770" y="3452725"/>
            <a:ext cx="186434" cy="176288"/>
          </a:xfrm>
          <a:prstGeom prst="rect">
            <a:avLst/>
          </a:prstGeom>
        </p:spPr>
      </p:pic>
      <p:sp>
        <p:nvSpPr>
          <p:cNvPr id="256" name="TextBox 255"/>
          <p:cNvSpPr txBox="1"/>
          <p:nvPr/>
        </p:nvSpPr>
        <p:spPr>
          <a:xfrm>
            <a:off x="7763639" y="3396932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257" name="TextBox 256"/>
          <p:cNvSpPr txBox="1"/>
          <p:nvPr/>
        </p:nvSpPr>
        <p:spPr>
          <a:xfrm>
            <a:off x="8176949" y="3425217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10</a:t>
            </a:r>
          </a:p>
        </p:txBody>
      </p:sp>
      <p:pic>
        <p:nvPicPr>
          <p:cNvPr id="258" name="Рисунок 257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361" y="3810127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TextBox 258"/>
          <p:cNvSpPr txBox="1"/>
          <p:nvPr/>
        </p:nvSpPr>
        <p:spPr>
          <a:xfrm>
            <a:off x="7992601" y="3794644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260" name="Рисунок 2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937" y="2565461"/>
            <a:ext cx="70448" cy="212112"/>
          </a:xfrm>
          <a:prstGeom prst="rect">
            <a:avLst/>
          </a:prstGeom>
        </p:spPr>
      </p:pic>
      <p:pic>
        <p:nvPicPr>
          <p:cNvPr id="261" name="Рисунок 26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295" y="2589890"/>
            <a:ext cx="186434" cy="176288"/>
          </a:xfrm>
          <a:prstGeom prst="rect">
            <a:avLst/>
          </a:prstGeom>
        </p:spPr>
      </p:pic>
      <p:sp>
        <p:nvSpPr>
          <p:cNvPr id="262" name="TextBox 261"/>
          <p:cNvSpPr txBox="1"/>
          <p:nvPr/>
        </p:nvSpPr>
        <p:spPr>
          <a:xfrm>
            <a:off x="7851162" y="2534097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</a:t>
            </a:r>
          </a:p>
        </p:txBody>
      </p:sp>
      <p:pic>
        <p:nvPicPr>
          <p:cNvPr id="263" name="Рисунок 26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388" y="2883318"/>
            <a:ext cx="170261" cy="57060"/>
          </a:xfrm>
          <a:prstGeom prst="rect">
            <a:avLst/>
          </a:prstGeom>
        </p:spPr>
      </p:pic>
      <p:sp>
        <p:nvSpPr>
          <p:cNvPr id="264" name="TextBox 263"/>
          <p:cNvSpPr txBox="1"/>
          <p:nvPr/>
        </p:nvSpPr>
        <p:spPr>
          <a:xfrm>
            <a:off x="8158334" y="2758602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265" name="TextBox 264"/>
          <p:cNvSpPr txBox="1"/>
          <p:nvPr/>
        </p:nvSpPr>
        <p:spPr>
          <a:xfrm>
            <a:off x="8264472" y="2562383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11</a:t>
            </a:r>
          </a:p>
        </p:txBody>
      </p:sp>
      <p:pic>
        <p:nvPicPr>
          <p:cNvPr id="266" name="Рисунок 265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956" y="3102139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TextBox 266"/>
          <p:cNvSpPr txBox="1"/>
          <p:nvPr/>
        </p:nvSpPr>
        <p:spPr>
          <a:xfrm>
            <a:off x="8261961" y="306900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269" name="Рисунок 26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061" y="1803337"/>
            <a:ext cx="186434" cy="176288"/>
          </a:xfrm>
          <a:prstGeom prst="rect">
            <a:avLst/>
          </a:prstGeom>
        </p:spPr>
      </p:pic>
      <p:pic>
        <p:nvPicPr>
          <p:cNvPr id="270" name="Рисунок 26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016" y="2040296"/>
            <a:ext cx="170261" cy="57060"/>
          </a:xfrm>
          <a:prstGeom prst="rect">
            <a:avLst/>
          </a:prstGeom>
        </p:spPr>
      </p:pic>
      <p:sp>
        <p:nvSpPr>
          <p:cNvPr id="271" name="TextBox 270"/>
          <p:cNvSpPr txBox="1"/>
          <p:nvPr/>
        </p:nvSpPr>
        <p:spPr>
          <a:xfrm>
            <a:off x="7845963" y="191558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272" name="TextBox 271"/>
          <p:cNvSpPr txBox="1"/>
          <p:nvPr/>
        </p:nvSpPr>
        <p:spPr>
          <a:xfrm>
            <a:off x="7832589" y="175924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7</a:t>
            </a:r>
          </a:p>
        </p:txBody>
      </p:sp>
      <p:pic>
        <p:nvPicPr>
          <p:cNvPr id="273" name="Рисунок 27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187" y="2715405"/>
            <a:ext cx="268644" cy="105230"/>
          </a:xfrm>
          <a:prstGeom prst="rect">
            <a:avLst/>
          </a:prstGeom>
        </p:spPr>
      </p:pic>
      <p:pic>
        <p:nvPicPr>
          <p:cNvPr id="274" name="Рисунок 2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498" y="2377169"/>
            <a:ext cx="70448" cy="212112"/>
          </a:xfrm>
          <a:prstGeom prst="rect">
            <a:avLst/>
          </a:prstGeom>
        </p:spPr>
      </p:pic>
      <p:pic>
        <p:nvPicPr>
          <p:cNvPr id="275" name="Рисунок 27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855" y="2401597"/>
            <a:ext cx="186434" cy="176288"/>
          </a:xfrm>
          <a:prstGeom prst="rect">
            <a:avLst/>
          </a:prstGeom>
        </p:spPr>
      </p:pic>
      <p:sp>
        <p:nvSpPr>
          <p:cNvPr id="276" name="TextBox 275"/>
          <p:cNvSpPr txBox="1"/>
          <p:nvPr/>
        </p:nvSpPr>
        <p:spPr>
          <a:xfrm>
            <a:off x="6999723" y="234580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277" name="TextBox 276"/>
          <p:cNvSpPr txBox="1"/>
          <p:nvPr/>
        </p:nvSpPr>
        <p:spPr>
          <a:xfrm>
            <a:off x="7413033" y="2374090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14</a:t>
            </a:r>
          </a:p>
        </p:txBody>
      </p:sp>
      <p:sp>
        <p:nvSpPr>
          <p:cNvPr id="278" name="TextBox 277"/>
          <p:cNvSpPr txBox="1"/>
          <p:nvPr/>
        </p:nvSpPr>
        <p:spPr>
          <a:xfrm>
            <a:off x="6647324" y="356782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6</a:t>
            </a:r>
          </a:p>
        </p:txBody>
      </p:sp>
      <p:pic>
        <p:nvPicPr>
          <p:cNvPr id="279" name="Рисунок 278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469" y="3587704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TextBox 279"/>
          <p:cNvSpPr txBox="1"/>
          <p:nvPr/>
        </p:nvSpPr>
        <p:spPr>
          <a:xfrm>
            <a:off x="7005405" y="3562562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281" name="Рисунок 28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30" y="3653704"/>
            <a:ext cx="268644" cy="105230"/>
          </a:xfrm>
          <a:prstGeom prst="rect">
            <a:avLst/>
          </a:prstGeom>
        </p:spPr>
      </p:pic>
      <p:pic>
        <p:nvPicPr>
          <p:cNvPr id="282" name="Рисунок 28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914" y="3115321"/>
            <a:ext cx="70448" cy="212112"/>
          </a:xfrm>
          <a:prstGeom prst="rect">
            <a:avLst/>
          </a:prstGeom>
        </p:spPr>
      </p:pic>
      <p:pic>
        <p:nvPicPr>
          <p:cNvPr id="283" name="Рисунок 28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754" y="3356368"/>
            <a:ext cx="186434" cy="176288"/>
          </a:xfrm>
          <a:prstGeom prst="rect">
            <a:avLst/>
          </a:prstGeom>
        </p:spPr>
      </p:pic>
      <p:sp>
        <p:nvSpPr>
          <p:cNvPr id="284" name="TextBox 283"/>
          <p:cNvSpPr txBox="1"/>
          <p:nvPr/>
        </p:nvSpPr>
        <p:spPr>
          <a:xfrm>
            <a:off x="7338266" y="3056888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sp>
        <p:nvSpPr>
          <p:cNvPr id="285" name="TextBox 284"/>
          <p:cNvSpPr txBox="1"/>
          <p:nvPr/>
        </p:nvSpPr>
        <p:spPr>
          <a:xfrm>
            <a:off x="6968199" y="3306499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12</a:t>
            </a:r>
          </a:p>
        </p:txBody>
      </p:sp>
      <p:pic>
        <p:nvPicPr>
          <p:cNvPr id="286" name="Рисунок 2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409" y="3438066"/>
            <a:ext cx="170261" cy="57060"/>
          </a:xfrm>
          <a:prstGeom prst="rect">
            <a:avLst/>
          </a:prstGeom>
        </p:spPr>
      </p:pic>
      <p:sp>
        <p:nvSpPr>
          <p:cNvPr id="287" name="TextBox 286"/>
          <p:cNvSpPr txBox="1"/>
          <p:nvPr/>
        </p:nvSpPr>
        <p:spPr>
          <a:xfrm>
            <a:off x="7379745" y="3312234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</a:t>
            </a:r>
          </a:p>
        </p:txBody>
      </p:sp>
      <p:sp>
        <p:nvSpPr>
          <p:cNvPr id="288" name="TextBox 287"/>
          <p:cNvSpPr txBox="1"/>
          <p:nvPr/>
        </p:nvSpPr>
        <p:spPr>
          <a:xfrm>
            <a:off x="7080101" y="2915989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289" name="Рисунок 288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605" y="3272229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TextBox 289"/>
          <p:cNvSpPr txBox="1"/>
          <p:nvPr/>
        </p:nvSpPr>
        <p:spPr>
          <a:xfrm>
            <a:off x="6507528" y="3287982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13</a:t>
            </a:r>
          </a:p>
        </p:txBody>
      </p:sp>
      <p:pic>
        <p:nvPicPr>
          <p:cNvPr id="291" name="Рисунок 29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873" y="3052459"/>
            <a:ext cx="268644" cy="105230"/>
          </a:xfrm>
          <a:prstGeom prst="rect">
            <a:avLst/>
          </a:prstGeom>
        </p:spPr>
      </p:pic>
      <p:pic>
        <p:nvPicPr>
          <p:cNvPr id="292" name="Рисунок 2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000" y="2838943"/>
            <a:ext cx="70448" cy="212112"/>
          </a:xfrm>
          <a:prstGeom prst="rect">
            <a:avLst/>
          </a:prstGeom>
        </p:spPr>
      </p:pic>
      <p:pic>
        <p:nvPicPr>
          <p:cNvPr id="293" name="Рисунок 29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012" y="2852236"/>
            <a:ext cx="186434" cy="176288"/>
          </a:xfrm>
          <a:prstGeom prst="rect">
            <a:avLst/>
          </a:prstGeom>
        </p:spPr>
      </p:pic>
      <p:sp>
        <p:nvSpPr>
          <p:cNvPr id="294" name="TextBox 293"/>
          <p:cNvSpPr txBox="1"/>
          <p:nvPr/>
        </p:nvSpPr>
        <p:spPr>
          <a:xfrm>
            <a:off x="6555998" y="2795581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sp>
        <p:nvSpPr>
          <p:cNvPr id="295" name="TextBox 294"/>
          <p:cNvSpPr txBox="1"/>
          <p:nvPr/>
        </p:nvSpPr>
        <p:spPr>
          <a:xfrm>
            <a:off x="6905242" y="2813123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pic>
        <p:nvPicPr>
          <p:cNvPr id="296" name="Рисунок 29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124" y="3117458"/>
            <a:ext cx="170261" cy="57060"/>
          </a:xfrm>
          <a:prstGeom prst="rect">
            <a:avLst/>
          </a:prstGeom>
        </p:spPr>
      </p:pic>
      <p:sp>
        <p:nvSpPr>
          <p:cNvPr id="297" name="TextBox 296"/>
          <p:cNvSpPr txBox="1"/>
          <p:nvPr/>
        </p:nvSpPr>
        <p:spPr>
          <a:xfrm>
            <a:off x="6546084" y="2993013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18</a:t>
            </a:r>
          </a:p>
        </p:txBody>
      </p:sp>
      <p:sp>
        <p:nvSpPr>
          <p:cNvPr id="298" name="TextBox 297"/>
          <p:cNvSpPr txBox="1"/>
          <p:nvPr/>
        </p:nvSpPr>
        <p:spPr>
          <a:xfrm>
            <a:off x="6137634" y="4424889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302" name="Рисунок 301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640" y="4424197"/>
            <a:ext cx="153115" cy="226712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TextBox 302"/>
          <p:cNvSpPr txBox="1"/>
          <p:nvPr/>
        </p:nvSpPr>
        <p:spPr>
          <a:xfrm>
            <a:off x="6491679" y="441674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5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79211" y="55253"/>
            <a:ext cx="212462" cy="2163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37430" y="17533"/>
            <a:ext cx="1162817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b="1" dirty="0">
                <a:solidFill>
                  <a:prstClr val="black"/>
                </a:solidFill>
              </a:rPr>
              <a:t>Новосибирск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684" y="75757"/>
            <a:ext cx="144353" cy="14702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13837" y="24952"/>
            <a:ext cx="672618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Бердск</a:t>
            </a:r>
          </a:p>
        </p:txBody>
      </p:sp>
      <p:pic>
        <p:nvPicPr>
          <p:cNvPr id="304" name="Рисунок 30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011" y="75756"/>
            <a:ext cx="144353" cy="147023"/>
          </a:xfrm>
          <a:prstGeom prst="rect">
            <a:avLst/>
          </a:prstGeom>
        </p:spPr>
      </p:pic>
      <p:sp>
        <p:nvSpPr>
          <p:cNvPr id="305" name="TextBox 304"/>
          <p:cNvSpPr txBox="1"/>
          <p:nvPr/>
        </p:nvSpPr>
        <p:spPr>
          <a:xfrm>
            <a:off x="6217077" y="24952"/>
            <a:ext cx="79893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Искитим</a:t>
            </a:r>
          </a:p>
        </p:txBody>
      </p:sp>
      <p:pic>
        <p:nvPicPr>
          <p:cNvPr id="306" name="Рисунок 30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136" y="75756"/>
            <a:ext cx="144353" cy="147023"/>
          </a:xfrm>
          <a:prstGeom prst="rect">
            <a:avLst/>
          </a:prstGeom>
        </p:spPr>
      </p:pic>
      <p:sp>
        <p:nvSpPr>
          <p:cNvPr id="307" name="TextBox 306"/>
          <p:cNvSpPr txBox="1"/>
          <p:nvPr/>
        </p:nvSpPr>
        <p:spPr>
          <a:xfrm>
            <a:off x="5650089" y="24952"/>
            <a:ext cx="438259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Обь</a:t>
            </a:r>
          </a:p>
        </p:txBody>
      </p:sp>
      <p:pic>
        <p:nvPicPr>
          <p:cNvPr id="308" name="Рисунок 30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991" y="82560"/>
            <a:ext cx="144353" cy="147023"/>
          </a:xfrm>
          <a:prstGeom prst="rect">
            <a:avLst/>
          </a:prstGeom>
        </p:spPr>
      </p:pic>
      <p:sp>
        <p:nvSpPr>
          <p:cNvPr id="309" name="TextBox 308"/>
          <p:cNvSpPr txBox="1"/>
          <p:nvPr/>
        </p:nvSpPr>
        <p:spPr>
          <a:xfrm>
            <a:off x="4347108" y="5486"/>
            <a:ext cx="1190452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 err="1">
                <a:solidFill>
                  <a:prstClr val="black"/>
                </a:solidFill>
              </a:rPr>
              <a:t>р.п</a:t>
            </a:r>
            <a:r>
              <a:rPr lang="ru-RU" sz="1400" dirty="0">
                <a:solidFill>
                  <a:prstClr val="black"/>
                </a:solidFill>
              </a:rPr>
              <a:t>. Кольцово</a:t>
            </a:r>
          </a:p>
        </p:txBody>
      </p:sp>
      <p:pic>
        <p:nvPicPr>
          <p:cNvPr id="313" name="Рисунок 3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856" y="306690"/>
            <a:ext cx="70448" cy="212112"/>
          </a:xfrm>
          <a:prstGeom prst="rect">
            <a:avLst/>
          </a:prstGeom>
        </p:spPr>
      </p:pic>
      <p:sp>
        <p:nvSpPr>
          <p:cNvPr id="314" name="TextBox 313"/>
          <p:cNvSpPr txBox="1"/>
          <p:nvPr/>
        </p:nvSpPr>
        <p:spPr>
          <a:xfrm>
            <a:off x="4493080" y="257741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315" name="Рисунок 314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479" y="1064470"/>
            <a:ext cx="153115" cy="22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Рисунок 3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157" y="498514"/>
            <a:ext cx="186434" cy="176288"/>
          </a:xfrm>
          <a:prstGeom prst="rect">
            <a:avLst/>
          </a:prstGeom>
        </p:spPr>
      </p:pic>
      <p:sp>
        <p:nvSpPr>
          <p:cNvPr id="319" name="TextBox 318"/>
          <p:cNvSpPr txBox="1"/>
          <p:nvPr/>
        </p:nvSpPr>
        <p:spPr>
          <a:xfrm>
            <a:off x="7369986" y="443538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14</a:t>
            </a:r>
          </a:p>
        </p:txBody>
      </p:sp>
      <p:sp>
        <p:nvSpPr>
          <p:cNvPr id="320" name="TextBox 319"/>
          <p:cNvSpPr txBox="1"/>
          <p:nvPr/>
        </p:nvSpPr>
        <p:spPr>
          <a:xfrm>
            <a:off x="7372137" y="1067935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18</a:t>
            </a:r>
          </a:p>
        </p:txBody>
      </p:sp>
      <p:pic>
        <p:nvPicPr>
          <p:cNvPr id="321" name="Рисунок 3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486" y="253292"/>
            <a:ext cx="70448" cy="212112"/>
          </a:xfrm>
          <a:prstGeom prst="rect">
            <a:avLst/>
          </a:prstGeom>
        </p:spPr>
      </p:pic>
      <p:sp>
        <p:nvSpPr>
          <p:cNvPr id="322" name="TextBox 321"/>
          <p:cNvSpPr txBox="1"/>
          <p:nvPr/>
        </p:nvSpPr>
        <p:spPr>
          <a:xfrm>
            <a:off x="7376970" y="21856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</a:t>
            </a:r>
          </a:p>
        </p:txBody>
      </p:sp>
      <p:pic>
        <p:nvPicPr>
          <p:cNvPr id="323" name="Рисунок 3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865" y="934258"/>
            <a:ext cx="268644" cy="105230"/>
          </a:xfrm>
          <a:prstGeom prst="rect">
            <a:avLst/>
          </a:prstGeom>
        </p:spPr>
      </p:pic>
      <p:pic>
        <p:nvPicPr>
          <p:cNvPr id="324" name="Рисунок 3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23" y="789920"/>
            <a:ext cx="170261" cy="57060"/>
          </a:xfrm>
          <a:prstGeom prst="rect">
            <a:avLst/>
          </a:prstGeom>
        </p:spPr>
      </p:pic>
      <p:sp>
        <p:nvSpPr>
          <p:cNvPr id="325" name="TextBox 324"/>
          <p:cNvSpPr txBox="1"/>
          <p:nvPr/>
        </p:nvSpPr>
        <p:spPr>
          <a:xfrm>
            <a:off x="7386908" y="68377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4</a:t>
            </a:r>
          </a:p>
        </p:txBody>
      </p:sp>
      <p:sp>
        <p:nvSpPr>
          <p:cNvPr id="326" name="TextBox 325"/>
          <p:cNvSpPr txBox="1"/>
          <p:nvPr/>
        </p:nvSpPr>
        <p:spPr>
          <a:xfrm>
            <a:off x="7379523" y="839155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8</a:t>
            </a:r>
          </a:p>
        </p:txBody>
      </p:sp>
      <p:pic>
        <p:nvPicPr>
          <p:cNvPr id="328" name="Рисунок 327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70" y="1074805"/>
            <a:ext cx="153115" cy="22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Рисунок 3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48" y="508849"/>
            <a:ext cx="186434" cy="176288"/>
          </a:xfrm>
          <a:prstGeom prst="rect">
            <a:avLst/>
          </a:prstGeom>
        </p:spPr>
      </p:pic>
      <p:sp>
        <p:nvSpPr>
          <p:cNvPr id="330" name="TextBox 329"/>
          <p:cNvSpPr txBox="1"/>
          <p:nvPr/>
        </p:nvSpPr>
        <p:spPr>
          <a:xfrm>
            <a:off x="8300877" y="453874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29</a:t>
            </a:r>
          </a:p>
        </p:txBody>
      </p:sp>
      <p:sp>
        <p:nvSpPr>
          <p:cNvPr id="331" name="TextBox 330"/>
          <p:cNvSpPr txBox="1"/>
          <p:nvPr/>
        </p:nvSpPr>
        <p:spPr>
          <a:xfrm>
            <a:off x="8303028" y="1078270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39</a:t>
            </a:r>
          </a:p>
        </p:txBody>
      </p:sp>
      <p:pic>
        <p:nvPicPr>
          <p:cNvPr id="332" name="Рисунок 3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377" y="263628"/>
            <a:ext cx="70448" cy="212112"/>
          </a:xfrm>
          <a:prstGeom prst="rect">
            <a:avLst/>
          </a:prstGeom>
        </p:spPr>
      </p:pic>
      <p:sp>
        <p:nvSpPr>
          <p:cNvPr id="333" name="TextBox 332"/>
          <p:cNvSpPr txBox="1"/>
          <p:nvPr/>
        </p:nvSpPr>
        <p:spPr>
          <a:xfrm>
            <a:off x="8307861" y="228896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334" name="Рисунок 3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755" y="944592"/>
            <a:ext cx="268644" cy="105230"/>
          </a:xfrm>
          <a:prstGeom prst="rect">
            <a:avLst/>
          </a:prstGeom>
        </p:spPr>
      </p:pic>
      <p:pic>
        <p:nvPicPr>
          <p:cNvPr id="335" name="Рисунок 3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414" y="800256"/>
            <a:ext cx="170261" cy="57060"/>
          </a:xfrm>
          <a:prstGeom prst="rect">
            <a:avLst/>
          </a:prstGeom>
        </p:spPr>
      </p:pic>
      <p:sp>
        <p:nvSpPr>
          <p:cNvPr id="336" name="TextBox 335"/>
          <p:cNvSpPr txBox="1"/>
          <p:nvPr/>
        </p:nvSpPr>
        <p:spPr>
          <a:xfrm>
            <a:off x="8317799" y="694105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71</a:t>
            </a:r>
          </a:p>
        </p:txBody>
      </p:sp>
      <p:sp>
        <p:nvSpPr>
          <p:cNvPr id="337" name="TextBox 336"/>
          <p:cNvSpPr txBox="1"/>
          <p:nvPr/>
        </p:nvSpPr>
        <p:spPr>
          <a:xfrm>
            <a:off x="8310414" y="849490"/>
            <a:ext cx="361315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24</a:t>
            </a:r>
          </a:p>
        </p:txBody>
      </p:sp>
      <p:pic>
        <p:nvPicPr>
          <p:cNvPr id="338" name="Рисунок 337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735" y="718771"/>
            <a:ext cx="153115" cy="22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Рисунок 3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994" y="491068"/>
            <a:ext cx="186434" cy="176288"/>
          </a:xfrm>
          <a:prstGeom prst="rect">
            <a:avLst/>
          </a:prstGeom>
        </p:spPr>
      </p:pic>
      <p:sp>
        <p:nvSpPr>
          <p:cNvPr id="340" name="TextBox 339"/>
          <p:cNvSpPr txBox="1"/>
          <p:nvPr/>
        </p:nvSpPr>
        <p:spPr>
          <a:xfrm>
            <a:off x="6392822" y="436092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5</a:t>
            </a:r>
          </a:p>
        </p:txBody>
      </p:sp>
      <p:sp>
        <p:nvSpPr>
          <p:cNvPr id="341" name="TextBox 340"/>
          <p:cNvSpPr txBox="1"/>
          <p:nvPr/>
        </p:nvSpPr>
        <p:spPr>
          <a:xfrm>
            <a:off x="6395845" y="70365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342" name="Рисунок 3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321" y="245846"/>
            <a:ext cx="70448" cy="212112"/>
          </a:xfrm>
          <a:prstGeom prst="rect">
            <a:avLst/>
          </a:prstGeom>
        </p:spPr>
      </p:pic>
      <p:sp>
        <p:nvSpPr>
          <p:cNvPr id="343" name="TextBox 342"/>
          <p:cNvSpPr txBox="1"/>
          <p:nvPr/>
        </p:nvSpPr>
        <p:spPr>
          <a:xfrm>
            <a:off x="6399806" y="211114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pic>
        <p:nvPicPr>
          <p:cNvPr id="344" name="Рисунок 343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065" y="504481"/>
            <a:ext cx="153115" cy="22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Рисунок 3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324" y="276775"/>
            <a:ext cx="186434" cy="176288"/>
          </a:xfrm>
          <a:prstGeom prst="rect">
            <a:avLst/>
          </a:prstGeom>
        </p:spPr>
      </p:pic>
      <p:sp>
        <p:nvSpPr>
          <p:cNvPr id="346" name="TextBox 345"/>
          <p:cNvSpPr txBox="1"/>
          <p:nvPr/>
        </p:nvSpPr>
        <p:spPr>
          <a:xfrm>
            <a:off x="5652152" y="221800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1</a:t>
            </a:r>
          </a:p>
        </p:txBody>
      </p:sp>
      <p:sp>
        <p:nvSpPr>
          <p:cNvPr id="347" name="TextBox 346"/>
          <p:cNvSpPr txBox="1"/>
          <p:nvPr/>
        </p:nvSpPr>
        <p:spPr>
          <a:xfrm>
            <a:off x="5655175" y="489359"/>
            <a:ext cx="269944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ru-RU" sz="1400" dirty="0">
                <a:solidFill>
                  <a:prstClr val="black"/>
                </a:solidFill>
              </a:rPr>
              <a:t> 2</a:t>
            </a:r>
          </a:p>
        </p:txBody>
      </p:sp>
      <p:pic>
        <p:nvPicPr>
          <p:cNvPr id="359" name="Рисунок 358" descr="D:\UserData\bye\Рабочий стол\w7x3elhieh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033" y="4930555"/>
            <a:ext cx="153115" cy="22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Рисунок 3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285" y="4416427"/>
            <a:ext cx="186434" cy="176288"/>
          </a:xfrm>
          <a:prstGeom prst="rect">
            <a:avLst/>
          </a:prstGeom>
        </p:spPr>
      </p:pic>
      <p:pic>
        <p:nvPicPr>
          <p:cNvPr id="361" name="Рисунок 3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047" y="4162235"/>
            <a:ext cx="70448" cy="212112"/>
          </a:xfrm>
          <a:prstGeom prst="rect">
            <a:avLst/>
          </a:prstGeom>
        </p:spPr>
      </p:pic>
      <p:pic>
        <p:nvPicPr>
          <p:cNvPr id="362" name="Рисунок 36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432" y="4795984"/>
            <a:ext cx="268644" cy="105230"/>
          </a:xfrm>
          <a:prstGeom prst="rect">
            <a:avLst/>
          </a:prstGeom>
        </p:spPr>
      </p:pic>
      <p:pic>
        <p:nvPicPr>
          <p:cNvPr id="363" name="Рисунок 36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460" y="4658945"/>
            <a:ext cx="170261" cy="5706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72974" y="4136193"/>
            <a:ext cx="321240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47</a:t>
            </a:r>
            <a:endParaRPr lang="ru-RU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32787" y="4345331"/>
            <a:ext cx="412611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259</a:t>
            </a:r>
            <a:endParaRPr lang="ru-RU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34935" y="4538861"/>
            <a:ext cx="412611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145</a:t>
            </a:r>
            <a:endParaRPr lang="ru-RU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72974" y="4721440"/>
            <a:ext cx="321240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</a:t>
            </a:r>
            <a:endParaRPr lang="ru-RU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40059" y="4933363"/>
            <a:ext cx="412611" cy="284691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135</a:t>
            </a:r>
            <a:endParaRPr lang="ru-RU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9" name="Picture 4" descr="D:\UserData\bye\Рабочий стол\logo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4907" y="45536"/>
            <a:ext cx="1508535" cy="94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26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000"/>
                            </p:stCondLst>
                            <p:childTnLst>
                              <p:par>
                                <p:cTn id="1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500"/>
                            </p:stCondLst>
                            <p:childTnLst>
                              <p:par>
                                <p:cTn id="1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0"/>
                            </p:stCondLst>
                            <p:childTnLst>
                              <p:par>
                                <p:cTn id="2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6000"/>
                            </p:stCondLst>
                            <p:childTnLst>
                              <p:par>
                                <p:cTn id="2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6500"/>
                            </p:stCondLst>
                            <p:childTnLst>
                              <p:par>
                                <p:cTn id="2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7500"/>
                            </p:stCondLst>
                            <p:childTnLst>
                              <p:par>
                                <p:cTn id="2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8000"/>
                            </p:stCondLst>
                            <p:childTnLst>
                              <p:par>
                                <p:cTn id="3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8500"/>
                            </p:stCondLst>
                            <p:childTnLst>
                              <p:par>
                                <p:cTn id="3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9000"/>
                            </p:stCondLst>
                            <p:childTnLst>
                              <p:par>
                                <p:cTn id="3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9500"/>
                            </p:stCondLst>
                            <p:childTnLst>
                              <p:par>
                                <p:cTn id="3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4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5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5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3500"/>
                            </p:stCondLst>
                            <p:childTnLst>
                              <p:par>
                                <p:cTn id="5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6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4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3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6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2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5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8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5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8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1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3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0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3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6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9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2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5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8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8" fill="hold">
                            <p:stCondLst>
                              <p:cond delay="16000"/>
                            </p:stCondLst>
                            <p:childTnLst>
                              <p:par>
                                <p:cTn id="7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1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4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7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0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7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7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6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9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7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3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6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9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2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5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8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1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4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17500"/>
                            </p:stCondLst>
                            <p:childTnLst>
                              <p:par>
                                <p:cTn id="7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8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1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7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0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3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6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9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2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5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8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1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2" fill="hold">
                            <p:stCondLst>
                              <p:cond delay="18000"/>
                            </p:stCondLst>
                            <p:childTnLst>
                              <p:par>
                                <p:cTn id="8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1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4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0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3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6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9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2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5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8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8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2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3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4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2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4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7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9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2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3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4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7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8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9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2" grpId="0"/>
      <p:bldP spid="23" grpId="0"/>
      <p:bldP spid="26" grpId="0"/>
      <p:bldP spid="27" grpId="0"/>
      <p:bldP spid="28" grpId="0"/>
      <p:bldP spid="32" grpId="0"/>
      <p:bldP spid="33" grpId="0"/>
      <p:bldP spid="35" grpId="0"/>
      <p:bldP spid="52" grpId="0"/>
      <p:bldP spid="54" grpId="0"/>
      <p:bldP spid="55" grpId="0"/>
      <p:bldP spid="72" grpId="0"/>
      <p:bldP spid="74" grpId="0"/>
      <p:bldP spid="75" grpId="0"/>
      <p:bldP spid="76" grpId="0"/>
      <p:bldP spid="80" grpId="0"/>
      <p:bldP spid="81" grpId="0"/>
      <p:bldP spid="82" grpId="0"/>
      <p:bldP spid="44" grpId="0"/>
      <p:bldP spid="46" grpId="0"/>
      <p:bldP spid="48" grpId="0"/>
      <p:bldP spid="56" grpId="0"/>
      <p:bldP spid="66" grpId="0"/>
      <p:bldP spid="67" grpId="0"/>
      <p:bldP spid="68" grpId="0"/>
      <p:bldP spid="83" grpId="0"/>
      <p:bldP spid="95" grpId="0"/>
      <p:bldP spid="96" grpId="0"/>
      <p:bldP spid="98" grpId="0"/>
      <p:bldP spid="100" grpId="0"/>
      <p:bldP spid="104" grpId="0"/>
      <p:bldP spid="106" grpId="0"/>
      <p:bldP spid="107" grpId="0"/>
      <p:bldP spid="108" grpId="0"/>
      <p:bldP spid="110" grpId="0"/>
      <p:bldP spid="113" grpId="0"/>
      <p:bldP spid="115" grpId="0"/>
      <p:bldP spid="116" grpId="0"/>
      <p:bldP spid="118" grpId="0"/>
      <p:bldP spid="121" grpId="0"/>
      <p:bldP spid="122" grpId="0"/>
      <p:bldP spid="134" grpId="0"/>
      <p:bldP spid="135" grpId="0"/>
      <p:bldP spid="137" grpId="0"/>
      <p:bldP spid="139" grpId="0"/>
      <p:bldP spid="150" grpId="0"/>
      <p:bldP spid="151" grpId="0"/>
      <p:bldP spid="155" grpId="0"/>
      <p:bldP spid="158" grpId="0"/>
      <p:bldP spid="159" grpId="0"/>
      <p:bldP spid="161" grpId="0"/>
      <p:bldP spid="163" grpId="0"/>
      <p:bldP spid="167" grpId="0"/>
      <p:bldP spid="168" grpId="0"/>
      <p:bldP spid="169" grpId="0"/>
      <p:bldP spid="171" grpId="0"/>
      <p:bldP spid="183" grpId="0"/>
      <p:bldP spid="185" grpId="0"/>
      <p:bldP spid="186" grpId="0"/>
      <p:bldP spid="188" grpId="0"/>
      <p:bldP spid="191" grpId="0"/>
      <p:bldP spid="193" grpId="0"/>
      <p:bldP spid="194" grpId="0"/>
      <p:bldP spid="196" grpId="0"/>
      <p:bldP spid="199" grpId="0"/>
      <p:bldP spid="201" grpId="0"/>
      <p:bldP spid="202" grpId="0"/>
      <p:bldP spid="207" grpId="0"/>
      <p:bldP spid="210" grpId="0"/>
      <p:bldP spid="212" grpId="0"/>
      <p:bldP spid="215" grpId="0"/>
      <p:bldP spid="217" grpId="0"/>
      <p:bldP spid="218" grpId="0"/>
      <p:bldP spid="220" grpId="0"/>
      <p:bldP spid="224" grpId="0"/>
      <p:bldP spid="226" grpId="0"/>
      <p:bldP spid="227" grpId="0"/>
      <p:bldP spid="228" grpId="0"/>
      <p:bldP spid="230" grpId="0"/>
      <p:bldP spid="234" grpId="0"/>
      <p:bldP spid="236" grpId="0"/>
      <p:bldP spid="237" grpId="0"/>
      <p:bldP spid="238" grpId="0"/>
      <p:bldP spid="240" grpId="0"/>
      <p:bldP spid="243" grpId="0"/>
      <p:bldP spid="244" grpId="0"/>
      <p:bldP spid="246" grpId="0"/>
      <p:bldP spid="256" grpId="0"/>
      <p:bldP spid="257" grpId="0"/>
      <p:bldP spid="259" grpId="0"/>
      <p:bldP spid="262" grpId="0"/>
      <p:bldP spid="264" grpId="0"/>
      <p:bldP spid="265" grpId="0"/>
      <p:bldP spid="267" grpId="0"/>
      <p:bldP spid="271" grpId="0"/>
      <p:bldP spid="272" grpId="0"/>
      <p:bldP spid="276" grpId="0"/>
      <p:bldP spid="277" grpId="0"/>
      <p:bldP spid="278" grpId="0"/>
      <p:bldP spid="280" grpId="0"/>
      <p:bldP spid="284" grpId="0"/>
      <p:bldP spid="285" grpId="0"/>
      <p:bldP spid="287" grpId="0"/>
      <p:bldP spid="288" grpId="0"/>
      <p:bldP spid="290" grpId="0"/>
      <p:bldP spid="294" grpId="0"/>
      <p:bldP spid="295" grpId="0"/>
      <p:bldP spid="297" grpId="0"/>
      <p:bldP spid="298" grpId="0"/>
      <p:bldP spid="303" grpId="0"/>
      <p:bldP spid="6" grpId="0"/>
      <p:bldP spid="10" grpId="0"/>
      <p:bldP spid="305" grpId="0"/>
      <p:bldP spid="307" grpId="0"/>
      <p:bldP spid="309" grpId="0"/>
      <p:bldP spid="314" grpId="0"/>
      <p:bldP spid="319" grpId="0"/>
      <p:bldP spid="320" grpId="0"/>
      <p:bldP spid="322" grpId="0"/>
      <p:bldP spid="325" grpId="0"/>
      <p:bldP spid="326" grpId="0"/>
      <p:bldP spid="330" grpId="0"/>
      <p:bldP spid="331" grpId="0"/>
      <p:bldP spid="333" grpId="0"/>
      <p:bldP spid="336" grpId="0"/>
      <p:bldP spid="337" grpId="0"/>
      <p:bldP spid="340" grpId="0"/>
      <p:bldP spid="341" grpId="0"/>
      <p:bldP spid="343" grpId="0"/>
      <p:bldP spid="346" grpId="0"/>
      <p:bldP spid="347" grpId="0"/>
      <p:bldP spid="2" grpId="0"/>
      <p:bldP spid="3" grpId="0"/>
      <p:bldP spid="18" grpId="0"/>
      <p:bldP spid="19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042"/>
            <a:ext cx="9144000" cy="51505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31751" y="-4162"/>
            <a:ext cx="9175751" cy="37967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5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5" y="18829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935596" y="771550"/>
            <a:ext cx="4608512" cy="27723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94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инвестиционных проекта на сумму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63 млрд. рублей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(оценочно)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03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chemeClr val="accent3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33620"/>
            <a:ext cx="91612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19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устойчивого роста производства продукции сельского хозяйства, пищевой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перерабатывающей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промышленности, повышение ее экономической эффективности на основе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конкурентных производств;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хозяйства, пищевой и перерабатывающей промышленности области на основе внедрения современного высокотехнологического оборудования и перспективных технологий с учетом межрегиональных рынков соседних регионов;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логистической инфраструктуры, в том числе создание оптово-распределительных центров, расширение возможностей реализации продуктов населению области непосредственно сельскохозяйственными товаропроизводителями, продвижение продукции на продовольственном рынке области и за ее пределами;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для создания малых форм хозяйствования на селе;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действующей системы страхования сельскохозяйственного производства;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усовершенствование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новые требования развития отрасли программ обучения студентов и повышения квалификации специалистов;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мероприятий государственной программы Новосибирской области «Устойчивое развитие сельских территорий в Новосибирской области на 2015-2017 годы и на период до 2020 года» с последующим увеличением объемов финансирования из федерального бюджета;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 развития пищевой и перерабатывающей промышленности Новосибирской области на период до 2025 года.</a:t>
            </a:r>
          </a:p>
        </p:txBody>
      </p:sp>
      <p:pic>
        <p:nvPicPr>
          <p:cNvPr id="5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952" y="8414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15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Мои рисунки\media_preview49698_710x71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3" y="-4175"/>
            <a:ext cx="5927943" cy="394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535" y="3147814"/>
            <a:ext cx="8229600" cy="1630449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Благодарю за внимание!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975906"/>
            <a:ext cx="5328592" cy="97210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9128" y="-4175"/>
            <a:ext cx="9153128" cy="37967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7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0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4875625"/>
            <a:ext cx="9144000" cy="2678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Докладчик: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Пронькин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Василий Андреевич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76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Data\bye\Рабочий стол\proizvodstvo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79"/>
            <a:ext cx="9144001" cy="514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1347614"/>
            <a:ext cx="8568952" cy="13681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-4763" y="3"/>
            <a:ext cx="9144001" cy="37504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35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79"/>
            <a:ext cx="642909" cy="3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491630"/>
            <a:ext cx="8784976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Производителями продукции сельского хозяйства области являются 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533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сельскохозяйственных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2781909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Рисунок 3" descr="Рисунок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r="314"/>
          <a:stretch>
            <a:fillRect/>
          </a:stretch>
        </p:blipFill>
        <p:spPr bwMode="auto">
          <a:xfrm>
            <a:off x="0" y="750094"/>
            <a:ext cx="9144000" cy="4089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3480978"/>
              </p:ext>
            </p:extLst>
          </p:nvPr>
        </p:nvGraphicFramePr>
        <p:xfrm>
          <a:off x="971550" y="1221581"/>
          <a:ext cx="7632700" cy="2901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16000" y="763191"/>
            <a:ext cx="76327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+mj-lt"/>
                <a:cs typeface="Times New Roman" pitchFamily="18" charset="0"/>
              </a:rPr>
              <a:t>Объем валовой продукции сельского </a:t>
            </a:r>
            <a:r>
              <a:rPr lang="ru-RU" sz="2000" b="1" dirty="0" smtClean="0">
                <a:latin typeface="+mj-lt"/>
                <a:cs typeface="Times New Roman" pitchFamily="18" charset="0"/>
              </a:rPr>
              <a:t>хозяйства, млрд. </a:t>
            </a:r>
            <a:r>
              <a:rPr lang="ru-RU" sz="2000" b="1" dirty="0">
                <a:latin typeface="+mj-lt"/>
                <a:cs typeface="Times New Roman" pitchFamily="18" charset="0"/>
              </a:rPr>
              <a:t>р</a:t>
            </a:r>
            <a:r>
              <a:rPr lang="ru-RU" sz="2000" b="1" dirty="0" smtClean="0">
                <a:latin typeface="+mj-lt"/>
                <a:cs typeface="Times New Roman" pitchFamily="18" charset="0"/>
              </a:rPr>
              <a:t>уб.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38859" y="-4175"/>
            <a:ext cx="9175751" cy="37967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10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0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25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фото\2015\Куйбышев Барабинк 19 июля 2015\DSC_01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" y="3"/>
            <a:ext cx="9133604" cy="514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-4763" y="3"/>
            <a:ext cx="9144001" cy="37504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35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79"/>
            <a:ext cx="642909" cy="3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51234" y="483518"/>
            <a:ext cx="4631076" cy="369332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56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ООО «КФХ Русское поле» Каргатского района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2184" y="1264752"/>
            <a:ext cx="3569050" cy="1477328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56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строительство  животноводческого комплекса на 4450 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дойных коров с применением новейших технологий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</a:p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современного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оборудования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80112" y="1126253"/>
            <a:ext cx="3202198" cy="1754326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56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Планируется создание производства по переработке молока мощностью 100 тонн в сутки  и современной модульной хладобойни</a:t>
            </a:r>
          </a:p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39752" y="3147814"/>
            <a:ext cx="3384376" cy="1477328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Освоено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6,7 млрд. руб.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ввод в эксплуатацию комплекса планируется в 2017 году, выход на полную проектную мощность в декабре 2019 года</a:t>
            </a:r>
          </a:p>
        </p:txBody>
      </p:sp>
    </p:spTree>
    <p:extLst>
      <p:ext uri="{BB962C8B-B14F-4D97-AF65-F5344CB8AC3E}">
        <p14:creationId xmlns:p14="http://schemas.microsoft.com/office/powerpoint/2010/main" val="41304581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85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818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54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4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50"/>
                            </p:stCondLst>
                            <p:childTnLst>
                              <p:par>
                                <p:cTn id="3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650"/>
                            </p:stCondLst>
                            <p:childTnLst>
                              <p:par>
                                <p:cTn id="4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Мои документы\Мои рисунки\толмачевский2016\4i5h65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610" y="3233071"/>
            <a:ext cx="2763628" cy="1910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Мои документы\Мои рисунки\толмачевский2016\4i5h65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339" y="3209219"/>
            <a:ext cx="3083893" cy="195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ои документы\Мои рисунки\толмачевский2016\4i5h668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982" y="389660"/>
            <a:ext cx="552725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Мои документы\Мои рисунки\толмачевский2016\IMG_278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75050"/>
            <a:ext cx="3576338" cy="476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-4763" y="3"/>
            <a:ext cx="9144001" cy="37504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35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79"/>
            <a:ext cx="642909" cy="3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51234" y="483518"/>
            <a:ext cx="4502323" cy="369332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56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ООО тепличный комбинат «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Толмачевский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2184" y="1264752"/>
            <a:ext cx="3569050" cy="1200329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56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реализует инвестиционный проект по строительству тепличного комплекса  площадью 17,2 га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80112" y="1126253"/>
            <a:ext cx="3202198" cy="923330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56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производственной мощностью 15 тыс. тонн овощей закрытого грунта в год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96835" y="2793494"/>
            <a:ext cx="3384376" cy="1200329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стоимостью 3,5 млрд. руб. В 2016 году введена в эксплуатацию первая очередь комбината на площади 8,6 га</a:t>
            </a:r>
          </a:p>
        </p:txBody>
      </p:sp>
    </p:spTree>
    <p:extLst>
      <p:ext uri="{BB962C8B-B14F-4D97-AF65-F5344CB8AC3E}">
        <p14:creationId xmlns:p14="http://schemas.microsoft.com/office/powerpoint/2010/main" val="42175991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85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31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818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22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172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Data\uds\Рабочий стол\совет АПК декабрь 2016\Сним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336696"/>
            <a:ext cx="6661893" cy="482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UserData\uds\Рабочий стол\совет АПК декабрь 2016\39_SG_92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1400"/>
            <a:ext cx="4057104" cy="268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UserData\uds\Рабочий стол\совет АПК декабрь 2016\Без названи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97" y="2828270"/>
            <a:ext cx="4029541" cy="233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-4763" y="3"/>
            <a:ext cx="9144001" cy="37504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35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79"/>
            <a:ext cx="642909" cy="3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51234" y="483518"/>
            <a:ext cx="3431709" cy="523220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56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ООО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«Сады Гиганта»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2184" y="1264752"/>
            <a:ext cx="3569050" cy="1200329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56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реализует проект по строительству второй очереди тепличного комплекса площадью 6,6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стоимостью 1 млрд.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руб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80112" y="1126253"/>
            <a:ext cx="3202198" cy="1200329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56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рамках этого проекта производство овощей закрытого грунта составит 4 тыс. тонн в год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663426" y="2855156"/>
            <a:ext cx="3384376" cy="646331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2017 году запланирован ввод 3 га теплиц</a:t>
            </a:r>
          </a:p>
        </p:txBody>
      </p:sp>
    </p:spTree>
    <p:extLst>
      <p:ext uri="{BB962C8B-B14F-4D97-AF65-F5344CB8AC3E}">
        <p14:creationId xmlns:p14="http://schemas.microsoft.com/office/powerpoint/2010/main" val="19404974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85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14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818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19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819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8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-4763" y="3"/>
            <a:ext cx="9144001" cy="37504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12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79"/>
            <a:ext cx="642909" cy="3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41809108"/>
              </p:ext>
            </p:extLst>
          </p:nvPr>
        </p:nvGraphicFramePr>
        <p:xfrm>
          <a:off x="467544" y="807554"/>
          <a:ext cx="8208912" cy="4440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19606" y="1131590"/>
            <a:ext cx="5114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n w="6600">
                  <a:solidFill>
                    <a:srgbClr val="C0504D"/>
                  </a:solidFill>
                  <a:prstDash val="solid"/>
                </a:ln>
                <a:solidFill>
                  <a:prstClr val="black"/>
                </a:solidFill>
                <a:effectLst>
                  <a:outerShdw dist="38100" dir="2700000" algn="tl" rotWithShape="0">
                    <a:srgbClr val="C0504D"/>
                  </a:outerShdw>
                </a:effectLst>
              </a:rPr>
              <a:t>Объемы государственной поддержки, млрд руб.</a:t>
            </a:r>
          </a:p>
        </p:txBody>
      </p:sp>
    </p:spTree>
    <p:extLst>
      <p:ext uri="{BB962C8B-B14F-4D97-AF65-F5344CB8AC3E}">
        <p14:creationId xmlns:p14="http://schemas.microsoft.com/office/powerpoint/2010/main" val="25280965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6256" y="0"/>
            <a:ext cx="2267744" cy="5143500"/>
          </a:xfrm>
          <a:prstGeom prst="rect">
            <a:avLst/>
          </a:prstGeom>
          <a:solidFill>
            <a:srgbClr val="9BCF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11510"/>
            <a:ext cx="6876256" cy="27000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rgbClr val="9BCFA4"/>
              </a:gs>
              <a:gs pos="100000">
                <a:schemeClr val="bg1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 descr="fon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85696"/>
            <a:ext cx="6964082" cy="307834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41151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Министерство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сельского хозяйства Новосибирской области</a:t>
            </a:r>
          </a:p>
        </p:txBody>
      </p:sp>
      <p:pic>
        <p:nvPicPr>
          <p:cNvPr id="16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89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000" y="520318"/>
            <a:ext cx="8424468" cy="31354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Малые формы хозяйствования в Новосибирской области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4340" y="976928"/>
            <a:ext cx="676875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личных подсобных хозяйств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1006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крестьянских (фермерских) хозяйств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сельскохозяйственных потребительских кооперативов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в общем производстве составляет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37 %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4995" y="2727625"/>
            <a:ext cx="8388776" cy="16201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543,6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га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с/х культур в К(Ф)Х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(+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 тыс. га к уровню 2015г.)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452,8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га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зерновых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зернобобовых культур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(+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39,2 тыс. га).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73,3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га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посева кормовых культур (+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5,4 тыс. га).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/>
              <a:t> </a:t>
            </a:r>
          </a:p>
        </p:txBody>
      </p:sp>
      <p:pic>
        <p:nvPicPr>
          <p:cNvPr id="14" name="Рисунок 13" descr="коровы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136" y="779382"/>
            <a:ext cx="1774091" cy="1064455"/>
          </a:xfrm>
          <a:prstGeom prst="flowChartDecision">
            <a:avLst/>
          </a:prstGeom>
          <a:ln w="38100">
            <a:solidFill>
              <a:srgbClr val="0070C0"/>
            </a:solidFill>
          </a:ln>
        </p:spPr>
      </p:pic>
      <p:pic>
        <p:nvPicPr>
          <p:cNvPr id="12" name="Рисунок 11" descr="зерн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47244" y="3795886"/>
            <a:ext cx="1909501" cy="1103839"/>
          </a:xfrm>
          <a:prstGeom prst="flowChartDecision">
            <a:avLst/>
          </a:prstGeom>
          <a:scene3d>
            <a:camera prst="orthographicFront"/>
            <a:lightRig rig="threePt" dir="t"/>
          </a:scene3d>
          <a:sp3d contourW="38100">
            <a:contourClr>
              <a:schemeClr val="accent1"/>
            </a:contourClr>
          </a:sp3d>
        </p:spPr>
      </p:pic>
      <p:pic>
        <p:nvPicPr>
          <p:cNvPr id="20" name="Рисунок 19" descr="foto-3-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57132" y="1847079"/>
            <a:ext cx="1694820" cy="853901"/>
          </a:xfrm>
          <a:prstGeom prst="flowChartDecision">
            <a:avLst/>
          </a:prstGeom>
          <a:scene3d>
            <a:camera prst="orthographicFront"/>
            <a:lightRig rig="threePt" dir="t"/>
          </a:scene3d>
          <a:sp3d contourW="38100">
            <a:contourClr>
              <a:schemeClr val="accent1"/>
            </a:contourClr>
          </a:sp3d>
        </p:spPr>
      </p:pic>
    </p:spTree>
    <p:extLst>
      <p:ext uri="{BB962C8B-B14F-4D97-AF65-F5344CB8AC3E}">
        <p14:creationId xmlns:p14="http://schemas.microsoft.com/office/powerpoint/2010/main" val="376292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3" descr="Рисунок14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5000"/>
                    </a14:imgEffect>
                    <a14:imgEffect>
                      <a14:brightnessContrast bright="47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7" r="314"/>
          <a:stretch>
            <a:fillRect/>
          </a:stretch>
        </p:blipFill>
        <p:spPr bwMode="auto">
          <a:xfrm>
            <a:off x="-5092" y="411510"/>
            <a:ext cx="9144000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13" y="-92546"/>
            <a:ext cx="9242426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483518"/>
            <a:ext cx="84502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8531" y="1831945"/>
            <a:ext cx="78983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рабочих мест в сельской местности.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6075" y="2211710"/>
            <a:ext cx="86544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/>
                <a:ea typeface="Times New Roman"/>
              </a:rPr>
              <a:t>- </a:t>
            </a:r>
            <a:r>
              <a:rPr lang="ru-RU" sz="2000" dirty="0" smtClean="0">
                <a:latin typeface="Times New Roman"/>
                <a:ea typeface="Times New Roman"/>
              </a:rPr>
              <a:t>Увеличение поголовья до </a:t>
            </a:r>
            <a:r>
              <a:rPr lang="ru-RU" sz="2400" b="1" dirty="0" smtClean="0">
                <a:latin typeface="Times New Roman"/>
                <a:ea typeface="Times New Roman"/>
              </a:rPr>
              <a:t>26,3 </a:t>
            </a:r>
            <a:r>
              <a:rPr lang="ru-RU" sz="2000" b="1" dirty="0">
                <a:latin typeface="Times New Roman"/>
                <a:ea typeface="Times New Roman"/>
              </a:rPr>
              <a:t>тыс. голов крупного рогатого скота </a:t>
            </a:r>
            <a:r>
              <a:rPr lang="ru-RU" sz="2000" dirty="0">
                <a:latin typeface="Times New Roman"/>
                <a:ea typeface="Times New Roman"/>
              </a:rPr>
              <a:t>(123,1% к уровню 2015г.), в том числе </a:t>
            </a:r>
            <a:r>
              <a:rPr lang="ru-RU" sz="2400" b="1" dirty="0">
                <a:latin typeface="Times New Roman"/>
                <a:ea typeface="Times New Roman"/>
              </a:rPr>
              <a:t>11,9</a:t>
            </a:r>
            <a:r>
              <a:rPr lang="ru-RU" sz="2000" b="1" dirty="0">
                <a:latin typeface="Times New Roman"/>
                <a:ea typeface="Times New Roman"/>
              </a:rPr>
              <a:t> тыс. голов коров </a:t>
            </a:r>
            <a:r>
              <a:rPr lang="ru-RU" sz="2000" dirty="0">
                <a:latin typeface="Times New Roman"/>
                <a:ea typeface="Times New Roman"/>
              </a:rPr>
              <a:t>(119,5%)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6075" y="3124607"/>
            <a:ext cx="57704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/>
                <a:ea typeface="Times New Roman"/>
              </a:rPr>
              <a:t>- </a:t>
            </a:r>
            <a:r>
              <a:rPr lang="ru-RU" sz="2400" b="1" dirty="0" smtClean="0">
                <a:latin typeface="Times New Roman"/>
                <a:ea typeface="Times New Roman"/>
              </a:rPr>
              <a:t>15,4</a:t>
            </a:r>
            <a:r>
              <a:rPr lang="ru-RU" sz="2000" b="1" dirty="0" smtClean="0">
                <a:latin typeface="Times New Roman"/>
                <a:ea typeface="Times New Roman"/>
              </a:rPr>
              <a:t> </a:t>
            </a:r>
            <a:r>
              <a:rPr lang="ru-RU" sz="2000" b="1" dirty="0">
                <a:latin typeface="Times New Roman"/>
                <a:ea typeface="Times New Roman"/>
              </a:rPr>
              <a:t>тыс. голов овец и коз </a:t>
            </a:r>
            <a:r>
              <a:rPr lang="ru-RU" sz="2000" dirty="0">
                <a:latin typeface="Times New Roman"/>
                <a:ea typeface="Times New Roman"/>
              </a:rPr>
              <a:t>(112,2</a:t>
            </a:r>
            <a:r>
              <a:rPr lang="ru-RU" sz="2000" dirty="0" smtClean="0">
                <a:latin typeface="Times New Roman"/>
                <a:ea typeface="Times New Roman"/>
              </a:rPr>
              <a:t>%)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9363" y="3543858"/>
            <a:ext cx="83663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мяса скота и птицы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крестьянских (фермерских) хозяйствах за 2016 год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составила 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4,7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тыс. тонн в живом весе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(119,8 % к уровню 2015г.)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876" y="4515966"/>
            <a:ext cx="6804756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Валовый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надой молока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–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17,2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 тыс. тонн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(119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%)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6551" y="1044126"/>
            <a:ext cx="8489787" cy="75751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1900" dirty="0" smtClean="0">
                <a:latin typeface="Times New Roman"/>
                <a:ea typeface="Times New Roman"/>
                <a:cs typeface="Times New Roman"/>
              </a:rPr>
              <a:t>Всего в 2016 году К(Ф)Х области было получено финансовых ресурсов в сумме 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1 млрд. 77 млн. рублей </a:t>
            </a:r>
            <a:r>
              <a:rPr lang="ru-RU" sz="1900" dirty="0" smtClean="0">
                <a:latin typeface="Times New Roman"/>
                <a:ea typeface="Times New Roman"/>
                <a:cs typeface="Times New Roman"/>
              </a:rPr>
              <a:t>(с учетом финансово-кредитной поддержки)</a:t>
            </a:r>
            <a:endParaRPr lang="ru-RU" sz="1900" dirty="0">
              <a:ea typeface="Calibri"/>
              <a:cs typeface="Times New Roman"/>
            </a:endParaRPr>
          </a:p>
        </p:txBody>
      </p:sp>
      <p:pic>
        <p:nvPicPr>
          <p:cNvPr id="14" name="Picture 2" descr="C:\Documents and Settings\a_uds\Мои документы\Мои рисунки\minselhoz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689"/>
            <a:ext cx="548680" cy="3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26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</TotalTime>
  <Words>1080</Words>
  <Application>Microsoft Office PowerPoint</Application>
  <PresentationFormat>Экран (16:9)</PresentationFormat>
  <Paragraphs>281</Paragraphs>
  <Slides>17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«О перспективах развития приоритетного рынка  «Рынок развития производства, переработки хранения сельскохозяйственной продукции»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Малые формы хозяйствования в Новосибирской области</vt:lpstr>
      <vt:lpstr>Презентация PowerPoint</vt:lpstr>
      <vt:lpstr> ГОСУДАРСТВЕННАЯ ПРОГРАММА НОВОСИБИРСКОЙ ОБЛАСТИ  </vt:lpstr>
      <vt:lpstr>Грантовая поддержка по районам НСО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Штоп Дарья Александровна</dc:creator>
  <cp:lastModifiedBy>Бессонова Юлия Евгеньевна</cp:lastModifiedBy>
  <cp:revision>101</cp:revision>
  <cp:lastPrinted>2017-05-30T01:40:03Z</cp:lastPrinted>
  <dcterms:created xsi:type="dcterms:W3CDTF">2016-12-21T04:50:36Z</dcterms:created>
  <dcterms:modified xsi:type="dcterms:W3CDTF">2017-05-30T06:41:01Z</dcterms:modified>
</cp:coreProperties>
</file>